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402" r:id="rId9"/>
    <p:sldMasterId id="2147484398" r:id="rId10"/>
    <p:sldMasterId id="2147484379" r:id="rId11"/>
    <p:sldMasterId id="2147484381" r:id="rId12"/>
    <p:sldMasterId id="2147484392" r:id="rId13"/>
    <p:sldMasterId id="2147484396" r:id="rId14"/>
    <p:sldMasterId id="2147484394" r:id="rId15"/>
  </p:sldMasterIdLst>
  <p:notesMasterIdLst>
    <p:notesMasterId r:id="rId42"/>
  </p:notesMasterIdLst>
  <p:handoutMasterIdLst>
    <p:handoutMasterId r:id="rId43"/>
  </p:handoutMasterIdLst>
  <p:sldIdLst>
    <p:sldId id="1321" r:id="rId16"/>
    <p:sldId id="1296" r:id="rId17"/>
    <p:sldId id="1319" r:id="rId18"/>
    <p:sldId id="1229" r:id="rId19"/>
    <p:sldId id="1202" r:id="rId20"/>
    <p:sldId id="1317" r:id="rId21"/>
    <p:sldId id="1200" r:id="rId22"/>
    <p:sldId id="1318" r:id="rId23"/>
    <p:sldId id="1316" r:id="rId24"/>
    <p:sldId id="1355" r:id="rId25"/>
    <p:sldId id="1217" r:id="rId26"/>
    <p:sldId id="1222" r:id="rId27"/>
    <p:sldId id="1195" r:id="rId28"/>
    <p:sldId id="1223" r:id="rId29"/>
    <p:sldId id="1320" r:id="rId30"/>
    <p:sldId id="1343" r:id="rId31"/>
    <p:sldId id="1205" r:id="rId32"/>
    <p:sldId id="1345" r:id="rId33"/>
    <p:sldId id="1352" r:id="rId34"/>
    <p:sldId id="1353" r:id="rId35"/>
    <p:sldId id="1208" r:id="rId36"/>
    <p:sldId id="1226" r:id="rId37"/>
    <p:sldId id="1228" r:id="rId38"/>
    <p:sldId id="1313" r:id="rId39"/>
    <p:sldId id="1117" r:id="rId40"/>
    <p:sldId id="1322" r:id="rId41"/>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 userDrawn="1">
          <p15:clr>
            <a:srgbClr val="A4A3A4"/>
          </p15:clr>
        </p15:guide>
        <p15:guide id="4" pos="7296" userDrawn="1">
          <p15:clr>
            <a:srgbClr val="A4A3A4"/>
          </p15:clr>
        </p15:guide>
        <p15:guide id="5" orient="horz" pos="1200" userDrawn="1">
          <p15:clr>
            <a:srgbClr val="A4A3A4"/>
          </p15:clr>
        </p15:guide>
        <p15:guide id="6" orient="horz" pos="2784" userDrawn="1">
          <p15:clr>
            <a:srgbClr val="A4A3A4"/>
          </p15:clr>
        </p15:guide>
        <p15:guide id="7" pos="45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620BE1-6A13-5004-C7CE-4C4E85E77A93}" name="Lytle, Madison R" initials="LMR" userId="S::Madison.Lytle@lfd.com::1e08dfae-2ecd-4132-bf8f-71d72e1fc4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jewski, Matt" initials="" lastIdx="13" clrIdx="0"/>
  <p:cmAuthor id="2" name="Ricigliano, Mary An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7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7D25A-D603-AB4D-9998-0E66026FBDB7}" v="1" dt="2023-05-22T19:23:25.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77551" autoAdjust="0"/>
  </p:normalViewPr>
  <p:slideViewPr>
    <p:cSldViewPr snapToGrid="0">
      <p:cViewPr varScale="1">
        <p:scale>
          <a:sx n="93" d="100"/>
          <a:sy n="93" d="100"/>
        </p:scale>
        <p:origin x="1504" y="208"/>
      </p:cViewPr>
      <p:guideLst>
        <p:guide orient="horz" pos="2160"/>
        <p:guide pos="3840"/>
        <p:guide pos="384"/>
        <p:guide pos="7296"/>
        <p:guide orient="horz" pos="1200"/>
        <p:guide orient="horz" pos="2784"/>
        <p:guide pos="4536"/>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542B7C-4F2E-4F81-9205-85FAB8AA80CC}"/>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628584B1-9099-46D2-A7D9-B475AF752EF4}"/>
              </a:ext>
            </a:extLst>
          </p:cNvPr>
          <p:cNvSpPr>
            <a:spLocks noGrp="1"/>
          </p:cNvSpPr>
          <p:nvPr>
            <p:ph type="dt" sz="quarter" idx="1"/>
          </p:nvPr>
        </p:nvSpPr>
        <p:spPr>
          <a:xfrm>
            <a:off x="4143375" y="0"/>
            <a:ext cx="3170238" cy="48101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D8631808-1340-43B2-B380-65FB2F0E39D1}" type="datetimeFigureOut">
              <a:rPr lang="en-US"/>
              <a:pPr>
                <a:defRPr/>
              </a:pPr>
              <a:t>5/22/23</a:t>
            </a:fld>
            <a:endParaRPr lang="en-US"/>
          </a:p>
        </p:txBody>
      </p:sp>
      <p:sp>
        <p:nvSpPr>
          <p:cNvPr id="4" name="Footer Placeholder 3">
            <a:extLst>
              <a:ext uri="{FF2B5EF4-FFF2-40B4-BE49-F238E27FC236}">
                <a16:creationId xmlns:a16="http://schemas.microsoft.com/office/drawing/2014/main" id="{4F5F62B4-26F9-4393-A750-236B90B62C96}"/>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2B271DC-23A2-45EB-9AA9-3CB4FDDDB579}"/>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66A87719-CBA0-4BAC-B52D-B72C3061DFD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FB4D99-CE15-48BE-88C6-D132ACA1AA69}"/>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6AAADCD4-56C1-456F-A9C9-27BED3C7BC62}"/>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D85E7EB6-3E02-4810-8639-5D3983B41D43}" type="datetimeFigureOut">
              <a:rPr lang="en-US"/>
              <a:pPr>
                <a:defRPr/>
              </a:pPr>
              <a:t>5/22/23</a:t>
            </a:fld>
            <a:endParaRPr lang="en-US"/>
          </a:p>
        </p:txBody>
      </p:sp>
      <p:sp>
        <p:nvSpPr>
          <p:cNvPr id="4" name="Slide Image Placeholder 3">
            <a:extLst>
              <a:ext uri="{FF2B5EF4-FFF2-40B4-BE49-F238E27FC236}">
                <a16:creationId xmlns:a16="http://schemas.microsoft.com/office/drawing/2014/main" id="{D978AE9C-3793-49EC-A8B1-8468D5B7B36B}"/>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2452C8EC-D62A-45AA-8FE2-F00FD11303A5}"/>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0794B91-3F20-48D0-99F2-D147E66DC587}"/>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0B22124-19A9-4860-8EAC-6C2F93CA902E}"/>
              </a:ext>
            </a:extLst>
          </p:cNvPr>
          <p:cNvSpPr>
            <a:spLocks noGrp="1"/>
          </p:cNvSpPr>
          <p:nvPr>
            <p:ph type="sldNum" sz="quarter" idx="5"/>
          </p:nvPr>
        </p:nvSpPr>
        <p:spPr>
          <a:xfrm>
            <a:off x="4143375" y="9120188"/>
            <a:ext cx="3170238" cy="481012"/>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C817210D-820F-48E6-BE61-2E39E7A4B5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2A11C91-15FE-49CC-8F98-9E8216170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8CEFD09-407A-421E-AB4D-C9CD7A84B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&lt;Introduce yourself/topic of seminar.&gt;</a:t>
            </a:r>
          </a:p>
        </p:txBody>
      </p:sp>
      <p:sp>
        <p:nvSpPr>
          <p:cNvPr id="37892" name="Slide Number Placeholder 3">
            <a:extLst>
              <a:ext uri="{FF2B5EF4-FFF2-40B4-BE49-F238E27FC236}">
                <a16:creationId xmlns:a16="http://schemas.microsoft.com/office/drawing/2014/main" id="{E1E02ABF-A3C2-4A03-A43B-9A891B284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7AA918-3B03-4279-835C-4C095B10774E}"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CAD04E4-5181-4B6C-B72A-262D0BE878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06CC34B-A125-4F17-ACBE-0D36E5C45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&lt;Read slide&gt;</a:t>
            </a:r>
          </a:p>
        </p:txBody>
      </p:sp>
      <p:sp>
        <p:nvSpPr>
          <p:cNvPr id="4" name="Slide Number Placeholder 3">
            <a:extLst>
              <a:ext uri="{FF2B5EF4-FFF2-40B4-BE49-F238E27FC236}">
                <a16:creationId xmlns:a16="http://schemas.microsoft.com/office/drawing/2014/main" id="{BD0BFEBD-51AB-4E1C-9F71-3E8A946DA2A8}"/>
              </a:ext>
            </a:extLst>
          </p:cNvPr>
          <p:cNvSpPr>
            <a:spLocks noGrp="1"/>
          </p:cNvSpPr>
          <p:nvPr>
            <p:ph type="sldNum" sz="quarter" idx="5"/>
          </p:nvPr>
        </p:nvSpPr>
        <p:spPr/>
        <p:txBody>
          <a:bodyPr/>
          <a:lstStyle/>
          <a:p>
            <a:pPr>
              <a:defRPr/>
            </a:pPr>
            <a:fld id="{C9229F06-D715-4630-8A63-531C757932EC}"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829AAB9-3F70-4DE3-A816-AE220D8068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174EF65-D49C-4A36-9C23-921A04AA7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to being able to harness the power of the markets, </a:t>
            </a:r>
            <a:r>
              <a:rPr lang="en-US" altLang="en-US" i="1" dirty="0"/>
              <a:t>MoneyGuard Market Advantage</a:t>
            </a:r>
            <a:r>
              <a:rPr lang="en-US" altLang="en-US" i="1" baseline="30000" dirty="0">
                <a:latin typeface="Times New Roman" panose="02020603050405020304" pitchFamily="18" charset="0"/>
                <a:cs typeface="Times New Roman" panose="02020603050405020304" pitchFamily="18" charset="0"/>
              </a:rPr>
              <a:t>® </a:t>
            </a:r>
            <a:r>
              <a:rPr lang="en-US" altLang="en-US" dirty="0"/>
              <a:t>lets you grow your benefits and receive them income tax-free, which may provide value regardless of fluctuating tax rates over longer periods of time.</a:t>
            </a:r>
            <a:endParaRPr lang="en-US" altLang="en-US" dirty="0">
              <a:latin typeface="Arial" panose="020B0604020202020204" pitchFamily="34" charset="0"/>
              <a:ea typeface="MS PGothic" panose="020B0600070205080204" pitchFamily="34" charset="-128"/>
              <a:cs typeface="Arial" panose="020B0604020202020204" pitchFamily="34" charset="0"/>
            </a:endParaRPr>
          </a:p>
          <a:p>
            <a:endParaRPr lang="en-US" altLang="en-US" dirty="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&lt;Read slide&gt;</a:t>
            </a:r>
          </a:p>
          <a:p>
            <a:pPr eaLnBrk="1" hangingPunct="1">
              <a:lnSpc>
                <a:spcPct val="90000"/>
              </a:lnSpc>
              <a:spcBef>
                <a:spcPts val="513"/>
              </a:spcBef>
              <a:spcAft>
                <a:spcPts val="513"/>
              </a:spcAft>
            </a:pPr>
            <a:endParaRPr lang="en-US" altLang="en-US" dirty="0">
              <a:latin typeface="Arial" panose="020B0604020202020204" pitchFamily="34" charset="0"/>
              <a:ea typeface="MS PGothic" panose="020B0600070205080204" pitchFamily="34" charset="-128"/>
              <a:cs typeface="Arial" panose="020B0604020202020204" pitchFamily="34" charset="0"/>
            </a:endParaRPr>
          </a:p>
        </p:txBody>
      </p:sp>
      <p:sp>
        <p:nvSpPr>
          <p:cNvPr id="62468" name="Slide Number Placeholder 3">
            <a:extLst>
              <a:ext uri="{FF2B5EF4-FFF2-40B4-BE49-F238E27FC236}">
                <a16:creationId xmlns:a16="http://schemas.microsoft.com/office/drawing/2014/main" id="{BE290725-B850-41F5-BA2A-8DAA811754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5D19D6-D88E-4499-A416-97ADFFDAF686}" type="slidenum">
              <a:rPr lang="en-US" altLang="en-US" smtClean="0"/>
              <a:pPr fontAlgn="base">
                <a:spcBef>
                  <a:spcPct val="0"/>
                </a:spcBef>
                <a:spcAft>
                  <a:spcPct val="0"/>
                </a:spcAft>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EC85D31-51F2-4EAE-84A7-6D2339113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3B16689-7966-4675-9FB9-160FB03DE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[Optional Slide]</a:t>
            </a:r>
          </a:p>
          <a:p>
            <a:endParaRPr lang="en-US" altLang="en-US">
              <a:latin typeface="Arial" panose="020B0604020202020204" pitchFamily="34" charset="0"/>
              <a:ea typeface="MS PGothic" panose="020B0600070205080204" pitchFamily="34" charset="-128"/>
              <a:cs typeface="Arial" panose="020B0604020202020204" pitchFamily="34" charset="0"/>
            </a:endParaRPr>
          </a:p>
          <a:p>
            <a:endParaRPr lang="en-US" altLang="en-US">
              <a:latin typeface="Arial" panose="020B0604020202020204" pitchFamily="34" charset="0"/>
              <a:ea typeface="MS PGothic"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a:latin typeface="Arial" panose="020B0604020202020204" pitchFamily="34" charset="0"/>
                <a:ea typeface="MS PGothic" panose="020B0600070205080204" pitchFamily="34" charset="-128"/>
                <a:cs typeface="Arial" panose="020B0604020202020204" pitchFamily="34" charset="0"/>
              </a:rPr>
              <a:t>&lt;Read slide&gt;</a:t>
            </a:r>
          </a:p>
          <a:p>
            <a:pPr eaLnBrk="1" hangingPunct="1">
              <a:lnSpc>
                <a:spcPct val="90000"/>
              </a:lnSpc>
              <a:spcBef>
                <a:spcPts val="513"/>
              </a:spcBef>
              <a:spcAft>
                <a:spcPts val="513"/>
              </a:spcAft>
            </a:pPr>
            <a:endParaRPr lang="en-US" altLang="en-US">
              <a:latin typeface="Arial" panose="020B0604020202020204" pitchFamily="34" charset="0"/>
              <a:ea typeface="MS PGothic" panose="020B0600070205080204" pitchFamily="34" charset="-128"/>
              <a:cs typeface="Arial" panose="020B0604020202020204" pitchFamily="34" charset="0"/>
            </a:endParaRPr>
          </a:p>
        </p:txBody>
      </p:sp>
      <p:sp>
        <p:nvSpPr>
          <p:cNvPr id="64516" name="Slide Number Placeholder 3">
            <a:extLst>
              <a:ext uri="{FF2B5EF4-FFF2-40B4-BE49-F238E27FC236}">
                <a16:creationId xmlns:a16="http://schemas.microsoft.com/office/drawing/2014/main" id="{6CBC1C18-16E8-4E3F-9740-88A49D1AB4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EEAB19-BB92-4700-89A3-CAB032AEAE8E}"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FCC82F3-9C6A-49C1-8492-4390ABAE2A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41DB7D7-6BD7-40E2-81A1-47852AB5FF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BC32273-94CF-400A-A07A-DDF09E690787}"/>
              </a:ext>
            </a:extLst>
          </p:cNvPr>
          <p:cNvSpPr>
            <a:spLocks noGrp="1"/>
          </p:cNvSpPr>
          <p:nvPr>
            <p:ph type="sldNum" sz="quarter" idx="5"/>
          </p:nvPr>
        </p:nvSpPr>
        <p:spPr/>
        <p:txBody>
          <a:bodyPr/>
          <a:lstStyle/>
          <a:p>
            <a:pPr>
              <a:defRPr/>
            </a:pPr>
            <a:fld id="{72087B9E-403E-42C0-A392-D985129FDBBC}"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35FEB20-694D-460D-8D84-2C2C81081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42CC25A-6F63-45D0-BD3C-9BCAE8C50A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[Optional slide]</a:t>
            </a:r>
          </a:p>
          <a:p>
            <a:pPr eaLnBrk="1" hangingPunct="1">
              <a:spcBef>
                <a:spcPct val="0"/>
              </a:spcBef>
            </a:pPr>
            <a:endParaRPr lang="en-US" altLang="en-US" b="1" dirty="0"/>
          </a:p>
          <a:p>
            <a:pPr>
              <a:spcAft>
                <a:spcPts val="600"/>
              </a:spcAft>
            </a:pPr>
            <a:r>
              <a:rPr lang="en-US" altLang="en-US" dirty="0"/>
              <a:t>Our 0-day elimination period gives you access to your benefits sooner without incurring out-of-pocket costs.</a:t>
            </a:r>
            <a:r>
              <a:rPr lang="en-US" altLang="en-US" baseline="30000" dirty="0"/>
              <a:t>1</a:t>
            </a:r>
          </a:p>
          <a:p>
            <a:pPr>
              <a:spcAft>
                <a:spcPts val="600"/>
              </a:spcAft>
            </a:pPr>
            <a:endParaRPr lang="en-US" altLang="en-US" baseline="30000" dirty="0"/>
          </a:p>
          <a:p>
            <a:pPr eaLnBrk="1" hangingPunct="1">
              <a:spcBef>
                <a:spcPct val="0"/>
              </a:spcBef>
            </a:pPr>
            <a:endParaRPr lang="en-US" altLang="en-US" b="1" dirty="0"/>
          </a:p>
          <a:p>
            <a:pPr eaLnBrk="1" hangingPunct="1">
              <a:spcBef>
                <a:spcPct val="0"/>
              </a:spcBef>
            </a:pPr>
            <a:r>
              <a:rPr lang="en-US" altLang="en-US" dirty="0"/>
              <a:t>&lt;Read through slide&gt;</a:t>
            </a:r>
          </a:p>
          <a:p>
            <a:endParaRPr lang="en-US" altLang="en-US" dirty="0"/>
          </a:p>
        </p:txBody>
      </p:sp>
      <p:sp>
        <p:nvSpPr>
          <p:cNvPr id="4" name="Slide Number Placeholder 3">
            <a:extLst>
              <a:ext uri="{FF2B5EF4-FFF2-40B4-BE49-F238E27FC236}">
                <a16:creationId xmlns:a16="http://schemas.microsoft.com/office/drawing/2014/main" id="{2BA3C4C7-4BF6-48C5-B392-E9029F8D28F0}"/>
              </a:ext>
            </a:extLst>
          </p:cNvPr>
          <p:cNvSpPr>
            <a:spLocks noGrp="1"/>
          </p:cNvSpPr>
          <p:nvPr>
            <p:ph type="sldNum" sz="quarter" idx="5"/>
          </p:nvPr>
        </p:nvSpPr>
        <p:spPr/>
        <p:txBody>
          <a:bodyPr/>
          <a:lstStyle/>
          <a:p>
            <a:pPr>
              <a:defRPr/>
            </a:pPr>
            <a:fld id="{9335B869-96E8-4D33-A837-A7A1DADA566A}"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5BF9FDC-D15E-4B91-8F23-1DB683499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65A7F2E-5B26-4797-913C-BB7756C438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endParaRPr lang="en-US" altLang="en-US"/>
          </a:p>
          <a:p>
            <a:pPr eaLnBrk="1" hangingPunct="1">
              <a:spcBef>
                <a:spcPct val="0"/>
              </a:spcBef>
            </a:pPr>
            <a:endParaRPr lang="en-US" altLang="en-US"/>
          </a:p>
          <a:p>
            <a:pPr eaLnBrk="1" hangingPunct="1">
              <a:spcBef>
                <a:spcPct val="0"/>
              </a:spcBef>
            </a:pPr>
            <a:r>
              <a:rPr lang="en-US" altLang="en-US"/>
              <a:t>Let’s explore how Lincoln empowers you. </a:t>
            </a:r>
          </a:p>
          <a:p>
            <a:pPr eaLnBrk="1" hangingPunct="1">
              <a:spcBef>
                <a:spcPct val="0"/>
              </a:spcBef>
            </a:pPr>
            <a:endParaRPr lang="en-US" altLang="en-US"/>
          </a:p>
          <a:p>
            <a:pPr eaLnBrk="1" hangingPunct="1">
              <a:spcBef>
                <a:spcPct val="0"/>
              </a:spcBef>
            </a:pPr>
            <a:r>
              <a:rPr lang="en-US" altLang="en-US"/>
              <a:t>&lt;Read slide&gt;</a:t>
            </a:r>
          </a:p>
          <a:p>
            <a:endParaRPr lang="en-US" altLang="en-US"/>
          </a:p>
        </p:txBody>
      </p:sp>
      <p:sp>
        <p:nvSpPr>
          <p:cNvPr id="4" name="Slide Number Placeholder 3">
            <a:extLst>
              <a:ext uri="{FF2B5EF4-FFF2-40B4-BE49-F238E27FC236}">
                <a16:creationId xmlns:a16="http://schemas.microsoft.com/office/drawing/2014/main" id="{6449D63E-8915-470D-920C-7B5D011B1CD3}"/>
              </a:ext>
            </a:extLst>
          </p:cNvPr>
          <p:cNvSpPr>
            <a:spLocks noGrp="1"/>
          </p:cNvSpPr>
          <p:nvPr>
            <p:ph type="sldNum" sz="quarter" idx="5"/>
          </p:nvPr>
        </p:nvSpPr>
        <p:spPr/>
        <p:txBody>
          <a:bodyPr/>
          <a:lstStyle/>
          <a:p>
            <a:pPr>
              <a:defRPr/>
            </a:pPr>
            <a:fld id="{5083C3C0-A5B5-42B1-B7A4-3F0D004EF2B0}"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D0EBC7A-357B-4F94-BF0A-8BE27842E7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839C231-4A29-4556-B4D3-B4B3D359A8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[Optional slide]</a:t>
            </a:r>
          </a:p>
          <a:p>
            <a:endParaRPr lang="en-US" altLang="en-US" i="1" dirty="0"/>
          </a:p>
          <a:p>
            <a:r>
              <a:rPr lang="en-US" altLang="en-US" i="1" dirty="0" err="1"/>
              <a:t>MoneyGuard</a:t>
            </a:r>
            <a:r>
              <a:rPr lang="en-US" altLang="en-US" dirty="0"/>
              <a:t> solutions seek to provide long-term care benefits that are flexible, customized and evolve with changing care needs. </a:t>
            </a:r>
          </a:p>
          <a:p>
            <a:endParaRPr lang="en-US" altLang="en-US" dirty="0"/>
          </a:p>
          <a:p>
            <a:r>
              <a:rPr lang="en-US" altLang="en-US" dirty="0"/>
              <a:t>Our solutions let you access receipt-free cash through Flex Care Cash benefits to compensate caregivers, including spouses or family members.</a:t>
            </a:r>
          </a:p>
          <a:p>
            <a:endParaRPr lang="en-US" altLang="en-US" dirty="0"/>
          </a:p>
          <a:p>
            <a:r>
              <a:rPr lang="en-US" altLang="en-US" dirty="0"/>
              <a:t>Using this feature, you may receive cash, equal to half of the daily LTC benefits, to pay for informal care. Plus, you still keep the remaining balance of your Max Monthly LTC benefit for reimbursement of qualified LTC expenses.</a:t>
            </a:r>
          </a:p>
          <a:p>
            <a:endParaRPr lang="en-US" altLang="en-US" dirty="0"/>
          </a:p>
          <a:p>
            <a:r>
              <a:rPr lang="en-US" altLang="en-US" dirty="0"/>
              <a:t>With </a:t>
            </a:r>
            <a:r>
              <a:rPr lang="en-US" altLang="en-US" i="1" dirty="0" err="1"/>
              <a:t>MoneyGuard</a:t>
            </a:r>
            <a:r>
              <a:rPr lang="en-US" altLang="en-US" i="1" dirty="0"/>
              <a:t> Market Advantage</a:t>
            </a:r>
            <a:r>
              <a:rPr lang="en-US" altLang="en-US" dirty="0"/>
              <a:t>, Flex Care Cash is available as long as the Base LTC value remains and informal care is approved as part of your Plan of Care. </a:t>
            </a:r>
          </a:p>
          <a:p>
            <a:endParaRPr lang="en-US" altLang="en-US" dirty="0"/>
          </a:p>
          <a:p>
            <a:r>
              <a:rPr lang="en-US" altLang="en-US" dirty="0"/>
              <a:t>With </a:t>
            </a:r>
            <a:r>
              <a:rPr lang="en-US" altLang="en-US" i="1" dirty="0" err="1"/>
              <a:t>MoneyGuard</a:t>
            </a:r>
            <a:r>
              <a:rPr lang="en-US" altLang="en-US" i="1" dirty="0"/>
              <a:t> Fixed Advantage</a:t>
            </a:r>
            <a:r>
              <a:rPr lang="en-US" altLang="en-US" dirty="0"/>
              <a:t>, </a:t>
            </a:r>
            <a:r>
              <a:rPr lang="en-US" altLang="en-US" dirty="0">
                <a:solidFill>
                  <a:srgbClr val="FFFFFF"/>
                </a:solidFill>
                <a:latin typeface="Segoe UI" panose="020B0502040204020203" pitchFamily="34" charset="0"/>
              </a:rPr>
              <a:t>Flex care cash is available as long as the specified amount remains and informal care is approved as part of the Plan of Care.</a:t>
            </a:r>
            <a:endParaRPr lang="en-US" altLang="en-US" dirty="0"/>
          </a:p>
          <a:p>
            <a:endParaRPr lang="en-US" altLang="en-US" dirty="0"/>
          </a:p>
          <a:p>
            <a:r>
              <a:rPr lang="en-US" altLang="en-US" dirty="0"/>
              <a:t>&lt;Read slide and walk through example&gt;</a:t>
            </a:r>
          </a:p>
          <a:p>
            <a:endParaRPr lang="en-US" altLang="en-US" dirty="0"/>
          </a:p>
        </p:txBody>
      </p:sp>
      <p:sp>
        <p:nvSpPr>
          <p:cNvPr id="4" name="Slide Number Placeholder 3">
            <a:extLst>
              <a:ext uri="{FF2B5EF4-FFF2-40B4-BE49-F238E27FC236}">
                <a16:creationId xmlns:a16="http://schemas.microsoft.com/office/drawing/2014/main" id="{A016B0EA-29C1-4953-8DF5-41E9BBB8C47F}"/>
              </a:ext>
            </a:extLst>
          </p:cNvPr>
          <p:cNvSpPr>
            <a:spLocks noGrp="1"/>
          </p:cNvSpPr>
          <p:nvPr>
            <p:ph type="sldNum" sz="quarter" idx="5"/>
          </p:nvPr>
        </p:nvSpPr>
        <p:spPr/>
        <p:txBody>
          <a:bodyPr/>
          <a:lstStyle/>
          <a:p>
            <a:pPr>
              <a:defRPr/>
            </a:pPr>
            <a:fld id="{2938E0AC-0FE0-4839-9C05-1AD30483EE12}"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25244A5-507A-4146-A7F7-D29C085F9B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EA29B5-D1EE-451C-9BEB-9000FE6A4352}"/>
              </a:ext>
            </a:extLst>
          </p:cNvPr>
          <p:cNvSpPr>
            <a:spLocks noGrp="1"/>
          </p:cNvSpPr>
          <p:nvPr>
            <p:ph type="body" idx="1"/>
          </p:nvPr>
        </p:nvSpPr>
        <p:spPr/>
        <p:txBody>
          <a:bodyPr/>
          <a:lstStyle/>
          <a:p>
            <a:pPr>
              <a:defRPr/>
            </a:pPr>
            <a:endParaRPr lang="en-US" dirty="0"/>
          </a:p>
          <a:p>
            <a:pPr eaLnBrk="1" fontAlgn="auto" hangingPunct="1">
              <a:spcBef>
                <a:spcPts val="0"/>
              </a:spcBef>
              <a:spcAft>
                <a:spcPts val="0"/>
              </a:spcAft>
              <a:defRPr/>
            </a:pPr>
            <a:r>
              <a:rPr lang="en-US" dirty="0">
                <a:solidFill>
                  <a:schemeClr val="bg1"/>
                </a:solidFill>
              </a:rPr>
              <a:t>All policies include the Benefit Transfer Rider at issue for no additional cost. </a:t>
            </a:r>
            <a:r>
              <a:rPr lang="en-US" spc="-10" dirty="0">
                <a:solidFill>
                  <a:srgbClr val="5A5A5A"/>
                </a:solidFill>
                <a:latin typeface="Arial" panose="020B0604020202020204" pitchFamily="34" charset="0"/>
                <a:ea typeface="Roboto" panose="02000000000000000000" pitchFamily="2" charset="0"/>
                <a:cs typeface="Arial" panose="020B0604020202020204" pitchFamily="34" charset="0"/>
              </a:rPr>
              <a:t>This is how the BTR works: </a:t>
            </a:r>
            <a:endParaRPr lang="en-US" dirty="0">
              <a:solidFill>
                <a:schemeClr val="bg1"/>
              </a:solidFill>
            </a:endParaRPr>
          </a:p>
          <a:p>
            <a:pPr eaLnBrk="1" fontAlgn="auto" hangingPunct="1">
              <a:spcBef>
                <a:spcPts val="0"/>
              </a:spcBef>
              <a:spcAft>
                <a:spcPts val="0"/>
              </a:spcAft>
              <a:defRPr/>
            </a:pPr>
            <a:endParaRPr lang="en-US" dirty="0">
              <a:solidFill>
                <a:schemeClr val="bg1"/>
              </a:solidFill>
            </a:endParaRPr>
          </a:p>
          <a:p>
            <a:pPr eaLnBrk="1" fontAlgn="auto" hangingPunct="1">
              <a:spcBef>
                <a:spcPts val="0"/>
              </a:spcBef>
              <a:spcAft>
                <a:spcPts val="0"/>
              </a:spcAft>
              <a:defRPr/>
            </a:pPr>
            <a:r>
              <a:rPr lang="en-US" dirty="0">
                <a:solidFill>
                  <a:srgbClr val="00747A"/>
                </a:solidFill>
              </a:rPr>
              <a:t>To qualify for benefits the following needs to apply</a:t>
            </a:r>
            <a:r>
              <a:rPr lang="en-US" sz="1100" dirty="0">
                <a:solidFill>
                  <a:srgbClr val="00747A"/>
                </a:solidFill>
              </a:rPr>
              <a:t>:</a:t>
            </a:r>
          </a:p>
          <a:p>
            <a:pPr eaLnBrk="1" fontAlgn="auto" hangingPunct="1">
              <a:spcBef>
                <a:spcPts val="0"/>
              </a:spcBef>
              <a:spcAft>
                <a:spcPts val="0"/>
              </a:spcAft>
              <a:defRPr/>
            </a:pPr>
            <a:endParaRPr lang="en-US" sz="1100" dirty="0">
              <a:solidFill>
                <a:srgbClr val="00747A"/>
              </a:solidFill>
            </a:endParaRPr>
          </a:p>
          <a:p>
            <a:pPr marL="180975" indent="-180975">
              <a:spcAft>
                <a:spcPts val="600"/>
              </a:spcAft>
              <a:buFont typeface="Wingdings" pitchFamily="2" charset="2"/>
              <a:buChar char="§"/>
              <a:defRPr/>
            </a:pPr>
            <a:r>
              <a:rPr lang="en-US" sz="1100" dirty="0">
                <a:solidFill>
                  <a:srgbClr val="00747A"/>
                </a:solidFill>
              </a:rPr>
              <a:t>Both the insured and beneficiary are policyholders.</a:t>
            </a:r>
          </a:p>
          <a:p>
            <a:pPr marL="180975" indent="-180975">
              <a:spcAft>
                <a:spcPts val="600"/>
              </a:spcAft>
              <a:buFont typeface="Wingdings" pitchFamily="2" charset="2"/>
              <a:buChar char="§"/>
              <a:defRPr/>
            </a:pPr>
            <a:r>
              <a:rPr lang="en-US" sz="1100" dirty="0">
                <a:solidFill>
                  <a:srgbClr val="00747A"/>
                </a:solidFill>
              </a:rPr>
              <a:t>The Benefit Transfer Rider is active on both policies.</a:t>
            </a:r>
          </a:p>
          <a:p>
            <a:pPr marL="180975" indent="-180975">
              <a:spcAft>
                <a:spcPts val="600"/>
              </a:spcAft>
              <a:buFont typeface="Wingdings" pitchFamily="2" charset="2"/>
              <a:buChar char="§"/>
              <a:defRPr/>
            </a:pPr>
            <a:r>
              <a:rPr lang="en-US" sz="1100" dirty="0">
                <a:solidFill>
                  <a:srgbClr val="00747A"/>
                </a:solidFill>
              </a:rPr>
              <a:t>Beneficiary is the Insured on their policy.</a:t>
            </a:r>
            <a:endParaRPr lang="en-US" sz="1100" dirty="0">
              <a:solidFill>
                <a:schemeClr val="bg1"/>
              </a:solidFill>
            </a:endParaRPr>
          </a:p>
          <a:p>
            <a:pPr marL="180975" indent="-180975">
              <a:spcAft>
                <a:spcPts val="600"/>
              </a:spcAft>
              <a:buFont typeface="Wingdings" pitchFamily="2" charset="2"/>
              <a:buChar char="§"/>
              <a:defRPr/>
            </a:pPr>
            <a:endParaRPr lang="en-US" sz="1100" dirty="0">
              <a:solidFill>
                <a:schemeClr val="bg1"/>
              </a:solidFill>
            </a:endParaRPr>
          </a:p>
          <a:p>
            <a:pPr eaLnBrk="1" fontAlgn="auto" hangingPunct="1">
              <a:spcBef>
                <a:spcPts val="0"/>
              </a:spcBef>
              <a:spcAft>
                <a:spcPts val="600"/>
              </a:spcAft>
              <a:buFont typeface="Wingdings" pitchFamily="2" charset="2"/>
              <a:buNone/>
              <a:defRPr/>
            </a:pPr>
            <a:r>
              <a:rPr lang="en-US" sz="1100" dirty="0">
                <a:solidFill>
                  <a:srgbClr val="1C9F99"/>
                </a:solidFill>
              </a:rPr>
              <a:t>Beneficiaries have these three options: </a:t>
            </a:r>
          </a:p>
          <a:p>
            <a:pPr eaLnBrk="1" fontAlgn="auto" hangingPunct="1">
              <a:spcBef>
                <a:spcPts val="0"/>
              </a:spcBef>
              <a:spcAft>
                <a:spcPts val="600"/>
              </a:spcAft>
              <a:buFont typeface="Wingdings" pitchFamily="2" charset="2"/>
              <a:buNone/>
              <a:defRPr/>
            </a:pPr>
            <a:endParaRPr lang="en-US" sz="1100" b="1" dirty="0">
              <a:solidFill>
                <a:srgbClr val="1C9F99"/>
              </a:solidFill>
            </a:endParaRPr>
          </a:p>
          <a:p>
            <a:pPr marL="228600" indent="-228600" eaLnBrk="1" fontAlgn="auto" hangingPunct="1">
              <a:spcBef>
                <a:spcPts val="0"/>
              </a:spcBef>
              <a:spcAft>
                <a:spcPts val="600"/>
              </a:spcAft>
              <a:buFont typeface="+mj-lt"/>
              <a:buAutoNum type="arabicParenR"/>
              <a:defRPr/>
            </a:pPr>
            <a:r>
              <a:rPr lang="en-US" sz="1100" dirty="0">
                <a:solidFill>
                  <a:srgbClr val="1C9F99"/>
                </a:solidFill>
              </a:rPr>
              <a:t>They can take the full death benefit income tax-free.</a:t>
            </a:r>
            <a:r>
              <a:rPr lang="en-US" sz="1100" baseline="30000" dirty="0">
                <a:solidFill>
                  <a:srgbClr val="1C9F99"/>
                </a:solidFill>
              </a:rPr>
              <a:t>1</a:t>
            </a:r>
          </a:p>
          <a:p>
            <a:pPr marL="228600" indent="-228600" eaLnBrk="1" fontAlgn="auto" hangingPunct="1">
              <a:spcBef>
                <a:spcPts val="0"/>
              </a:spcBef>
              <a:spcAft>
                <a:spcPts val="600"/>
              </a:spcAft>
              <a:buFont typeface="+mj-lt"/>
              <a:buAutoNum type="arabicParenR"/>
              <a:defRPr/>
            </a:pPr>
            <a:r>
              <a:rPr lang="en-US" sz="1100" dirty="0">
                <a:solidFill>
                  <a:srgbClr val="1C9F99"/>
                </a:solidFill>
              </a:rPr>
              <a:t>Use the full death benefit to purchase more benefits on their own policy.</a:t>
            </a:r>
            <a:r>
              <a:rPr lang="en-US" sz="1100" baseline="30000" dirty="0">
                <a:solidFill>
                  <a:srgbClr val="1C9F99"/>
                </a:solidFill>
              </a:rPr>
              <a:t>2</a:t>
            </a:r>
            <a:r>
              <a:rPr lang="en-US" sz="1100" spc="-30" dirty="0">
                <a:solidFill>
                  <a:srgbClr val="1C9F99"/>
                </a:solidFill>
              </a:rPr>
              <a:t> </a:t>
            </a:r>
          </a:p>
          <a:p>
            <a:pPr marL="228600" indent="-228600" eaLnBrk="1" fontAlgn="auto" hangingPunct="1">
              <a:spcBef>
                <a:spcPts val="0"/>
              </a:spcBef>
              <a:spcAft>
                <a:spcPts val="600"/>
              </a:spcAft>
              <a:buFont typeface="+mj-lt"/>
              <a:buAutoNum type="arabicParenR"/>
              <a:defRPr/>
            </a:pPr>
            <a:r>
              <a:rPr lang="en-US" sz="1100" spc="-30" dirty="0">
                <a:solidFill>
                  <a:srgbClr val="1C9F99"/>
                </a:solidFill>
              </a:rPr>
              <a:t>Take a partial death benefit income tax-free</a:t>
            </a:r>
            <a:r>
              <a:rPr lang="en-US" sz="1100" spc="-30" baseline="30000" dirty="0">
                <a:solidFill>
                  <a:srgbClr val="1C9F99"/>
                </a:solidFill>
              </a:rPr>
              <a:t>1</a:t>
            </a:r>
            <a:r>
              <a:rPr lang="en-US" sz="1100" spc="-30" dirty="0">
                <a:solidFill>
                  <a:srgbClr val="1C9F99"/>
                </a:solidFill>
              </a:rPr>
              <a:t> and use remainder to purchase more benefits on their own policy.</a:t>
            </a:r>
            <a:r>
              <a:rPr lang="en-US" sz="1100" spc="-30" baseline="30000" dirty="0">
                <a:solidFill>
                  <a:srgbClr val="1C9F99"/>
                </a:solidFill>
              </a:rPr>
              <a:t>2</a:t>
            </a:r>
          </a:p>
          <a:p>
            <a:pPr eaLnBrk="1" fontAlgn="auto" hangingPunct="1">
              <a:spcBef>
                <a:spcPts val="0"/>
              </a:spcBef>
              <a:spcAft>
                <a:spcPts val="600"/>
              </a:spcAft>
              <a:buFont typeface="Wingdings" pitchFamily="2" charset="2"/>
              <a:buNone/>
              <a:defRPr/>
            </a:pPr>
            <a:endParaRPr lang="en-US" sz="1100" dirty="0"/>
          </a:p>
          <a:p>
            <a:pPr eaLnBrk="1" fontAlgn="auto" hangingPunct="1">
              <a:spcBef>
                <a:spcPts val="0"/>
              </a:spcBef>
              <a:spcAft>
                <a:spcPts val="600"/>
              </a:spcAft>
              <a:buFont typeface="Wingdings" pitchFamily="2" charset="2"/>
              <a:buNone/>
              <a:defRPr/>
            </a:pPr>
            <a:endParaRPr lang="en-US" sz="1100" b="1" baseline="30000" dirty="0">
              <a:solidFill>
                <a:srgbClr val="1C9F99"/>
              </a:solidFill>
            </a:endParaRPr>
          </a:p>
          <a:p>
            <a:pPr eaLnBrk="1" fontAlgn="auto" hangingPunct="1">
              <a:spcBef>
                <a:spcPts val="0"/>
              </a:spcBef>
              <a:spcAft>
                <a:spcPts val="600"/>
              </a:spcAft>
              <a:buFont typeface="Wingdings" pitchFamily="2" charset="2"/>
              <a:buNone/>
              <a:defRPr/>
            </a:pPr>
            <a:endParaRPr lang="en-US" sz="1100" dirty="0">
              <a:solidFill>
                <a:srgbClr val="1C9F99"/>
              </a:solidFill>
            </a:endParaRPr>
          </a:p>
          <a:p>
            <a:pPr marL="180975" indent="-180975">
              <a:spcAft>
                <a:spcPts val="600"/>
              </a:spcAft>
              <a:buFont typeface="Wingdings" pitchFamily="2" charset="2"/>
              <a:buChar char="§"/>
              <a:defRPr/>
            </a:pPr>
            <a:endParaRPr lang="en-US" sz="1100" dirty="0">
              <a:solidFill>
                <a:schemeClr val="bg1"/>
              </a:solidFill>
            </a:endParaRPr>
          </a:p>
          <a:p>
            <a:pPr eaLnBrk="1" fontAlgn="auto" hangingPunct="1">
              <a:spcBef>
                <a:spcPts val="0"/>
              </a:spcBef>
              <a:spcAft>
                <a:spcPts val="0"/>
              </a:spcAft>
              <a:defRPr/>
            </a:pPr>
            <a:endParaRPr lang="en-US" sz="1100" dirty="0">
              <a:solidFill>
                <a:srgbClr val="00747A"/>
              </a:solidFill>
            </a:endParaRPr>
          </a:p>
          <a:p>
            <a:pPr>
              <a:defRPr/>
            </a:pPr>
            <a:endParaRPr lang="en-US" dirty="0"/>
          </a:p>
        </p:txBody>
      </p:sp>
      <p:sp>
        <p:nvSpPr>
          <p:cNvPr id="4" name="Slide Number Placeholder 3">
            <a:extLst>
              <a:ext uri="{FF2B5EF4-FFF2-40B4-BE49-F238E27FC236}">
                <a16:creationId xmlns:a16="http://schemas.microsoft.com/office/drawing/2014/main" id="{2D7548F0-9A09-4C19-994C-9733A4FED065}"/>
              </a:ext>
            </a:extLst>
          </p:cNvPr>
          <p:cNvSpPr>
            <a:spLocks noGrp="1"/>
          </p:cNvSpPr>
          <p:nvPr>
            <p:ph type="sldNum" sz="quarter" idx="5"/>
          </p:nvPr>
        </p:nvSpPr>
        <p:spPr/>
        <p:txBody>
          <a:bodyPr/>
          <a:lstStyle/>
          <a:p>
            <a:pPr>
              <a:defRPr/>
            </a:pPr>
            <a:fld id="{3A5E2EDC-23D4-475A-BC60-98542370330A}"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AA4E2C8-A055-4FB7-92CB-66DAE218AA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A44A1BF-D1BF-41E3-9DBA-2C6534535D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[Optional slide]</a:t>
            </a:r>
          </a:p>
          <a:p>
            <a:endParaRPr lang="en-US" altLang="en-US" dirty="0"/>
          </a:p>
          <a:p>
            <a:r>
              <a:rPr lang="en-US" altLang="en-US" dirty="0"/>
              <a:t>Thinking about your care preferences may seem overwhelming, which is why we provide Lincoln Concierge Care Coordination at the time you purchase a </a:t>
            </a:r>
            <a:r>
              <a:rPr lang="en-US" altLang="en-US" i="1" dirty="0"/>
              <a:t>MoneyGuard</a:t>
            </a:r>
            <a:r>
              <a:rPr lang="en-US" altLang="en-US" i="1" dirty="0">
                <a:latin typeface="Times New Roman" panose="02020603050405020304" pitchFamily="18" charset="0"/>
                <a:cs typeface="Times New Roman" panose="02020603050405020304" pitchFamily="18" charset="0"/>
              </a:rPr>
              <a:t>®</a:t>
            </a:r>
            <a:r>
              <a:rPr lang="en-US" altLang="en-US" i="1" dirty="0"/>
              <a:t> </a:t>
            </a:r>
            <a:r>
              <a:rPr lang="en-US" altLang="en-US" dirty="0"/>
              <a:t>Solution.</a:t>
            </a:r>
          </a:p>
          <a:p>
            <a:endParaRPr lang="en-US" altLang="en-US" dirty="0"/>
          </a:p>
          <a:p>
            <a:r>
              <a:rPr lang="en-US" altLang="en-US" dirty="0"/>
              <a:t>Our care planning resources provide you with complimentary access to the resources and flexibility needed to plan over time and better assist your loved ones.</a:t>
            </a:r>
          </a:p>
          <a:p>
            <a:endParaRPr lang="en-US" altLang="en-US" dirty="0"/>
          </a:p>
          <a:p>
            <a:pPr eaLnBrk="1" hangingPunct="1">
              <a:spcBef>
                <a:spcPct val="0"/>
              </a:spcBef>
            </a:pPr>
            <a:r>
              <a:rPr lang="en-US" altLang="en-US" dirty="0"/>
              <a:t>&lt;Read slide&gt;</a:t>
            </a:r>
          </a:p>
          <a:p>
            <a:endParaRPr lang="en-US" altLang="en-US" dirty="0"/>
          </a:p>
        </p:txBody>
      </p:sp>
      <p:sp>
        <p:nvSpPr>
          <p:cNvPr id="4" name="Slide Number Placeholder 3">
            <a:extLst>
              <a:ext uri="{FF2B5EF4-FFF2-40B4-BE49-F238E27FC236}">
                <a16:creationId xmlns:a16="http://schemas.microsoft.com/office/drawing/2014/main" id="{DF19F915-FEA0-4424-91F3-DDAF5652A857}"/>
              </a:ext>
            </a:extLst>
          </p:cNvPr>
          <p:cNvSpPr>
            <a:spLocks noGrp="1"/>
          </p:cNvSpPr>
          <p:nvPr>
            <p:ph type="sldNum" sz="quarter" idx="5"/>
          </p:nvPr>
        </p:nvSpPr>
        <p:spPr/>
        <p:txBody>
          <a:bodyPr/>
          <a:lstStyle/>
          <a:p>
            <a:pPr>
              <a:defRPr/>
            </a:pPr>
            <a:fld id="{8835DF43-174A-468A-BFC9-CDD52BE28123}"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7D68279-D6F7-4187-AB25-90E6C835E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D6A06E2-CFAA-4FC8-B0A8-EDFA8D3FA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[Optional Slide]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Along with our tools that enable you and your loved ones to build a plan over time, Lincoln also provides you with a dedicated Care Specialist should you need care.</a:t>
            </a:r>
          </a:p>
          <a:p>
            <a:pPr eaLnBrk="1" hangingPunct="1">
              <a:spcBef>
                <a:spcPct val="0"/>
              </a:spcBef>
            </a:pPr>
            <a:endParaRPr lang="en-US" altLang="en-US" dirty="0"/>
          </a:p>
          <a:p>
            <a:pPr eaLnBrk="1" hangingPunct="1">
              <a:spcBef>
                <a:spcPct val="0"/>
              </a:spcBef>
            </a:pPr>
            <a:r>
              <a:rPr lang="en-US" altLang="en-US" dirty="0"/>
              <a:t>They will offer you personalized support and act as your point of contact throughout the entire claims process.</a:t>
            </a:r>
          </a:p>
          <a:p>
            <a:pPr eaLnBrk="1" hangingPunct="1">
              <a:spcBef>
                <a:spcPct val="0"/>
              </a:spcBef>
            </a:pPr>
            <a:r>
              <a:rPr lang="en-US" altLang="en-US" dirty="0"/>
              <a:t>Also, if you have more than one claim during the duration of your policy, those subsequent claims will be handled by the same Care Specialist who was assigned your initial claim. </a:t>
            </a:r>
          </a:p>
          <a:p>
            <a:pPr eaLnBrk="1" hangingPunct="1">
              <a:spcBef>
                <a:spcPct val="0"/>
              </a:spcBef>
            </a:pPr>
            <a:endParaRPr lang="en-US" altLang="en-US" dirty="0"/>
          </a:p>
          <a:p>
            <a:pPr eaLnBrk="1" hangingPunct="1">
              <a:spcBef>
                <a:spcPct val="0"/>
              </a:spcBef>
            </a:pPr>
            <a:r>
              <a:rPr lang="en-US" altLang="en-US" dirty="0"/>
              <a:t>&lt;Read slide&gt;</a:t>
            </a:r>
          </a:p>
        </p:txBody>
      </p:sp>
      <p:sp>
        <p:nvSpPr>
          <p:cNvPr id="78852" name="Slide Number Placeholder 3">
            <a:extLst>
              <a:ext uri="{FF2B5EF4-FFF2-40B4-BE49-F238E27FC236}">
                <a16:creationId xmlns:a16="http://schemas.microsoft.com/office/drawing/2014/main" id="{B7E027C9-55CF-4162-BB16-F98CC3071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FC43E7-A065-4696-A25E-25150331F70D}"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CB0428F-A8B6-4708-9F47-8B35718FD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50F99E-85BD-4285-9417-38AB24C02395}"/>
              </a:ext>
            </a:extLst>
          </p:cNvPr>
          <p:cNvSpPr>
            <a:spLocks noGrp="1"/>
          </p:cNvSpPr>
          <p:nvPr>
            <p:ph type="body" idx="1"/>
          </p:nvPr>
        </p:nvSpPr>
        <p:spPr/>
        <p:txBody>
          <a:bodyPr/>
          <a:lstStyle/>
          <a:p>
            <a:pPr fontAlgn="auto">
              <a:spcBef>
                <a:spcPts val="0"/>
              </a:spcBef>
              <a:spcAft>
                <a:spcPts val="0"/>
              </a:spcAft>
              <a:defRPr/>
            </a:pPr>
            <a:r>
              <a:rPr lang="en-US" dirty="0"/>
              <a:t>Today, we’re going to discuss: </a:t>
            </a:r>
          </a:p>
          <a:p>
            <a:pPr marL="165261" indent="-165261" fontAlgn="auto">
              <a:spcBef>
                <a:spcPts val="0"/>
              </a:spcBef>
              <a:spcAft>
                <a:spcPts val="0"/>
              </a:spcAft>
              <a:buFont typeface="Arial" panose="020B0604020202020204" pitchFamily="34" charset="0"/>
              <a:buChar char="•"/>
              <a:defRPr/>
            </a:pPr>
            <a:r>
              <a:rPr lang="en-US" dirty="0"/>
              <a:t>Why now is the time to plan for long-term care expenses</a:t>
            </a:r>
          </a:p>
          <a:p>
            <a:pPr marL="165261" indent="-165261" fontAlgn="auto">
              <a:spcBef>
                <a:spcPts val="0"/>
              </a:spcBef>
              <a:spcAft>
                <a:spcPts val="0"/>
              </a:spcAft>
              <a:buFont typeface="Arial" panose="020B0604020202020204" pitchFamily="34" charset="0"/>
              <a:buChar char="•"/>
              <a:defRPr/>
            </a:pPr>
            <a:r>
              <a:rPr lang="en-US" dirty="0"/>
              <a:t>How a long-term care strategy can help you feel more comfortable about your financial future, and</a:t>
            </a:r>
          </a:p>
          <a:p>
            <a:pPr marL="165261" indent="-165261" fontAlgn="auto">
              <a:spcBef>
                <a:spcPts val="0"/>
              </a:spcBef>
              <a:spcAft>
                <a:spcPts val="0"/>
              </a:spcAft>
              <a:buFont typeface="Arial" panose="020B0604020202020204" pitchFamily="34" charset="0"/>
              <a:buChar char="•"/>
              <a:defRPr/>
            </a:pPr>
            <a:r>
              <a:rPr lang="en-US" dirty="0"/>
              <a:t>Why you should consider </a:t>
            </a:r>
            <a:r>
              <a:rPr lang="en-US" i="1" dirty="0"/>
              <a:t>MoneyGuard Market Advantage</a:t>
            </a:r>
            <a:r>
              <a:rPr lang="en-US" baseline="30000" dirty="0">
                <a:latin typeface="Times New Roman" panose="02020603050405020304" pitchFamily="18" charset="0"/>
                <a:cs typeface="Times New Roman" panose="02020603050405020304" pitchFamily="18" charset="0"/>
              </a:rPr>
              <a:t>®</a:t>
            </a:r>
            <a:r>
              <a:rPr lang="en-US" dirty="0"/>
              <a:t> </a:t>
            </a:r>
            <a:endParaRPr lang="en-US" i="1" dirty="0"/>
          </a:p>
          <a:p>
            <a:pPr fontAlgn="auto">
              <a:spcBef>
                <a:spcPts val="0"/>
              </a:spcBef>
              <a:spcAft>
                <a:spcPts val="0"/>
              </a:spcAft>
              <a:defRPr/>
            </a:pPr>
            <a:endParaRPr lang="en-US" dirty="0"/>
          </a:p>
          <a:p>
            <a:pPr fontAlgn="auto">
              <a:spcBef>
                <a:spcPts val="0"/>
              </a:spcBef>
              <a:spcAft>
                <a:spcPts val="0"/>
              </a:spcAft>
              <a:defRPr/>
            </a:pPr>
            <a:r>
              <a:rPr lang="en-US" b="1" dirty="0">
                <a:solidFill>
                  <a:schemeClr val="bg1"/>
                </a:solidFill>
              </a:rPr>
              <a:t>&lt;Click&gt;</a:t>
            </a:r>
            <a:endParaRPr lang="en-US" b="1" kern="0" dirty="0">
              <a:solidFill>
                <a:schemeClr val="bg1"/>
              </a:solidFill>
              <a:cs typeface="Calibri"/>
            </a:endParaRPr>
          </a:p>
          <a:p>
            <a:pPr fontAlgn="auto">
              <a:spcBef>
                <a:spcPts val="0"/>
              </a:spcBef>
              <a:spcAft>
                <a:spcPts val="0"/>
              </a:spcAft>
              <a:defRPr/>
            </a:pPr>
            <a:endParaRPr lang="en-US" dirty="0"/>
          </a:p>
        </p:txBody>
      </p:sp>
      <p:sp>
        <p:nvSpPr>
          <p:cNvPr id="39940" name="Slide Number Placeholder 3">
            <a:extLst>
              <a:ext uri="{FF2B5EF4-FFF2-40B4-BE49-F238E27FC236}">
                <a16:creationId xmlns:a16="http://schemas.microsoft.com/office/drawing/2014/main" id="{FE55722F-3F18-4E47-AFDD-4313E62850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A089DE-5EE6-4956-A34B-CD1D2BD84C9F}"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A84E424-BA01-4857-8C3E-C8AA10DBEB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CD14408C-BAA7-47D5-B6EF-15B7DC2D1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&lt;read slide&gt;</a:t>
            </a:r>
          </a:p>
        </p:txBody>
      </p:sp>
      <p:sp>
        <p:nvSpPr>
          <p:cNvPr id="4" name="Slide Number Placeholder 3">
            <a:extLst>
              <a:ext uri="{FF2B5EF4-FFF2-40B4-BE49-F238E27FC236}">
                <a16:creationId xmlns:a16="http://schemas.microsoft.com/office/drawing/2014/main" id="{36FD46A9-7F07-494E-AB67-9062FA585BA4}"/>
              </a:ext>
            </a:extLst>
          </p:cNvPr>
          <p:cNvSpPr>
            <a:spLocks noGrp="1"/>
          </p:cNvSpPr>
          <p:nvPr>
            <p:ph type="sldNum" sz="quarter" idx="5"/>
          </p:nvPr>
        </p:nvSpPr>
        <p:spPr/>
        <p:txBody>
          <a:bodyPr/>
          <a:lstStyle/>
          <a:p>
            <a:pPr>
              <a:defRPr/>
            </a:pPr>
            <a:fld id="{B5487362-B570-4EC4-8A20-A2E6E6F43762}"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7C0C480-DC84-4A26-A423-E1F3FB67A8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149A465C-6789-4E4B-99D7-9FD620F75E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&lt;Read slide&gt;</a:t>
            </a:r>
          </a:p>
        </p:txBody>
      </p:sp>
      <p:sp>
        <p:nvSpPr>
          <p:cNvPr id="4" name="Slide Number Placeholder 3">
            <a:extLst>
              <a:ext uri="{FF2B5EF4-FFF2-40B4-BE49-F238E27FC236}">
                <a16:creationId xmlns:a16="http://schemas.microsoft.com/office/drawing/2014/main" id="{A71F4D15-C434-47D5-980B-DE1FB8195102}"/>
              </a:ext>
            </a:extLst>
          </p:cNvPr>
          <p:cNvSpPr>
            <a:spLocks noGrp="1"/>
          </p:cNvSpPr>
          <p:nvPr>
            <p:ph type="sldNum" sz="quarter" idx="5"/>
          </p:nvPr>
        </p:nvSpPr>
        <p:spPr/>
        <p:txBody>
          <a:bodyPr/>
          <a:lstStyle/>
          <a:p>
            <a:pPr>
              <a:defRPr/>
            </a:pPr>
            <a:fld id="{CD13D42A-5E00-4C67-8117-E0EEB7492961}"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D7EAA05-B3BB-4798-AE30-EFF2B3C56C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6A4E3541-B647-4296-A537-FE94198AD3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Thank you for listening to our presentation today. </a:t>
            </a:r>
          </a:p>
          <a:p>
            <a:pPr>
              <a:spcBef>
                <a:spcPct val="0"/>
              </a:spcBef>
            </a:pPr>
            <a:endParaRPr lang="en-US" altLang="en-US"/>
          </a:p>
          <a:p>
            <a:pPr>
              <a:spcBef>
                <a:spcPct val="0"/>
              </a:spcBef>
            </a:pPr>
            <a:r>
              <a:rPr lang="en-US" altLang="en-US"/>
              <a:t>Talk to your financial professional to learn more. Let’s take the next step and start the planning process.</a:t>
            </a:r>
          </a:p>
          <a:p>
            <a:pPr>
              <a:spcBef>
                <a:spcPct val="0"/>
              </a:spcBef>
            </a:pPr>
            <a:endParaRPr lang="en-US" altLang="en-US"/>
          </a:p>
          <a:p>
            <a:pPr>
              <a:spcBef>
                <a:spcPct val="0"/>
              </a:spcBef>
            </a:pPr>
            <a:r>
              <a:rPr lang="en-US" altLang="en-US" b="1"/>
              <a:t>&lt;Review disclosures and thank audience.&gt; </a:t>
            </a:r>
            <a:endParaRPr lang="en-US" altLang="en-US" b="1">
              <a:solidFill>
                <a:schemeClr val="bg1"/>
              </a:solidFill>
            </a:endParaRPr>
          </a:p>
          <a:p>
            <a:pPr>
              <a:spcBef>
                <a:spcPct val="0"/>
              </a:spcBef>
            </a:pPr>
            <a:endParaRPr lang="en-US" altLang="en-US"/>
          </a:p>
          <a:p>
            <a:endParaRPr lang="en-US" altLang="en-US"/>
          </a:p>
        </p:txBody>
      </p:sp>
      <p:sp>
        <p:nvSpPr>
          <p:cNvPr id="4" name="Slide Number Placeholder 3">
            <a:extLst>
              <a:ext uri="{FF2B5EF4-FFF2-40B4-BE49-F238E27FC236}">
                <a16:creationId xmlns:a16="http://schemas.microsoft.com/office/drawing/2014/main" id="{F50EC1FE-E173-4B16-9350-7B5F838F1975}"/>
              </a:ext>
            </a:extLst>
          </p:cNvPr>
          <p:cNvSpPr>
            <a:spLocks noGrp="1"/>
          </p:cNvSpPr>
          <p:nvPr>
            <p:ph type="sldNum" sz="quarter" idx="5"/>
          </p:nvPr>
        </p:nvSpPr>
        <p:spPr/>
        <p:txBody>
          <a:bodyPr/>
          <a:lstStyle/>
          <a:p>
            <a:pPr>
              <a:defRPr/>
            </a:pPr>
            <a:fld id="{FE52F4D1-419A-4483-8994-5CDEBF9FD29B}"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B916D3F-8804-4FB2-AC63-477022F1B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78ECC282-D0C6-41FB-8D05-E3A34E0BA0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PRODUCT DISCLOSURES.</a:t>
            </a:r>
          </a:p>
          <a:p>
            <a:pPr eaLnBrk="1" hangingPunct="1">
              <a:spcBef>
                <a:spcPct val="0"/>
              </a:spcBef>
            </a:pPr>
            <a:endParaRPr lang="en-US" altLang="en-US" dirty="0"/>
          </a:p>
        </p:txBody>
      </p:sp>
      <p:sp>
        <p:nvSpPr>
          <p:cNvPr id="87044" name="Slide Number Placeholder 3">
            <a:extLst>
              <a:ext uri="{FF2B5EF4-FFF2-40B4-BE49-F238E27FC236}">
                <a16:creationId xmlns:a16="http://schemas.microsoft.com/office/drawing/2014/main" id="{5F04F112-837A-44E9-8442-10C5782D9A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EE9A5B-6FD8-42F0-A462-41DAD570F9F7}"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2CD7D64-DDA1-4B7E-83AA-CE5B193B8D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B2C726C4-1925-4B8E-886D-8BED4298A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PRODUCT DISCLOSURES.</a:t>
            </a:r>
          </a:p>
          <a:p>
            <a:pPr eaLnBrk="1" hangingPunct="1">
              <a:spcBef>
                <a:spcPct val="0"/>
              </a:spcBef>
            </a:pPr>
            <a:endParaRPr lang="en-US" altLang="en-US" dirty="0"/>
          </a:p>
        </p:txBody>
      </p:sp>
      <p:sp>
        <p:nvSpPr>
          <p:cNvPr id="89092" name="Slide Number Placeholder 3">
            <a:extLst>
              <a:ext uri="{FF2B5EF4-FFF2-40B4-BE49-F238E27FC236}">
                <a16:creationId xmlns:a16="http://schemas.microsoft.com/office/drawing/2014/main" id="{EECC2968-B57E-436D-A799-86EFF493AD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2B3F75-4E91-483D-9F6D-D0DDC8E514EC}"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74FE65F-E38B-4F21-9093-9AF8E28259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2FA6104-7C3D-4598-87FB-65905C4C20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[Optional Slide]</a:t>
            </a:r>
          </a:p>
          <a:p>
            <a:endParaRPr lang="en-US" altLang="en-US" b="1" dirty="0"/>
          </a:p>
          <a:p>
            <a:r>
              <a:rPr lang="en-US" altLang="en-US" b="1" dirty="0"/>
              <a:t>What is long-term care?</a:t>
            </a:r>
          </a:p>
          <a:p>
            <a:r>
              <a:rPr lang="en-US" altLang="en-US" dirty="0"/>
              <a:t>It is ongoing help with daily activities. Most of the care needs do not relate to medical care aid, but rather assistance with the Activities of Daily Living (ADL), such as: Bathing, Dressing, Continence, Toileting, Transferring, Eating.</a:t>
            </a:r>
          </a:p>
          <a:p>
            <a:endParaRPr lang="en-US" altLang="en-US" dirty="0"/>
          </a:p>
          <a:p>
            <a:endParaRPr lang="en-US" altLang="en-US" b="1" dirty="0"/>
          </a:p>
          <a:p>
            <a:r>
              <a:rPr lang="en-US" altLang="en-US" b="1" dirty="0"/>
              <a:t>What does a long-term care solution do?</a:t>
            </a:r>
          </a:p>
          <a:p>
            <a:r>
              <a:rPr lang="en-US" altLang="en-US" dirty="0"/>
              <a:t>It helps take the financial consequences of an extended healthcare event off your portfolio and transfers that risk to an insurance company. It also provides a range of services to support you if you were to experience an extended care event. They help cover your expenses if you can no longer independently perform at least two ADL for at least 90 days, or if you require substantial supervision due to a severe cognitive impairment. Medicare will likely be insufficient, and Medicaid does not account for your choices or preferences.</a:t>
            </a:r>
          </a:p>
          <a:p>
            <a:endParaRPr lang="en-US" altLang="en-US" dirty="0"/>
          </a:p>
          <a:p>
            <a:endParaRPr lang="en-US" altLang="en-US" dirty="0"/>
          </a:p>
          <a:p>
            <a:r>
              <a:rPr lang="en-US" altLang="en-US" b="1" dirty="0"/>
              <a:t>Why plan now?</a:t>
            </a:r>
          </a:p>
          <a:p>
            <a:r>
              <a:rPr lang="en-US" altLang="en-US" dirty="0"/>
              <a:t>You want to begin saving for long-term care needs when you’re healthy and have more time to grow your benefits. Planning is also about preparing your loved ones for the tough emotional and financial decisions they may need to make on your behalf.</a:t>
            </a:r>
          </a:p>
          <a:p>
            <a:endParaRPr lang="en-US" altLang="en-US" dirty="0"/>
          </a:p>
        </p:txBody>
      </p:sp>
      <p:sp>
        <p:nvSpPr>
          <p:cNvPr id="4" name="Slide Number Placeholder 3">
            <a:extLst>
              <a:ext uri="{FF2B5EF4-FFF2-40B4-BE49-F238E27FC236}">
                <a16:creationId xmlns:a16="http://schemas.microsoft.com/office/drawing/2014/main" id="{20CD9946-BB8D-4510-B94A-9692ECF73DFA}"/>
              </a:ext>
            </a:extLst>
          </p:cNvPr>
          <p:cNvSpPr>
            <a:spLocks noGrp="1"/>
          </p:cNvSpPr>
          <p:nvPr>
            <p:ph type="sldNum" sz="quarter" idx="5"/>
          </p:nvPr>
        </p:nvSpPr>
        <p:spPr/>
        <p:txBody>
          <a:bodyPr/>
          <a:lstStyle/>
          <a:p>
            <a:pPr>
              <a:defRPr/>
            </a:pPr>
            <a:fld id="{E57DB682-5AE9-4EEA-8961-04F2CFB1B7EF}"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3778FB1-CED2-4AB7-8DF5-C3FF94C1B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E737452-2E3F-4979-8DC4-9AD400889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[Optional Slide]</a:t>
            </a:r>
          </a:p>
          <a:p>
            <a:pPr eaLnBrk="1" hangingPunct="1">
              <a:spcBef>
                <a:spcPct val="0"/>
              </a:spcBef>
            </a:pPr>
            <a:endParaRPr lang="en-US" altLang="en-US" dirty="0"/>
          </a:p>
          <a:p>
            <a:pPr eaLnBrk="1" hangingPunct="1">
              <a:spcBef>
                <a:spcPct val="0"/>
              </a:spcBef>
            </a:pPr>
            <a:r>
              <a:rPr lang="en-US" altLang="en-US" dirty="0"/>
              <a:t>When planning for long-term care, it’s important to consider the costs for the type of care you may want.</a:t>
            </a:r>
          </a:p>
          <a:p>
            <a:pPr eaLnBrk="1" hangingPunct="1">
              <a:spcBef>
                <a:spcPct val="0"/>
              </a:spcBef>
            </a:pPr>
            <a:endParaRPr lang="en-US" altLang="en-US" dirty="0"/>
          </a:p>
          <a:p>
            <a:pPr eaLnBrk="1" hangingPunct="1">
              <a:spcBef>
                <a:spcPct val="0"/>
              </a:spcBef>
            </a:pPr>
            <a:r>
              <a:rPr lang="en-US" altLang="en-US" dirty="0"/>
              <a:t>&lt;Read slide&gt;</a:t>
            </a:r>
          </a:p>
        </p:txBody>
      </p:sp>
      <p:sp>
        <p:nvSpPr>
          <p:cNvPr id="45060" name="Slide Number Placeholder 3">
            <a:extLst>
              <a:ext uri="{FF2B5EF4-FFF2-40B4-BE49-F238E27FC236}">
                <a16:creationId xmlns:a16="http://schemas.microsoft.com/office/drawing/2014/main" id="{D60704F0-33ED-4302-B12B-2B27D5BAA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348C7A-A1A9-4492-8A71-5D7DAF81383C}"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A7998A9-7D56-4451-85C9-591F4A214E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CEE03B0-49FE-4AC9-A00F-1221A65C21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Whose life is impacted by an extended care event?</a:t>
            </a:r>
          </a:p>
          <a:p>
            <a:endParaRPr lang="en-US" altLang="en-US" dirty="0"/>
          </a:p>
          <a:p>
            <a:pPr>
              <a:spcBef>
                <a:spcPct val="0"/>
              </a:spcBef>
            </a:pPr>
            <a:r>
              <a:rPr lang="en-US" altLang="en-US" dirty="0"/>
              <a:t>It’s difficult, if not impossible, to predict when someone may need long-term care. Statistics show that women in the family are most often the ones who carry the burden of caregiving. &lt;Read stats.&gt;</a:t>
            </a:r>
          </a:p>
          <a:p>
            <a:pPr>
              <a:spcBef>
                <a:spcPct val="0"/>
              </a:spcBef>
            </a:pPr>
            <a:endParaRPr lang="en-US" altLang="en-US" dirty="0"/>
          </a:p>
          <a:p>
            <a:pPr>
              <a:spcBef>
                <a:spcPct val="0"/>
              </a:spcBef>
            </a:pPr>
            <a:r>
              <a:rPr lang="en-US" altLang="en-US" dirty="0"/>
              <a:t>Women tend to be the primary caregiver more often than men (61%), which could lead to time lost from their career, parenting their own children, leading a healthy lifestyle, enjoying family life and more. </a:t>
            </a:r>
          </a:p>
          <a:p>
            <a:pPr>
              <a:spcBef>
                <a:spcPct val="0"/>
              </a:spcBef>
            </a:pPr>
            <a:endParaRPr lang="en-US" altLang="en-US" dirty="0"/>
          </a:p>
          <a:p>
            <a:endParaRPr lang="en-US" altLang="en-US" dirty="0"/>
          </a:p>
        </p:txBody>
      </p:sp>
      <p:sp>
        <p:nvSpPr>
          <p:cNvPr id="4" name="Slide Number Placeholder 3">
            <a:extLst>
              <a:ext uri="{FF2B5EF4-FFF2-40B4-BE49-F238E27FC236}">
                <a16:creationId xmlns:a16="http://schemas.microsoft.com/office/drawing/2014/main" id="{F6986ED7-38A8-4163-A422-8192C2F6EFA0}"/>
              </a:ext>
            </a:extLst>
          </p:cNvPr>
          <p:cNvSpPr>
            <a:spLocks noGrp="1"/>
          </p:cNvSpPr>
          <p:nvPr>
            <p:ph type="sldNum" sz="quarter" idx="5"/>
          </p:nvPr>
        </p:nvSpPr>
        <p:spPr/>
        <p:txBody>
          <a:bodyPr/>
          <a:lstStyle/>
          <a:p>
            <a:pPr>
              <a:defRPr/>
            </a:pPr>
            <a:fld id="{27C56538-CB2C-42A1-810C-0F1363FE248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31AC2EB-25DE-423A-B1A7-D5C7F94689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CE67D04-DE60-488D-92EB-CA9A5B5F0E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[Optional Slide]</a:t>
            </a:r>
          </a:p>
          <a:p>
            <a:pPr eaLnBrk="1" hangingPunct="1">
              <a:spcBef>
                <a:spcPct val="0"/>
              </a:spcBef>
            </a:pPr>
            <a:r>
              <a:rPr lang="en-US" altLang="en-US" dirty="0"/>
              <a:t> </a:t>
            </a:r>
          </a:p>
          <a:p>
            <a:pPr eaLnBrk="1" hangingPunct="1">
              <a:spcBef>
                <a:spcPct val="0"/>
              </a:spcBef>
            </a:pPr>
            <a:endParaRPr lang="en-US" altLang="en-US" dirty="0"/>
          </a:p>
          <a:p>
            <a:pPr eaLnBrk="1" hangingPunct="1">
              <a:spcBef>
                <a:spcPct val="0"/>
              </a:spcBef>
            </a:pPr>
            <a:r>
              <a:rPr lang="en-US" altLang="en-US" dirty="0"/>
              <a:t>&lt;Read slide&gt;</a:t>
            </a:r>
          </a:p>
        </p:txBody>
      </p:sp>
      <p:sp>
        <p:nvSpPr>
          <p:cNvPr id="49156" name="Slide Number Placeholder 3">
            <a:extLst>
              <a:ext uri="{FF2B5EF4-FFF2-40B4-BE49-F238E27FC236}">
                <a16:creationId xmlns:a16="http://schemas.microsoft.com/office/drawing/2014/main" id="{9198F107-4FD0-4238-BCE2-654241A86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EBEDF9-21D6-4AFA-BECE-D80EDA7FC8B6}"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233359E-42E5-42A5-A21D-62CFD87E51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7E64261-A8EE-4CA0-9CA9-B7AC6D1D8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[Optional Slide]</a:t>
            </a:r>
          </a:p>
          <a:p>
            <a:endParaRPr lang="en-US" altLang="en-US" dirty="0"/>
          </a:p>
          <a:p>
            <a:r>
              <a:rPr lang="en-US" altLang="en-US" dirty="0"/>
              <a:t>Have you answered any of these questions with your family and loved ones?</a:t>
            </a:r>
          </a:p>
        </p:txBody>
      </p:sp>
      <p:sp>
        <p:nvSpPr>
          <p:cNvPr id="4" name="Slide Number Placeholder 3">
            <a:extLst>
              <a:ext uri="{FF2B5EF4-FFF2-40B4-BE49-F238E27FC236}">
                <a16:creationId xmlns:a16="http://schemas.microsoft.com/office/drawing/2014/main" id="{7481ECB1-2146-4BB3-A872-2461726B25E4}"/>
              </a:ext>
            </a:extLst>
          </p:cNvPr>
          <p:cNvSpPr>
            <a:spLocks noGrp="1"/>
          </p:cNvSpPr>
          <p:nvPr>
            <p:ph type="sldNum" sz="quarter" idx="5"/>
          </p:nvPr>
        </p:nvSpPr>
        <p:spPr/>
        <p:txBody>
          <a:bodyPr/>
          <a:lstStyle/>
          <a:p>
            <a:pPr>
              <a:defRPr/>
            </a:pPr>
            <a:fld id="{60AFA2AF-A6D5-4FEE-BB44-F7802A21101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2F04C13-704C-4FAA-B451-EF7F761319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89BEB19-ECA3-4FAA-A268-C95C38AC36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MoneyGuard Market Advantage</a:t>
            </a:r>
            <a:r>
              <a:rPr lang="en-US" altLang="en-US" i="1" baseline="30000" dirty="0">
                <a:latin typeface="Times New Roman" panose="02020603050405020304" pitchFamily="18" charset="0"/>
                <a:cs typeface="Times New Roman" panose="02020603050405020304" pitchFamily="18" charset="0"/>
              </a:rPr>
              <a:t>®</a:t>
            </a:r>
            <a:r>
              <a:rPr lang="en-US" altLang="en-US" dirty="0"/>
              <a:t>, a variable universal life insurance policy, provides access to a wide range of investment options from leading investment managers to help you grow your long-term care benefits. By locking in a portion of that growth each year, you can feel more confident about staying invested in the markets and preparing for long-term care expenses.</a:t>
            </a:r>
          </a:p>
          <a:p>
            <a:endParaRPr lang="en-US" altLang="en-US" dirty="0"/>
          </a:p>
          <a:p>
            <a:r>
              <a:rPr lang="en-US" altLang="en-US" dirty="0"/>
              <a:t>&lt;Read slide&gt;</a:t>
            </a:r>
          </a:p>
        </p:txBody>
      </p:sp>
      <p:sp>
        <p:nvSpPr>
          <p:cNvPr id="4" name="Slide Number Placeholder 3">
            <a:extLst>
              <a:ext uri="{FF2B5EF4-FFF2-40B4-BE49-F238E27FC236}">
                <a16:creationId xmlns:a16="http://schemas.microsoft.com/office/drawing/2014/main" id="{E8DD2C76-AEAE-43FA-8F51-2F216C3924F4}"/>
              </a:ext>
            </a:extLst>
          </p:cNvPr>
          <p:cNvSpPr>
            <a:spLocks noGrp="1"/>
          </p:cNvSpPr>
          <p:nvPr>
            <p:ph type="sldNum" sz="quarter" idx="5"/>
          </p:nvPr>
        </p:nvSpPr>
        <p:spPr/>
        <p:txBody>
          <a:bodyPr/>
          <a:lstStyle/>
          <a:p>
            <a:pPr>
              <a:defRPr/>
            </a:pPr>
            <a:fld id="{593055A5-D2E9-488B-BD09-A45F1998A8A5}" type="slidenum">
              <a:rPr lang="en-US" smtClean="0"/>
              <a:pPr>
                <a:defRPr/>
              </a:pPr>
              <a:t>10</a:t>
            </a:fld>
            <a:endParaRPr lang="en-US"/>
          </a:p>
        </p:txBody>
      </p:sp>
    </p:spTree>
    <p:extLst>
      <p:ext uri="{BB962C8B-B14F-4D97-AF65-F5344CB8AC3E}">
        <p14:creationId xmlns:p14="http://schemas.microsoft.com/office/powerpoint/2010/main" val="311131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F86E8D1-BC77-4B41-A464-93A0B26F1B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2FCDE92-C6C3-46C5-A2A2-7E373AFA8C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&lt;Read slide&gt;</a:t>
            </a:r>
          </a:p>
          <a:p>
            <a:endParaRPr lang="en-US" altLang="en-US" b="1" dirty="0"/>
          </a:p>
          <a:p>
            <a:r>
              <a:rPr lang="en-US" altLang="en-US" b="1" dirty="0"/>
              <a:t>Wants to select a preset portfolio allocation.</a:t>
            </a:r>
          </a:p>
          <a:p>
            <a:r>
              <a:rPr lang="en-US" altLang="en-US" dirty="0"/>
              <a:t>Choose from our menu of professionally managed asset allocation options if you’d like a simple alternative to selecting individual funds and monitoring their performance.</a:t>
            </a:r>
          </a:p>
          <a:p>
            <a:endParaRPr lang="en-US" altLang="en-US" dirty="0"/>
          </a:p>
          <a:p>
            <a:r>
              <a:rPr lang="en-US" altLang="en-US" b="1" dirty="0"/>
              <a:t>Likes the convenience to choose one fund that evolves over time based on your investment horizon. </a:t>
            </a:r>
          </a:p>
          <a:p>
            <a:r>
              <a:rPr lang="en-US" altLang="en-US" dirty="0"/>
              <a:t>Choose from professionally designed, all-in-one target-date investment options that fit your risk tolerance and time horizon.</a:t>
            </a:r>
          </a:p>
          <a:p>
            <a:endParaRPr lang="en-US" altLang="en-US" dirty="0"/>
          </a:p>
          <a:p>
            <a:r>
              <a:rPr lang="en-US" altLang="en-US" b="1" dirty="0"/>
              <a:t>Prefers to build your own portfolio.</a:t>
            </a:r>
          </a:p>
          <a:p>
            <a:r>
              <a:rPr lang="en-US" altLang="en-US" dirty="0"/>
              <a:t>Choose from diverse investment options ranging from large cap growth to emerging markets and more.</a:t>
            </a:r>
          </a:p>
          <a:p>
            <a:endParaRPr lang="en-US" altLang="en-US" dirty="0"/>
          </a:p>
        </p:txBody>
      </p:sp>
      <p:sp>
        <p:nvSpPr>
          <p:cNvPr id="4" name="Slide Number Placeholder 3">
            <a:extLst>
              <a:ext uri="{FF2B5EF4-FFF2-40B4-BE49-F238E27FC236}">
                <a16:creationId xmlns:a16="http://schemas.microsoft.com/office/drawing/2014/main" id="{970BE6F8-B85E-46DD-8CEC-E8BD962C3431}"/>
              </a:ext>
            </a:extLst>
          </p:cNvPr>
          <p:cNvSpPr>
            <a:spLocks noGrp="1"/>
          </p:cNvSpPr>
          <p:nvPr>
            <p:ph type="sldNum" sz="quarter" idx="5"/>
          </p:nvPr>
        </p:nvSpPr>
        <p:spPr/>
        <p:txBody>
          <a:bodyPr/>
          <a:lstStyle/>
          <a:p>
            <a:pPr>
              <a:defRPr/>
            </a:pPr>
            <a:fld id="{19BAB53D-4978-43A4-A5C4-6943742F1E83}"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Photo Background">
    <p:spTree>
      <p:nvGrpSpPr>
        <p:cNvPr id="1" name=""/>
        <p:cNvGrpSpPr/>
        <p:nvPr/>
      </p:nvGrpSpPr>
      <p:grpSpPr>
        <a:xfrm>
          <a:off x="0" y="0"/>
          <a:ext cx="0" cy="0"/>
          <a:chOff x="0" y="0"/>
          <a:chExt cx="0" cy="0"/>
        </a:xfrm>
      </p:grpSpPr>
      <p:pic>
        <p:nvPicPr>
          <p:cNvPr id="15" name="Picture 6" descr="A person standing next to a forest&#10;&#10;Description automatically generated">
            <a:extLst>
              <a:ext uri="{FF2B5EF4-FFF2-40B4-BE49-F238E27FC236}">
                <a16:creationId xmlns:a16="http://schemas.microsoft.com/office/drawing/2014/main" id="{0D2B6AB6-31AC-4973-9D18-2AC10236ADE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35BE6CE1-79A3-4F33-BC05-DE1FCC81AD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08744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59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500"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4704588" y="1526418"/>
            <a:ext cx="3695700" cy="4663440"/>
          </a:xfr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166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amp; Image">
    <p:spTree>
      <p:nvGrpSpPr>
        <p:cNvPr id="1" name=""/>
        <p:cNvGrpSpPr/>
        <p:nvPr/>
      </p:nvGrpSpPr>
      <p:grpSpPr>
        <a:xfrm>
          <a:off x="0" y="0"/>
          <a:ext cx="0" cy="0"/>
          <a:chOff x="0" y="0"/>
          <a:chExt cx="0" cy="0"/>
        </a:xfrm>
      </p:grpSpPr>
      <p:sp>
        <p:nvSpPr>
          <p:cNvPr id="2" name="Title 1"/>
          <p:cNvSpPr>
            <a:spLocks noGrp="1"/>
          </p:cNvSpPr>
          <p:nvPr>
            <p:ph type="title"/>
          </p:nvPr>
        </p:nvSpPr>
        <p:spPr>
          <a:xfrm>
            <a:off x="7124841" y="484632"/>
            <a:ext cx="4457559" cy="521208"/>
          </a:xfrm>
        </p:spPr>
        <p:txBody>
          <a:bodyPr/>
          <a:lstStyle>
            <a:lvl1pPr>
              <a:defRPr/>
            </a:lvl1pPr>
          </a:lstStyle>
          <a:p>
            <a:r>
              <a:rPr lang="en-US"/>
              <a:t>Click to edit Master title style</a:t>
            </a:r>
            <a:endParaRPr lang="en-US" dirty="0"/>
          </a:p>
        </p:txBody>
      </p:sp>
      <p:sp>
        <p:nvSpPr>
          <p:cNvPr id="9" name="Picture Placeholder 8"/>
          <p:cNvSpPr>
            <a:spLocks noGrp="1"/>
          </p:cNvSpPr>
          <p:nvPr>
            <p:ph type="pic" sz="quarter" idx="10"/>
          </p:nvPr>
        </p:nvSpPr>
        <p:spPr>
          <a:xfrm>
            <a:off x="0" y="576432"/>
            <a:ext cx="5959736" cy="5394062"/>
          </a:xfrm>
          <a:solidFill>
            <a:schemeClr val="tx2"/>
          </a:solidFill>
        </p:spPr>
        <p:txBody>
          <a:bodyPr lIns="548640" tIns="192024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
        <p:nvSpPr>
          <p:cNvPr id="5" name="Text Placeholder 6"/>
          <p:cNvSpPr>
            <a:spLocks noGrp="1"/>
          </p:cNvSpPr>
          <p:nvPr>
            <p:ph type="body" sz="quarter" idx="11"/>
          </p:nvPr>
        </p:nvSpPr>
        <p:spPr>
          <a:xfrm>
            <a:off x="7124841"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8133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07398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04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52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2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26150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9309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585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spTree>
      <p:nvGrpSpPr>
        <p:cNvPr id="1" name=""/>
        <p:cNvGrpSpPr/>
        <p:nvPr/>
      </p:nvGrpSpPr>
      <p:grpSpPr>
        <a:xfrm>
          <a:off x="0" y="0"/>
          <a:ext cx="0" cy="0"/>
          <a:chOff x="0" y="0"/>
          <a:chExt cx="0" cy="0"/>
        </a:xfrm>
      </p:grpSpPr>
      <p:pic>
        <p:nvPicPr>
          <p:cNvPr id="15" name="Picture 6">
            <a:extLst>
              <a:ext uri="{FF2B5EF4-FFF2-40B4-BE49-F238E27FC236}">
                <a16:creationId xmlns:a16="http://schemas.microsoft.com/office/drawing/2014/main" id="{6C9F4D38-9688-4E43-A5EE-79C9AD4FCE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B1E5895-0CD9-43C6-B524-D56DBA7CB7A3}"/>
              </a:ext>
            </a:extLst>
          </p:cNvPr>
          <p:cNvSpPr txBox="1">
            <a:spLocks noChangeArrowheads="1"/>
          </p:cNvSpPr>
          <p:nvPr userDrawn="1"/>
        </p:nvSpPr>
        <p:spPr bwMode="auto">
          <a:xfrm>
            <a:off x="571500" y="5775325"/>
            <a:ext cx="2743200" cy="3619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a:solidFill>
                  <a:schemeClr val="bg1"/>
                </a:solidFill>
                <a:cs typeface="Arial" panose="020B0604020202020204" pitchFamily="34" charset="0"/>
              </a:rPr>
              <a:t>Insurance products issued by:</a:t>
            </a:r>
          </a:p>
          <a:p>
            <a:pPr eaLnBrk="1" hangingPunct="1">
              <a:spcAft>
                <a:spcPts val="300"/>
              </a:spcAft>
              <a:defRPr/>
            </a:pPr>
            <a:r>
              <a:rPr lang="en-US" altLang="en-US" sz="700">
                <a:solidFill>
                  <a:schemeClr val="bg1"/>
                </a:solidFill>
                <a:cs typeface="Arial" panose="020B0604020202020204" pitchFamily="34" charset="0"/>
              </a:rPr>
              <a:t>The Lincoln National Life Insurance Company </a:t>
            </a:r>
            <a:br>
              <a:rPr lang="en-US" altLang="en-US" sz="700">
                <a:solidFill>
                  <a:schemeClr val="bg1"/>
                </a:solidFill>
                <a:cs typeface="Arial" panose="020B0604020202020204" pitchFamily="34" charset="0"/>
              </a:rPr>
            </a:br>
            <a:r>
              <a:rPr lang="en-US" altLang="en-US" sz="700">
                <a:solidFill>
                  <a:schemeClr val="bg1"/>
                </a:solidFill>
                <a:cs typeface="Arial" panose="020B0604020202020204" pitchFamily="34" charset="0"/>
              </a:rPr>
              <a:t>Lincoln Life &amp; Annuity Company of New York</a:t>
            </a:r>
          </a:p>
        </p:txBody>
      </p:sp>
      <p:graphicFrame>
        <p:nvGraphicFramePr>
          <p:cNvPr id="18" name="Table 17">
            <a:extLst>
              <a:ext uri="{FF2B5EF4-FFF2-40B4-BE49-F238E27FC236}">
                <a16:creationId xmlns:a16="http://schemas.microsoft.com/office/drawing/2014/main" id="{F060B6FB-49F3-49A0-91D5-BFFB5D670E10}"/>
              </a:ext>
            </a:extLst>
          </p:cNvPr>
          <p:cNvGraphicFramePr>
            <a:graphicFrameLocks noGrp="1"/>
          </p:cNvGraphicFramePr>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6791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3444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58001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w of 3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807276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405387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w/ Backgnd Color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2040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w/ Backgnd Color 2">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20936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w/ Backgnd Color 3">
    <p:bg>
      <p:bgPr>
        <a:solidFill>
          <a:srgbClr val="FBA51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7879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57492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amp; Imag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
        <p:nvSpPr>
          <p:cNvPr id="8"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42949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3115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pic>
        <p:nvPicPr>
          <p:cNvPr id="16" name="Picture 6">
            <a:extLst>
              <a:ext uri="{FF2B5EF4-FFF2-40B4-BE49-F238E27FC236}">
                <a16:creationId xmlns:a16="http://schemas.microsoft.com/office/drawing/2014/main" id="{8FF0E5C3-DC44-4259-8321-BA0F741A4CC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520413A3-2208-4914-8996-4697F123DC3E}"/>
              </a:ext>
            </a:extLst>
          </p:cNvPr>
          <p:cNvCxnSpPr>
            <a:cxnSpLocks/>
          </p:cNvCxnSpPr>
          <p:nvPr userDrawn="1"/>
        </p:nvCxnSpPr>
        <p:spPr>
          <a:xfrm>
            <a:off x="2209800" y="536575"/>
            <a:ext cx="0" cy="534988"/>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Click to edit Master text styles</a:t>
            </a:r>
          </a:p>
        </p:txBody>
      </p:sp>
      <p:sp>
        <p:nvSpPr>
          <p:cNvPr id="17"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Click to edit Master text styles</a:t>
            </a:r>
          </a:p>
        </p:txBody>
      </p:sp>
      <p:sp>
        <p:nvSpPr>
          <p:cNvPr id="18"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Master title style</a:t>
            </a:r>
            <a:endParaRPr lang="en-US" dirty="0"/>
          </a:p>
        </p:txBody>
      </p:sp>
      <p:sp>
        <p:nvSpPr>
          <p:cNvPr id="22" name="Picture Placeholder 6"/>
          <p:cNvSpPr>
            <a:spLocks noGrp="1"/>
          </p:cNvSpPr>
          <p:nvPr>
            <p:ph type="pic" sz="quarter" idx="20"/>
          </p:nvPr>
        </p:nvSpPr>
        <p:spPr>
          <a:xfrm>
            <a:off x="2514600" y="553973"/>
            <a:ext cx="1250973" cy="500063"/>
          </a:xfrm>
          <a:solidFill>
            <a:schemeClr val="tx2"/>
          </a:solidFill>
        </p:spPr>
        <p:txBody>
          <a:bodyPr lIns="182880" tIns="91440" rtlCol="0">
            <a:noAutofit/>
          </a:bodyPr>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679347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amp; Image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99541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amp; Image Backgnd Color 2">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301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amp; Image Backgnd Color 3">
    <p:bg>
      <p:bgPr>
        <a:solidFill>
          <a:srgbClr val="FBA51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632010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w/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313661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 Backgnd Color 2">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57310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w/ Backgnd Color 3">
    <p:bg>
      <p:bgPr>
        <a:solidFill>
          <a:srgbClr val="FBA51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7924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6747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0892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556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705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737409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612648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612648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7132320" y="580913"/>
            <a:ext cx="4476129" cy="5412505"/>
          </a:xfrm>
          <a:solidFill>
            <a:schemeClr val="tx2"/>
          </a:solidFill>
        </p:spPr>
        <p:txBody>
          <a:bodyPr lIns="182880" tIns="2011680" rtlCol="0">
            <a:noAutofit/>
          </a:bodyPr>
          <a:lstStyle>
            <a:lvl1pPr marL="0" indent="0">
              <a:spcAft>
                <a:spcPts val="0"/>
              </a:spcAft>
              <a:buNone/>
              <a:defRPr sz="28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834588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Image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530352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530352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6211614" y="0"/>
            <a:ext cx="5980386" cy="5969876"/>
          </a:xfrm>
          <a:solidFill>
            <a:schemeClr val="tx2"/>
          </a:solidFill>
        </p:spPr>
        <p:txBody>
          <a:bodyPr lIns="45720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78683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380646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24861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ow of 6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6" name="Picture Placeholder 15"/>
          <p:cNvSpPr>
            <a:spLocks noGrp="1"/>
          </p:cNvSpPr>
          <p:nvPr>
            <p:ph type="pic" sz="quarter" idx="12"/>
          </p:nvPr>
        </p:nvSpPr>
        <p:spPr>
          <a:xfrm>
            <a:off x="571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8" name="Picture Placeholder 15"/>
          <p:cNvSpPr>
            <a:spLocks noGrp="1"/>
          </p:cNvSpPr>
          <p:nvPr>
            <p:ph type="pic" sz="quarter" idx="17"/>
          </p:nvPr>
        </p:nvSpPr>
        <p:spPr>
          <a:xfrm>
            <a:off x="2442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9" name="Text Placeholder 9"/>
          <p:cNvSpPr>
            <a:spLocks noGrp="1"/>
          </p:cNvSpPr>
          <p:nvPr>
            <p:ph type="body" sz="quarter" idx="18"/>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1" name="Picture Placeholder 15"/>
          <p:cNvSpPr>
            <a:spLocks noGrp="1"/>
          </p:cNvSpPr>
          <p:nvPr>
            <p:ph type="pic" sz="quarter" idx="20"/>
          </p:nvPr>
        </p:nvSpPr>
        <p:spPr>
          <a:xfrm>
            <a:off x="4313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9"/>
          <p:cNvSpPr>
            <a:spLocks noGrp="1"/>
          </p:cNvSpPr>
          <p:nvPr>
            <p:ph type="body" sz="quarter" idx="2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4" name="Picture Placeholder 15"/>
          <p:cNvSpPr>
            <a:spLocks noGrp="1"/>
          </p:cNvSpPr>
          <p:nvPr>
            <p:ph type="pic" sz="quarter" idx="23"/>
          </p:nvPr>
        </p:nvSpPr>
        <p:spPr>
          <a:xfrm>
            <a:off x="6184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5" name="Text Placeholder 9"/>
          <p:cNvSpPr>
            <a:spLocks noGrp="1"/>
          </p:cNvSpPr>
          <p:nvPr>
            <p:ph type="body" sz="quarter" idx="24"/>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7" name="Picture Placeholder 15"/>
          <p:cNvSpPr>
            <a:spLocks noGrp="1"/>
          </p:cNvSpPr>
          <p:nvPr>
            <p:ph type="pic" sz="quarter" idx="26"/>
          </p:nvPr>
        </p:nvSpPr>
        <p:spPr>
          <a:xfrm>
            <a:off x="8055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8" name="Text Placeholder 9"/>
          <p:cNvSpPr>
            <a:spLocks noGrp="1"/>
          </p:cNvSpPr>
          <p:nvPr>
            <p:ph type="body" sz="quarter" idx="27"/>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30" name="Picture Placeholder 15"/>
          <p:cNvSpPr>
            <a:spLocks noGrp="1"/>
          </p:cNvSpPr>
          <p:nvPr>
            <p:ph type="pic" sz="quarter" idx="29"/>
          </p:nvPr>
        </p:nvSpPr>
        <p:spPr>
          <a:xfrm>
            <a:off x="9926639"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1" name="Text Placeholder 9"/>
          <p:cNvSpPr>
            <a:spLocks noGrp="1"/>
          </p:cNvSpPr>
          <p:nvPr>
            <p:ph type="body" sz="quarter" idx="30"/>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44614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Image Grid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808228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mp; Image Grid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274640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mp; Image Grid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771045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Image Grid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189926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33007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337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049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103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3629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T Text &amp; Image Grid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30"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31"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29"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822799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 Text &amp; Image Grid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023644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 Text &amp; Image Grid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solidFill>
            <a:schemeClr val="accent2"/>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5"/>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5"/>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2"/>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30133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ow of 4 Images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6"/>
          </p:nvPr>
        </p:nvSpPr>
        <p:spPr>
          <a:xfrm>
            <a:off x="3384945" y="2043303"/>
            <a:ext cx="2596896" cy="2359152"/>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10"/>
          <p:cNvSpPr>
            <a:spLocks noGrp="1"/>
          </p:cNvSpPr>
          <p:nvPr>
            <p:ph type="body" sz="quarter" idx="28"/>
          </p:nvPr>
        </p:nvSpPr>
        <p:spPr>
          <a:xfrm>
            <a:off x="6198249" y="2043303"/>
            <a:ext cx="2596896" cy="2359152"/>
          </a:xfrm>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4" name="Text Placeholder 10"/>
          <p:cNvSpPr>
            <a:spLocks noGrp="1"/>
          </p:cNvSpPr>
          <p:nvPr>
            <p:ph type="body" sz="quarter" idx="30"/>
          </p:nvPr>
        </p:nvSpPr>
        <p:spPr>
          <a:xfrm>
            <a:off x="9010149" y="2043303"/>
            <a:ext cx="2596896" cy="2359152"/>
          </a:xfrm>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81154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ow of 4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6"/>
          </p:nvPr>
        </p:nvSpPr>
        <p:spPr>
          <a:xfrm>
            <a:off x="3384945"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10"/>
          <p:cNvSpPr>
            <a:spLocks noGrp="1"/>
          </p:cNvSpPr>
          <p:nvPr>
            <p:ph type="body" sz="quarter" idx="28"/>
          </p:nvPr>
        </p:nvSpPr>
        <p:spPr>
          <a:xfrm>
            <a:off x="6198249"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4" name="Text Placeholder 10"/>
          <p:cNvSpPr>
            <a:spLocks noGrp="1"/>
          </p:cNvSpPr>
          <p:nvPr>
            <p:ph type="body" sz="quarter" idx="30"/>
          </p:nvPr>
        </p:nvSpPr>
        <p:spPr>
          <a:xfrm>
            <a:off x="9010149"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887954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ow of 4 Images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2"/>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6"/>
          </p:nvPr>
        </p:nvSpPr>
        <p:spPr>
          <a:xfrm>
            <a:off x="3384945" y="2043303"/>
            <a:ext cx="2596896" cy="2359152"/>
          </a:xfrm>
          <a:solidFill>
            <a:schemeClr val="accent5"/>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10"/>
          <p:cNvSpPr>
            <a:spLocks noGrp="1"/>
          </p:cNvSpPr>
          <p:nvPr>
            <p:ph type="body" sz="quarter" idx="28"/>
          </p:nvPr>
        </p:nvSpPr>
        <p:spPr>
          <a:xfrm>
            <a:off x="6198249" y="2043303"/>
            <a:ext cx="2596896" cy="2359152"/>
          </a:xfrm>
          <a:solidFill>
            <a:schemeClr val="accent2"/>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4" name="Text Placeholder 10"/>
          <p:cNvSpPr>
            <a:spLocks noGrp="1"/>
          </p:cNvSpPr>
          <p:nvPr>
            <p:ph type="body" sz="quarter" idx="30"/>
          </p:nvPr>
        </p:nvSpPr>
        <p:spPr>
          <a:xfrm>
            <a:off x="9010149" y="2043303"/>
            <a:ext cx="2596896" cy="2359152"/>
          </a:xfrm>
          <a:solidFill>
            <a:schemeClr val="accent5"/>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837803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ow of 3 Images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8" name="Text Placeholder 10"/>
          <p:cNvSpPr>
            <a:spLocks noGrp="1"/>
          </p:cNvSpPr>
          <p:nvPr>
            <p:ph type="body" sz="quarter" idx="26"/>
          </p:nvPr>
        </p:nvSpPr>
        <p:spPr>
          <a:xfrm>
            <a:off x="4321122" y="2043303"/>
            <a:ext cx="3538728" cy="3191256"/>
          </a:xfrm>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8"/>
          </p:nvPr>
        </p:nvSpPr>
        <p:spPr>
          <a:xfrm>
            <a:off x="8070603" y="2043303"/>
            <a:ext cx="3538728" cy="3191256"/>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0655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1344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ow of 3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99378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ow of 3 Images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2"/>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8" name="Text Placeholder 10"/>
          <p:cNvSpPr>
            <a:spLocks noGrp="1"/>
          </p:cNvSpPr>
          <p:nvPr>
            <p:ph type="body" sz="quarter" idx="26"/>
          </p:nvPr>
        </p:nvSpPr>
        <p:spPr>
          <a:xfrm>
            <a:off x="4321122" y="2043303"/>
            <a:ext cx="3538728" cy="3191256"/>
          </a:xfrm>
          <a:solidFill>
            <a:schemeClr val="accent5"/>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8"/>
          </p:nvPr>
        </p:nvSpPr>
        <p:spPr>
          <a:xfrm>
            <a:off x="8070603" y="2043303"/>
            <a:ext cx="3538728" cy="3191256"/>
          </a:xfrm>
          <a:solidFill>
            <a:schemeClr val="accent2"/>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51371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ow of 6 Image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5" name="Text Placeholder 10"/>
          <p:cNvSpPr>
            <a:spLocks noGrp="1"/>
          </p:cNvSpPr>
          <p:nvPr>
            <p:ph type="body" sz="quarter" idx="33"/>
          </p:nvPr>
        </p:nvSpPr>
        <p:spPr>
          <a:xfrm>
            <a:off x="2442536" y="2043303"/>
            <a:ext cx="1682496" cy="1517904"/>
          </a:xfrm>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7" name="Text Placeholder 10"/>
          <p:cNvSpPr>
            <a:spLocks noGrp="1"/>
          </p:cNvSpPr>
          <p:nvPr>
            <p:ph type="body" sz="quarter" idx="35"/>
          </p:nvPr>
        </p:nvSpPr>
        <p:spPr>
          <a:xfrm>
            <a:off x="4313431" y="2043303"/>
            <a:ext cx="1682496" cy="1517904"/>
          </a:xfrm>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9" name="Text Placeholder 10"/>
          <p:cNvSpPr>
            <a:spLocks noGrp="1"/>
          </p:cNvSpPr>
          <p:nvPr>
            <p:ph type="body" sz="quarter" idx="37"/>
          </p:nvPr>
        </p:nvSpPr>
        <p:spPr>
          <a:xfrm>
            <a:off x="6184326" y="2043303"/>
            <a:ext cx="1682496" cy="1517904"/>
          </a:xfrm>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1" name="Text Placeholder 10"/>
          <p:cNvSpPr>
            <a:spLocks noGrp="1"/>
          </p:cNvSpPr>
          <p:nvPr>
            <p:ph type="body" sz="quarter" idx="39"/>
          </p:nvPr>
        </p:nvSpPr>
        <p:spPr>
          <a:xfrm>
            <a:off x="8055221" y="2043303"/>
            <a:ext cx="1682496" cy="1517904"/>
          </a:xfrm>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3" name="Text Placeholder 10"/>
          <p:cNvSpPr>
            <a:spLocks noGrp="1"/>
          </p:cNvSpPr>
          <p:nvPr>
            <p:ph type="body" sz="quarter" idx="41"/>
          </p:nvPr>
        </p:nvSpPr>
        <p:spPr>
          <a:xfrm>
            <a:off x="9926117" y="2043303"/>
            <a:ext cx="1682496" cy="1517904"/>
          </a:xfrm>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64033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ow of 6 Imag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5" name="Text Placeholder 10"/>
          <p:cNvSpPr>
            <a:spLocks noGrp="1"/>
          </p:cNvSpPr>
          <p:nvPr>
            <p:ph type="body" sz="quarter" idx="33"/>
          </p:nvPr>
        </p:nvSpPr>
        <p:spPr>
          <a:xfrm>
            <a:off x="244253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7" name="Text Placeholder 10"/>
          <p:cNvSpPr>
            <a:spLocks noGrp="1"/>
          </p:cNvSpPr>
          <p:nvPr>
            <p:ph type="body" sz="quarter" idx="35"/>
          </p:nvPr>
        </p:nvSpPr>
        <p:spPr>
          <a:xfrm>
            <a:off x="431343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9" name="Text Placeholder 10"/>
          <p:cNvSpPr>
            <a:spLocks noGrp="1"/>
          </p:cNvSpPr>
          <p:nvPr>
            <p:ph type="body" sz="quarter" idx="37"/>
          </p:nvPr>
        </p:nvSpPr>
        <p:spPr>
          <a:xfrm>
            <a:off x="618432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1" name="Text Placeholder 10"/>
          <p:cNvSpPr>
            <a:spLocks noGrp="1"/>
          </p:cNvSpPr>
          <p:nvPr>
            <p:ph type="body" sz="quarter" idx="39"/>
          </p:nvPr>
        </p:nvSpPr>
        <p:spPr>
          <a:xfrm>
            <a:off x="805522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3" name="Text Placeholder 10"/>
          <p:cNvSpPr>
            <a:spLocks noGrp="1"/>
          </p:cNvSpPr>
          <p:nvPr>
            <p:ph type="body" sz="quarter" idx="41"/>
          </p:nvPr>
        </p:nvSpPr>
        <p:spPr>
          <a:xfrm>
            <a:off x="9926117"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0299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ow of 6 Image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5" name="Text Placeholder 10"/>
          <p:cNvSpPr>
            <a:spLocks noGrp="1"/>
          </p:cNvSpPr>
          <p:nvPr>
            <p:ph type="body" sz="quarter" idx="33"/>
          </p:nvPr>
        </p:nvSpPr>
        <p:spPr>
          <a:xfrm>
            <a:off x="2442536"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7" name="Text Placeholder 10"/>
          <p:cNvSpPr>
            <a:spLocks noGrp="1"/>
          </p:cNvSpPr>
          <p:nvPr>
            <p:ph type="body" sz="quarter" idx="35"/>
          </p:nvPr>
        </p:nvSpPr>
        <p:spPr>
          <a:xfrm>
            <a:off x="431343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9" name="Text Placeholder 10"/>
          <p:cNvSpPr>
            <a:spLocks noGrp="1"/>
          </p:cNvSpPr>
          <p:nvPr>
            <p:ph type="body" sz="quarter" idx="37"/>
          </p:nvPr>
        </p:nvSpPr>
        <p:spPr>
          <a:xfrm>
            <a:off x="6184326"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1" name="Text Placeholder 10"/>
          <p:cNvSpPr>
            <a:spLocks noGrp="1"/>
          </p:cNvSpPr>
          <p:nvPr>
            <p:ph type="body" sz="quarter" idx="39"/>
          </p:nvPr>
        </p:nvSpPr>
        <p:spPr>
          <a:xfrm>
            <a:off x="805522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3" name="Text Placeholder 10"/>
          <p:cNvSpPr>
            <a:spLocks noGrp="1"/>
          </p:cNvSpPr>
          <p:nvPr>
            <p:ph type="body" sz="quarter" idx="41"/>
          </p:nvPr>
        </p:nvSpPr>
        <p:spPr>
          <a:xfrm>
            <a:off x="9926117"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184966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87437" y="1531504"/>
            <a:ext cx="5433058" cy="4564496"/>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571500"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a:t>Click icon to add picture</a:t>
            </a:r>
            <a:endParaRPr lang="en-US" noProof="0" dirty="0"/>
          </a:p>
        </p:txBody>
      </p:sp>
      <p:sp>
        <p:nvSpPr>
          <p:cNvPr id="8" name="Text Placeholder 8"/>
          <p:cNvSpPr>
            <a:spLocks noGrp="1"/>
          </p:cNvSpPr>
          <p:nvPr>
            <p:ph type="body" sz="quarter" idx="17"/>
          </p:nvPr>
        </p:nvSpPr>
        <p:spPr>
          <a:xfrm>
            <a:off x="6187438" y="488373"/>
            <a:ext cx="5431536"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6187438"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511037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1500" y="1531504"/>
            <a:ext cx="5433058" cy="4564496"/>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8"/>
          <p:cNvSpPr>
            <a:spLocks noGrp="1"/>
          </p:cNvSpPr>
          <p:nvPr>
            <p:ph type="body" sz="quarter" idx="17"/>
          </p:nvPr>
        </p:nvSpPr>
        <p:spPr>
          <a:xfrm>
            <a:off x="571500" y="488373"/>
            <a:ext cx="5431536"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571500"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
        <p:nvSpPr>
          <p:cNvPr id="13" name="Picture Placeholder 8"/>
          <p:cNvSpPr>
            <a:spLocks noGrp="1"/>
          </p:cNvSpPr>
          <p:nvPr>
            <p:ph type="pic" sz="quarter" idx="19"/>
          </p:nvPr>
        </p:nvSpPr>
        <p:spPr>
          <a:xfrm>
            <a:off x="7140302"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26039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2796539" y="3006180"/>
            <a:ext cx="8823959" cy="3090672"/>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571501" y="2034066"/>
            <a:ext cx="1883664" cy="1883178"/>
          </a:xfrm>
          <a:solidFill>
            <a:schemeClr val="tx2"/>
          </a:solidFill>
        </p:spPr>
        <p:txBody>
          <a:bodyPr tIns="182880" rtlCol="0">
            <a:noAutofit/>
          </a:bodyPr>
          <a:lstStyle>
            <a:lvl1pPr marL="0" indent="0" algn="ctr">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Text Placeholder 8"/>
          <p:cNvSpPr>
            <a:spLocks noGrp="1"/>
          </p:cNvSpPr>
          <p:nvPr>
            <p:ph type="body" sz="quarter" idx="17"/>
          </p:nvPr>
        </p:nvSpPr>
        <p:spPr>
          <a:xfrm>
            <a:off x="2796540" y="1963049"/>
            <a:ext cx="4572000"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2796540" y="2330754"/>
            <a:ext cx="4572000"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119871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Divider w/ Backgnd Color 2">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4052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Divider w/ Backgnd Color 2">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584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7940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Divider w/ Backgnd Color 2">
    <p:bg>
      <p:bgPr>
        <a:solidFill>
          <a:srgbClr val="244F8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6085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108842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2EC895B2-412C-4EAD-AB0E-598BB3E7C0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17"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8"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0"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2"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4"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6"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77475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w/ Backgnd Color 1">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108C5C70-09EC-4327-9613-25587E3D704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18"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19"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4"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6"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7"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8"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97876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w/ Contacts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5942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w/ Contacts 4">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12795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w/ Contacts 5">
    <p:bg>
      <p:bgPr>
        <a:solidFill>
          <a:srgbClr val="FBA51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978609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103108A-4604-473D-9908-90B3085CD6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06000" y="5746750"/>
            <a:ext cx="106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AF6BD7-6A14-462F-B08C-916468E50189}"/>
              </a:ext>
            </a:extLst>
          </p:cNvPr>
          <p:cNvSpPr txBox="1">
            <a:spLocks noChangeArrowheads="1"/>
          </p:cNvSpPr>
          <p:nvPr userDrawn="1"/>
        </p:nvSpPr>
        <p:spPr bwMode="auto">
          <a:xfrm>
            <a:off x="9906000" y="3429000"/>
            <a:ext cx="1671638" cy="20256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000" dirty="0"/>
              <a:t>Lincoln Financial Group is the </a:t>
            </a:r>
            <a:br>
              <a:rPr lang="en-US" altLang="en-US" sz="1000" dirty="0"/>
            </a:br>
            <a:r>
              <a:rPr lang="en-US" altLang="en-US" sz="1000" dirty="0"/>
              <a:t>marketing name for Lincoln National Corporation and its affiliates. </a:t>
            </a:r>
            <a:br>
              <a:rPr lang="en-US" altLang="en-US" sz="1000" dirty="0"/>
            </a:br>
            <a:br>
              <a:rPr lang="en-US" altLang="en-US" sz="1000" dirty="0"/>
            </a:br>
            <a:r>
              <a:rPr lang="en-US" altLang="en-US" sz="1000" dirty="0"/>
              <a:t>Affiliates are separately </a:t>
            </a:r>
            <a:br>
              <a:rPr lang="en-US" altLang="en-US" sz="1000" dirty="0"/>
            </a:br>
            <a:r>
              <a:rPr lang="en-US" altLang="en-US" sz="1000" dirty="0"/>
              <a:t>responsible for their own financial and contractual obligations.</a:t>
            </a:r>
            <a:br>
              <a:rPr lang="en-US" altLang="en-US" sz="1000" dirty="0">
                <a:cs typeface="Arial" panose="020B0604020202020204" pitchFamily="34" charset="0"/>
              </a:rPr>
            </a:br>
            <a:endParaRPr lang="en-US" altLang="en-US" sz="1000" dirty="0">
              <a:cs typeface="Arial" panose="020B0604020202020204" pitchFamily="34" charset="0"/>
            </a:endParaRPr>
          </a:p>
          <a:p>
            <a:pPr eaLnBrk="1" hangingPunct="1">
              <a:spcAft>
                <a:spcPts val="200"/>
              </a:spcAft>
              <a:defRPr/>
            </a:pPr>
            <a:r>
              <a:rPr lang="en-US" altLang="en-US" sz="1000" dirty="0">
                <a:cs typeface="Arial" panose="020B0604020202020204" pitchFamily="34" charset="0"/>
              </a:rPr>
              <a:t>Order code: MG-MGMA-PPT001</a:t>
            </a:r>
            <a:br>
              <a:rPr lang="en-US" altLang="en-US" sz="1000" dirty="0">
                <a:cs typeface="Arial" panose="020B0604020202020204" pitchFamily="34" charset="0"/>
              </a:rPr>
            </a:br>
            <a:r>
              <a:rPr lang="en-US" altLang="en-US" sz="1000" dirty="0">
                <a:cs typeface="Arial" panose="020B0604020202020204" pitchFamily="34" charset="0"/>
              </a:rPr>
              <a:t>5/23  Z05</a:t>
            </a:r>
          </a:p>
          <a:p>
            <a:pPr eaLnBrk="1" hangingPunct="1">
              <a:spcAft>
                <a:spcPts val="200"/>
              </a:spcAft>
              <a:defRPr/>
            </a:pPr>
            <a:r>
              <a:rPr lang="en-US" altLang="en-US" sz="1000" b="1" dirty="0">
                <a:cs typeface="Arial" panose="020B0604020202020204" pitchFamily="34" charset="0"/>
              </a:rPr>
              <a:t>LincolnFinancial.com</a:t>
            </a:r>
          </a:p>
        </p:txBody>
      </p:sp>
      <p:graphicFrame>
        <p:nvGraphicFramePr>
          <p:cNvPr id="6" name="Table 5">
            <a:extLst>
              <a:ext uri="{FF2B5EF4-FFF2-40B4-BE49-F238E27FC236}">
                <a16:creationId xmlns:a16="http://schemas.microsoft.com/office/drawing/2014/main" id="{212DA1F1-D3F4-4287-93E9-2E1CE79817E8}"/>
              </a:ext>
            </a:extLst>
          </p:cNvPr>
          <p:cNvGraphicFramePr>
            <a:graphicFrameLocks noGrp="1"/>
          </p:cNvGraphicFramePr>
          <p:nvPr/>
        </p:nvGraphicFramePr>
        <p:xfrm>
          <a:off x="9906000" y="2073275"/>
          <a:ext cx="1481138" cy="1249560"/>
        </p:xfrm>
        <a:graphic>
          <a:graphicData uri="http://schemas.openxmlformats.org/drawingml/2006/table">
            <a:tbl>
              <a:tblPr firstRow="1" bandRow="1">
                <a:tableStyleId>{5C22544A-7EE6-4342-B048-85BDC9FD1C3A}</a:tableStyleId>
              </a:tblPr>
              <a:tblGrid>
                <a:gridCol w="1481138">
                  <a:extLst>
                    <a:ext uri="{9D8B030D-6E8A-4147-A177-3AD203B41FA5}">
                      <a16:colId xmlns:a16="http://schemas.microsoft.com/office/drawing/2014/main" val="20000"/>
                    </a:ext>
                  </a:extLst>
                </a:gridCol>
              </a:tblGrid>
              <a:tr h="18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46" marR="27446" marT="18276" marB="182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46" marR="27446" marT="18276" marB="182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46" marR="27446" marT="18276" marB="182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1296">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46" marR="27446" marT="18276" marB="182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1296">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or savings association</a:t>
                      </a:r>
                    </a:p>
                  </a:txBody>
                  <a:tcPr marL="27446" marR="27446" marT="18276" marB="182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641" y="1514037"/>
            <a:ext cx="7276959" cy="4573254"/>
          </a:xfrm>
        </p:spPr>
        <p:txBody>
          <a:bodyPr numCol="2" spcCol="182880"/>
          <a:lstStyle>
            <a:lvl1pPr marL="0" indent="0">
              <a:lnSpc>
                <a:spcPts val="1200"/>
              </a:lnSpc>
              <a:spcAft>
                <a:spcPts val="1000"/>
              </a:spcAft>
              <a:buNone/>
              <a:defRPr sz="8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912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Closing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37929-A5F7-4E9E-8B6F-AC4D9220FE6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6263"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F5BCD6E-A93B-4AC7-B09C-A9AB727E592C}"/>
              </a:ext>
            </a:extLst>
          </p:cNvPr>
          <p:cNvSpPr txBox="1">
            <a:spLocks noChangeArrowheads="1"/>
          </p:cNvSpPr>
          <p:nvPr userDrawn="1"/>
        </p:nvSpPr>
        <p:spPr bwMode="auto">
          <a:xfrm>
            <a:off x="573088" y="6248400"/>
            <a:ext cx="1387475" cy="20002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4212640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Closing Slide, Burgund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6EEE4-8FB7-4632-89BA-BA003896A6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3088"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59A2B6-4B86-41FB-8798-57D54F3A3AB1}"/>
              </a:ext>
            </a:extLst>
          </p:cNvPr>
          <p:cNvSpPr txBox="1">
            <a:spLocks noChangeArrowheads="1"/>
          </p:cNvSpPr>
          <p:nvPr userDrawn="1"/>
        </p:nvSpPr>
        <p:spPr bwMode="auto">
          <a:xfrm>
            <a:off x="573088" y="6248400"/>
            <a:ext cx="1387475" cy="200025"/>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5349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91736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04560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theme" Target="../theme/theme10.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theme" Target="../theme/theme12.xml"/><Relationship Id="rId4"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9E5C9A-D504-49A4-8AE6-C324F86E5A4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7" name="Text Placeholder 2">
            <a:extLst>
              <a:ext uri="{FF2B5EF4-FFF2-40B4-BE49-F238E27FC236}">
                <a16:creationId xmlns:a16="http://schemas.microsoft.com/office/drawing/2014/main" id="{BD99CAC5-1C29-43E2-9A6D-4AA2A18E2043}"/>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1662FFD8-A5D5-4088-A253-41ED90256D8E}"/>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63BAB153-FD74-493B-87A0-FD4E25EA2E5D}"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9CFDD01E-184D-49EE-9500-71AA65C0BD84}"/>
              </a:ext>
            </a:extLst>
          </p:cNvPr>
          <p:cNvSpPr txBox="1"/>
          <p:nvPr userDrawn="1"/>
        </p:nvSpPr>
        <p:spPr>
          <a:xfrm>
            <a:off x="10287000" y="6443663"/>
            <a:ext cx="1219200"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ICC20-LCN-2946272-021020</a:t>
            </a:r>
          </a:p>
        </p:txBody>
      </p:sp>
      <p:sp>
        <p:nvSpPr>
          <p:cNvPr id="11" name="TextBox 10">
            <a:extLst>
              <a:ext uri="{FF2B5EF4-FFF2-40B4-BE49-F238E27FC236}">
                <a16:creationId xmlns:a16="http://schemas.microsoft.com/office/drawing/2014/main" id="{D8BD9AEC-5861-448D-8BC3-75FA916B4052}"/>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©2020 Lincoln National Corporation</a:t>
            </a:r>
          </a:p>
        </p:txBody>
      </p:sp>
    </p:spTree>
  </p:cSld>
  <p:clrMap bg1="lt1" tx1="dk1" bg2="lt2" tx2="dk2" accent1="accent1" accent2="accent2" accent3="accent3" accent4="accent4" accent5="accent5" accent6="accent6" hlink="hlink" folHlink="folHlink"/>
  <p:sldLayoutIdLst>
    <p:sldLayoutId id="2147485289" r:id="rId1"/>
    <p:sldLayoutId id="2147485290" r:id="rId2"/>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FD47E90F-B510-4548-AFD2-A5337D28E94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0243" name="Text Placeholder 2">
            <a:extLst>
              <a:ext uri="{FF2B5EF4-FFF2-40B4-BE49-F238E27FC236}">
                <a16:creationId xmlns:a16="http://schemas.microsoft.com/office/drawing/2014/main" id="{4E4212DF-0A76-4B27-AE3F-02EE46342D6B}"/>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a:extLst>
              <a:ext uri="{FF2B5EF4-FFF2-40B4-BE49-F238E27FC236}">
                <a16:creationId xmlns:a16="http://schemas.microsoft.com/office/drawing/2014/main" id="{8C04F65D-E0FD-4900-AC82-E483AD4E9D18}"/>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3A3D3F3E-E6B0-4829-88BE-E9BEF2D4227F}"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6" name="TextBox 5">
            <a:extLst>
              <a:ext uri="{FF2B5EF4-FFF2-40B4-BE49-F238E27FC236}">
                <a16:creationId xmlns:a16="http://schemas.microsoft.com/office/drawing/2014/main" id="{CB08A874-80BE-48A0-96F4-823D161B8D0E}"/>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solidFill>
                  <a:schemeClr val="bg1"/>
                </a:solidFill>
                <a:latin typeface="+mn-lt"/>
                <a:cs typeface="Arial" panose="020B0604020202020204" pitchFamily="34" charset="0"/>
              </a:rPr>
              <a:t>ICC22LCN-4784044-061022</a:t>
            </a:r>
            <a:br>
              <a:rPr lang="en-US" sz="1000" kern="400" dirty="0">
                <a:solidFill>
                  <a:schemeClr val="bg1"/>
                </a:solidFill>
                <a:latin typeface="+mn-lt"/>
                <a:cs typeface="Arial" panose="020B0604020202020204" pitchFamily="34" charset="0"/>
              </a:rPr>
            </a:br>
            <a:r>
              <a:rPr lang="en-US" sz="1000" kern="400" dirty="0">
                <a:solidFill>
                  <a:schemeClr val="bg1"/>
                </a:solidFill>
                <a:latin typeface="+mn-lt"/>
                <a:cs typeface="Arial" panose="020B0604020202020204" pitchFamily="34" charset="0"/>
              </a:rPr>
              <a:t>LCN-4784044-061022</a:t>
            </a:r>
            <a:endParaRPr lang="en-US" sz="1000" kern="400" dirty="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284" r:id="rId1"/>
    <p:sldLayoutId id="2147485285" r:id="rId2"/>
    <p:sldLayoutId id="2147485286" r:id="rId3"/>
    <p:sldLayoutId id="2147485299" r:id="rId4"/>
    <p:sldLayoutId id="2147485300" r:id="rId5"/>
    <p:sldLayoutId id="2147485301" r:id="rId6"/>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1C112554-630C-4A07-8A46-F83172DCAE4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1267" name="Text Placeholder 2">
            <a:extLst>
              <a:ext uri="{FF2B5EF4-FFF2-40B4-BE49-F238E27FC236}">
                <a16:creationId xmlns:a16="http://schemas.microsoft.com/office/drawing/2014/main" id="{E4E8F17D-CFCB-47A7-93CE-2A752A9465B7}"/>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AEE6F033-F340-442D-B324-4C75B216BADA}"/>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F1945331-9ACE-4E99-BCBA-8272398090EE}"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7" name="TextBox 6">
            <a:extLst>
              <a:ext uri="{FF2B5EF4-FFF2-40B4-BE49-F238E27FC236}">
                <a16:creationId xmlns:a16="http://schemas.microsoft.com/office/drawing/2014/main" id="{F3382760-5B38-4FA5-BF11-8DCB57421C67}"/>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a:t>
            </a:r>
          </a:p>
        </p:txBody>
      </p:sp>
    </p:spTree>
  </p:cSld>
  <p:clrMap bg1="lt1" tx1="dk1" bg2="lt2" tx2="dk2" accent1="accent1" accent2="accent2" accent3="accent3" accent4="accent4" accent5="accent5" accent6="accent6" hlink="hlink" folHlink="folHlink"/>
  <p:sldLayoutIdLst>
    <p:sldLayoutId id="2147485287" r:id="rId1"/>
    <p:sldLayoutId id="2147485302"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0311385B-FA0D-4328-A105-B4F87F547722}"/>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2291" name="Text Placeholder 2">
            <a:extLst>
              <a:ext uri="{FF2B5EF4-FFF2-40B4-BE49-F238E27FC236}">
                <a16:creationId xmlns:a16="http://schemas.microsoft.com/office/drawing/2014/main" id="{92B7698E-668B-4908-913A-43EA3251D7F6}"/>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9FDC93B1-5832-4B06-B82F-F287BBD42ADA}"/>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EA476C78-4572-487F-AE3F-B124F4DBBDC6}"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E82816E6-9BC4-4F72-A935-A8E6E89DD895}"/>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solidFill>
                  <a:schemeClr val="bg1"/>
                </a:solidFill>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solidFill>
                  <a:schemeClr val="bg1"/>
                </a:solidFill>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303" r:id="rId1"/>
    <p:sldLayoutId id="2147485288" r:id="rId2"/>
    <p:sldLayoutId id="2147485304" r:id="rId3"/>
    <p:sldLayoutId id="2147485305" r:id="rId4"/>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C2C7BC1C-CC62-4002-B367-BCEE491AA9BD}"/>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3315" name="Text Placeholder 2">
            <a:extLst>
              <a:ext uri="{FF2B5EF4-FFF2-40B4-BE49-F238E27FC236}">
                <a16:creationId xmlns:a16="http://schemas.microsoft.com/office/drawing/2014/main" id="{4C9D8C35-AAFB-46B3-8751-93B2B4C7D82A}"/>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9422D0DA-3AF4-4042-B59C-93872C76AE10}"/>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B5A4AF54-0648-43FF-BEB5-361720DEA740}"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7" name="TextBox 6">
            <a:extLst>
              <a:ext uri="{FF2B5EF4-FFF2-40B4-BE49-F238E27FC236}">
                <a16:creationId xmlns:a16="http://schemas.microsoft.com/office/drawing/2014/main" id="{CC7B2F7E-487A-4DEE-B427-24B08004126E}"/>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a:t>
            </a:r>
          </a:p>
        </p:txBody>
      </p:sp>
    </p:spTree>
  </p:cSld>
  <p:clrMap bg1="lt1" tx1="dk1" bg2="lt2" tx2="dk2" accent1="accent1" accent2="accent2" accent3="accent3" accent4="accent4" accent5="accent5" accent6="accent6" hlink="hlink" folHlink="folHlink"/>
  <p:sldLayoutIdLst>
    <p:sldLayoutId id="2147485306"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07"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08" r:id="rId1"/>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E4D8C76-E849-48C1-B9C7-BF42D576BCC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2051" name="Text Placeholder 2">
            <a:extLst>
              <a:ext uri="{FF2B5EF4-FFF2-40B4-BE49-F238E27FC236}">
                <a16:creationId xmlns:a16="http://schemas.microsoft.com/office/drawing/2014/main" id="{88D65934-F0E9-47F3-815D-7FA5F3FE63A3}"/>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8B415576-DB72-42C9-919F-CEBBDAFD4A2E}"/>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EB78577D-DD55-4FF9-BAEC-0B7808BB562A}"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9" name="TextBox 8">
            <a:extLst>
              <a:ext uri="{FF2B5EF4-FFF2-40B4-BE49-F238E27FC236}">
                <a16:creationId xmlns:a16="http://schemas.microsoft.com/office/drawing/2014/main" id="{8036A4BF-6E08-4A90-AAE1-B2B528965760}"/>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a:t>
            </a:r>
          </a:p>
        </p:txBody>
      </p:sp>
    </p:spTree>
  </p:cSld>
  <p:clrMap bg1="lt1" tx1="dk1" bg2="lt2" tx2="dk2" accent1="accent1" accent2="accent2" accent3="accent3" accent4="accent4" accent5="accent5" accent6="accent6" hlink="hlink" folHlink="folHlink"/>
  <p:sldLayoutIdLst>
    <p:sldLayoutId id="2147485291" r:id="rId1"/>
    <p:sldLayoutId id="2147485230" r:id="rId2"/>
    <p:sldLayoutId id="2147485231" r:id="rId3"/>
    <p:sldLayoutId id="2147485232" r:id="rId4"/>
    <p:sldLayoutId id="2147485233" r:id="rId5"/>
    <p:sldLayoutId id="2147485234" r:id="rId6"/>
    <p:sldLayoutId id="2147485235" r:id="rId7"/>
    <p:sldLayoutId id="2147485236" r:id="rId8"/>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062D307-5496-4E86-ABE0-017EE169A485}"/>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3075" name="Text Placeholder 2">
            <a:extLst>
              <a:ext uri="{FF2B5EF4-FFF2-40B4-BE49-F238E27FC236}">
                <a16:creationId xmlns:a16="http://schemas.microsoft.com/office/drawing/2014/main" id="{2193420F-E87E-4B6E-B8CE-DEEDB76FE59F}"/>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011875BE-CA20-4AD4-9369-B4019C997C40}"/>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A6AC7009-6C9A-498C-A2E7-A3E3177595E4}"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7" name="TextBox 6">
            <a:extLst>
              <a:ext uri="{FF2B5EF4-FFF2-40B4-BE49-F238E27FC236}">
                <a16:creationId xmlns:a16="http://schemas.microsoft.com/office/drawing/2014/main" id="{F49258CB-37FE-47F2-B701-96029A99D328}"/>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144E4AD-83CB-4754-BE5C-6F01FCE3ACC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4099" name="Text Placeholder 2">
            <a:extLst>
              <a:ext uri="{FF2B5EF4-FFF2-40B4-BE49-F238E27FC236}">
                <a16:creationId xmlns:a16="http://schemas.microsoft.com/office/drawing/2014/main" id="{2CF2C01B-DEDA-4472-9136-3CC453F24C8F}"/>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B6326343-315B-40FF-8711-40748BC1A96C}"/>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13696460-0BB3-46AB-958D-812EECE855B6}"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7" name="TextBox 6">
            <a:extLst>
              <a:ext uri="{FF2B5EF4-FFF2-40B4-BE49-F238E27FC236}">
                <a16:creationId xmlns:a16="http://schemas.microsoft.com/office/drawing/2014/main" id="{CDD4349C-2A8E-4BF1-889F-C4AF9CF9A9A9}"/>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246" r:id="rId1"/>
    <p:sldLayoutId id="2147485247" r:id="rId2"/>
    <p:sldLayoutId id="2147485248" r:id="rId3"/>
    <p:sldLayoutId id="2147485249" r:id="rId4"/>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501287B-8FA6-4560-8128-EB05E0AE7173}"/>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5123" name="Text Placeholder 2">
            <a:extLst>
              <a:ext uri="{FF2B5EF4-FFF2-40B4-BE49-F238E27FC236}">
                <a16:creationId xmlns:a16="http://schemas.microsoft.com/office/drawing/2014/main" id="{DEAABB3F-539A-4114-BEEA-13989FF75BE8}"/>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AEEC9818-C83C-4522-858B-95DC1D1711C5}"/>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57B7CBF0-B9F8-4636-8E89-56A0B87FF38A}"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8169AB17-4E83-40A3-84CA-47DE193AA900}"/>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solidFill>
                  <a:schemeClr val="bg1"/>
                </a:solidFill>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solidFill>
                  <a:schemeClr val="bg1"/>
                </a:solidFill>
                <a:cs typeface="Arial" panose="020B0604020202020204" pitchFamily="34" charset="0"/>
              </a:rPr>
              <a:t>LCN-4784044-061022</a:t>
            </a:r>
          </a:p>
        </p:txBody>
      </p:sp>
    </p:spTree>
  </p:cSld>
  <p:clrMap bg1="lt1" tx1="dk1" bg2="lt2" tx2="dk2" accent1="accent1" accent2="accent2" accent3="accent3" accent4="accent4" accent5="accent5" accent6="accent6" hlink="hlink" folHlink="folHlink"/>
  <p:sldLayoutIdLst>
    <p:sldLayoutId id="2147485250" r:id="rId1"/>
    <p:sldLayoutId id="2147485292" r:id="rId2"/>
    <p:sldLayoutId id="2147485293" r:id="rId3"/>
    <p:sldLayoutId id="2147485251" r:id="rId4"/>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405040EA-461C-404D-AB0C-C583B6CFEEC9}"/>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6147" name="Text Placeholder 2">
            <a:extLst>
              <a:ext uri="{FF2B5EF4-FFF2-40B4-BE49-F238E27FC236}">
                <a16:creationId xmlns:a16="http://schemas.microsoft.com/office/drawing/2014/main" id="{33E1F0EF-6CF4-4E8A-8742-A124640E0831}"/>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09973952-5F13-4C27-BFB7-13DBE71B9E1D}"/>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2DD0ADB1-6B00-4FF4-821C-8BD70BD3F1DE}"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8" name="TextBox 7">
            <a:extLst>
              <a:ext uri="{FF2B5EF4-FFF2-40B4-BE49-F238E27FC236}">
                <a16:creationId xmlns:a16="http://schemas.microsoft.com/office/drawing/2014/main" id="{D5FD41C1-5D05-40A9-9C5D-8BF3ABD330AB}"/>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252" r:id="rId1"/>
    <p:sldLayoutId id="2147485253"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28B66EEA-51B0-4202-86B1-540C35EAD331}"/>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7171" name="Text Placeholder 2">
            <a:extLst>
              <a:ext uri="{FF2B5EF4-FFF2-40B4-BE49-F238E27FC236}">
                <a16:creationId xmlns:a16="http://schemas.microsoft.com/office/drawing/2014/main" id="{7E20DF3C-C94E-470A-BCB1-180BE56B60D7}"/>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F0CD8489-33CF-4718-8A37-72CD6706E732}"/>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990B304C-A3F3-4C37-8D75-86A3A20FF751}"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1E21ED37-0E36-4ED1-AC6E-2B4F40B7649F}"/>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solidFill>
                  <a:schemeClr val="bg1"/>
                </a:solidFill>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solidFill>
                  <a:schemeClr val="bg1"/>
                </a:solidFill>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254" r:id="rId1"/>
    <p:sldLayoutId id="2147485294" r:id="rId2"/>
    <p:sldLayoutId id="2147485295" r:id="rId3"/>
    <p:sldLayoutId id="2147485255" r:id="rId4"/>
    <p:sldLayoutId id="2147485296" r:id="rId5"/>
    <p:sldLayoutId id="2147485297" r:id="rId6"/>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52889E97-D4BC-4C3B-8694-B779BAA6C00A}"/>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8195" name="Text Placeholder 2">
            <a:extLst>
              <a:ext uri="{FF2B5EF4-FFF2-40B4-BE49-F238E27FC236}">
                <a16:creationId xmlns:a16="http://schemas.microsoft.com/office/drawing/2014/main" id="{6AC5796A-6155-47A6-912F-62539198DCA8}"/>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BB915190-475F-4FBA-8613-FC3802271699}"/>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C5F45150-E2BD-4364-B44B-CC905F88D30B}"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7" name="TextBox 6">
            <a:extLst>
              <a:ext uri="{FF2B5EF4-FFF2-40B4-BE49-F238E27FC236}">
                <a16:creationId xmlns:a16="http://schemas.microsoft.com/office/drawing/2014/main" id="{A015BF63-9C7E-4C49-BB3B-A354B3333EDC}"/>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 id="2147485270" r:id="rId15"/>
    <p:sldLayoutId id="2147485298" r:id="rId16"/>
    <p:sldLayoutId id="2147485271" r:id="rId17"/>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0537BFA7-5FCF-49BA-A87C-9CAEF63FEB94}"/>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9219" name="Text Placeholder 2">
            <a:extLst>
              <a:ext uri="{FF2B5EF4-FFF2-40B4-BE49-F238E27FC236}">
                <a16:creationId xmlns:a16="http://schemas.microsoft.com/office/drawing/2014/main" id="{E5F0FDB6-AE89-4E4E-8E58-58F3438861C9}"/>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206961B9-28CB-4317-A4D3-C989959EAC3A}"/>
              </a:ext>
            </a:extLst>
          </p:cNvPr>
          <p:cNvSpPr txBox="1"/>
          <p:nvPr userDrawn="1"/>
        </p:nvSpPr>
        <p:spPr>
          <a:xfrm>
            <a:off x="11352213"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30817E6B-923E-44E1-85EA-E68E10D40737}"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7" name="TextBox 6">
            <a:extLst>
              <a:ext uri="{FF2B5EF4-FFF2-40B4-BE49-F238E27FC236}">
                <a16:creationId xmlns:a16="http://schemas.microsoft.com/office/drawing/2014/main" id="{BBFE5C40-CFAB-4E98-9F6C-1B8B30CE7533}"/>
              </a:ext>
            </a:extLst>
          </p:cNvPr>
          <p:cNvSpPr txBox="1"/>
          <p:nvPr userDrawn="1"/>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latin typeface="+mn-lt"/>
                <a:cs typeface="Arial" panose="020B0604020202020204" pitchFamily="34" charset="0"/>
              </a:rPr>
              <a:t>ICC22LCN-4784044-061022 </a:t>
            </a:r>
          </a:p>
          <a:p>
            <a:pPr eaLnBrk="1" fontAlgn="auto" hangingPunct="1">
              <a:spcBef>
                <a:spcPts val="0"/>
              </a:spcBef>
              <a:spcAft>
                <a:spcPts val="0"/>
              </a:spcAft>
              <a:defRPr/>
            </a:pPr>
            <a:r>
              <a:rPr lang="en-US" sz="1000" kern="400" dirty="0">
                <a:cs typeface="Arial" panose="020B0604020202020204" pitchFamily="34" charset="0"/>
              </a:rPr>
              <a:t>LCN-4784044-061022 </a:t>
            </a:r>
          </a:p>
        </p:txBody>
      </p:sp>
    </p:spTree>
  </p:cSld>
  <p:clrMap bg1="lt1" tx1="dk1" bg2="lt2" tx2="dk2" accent1="accent1" accent2="accent2" accent3="accent3" accent4="accent4" accent5="accent5" accent6="accent6" hlink="hlink" folHlink="folHlink"/>
  <p:sldLayoutIdLst>
    <p:sldLayoutId id="2147485272" r:id="rId1"/>
    <p:sldLayoutId id="2147485273" r:id="rId2"/>
    <p:sldLayoutId id="2147485274" r:id="rId3"/>
    <p:sldLayoutId id="2147485275" r:id="rId4"/>
    <p:sldLayoutId id="2147485276" r:id="rId5"/>
    <p:sldLayoutId id="2147485277" r:id="rId6"/>
    <p:sldLayoutId id="2147485278" r:id="rId7"/>
    <p:sldLayoutId id="2147485279" r:id="rId8"/>
    <p:sldLayoutId id="2147485280" r:id="rId9"/>
    <p:sldLayoutId id="2147485281" r:id="rId10"/>
    <p:sldLayoutId id="2147485282" r:id="rId11"/>
    <p:sldLayoutId id="2147485283" r:id="rId1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1.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aarp.org/content/dam/aarp/ppi/2020/05/infographic-caregiving-in-the-united-states.doi.10.26419-2Fppi.00103.002.pdf"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visit.lfg.com/MG-VRST-PPT00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visit.lfg.com/MG-VRST-PPT001"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a:extLst>
              <a:ext uri="{FF2B5EF4-FFF2-40B4-BE49-F238E27FC236}">
                <a16:creationId xmlns:a16="http://schemas.microsoft.com/office/drawing/2014/main" id="{351D7154-D27E-4F05-839B-C0E94C6275BA}"/>
              </a:ext>
            </a:extLst>
          </p:cNvPr>
          <p:cNvSpPr>
            <a:spLocks noGrp="1"/>
          </p:cNvSpPr>
          <p:nvPr>
            <p:ph type="body" sz="quarter" idx="25"/>
          </p:nvPr>
        </p:nvSpPr>
        <p:spPr>
          <a:xfrm>
            <a:off x="6281738" y="573088"/>
            <a:ext cx="5330825" cy="5395912"/>
          </a:xfrm>
        </p:spPr>
        <p:txBody>
          <a:bodyPr/>
          <a:lstStyle/>
          <a:p>
            <a:pPr eaLnBrk="1" hangingPunct="1"/>
            <a:endParaRPr lang="en-US" altLang="en-US"/>
          </a:p>
        </p:txBody>
      </p:sp>
      <p:sp>
        <p:nvSpPr>
          <p:cNvPr id="36867" name="Text Placeholder 8">
            <a:extLst>
              <a:ext uri="{FF2B5EF4-FFF2-40B4-BE49-F238E27FC236}">
                <a16:creationId xmlns:a16="http://schemas.microsoft.com/office/drawing/2014/main" id="{3269FE04-2A5D-48A2-95EA-8F9FA9EE99B6}"/>
              </a:ext>
            </a:extLst>
          </p:cNvPr>
          <p:cNvSpPr>
            <a:spLocks noGrp="1"/>
          </p:cNvSpPr>
          <p:nvPr>
            <p:ph type="body" sz="quarter" idx="15"/>
          </p:nvPr>
        </p:nvSpPr>
        <p:spPr>
          <a:xfrm>
            <a:off x="6811963" y="4660900"/>
            <a:ext cx="2286000" cy="153988"/>
          </a:xfrm>
        </p:spPr>
        <p:txBody>
          <a:bodyPr/>
          <a:lstStyle/>
          <a:p>
            <a:pPr eaLnBrk="1" hangingPunct="1">
              <a:spcAft>
                <a:spcPct val="0"/>
              </a:spcAft>
            </a:pPr>
            <a:endParaRPr lang="en-US" altLang="en-US"/>
          </a:p>
        </p:txBody>
      </p:sp>
      <p:sp>
        <p:nvSpPr>
          <p:cNvPr id="36868" name="Text Placeholder 9">
            <a:extLst>
              <a:ext uri="{FF2B5EF4-FFF2-40B4-BE49-F238E27FC236}">
                <a16:creationId xmlns:a16="http://schemas.microsoft.com/office/drawing/2014/main" id="{87E9F371-8508-4B21-888C-3BA35AEED66E}"/>
              </a:ext>
            </a:extLst>
          </p:cNvPr>
          <p:cNvSpPr>
            <a:spLocks noGrp="1"/>
          </p:cNvSpPr>
          <p:nvPr>
            <p:ph type="body" sz="quarter" idx="16"/>
          </p:nvPr>
        </p:nvSpPr>
        <p:spPr>
          <a:xfrm>
            <a:off x="6811963" y="4822825"/>
            <a:ext cx="2286000" cy="320675"/>
          </a:xfrm>
        </p:spPr>
        <p:txBody>
          <a:bodyPr/>
          <a:lstStyle/>
          <a:p>
            <a:pPr eaLnBrk="1" hangingPunct="1">
              <a:spcAft>
                <a:spcPct val="0"/>
              </a:spcAft>
            </a:pPr>
            <a:endParaRPr lang="en-US" altLang="en-US"/>
          </a:p>
        </p:txBody>
      </p:sp>
      <p:sp>
        <p:nvSpPr>
          <p:cNvPr id="36869" name="Text Placeholder 10">
            <a:extLst>
              <a:ext uri="{FF2B5EF4-FFF2-40B4-BE49-F238E27FC236}">
                <a16:creationId xmlns:a16="http://schemas.microsoft.com/office/drawing/2014/main" id="{E44CB3D2-E029-44DC-B2A1-ADACFE2DE7B1}"/>
              </a:ext>
            </a:extLst>
          </p:cNvPr>
          <p:cNvSpPr>
            <a:spLocks noGrp="1"/>
          </p:cNvSpPr>
          <p:nvPr>
            <p:ph type="body" sz="quarter" idx="17"/>
          </p:nvPr>
        </p:nvSpPr>
        <p:spPr>
          <a:xfrm>
            <a:off x="9212263" y="4660900"/>
            <a:ext cx="2286000" cy="153988"/>
          </a:xfrm>
        </p:spPr>
        <p:txBody>
          <a:bodyPr/>
          <a:lstStyle/>
          <a:p>
            <a:pPr eaLnBrk="1" hangingPunct="1">
              <a:spcAft>
                <a:spcPct val="0"/>
              </a:spcAft>
            </a:pPr>
            <a:endParaRPr lang="en-US" altLang="en-US"/>
          </a:p>
        </p:txBody>
      </p:sp>
      <p:sp>
        <p:nvSpPr>
          <p:cNvPr id="36870" name="Text Placeholder 11">
            <a:extLst>
              <a:ext uri="{FF2B5EF4-FFF2-40B4-BE49-F238E27FC236}">
                <a16:creationId xmlns:a16="http://schemas.microsoft.com/office/drawing/2014/main" id="{46B6C5EC-2329-4954-B634-B302BD9344B0}"/>
              </a:ext>
            </a:extLst>
          </p:cNvPr>
          <p:cNvSpPr>
            <a:spLocks noGrp="1"/>
          </p:cNvSpPr>
          <p:nvPr>
            <p:ph type="body" sz="quarter" idx="18"/>
          </p:nvPr>
        </p:nvSpPr>
        <p:spPr>
          <a:xfrm>
            <a:off x="9212263" y="4822825"/>
            <a:ext cx="2286000" cy="320675"/>
          </a:xfrm>
        </p:spPr>
        <p:txBody>
          <a:bodyPr/>
          <a:lstStyle/>
          <a:p>
            <a:pPr eaLnBrk="1" hangingPunct="1">
              <a:spcAft>
                <a:spcPct val="0"/>
              </a:spcAft>
            </a:pPr>
            <a:endParaRPr lang="en-US" altLang="en-US"/>
          </a:p>
        </p:txBody>
      </p:sp>
      <p:sp>
        <p:nvSpPr>
          <p:cNvPr id="18" name="Text Placeholder 2">
            <a:extLst>
              <a:ext uri="{FF2B5EF4-FFF2-40B4-BE49-F238E27FC236}">
                <a16:creationId xmlns:a16="http://schemas.microsoft.com/office/drawing/2014/main" id="{1C73CD77-37EA-4511-A746-59BA62DF23B5}"/>
              </a:ext>
            </a:extLst>
          </p:cNvPr>
          <p:cNvSpPr>
            <a:spLocks noGrp="1"/>
          </p:cNvSpPr>
          <p:nvPr>
            <p:ph type="body" sz="quarter" idx="10"/>
          </p:nvPr>
        </p:nvSpPr>
        <p:spPr>
          <a:xfrm>
            <a:off x="6815138" y="1087438"/>
            <a:ext cx="4270375" cy="155575"/>
          </a:xfrm>
        </p:spPr>
        <p:txBody>
          <a:bodyPr rtlCol="0">
            <a:noAutofit/>
          </a:bodyPr>
          <a:lstStyle/>
          <a:p>
            <a:pPr eaLnBrk="1" fontAlgn="auto" hangingPunct="1">
              <a:spcBef>
                <a:spcPts val="0"/>
              </a:spcBef>
              <a:defRPr/>
            </a:pPr>
            <a:r>
              <a:rPr lang="en-US" dirty="0"/>
              <a:t>Long-term care planning</a:t>
            </a:r>
          </a:p>
        </p:txBody>
      </p:sp>
      <p:sp>
        <p:nvSpPr>
          <p:cNvPr id="36872" name="Text Placeholder 12">
            <a:extLst>
              <a:ext uri="{FF2B5EF4-FFF2-40B4-BE49-F238E27FC236}">
                <a16:creationId xmlns:a16="http://schemas.microsoft.com/office/drawing/2014/main" id="{DFE3CAD6-F617-471A-A509-D8267C1B24F4}"/>
              </a:ext>
            </a:extLst>
          </p:cNvPr>
          <p:cNvSpPr>
            <a:spLocks noGrp="1"/>
          </p:cNvSpPr>
          <p:nvPr>
            <p:ph type="body" idx="1"/>
          </p:nvPr>
        </p:nvSpPr>
        <p:spPr>
          <a:xfrm>
            <a:off x="6811963" y="1447800"/>
            <a:ext cx="4479925" cy="2019300"/>
          </a:xfrm>
        </p:spPr>
        <p:txBody>
          <a:bodyPr/>
          <a:lstStyle/>
          <a:p>
            <a:pPr>
              <a:lnSpc>
                <a:spcPct val="100000"/>
              </a:lnSpc>
              <a:spcBef>
                <a:spcPct val="0"/>
              </a:spcBef>
              <a:spcAft>
                <a:spcPct val="0"/>
              </a:spcAft>
            </a:pPr>
            <a:r>
              <a:rPr lang="en-US" altLang="en-US" sz="4000"/>
              <a:t>Help grow and protect your financial future</a:t>
            </a:r>
          </a:p>
        </p:txBody>
      </p:sp>
      <p:sp>
        <p:nvSpPr>
          <p:cNvPr id="20" name="Title 13">
            <a:extLst>
              <a:ext uri="{FF2B5EF4-FFF2-40B4-BE49-F238E27FC236}">
                <a16:creationId xmlns:a16="http://schemas.microsoft.com/office/drawing/2014/main" id="{648AE18D-965D-4B0F-8689-4C9D510F754A}"/>
              </a:ext>
            </a:extLst>
          </p:cNvPr>
          <p:cNvSpPr>
            <a:spLocks noGrp="1"/>
          </p:cNvSpPr>
          <p:nvPr>
            <p:ph type="ctrTitle"/>
          </p:nvPr>
        </p:nvSpPr>
        <p:spPr>
          <a:xfrm>
            <a:off x="6831013" y="3660775"/>
            <a:ext cx="4270375" cy="542925"/>
          </a:xfrm>
        </p:spPr>
        <p:txBody>
          <a:bodyPr rtlCol="0"/>
          <a:lstStyle/>
          <a:p>
            <a:pPr eaLnBrk="1" fontAlgn="auto" hangingPunct="1">
              <a:spcAft>
                <a:spcPts val="0"/>
              </a:spcAft>
              <a:defRPr/>
            </a:pPr>
            <a:r>
              <a:rPr lang="en-US" sz="1600" i="1" dirty="0"/>
              <a:t>MoneyGuard Market Advantage</a:t>
            </a:r>
            <a:r>
              <a:rPr lang="en-US" sz="1600" i="1" baseline="30000" dirty="0"/>
              <a:t>®</a:t>
            </a:r>
            <a:br>
              <a:rPr lang="en-US" sz="1600" i="1" baseline="30000" dirty="0"/>
            </a:br>
            <a:br>
              <a:rPr lang="en-US" sz="1600" baseline="30000" dirty="0"/>
            </a:br>
            <a:r>
              <a:rPr lang="en-US" sz="1600" baseline="30000" dirty="0"/>
              <a:t>Variable universal life with long-term care</a:t>
            </a:r>
          </a:p>
        </p:txBody>
      </p:sp>
      <p:sp>
        <p:nvSpPr>
          <p:cNvPr id="36874" name="TextBox 21">
            <a:extLst>
              <a:ext uri="{FF2B5EF4-FFF2-40B4-BE49-F238E27FC236}">
                <a16:creationId xmlns:a16="http://schemas.microsoft.com/office/drawing/2014/main" id="{47935473-7F1F-44A8-84F8-A70E8E355652}"/>
              </a:ext>
            </a:extLst>
          </p:cNvPr>
          <p:cNvSpPr txBox="1">
            <a:spLocks noChangeArrowheads="1"/>
          </p:cNvSpPr>
          <p:nvPr/>
        </p:nvSpPr>
        <p:spPr bwMode="auto">
          <a:xfrm>
            <a:off x="2541588" y="5994400"/>
            <a:ext cx="4141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1400">
                <a:solidFill>
                  <a:schemeClr val="bg1"/>
                </a:solidFill>
                <a:cs typeface="Arial" panose="020B0604020202020204" pitchFamily="34" charset="0"/>
              </a:rPr>
              <a:t>Insurance products issued by:</a:t>
            </a:r>
            <a:br>
              <a:rPr lang="en-US" altLang="en-US" sz="1400">
                <a:solidFill>
                  <a:schemeClr val="bg1"/>
                </a:solidFill>
                <a:cs typeface="Arial" panose="020B0604020202020204" pitchFamily="34" charset="0"/>
              </a:rPr>
            </a:br>
            <a:r>
              <a:rPr lang="en-US" altLang="en-US" sz="1400">
                <a:solidFill>
                  <a:schemeClr val="bg1"/>
                </a:solidFill>
                <a:cs typeface="Arial" panose="020B0604020202020204" pitchFamily="34" charset="0"/>
              </a:rPr>
              <a:t>The Lincoln National Life Insurance Company</a:t>
            </a:r>
          </a:p>
        </p:txBody>
      </p:sp>
      <p:graphicFrame>
        <p:nvGraphicFramePr>
          <p:cNvPr id="23" name="Table 22">
            <a:extLst>
              <a:ext uri="{FF2B5EF4-FFF2-40B4-BE49-F238E27FC236}">
                <a16:creationId xmlns:a16="http://schemas.microsoft.com/office/drawing/2014/main" id="{324EF79A-8510-4929-BA6B-DC34624208C4}"/>
              </a:ext>
            </a:extLst>
          </p:cNvPr>
          <p:cNvGraphicFramePr>
            <a:graphicFrameLocks noGrp="1"/>
          </p:cNvGraphicFramePr>
          <p:nvPr/>
        </p:nvGraphicFramePr>
        <p:xfrm>
          <a:off x="693738" y="4959350"/>
          <a:ext cx="1447800" cy="1250951"/>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tblGrid>
              <a:tr h="24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Not a deposit</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Not FDIC-insured</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May go down in value</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967">
                <a:tc>
                  <a:txBody>
                    <a:bodyPr/>
                    <a:lstStyle/>
                    <a:p>
                      <a:pPr>
                        <a:lnSpc>
                          <a:spcPct val="100000"/>
                        </a:lnSpc>
                      </a:pPr>
                      <a:r>
                        <a:rPr lang="en-US" sz="900" b="1" dirty="0">
                          <a:solidFill>
                            <a:schemeClr val="bg1"/>
                          </a:solidFill>
                          <a:latin typeface="Calibri" panose="020F0502020204030204" pitchFamily="34" charset="0"/>
                          <a:cs typeface="Calibri" panose="020F0502020204030204" pitchFamily="34" charset="0"/>
                        </a:rPr>
                        <a:t>Not insured by any federal </a:t>
                      </a:r>
                      <a:br>
                        <a:rPr lang="en-US" sz="900" b="1" dirty="0">
                          <a:solidFill>
                            <a:schemeClr val="bg1"/>
                          </a:solidFill>
                          <a:latin typeface="Calibri" panose="020F0502020204030204" pitchFamily="34" charset="0"/>
                          <a:cs typeface="Calibri" panose="020F0502020204030204" pitchFamily="34" charset="0"/>
                        </a:rPr>
                      </a:br>
                      <a:r>
                        <a:rPr lang="en-US" sz="900" b="1" dirty="0">
                          <a:solidFill>
                            <a:schemeClr val="bg1"/>
                          </a:solidFill>
                          <a:latin typeface="Calibri" panose="020F0502020204030204" pitchFamily="34" charset="0"/>
                          <a:cs typeface="Calibri" panose="020F0502020204030204" pitchFamily="34" charset="0"/>
                        </a:rPr>
                        <a:t>government agency</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967">
                <a:tc>
                  <a:txBody>
                    <a:bodyPr/>
                    <a:lstStyle/>
                    <a:p>
                      <a:pPr>
                        <a:lnSpc>
                          <a:spcPct val="100000"/>
                        </a:lnSpc>
                      </a:pPr>
                      <a:r>
                        <a:rPr lang="en-US" sz="900" b="1" dirty="0">
                          <a:solidFill>
                            <a:schemeClr val="bg1"/>
                          </a:solidFill>
                          <a:latin typeface="Calibri" panose="020F0502020204030204" pitchFamily="34" charset="0"/>
                          <a:cs typeface="Calibri" panose="020F0502020204030204" pitchFamily="34" charset="0"/>
                        </a:rPr>
                        <a:t>Not guaranteed by any bank </a:t>
                      </a:r>
                      <a:br>
                        <a:rPr lang="en-US" sz="900" b="1" dirty="0">
                          <a:solidFill>
                            <a:schemeClr val="bg1"/>
                          </a:solidFill>
                          <a:latin typeface="Calibri" panose="020F0502020204030204" pitchFamily="34" charset="0"/>
                          <a:cs typeface="Calibri" panose="020F0502020204030204" pitchFamily="34" charset="0"/>
                        </a:rPr>
                      </a:br>
                      <a:r>
                        <a:rPr lang="en-US" sz="900" b="1" dirty="0">
                          <a:solidFill>
                            <a:schemeClr val="bg1"/>
                          </a:solidFill>
                          <a:latin typeface="Calibri" panose="020F0502020204030204" pitchFamily="34" charset="0"/>
                          <a:cs typeface="Calibri" panose="020F0502020204030204" pitchFamily="34" charset="0"/>
                        </a:rPr>
                        <a:t>or savings association</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1" name="TextBox 6">
            <a:extLst>
              <a:ext uri="{FF2B5EF4-FFF2-40B4-BE49-F238E27FC236}">
                <a16:creationId xmlns:a16="http://schemas.microsoft.com/office/drawing/2014/main" id="{A6F908CB-D6D8-421F-9EC1-EA00C68F62AF}"/>
              </a:ext>
            </a:extLst>
          </p:cNvPr>
          <p:cNvSpPr txBox="1">
            <a:spLocks noChangeArrowheads="1"/>
          </p:cNvSpPr>
          <p:nvPr/>
        </p:nvSpPr>
        <p:spPr bwMode="auto">
          <a:xfrm>
            <a:off x="6164263" y="6045200"/>
            <a:ext cx="53308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000" b="1" dirty="0">
                <a:solidFill>
                  <a:schemeClr val="bg1"/>
                </a:solidFill>
                <a:effectLst>
                  <a:outerShdw blurRad="38100" dist="38100" dir="2700000" algn="tl">
                    <a:srgbClr val="000000">
                      <a:alpha val="43137"/>
                    </a:srgbClr>
                  </a:outerShdw>
                </a:effectLst>
                <a:cs typeface="Times New Roman" panose="02020603050405020304" pitchFamily="18" charset="0"/>
              </a:rPr>
              <a:t>For use with the general public. The purpose of this communication is the solicitation of life insurance. A licensed insurance agent/producer will contact you.</a:t>
            </a:r>
            <a:endParaRPr lang="en-US" altLang="en-US" sz="1000" b="1"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3" name="Rectangle 2">
            <a:extLst>
              <a:ext uri="{FF2B5EF4-FFF2-40B4-BE49-F238E27FC236}">
                <a16:creationId xmlns:a16="http://schemas.microsoft.com/office/drawing/2014/main" id="{A794C0E2-65F4-487F-8682-35162B948C6A}"/>
              </a:ext>
            </a:extLst>
          </p:cNvPr>
          <p:cNvSpPr/>
          <p:nvPr/>
        </p:nvSpPr>
        <p:spPr>
          <a:xfrm>
            <a:off x="2441575" y="5343525"/>
            <a:ext cx="3543300" cy="600075"/>
          </a:xfrm>
          <a:prstGeom prst="rect">
            <a:avLst/>
          </a:prstGeom>
        </p:spPr>
        <p:txBody>
          <a:bodyPr>
            <a:spAutoFit/>
          </a:bodyPr>
          <a:lstStyle/>
          <a:p>
            <a:pPr>
              <a:defRPr/>
            </a:pPr>
            <a:r>
              <a:rPr lang="en-US" sz="1100" b="1" i="1" dirty="0">
                <a:solidFill>
                  <a:srgbClr val="FFFFFF"/>
                </a:solidFill>
                <a:latin typeface="+mn-lt"/>
              </a:rPr>
              <a:t>MoneyGuard Market Advantage®</a:t>
            </a:r>
            <a:r>
              <a:rPr lang="en-US" sz="1100" b="1" dirty="0">
                <a:solidFill>
                  <a:srgbClr val="FFFFFF"/>
                </a:solidFill>
                <a:latin typeface="+mn-lt"/>
              </a:rPr>
              <a:t> is a variable universal life insurance policy with a long-term care rider that reimburses for qualified long-term care expenses. </a:t>
            </a:r>
            <a:endParaRPr lang="en-US" sz="1100" b="1" dirty="0">
              <a:latin typeface="+mn-lt"/>
            </a:endParaRPr>
          </a:p>
        </p:txBody>
      </p:sp>
      <p:sp>
        <p:nvSpPr>
          <p:cNvPr id="22" name="TextBox 21">
            <a:extLst>
              <a:ext uri="{FF2B5EF4-FFF2-40B4-BE49-F238E27FC236}">
                <a16:creationId xmlns:a16="http://schemas.microsoft.com/office/drawing/2014/main" id="{8A248CF8-1B4C-422F-B042-61DB0F0FDE83}"/>
              </a:ext>
            </a:extLst>
          </p:cNvPr>
          <p:cNvSpPr txBox="1"/>
          <p:nvPr/>
        </p:nvSpPr>
        <p:spPr>
          <a:xfrm>
            <a:off x="712788" y="6397823"/>
            <a:ext cx="1604962" cy="307777"/>
          </a:xfrm>
          <a:prstGeom prst="rect">
            <a:avLst/>
          </a:prstGeom>
          <a:noFill/>
        </p:spPr>
        <p:txBody>
          <a:bodyPr lIns="0" tIns="0" rIns="0" bIns="0" anchor="b">
            <a:spAutoFit/>
          </a:bodyPr>
          <a:lstStyle/>
          <a:p>
            <a:pPr eaLnBrk="1" fontAlgn="auto" hangingPunct="1">
              <a:spcBef>
                <a:spcPts val="0"/>
              </a:spcBef>
              <a:spcAft>
                <a:spcPts val="0"/>
              </a:spcAft>
              <a:defRPr/>
            </a:pPr>
            <a:r>
              <a:rPr lang="en-US" sz="1000" kern="400" dirty="0">
                <a:solidFill>
                  <a:schemeClr val="bg1"/>
                </a:solidFill>
                <a:latin typeface="+mn-lt"/>
                <a:cs typeface="Arial" panose="020B0604020202020204" pitchFamily="34" charset="0"/>
              </a:rPr>
              <a:t>ICC22LCN-4784044-061022 </a:t>
            </a:r>
            <a:r>
              <a:rPr lang="en-US" sz="1000" kern="400" dirty="0">
                <a:solidFill>
                  <a:schemeClr val="bg1"/>
                </a:solidFill>
                <a:cs typeface="Arial" panose="020B0604020202020204" pitchFamily="34" charset="0"/>
              </a:rPr>
              <a:t>LCN-4784044-061022 </a:t>
            </a:r>
          </a:p>
        </p:txBody>
      </p:sp>
      <p:pic>
        <p:nvPicPr>
          <p:cNvPr id="36892" name="Picture 15">
            <a:extLst>
              <a:ext uri="{FF2B5EF4-FFF2-40B4-BE49-F238E27FC236}">
                <a16:creationId xmlns:a16="http://schemas.microsoft.com/office/drawing/2014/main" id="{9B082051-98D1-4D51-B10E-F9C4CE2FF9B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76263"/>
            <a:ext cx="13890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FF0DF6E-1FE3-491B-9D09-9FCF99E1B358}"/>
              </a:ext>
            </a:extLst>
          </p:cNvPr>
          <p:cNvSpPr>
            <a:spLocks noGrp="1"/>
          </p:cNvSpPr>
          <p:nvPr>
            <p:ph type="title"/>
          </p:nvPr>
        </p:nvSpPr>
        <p:spPr>
          <a:xfrm>
            <a:off x="571500" y="484188"/>
            <a:ext cx="10172700" cy="1023937"/>
          </a:xfrm>
        </p:spPr>
        <p:txBody>
          <a:bodyPr/>
          <a:lstStyle/>
          <a:p>
            <a:r>
              <a:rPr lang="en-US" altLang="en-US"/>
              <a:t>Access a wide range of portfolio options from </a:t>
            </a:r>
            <a:br>
              <a:rPr lang="en-US" altLang="en-US"/>
            </a:br>
            <a:r>
              <a:rPr lang="en-US" altLang="en-US"/>
              <a:t>leading investment managers </a:t>
            </a:r>
            <a:endParaRPr lang="en-US" altLang="en-US" sz="3200"/>
          </a:p>
        </p:txBody>
      </p:sp>
      <p:sp>
        <p:nvSpPr>
          <p:cNvPr id="17" name="Rectangle 16">
            <a:extLst>
              <a:ext uri="{FF2B5EF4-FFF2-40B4-BE49-F238E27FC236}">
                <a16:creationId xmlns:a16="http://schemas.microsoft.com/office/drawing/2014/main" id="{0E0C9853-63B2-6F6A-266D-BC4DE48C9D2A}"/>
              </a:ext>
            </a:extLst>
          </p:cNvPr>
          <p:cNvSpPr/>
          <p:nvPr/>
        </p:nvSpPr>
        <p:spPr>
          <a:xfrm>
            <a:off x="527222" y="1759426"/>
            <a:ext cx="6145427" cy="2369880"/>
          </a:xfrm>
          <a:prstGeom prst="rect">
            <a:avLst/>
          </a:prstGeom>
        </p:spPr>
        <p:txBody>
          <a:bodyPr wrap="square">
            <a:spAutoFit/>
          </a:bodyPr>
          <a:lstStyle/>
          <a:p>
            <a:pPr>
              <a:spcAft>
                <a:spcPts val="1200"/>
              </a:spcAft>
              <a:defRPr/>
            </a:pPr>
            <a:r>
              <a:rPr lang="en-US" sz="2000" dirty="0">
                <a:solidFill>
                  <a:srgbClr val="AE1129"/>
                </a:solidFill>
                <a:latin typeface="Georgia" panose="02040502050405020303" pitchFamily="18" charset="0"/>
              </a:rPr>
              <a:t>Customizable portfolio options</a:t>
            </a:r>
          </a:p>
          <a:p>
            <a:pPr marL="285750" indent="-285750">
              <a:spcAft>
                <a:spcPts val="600"/>
              </a:spcAft>
              <a:buClr>
                <a:schemeClr val="accent1"/>
              </a:buClr>
              <a:buFont typeface="Wingdings" pitchFamily="2" charset="2"/>
              <a:buChar char="§"/>
              <a:defRPr/>
            </a:pPr>
            <a:r>
              <a:rPr lang="en-US" dirty="0">
                <a:solidFill>
                  <a:srgbClr val="000000"/>
                </a:solidFill>
                <a:cs typeface="Calibri" panose="020F0502020204030204" pitchFamily="34" charset="0"/>
              </a:rPr>
              <a:t>Use a model portfolio solution or build your own portfolio</a:t>
            </a:r>
          </a:p>
          <a:p>
            <a:pPr marL="285750" indent="-285750">
              <a:spcAft>
                <a:spcPts val="600"/>
              </a:spcAft>
              <a:buClr>
                <a:schemeClr val="accent1"/>
              </a:buClr>
              <a:buFont typeface="Wingdings" pitchFamily="2" charset="2"/>
              <a:buChar char="§"/>
              <a:defRPr/>
            </a:pPr>
            <a:r>
              <a:rPr lang="en-US" dirty="0">
                <a:solidFill>
                  <a:srgbClr val="000000"/>
                </a:solidFill>
                <a:cs typeface="Calibri" panose="020F0502020204030204" pitchFamily="34" charset="0"/>
              </a:rPr>
              <a:t>Access target-date funds and</a:t>
            </a:r>
            <a:r>
              <a:rPr lang="en-US" dirty="0">
                <a:solidFill>
                  <a:srgbClr val="FF33CC"/>
                </a:solidFill>
                <a:cs typeface="Calibri" panose="020F0502020204030204" pitchFamily="34" charset="0"/>
              </a:rPr>
              <a:t> </a:t>
            </a:r>
            <a:r>
              <a:rPr lang="en-US" dirty="0">
                <a:solidFill>
                  <a:srgbClr val="000000"/>
                </a:solidFill>
                <a:cs typeface="Calibri" panose="020F0502020204030204" pitchFamily="34" charset="0"/>
              </a:rPr>
              <a:t>tax-free exchanges to help keep your investment mix in line with your overall financial goals</a:t>
            </a:r>
          </a:p>
          <a:p>
            <a:pPr marL="285750" indent="-285750">
              <a:spcAft>
                <a:spcPts val="600"/>
              </a:spcAft>
              <a:buClr>
                <a:schemeClr val="accent1"/>
              </a:buClr>
              <a:buFont typeface="Wingdings" pitchFamily="2" charset="2"/>
              <a:buChar char="§"/>
              <a:defRPr/>
            </a:pPr>
            <a:r>
              <a:rPr lang="en-US" dirty="0">
                <a:solidFill>
                  <a:srgbClr val="000000"/>
                </a:solidFill>
                <a:cs typeface="Calibri" panose="020F0502020204030204" pitchFamily="34" charset="0"/>
              </a:rPr>
              <a:t>Access </a:t>
            </a:r>
            <a:r>
              <a:rPr lang="en-US" dirty="0">
                <a:cs typeface="Calibri" panose="020F0502020204030204" pitchFamily="34" charset="0"/>
              </a:rPr>
              <a:t>to nearly 50 </a:t>
            </a:r>
            <a:r>
              <a:rPr lang="en-US" dirty="0">
                <a:solidFill>
                  <a:srgbClr val="000000"/>
                </a:solidFill>
                <a:cs typeface="Calibri" panose="020F0502020204030204" pitchFamily="34" charset="0"/>
              </a:rPr>
              <a:t>active and passive investment options from leading investment managers:</a:t>
            </a:r>
          </a:p>
        </p:txBody>
      </p:sp>
      <p:grpSp>
        <p:nvGrpSpPr>
          <p:cNvPr id="18" name="Group 17">
            <a:extLst>
              <a:ext uri="{FF2B5EF4-FFF2-40B4-BE49-F238E27FC236}">
                <a16:creationId xmlns:a16="http://schemas.microsoft.com/office/drawing/2014/main" id="{594DBECF-C19C-955D-A8FF-90F7D30A7781}"/>
              </a:ext>
            </a:extLst>
          </p:cNvPr>
          <p:cNvGrpSpPr/>
          <p:nvPr/>
        </p:nvGrpSpPr>
        <p:grpSpPr>
          <a:xfrm>
            <a:off x="7899052" y="2163972"/>
            <a:ext cx="3526235" cy="640080"/>
            <a:chOff x="7899052" y="2079129"/>
            <a:chExt cx="3526235" cy="640080"/>
          </a:xfrm>
        </p:grpSpPr>
        <p:sp>
          <p:nvSpPr>
            <p:cNvPr id="19" name="Rectangle 2">
              <a:extLst>
                <a:ext uri="{FF2B5EF4-FFF2-40B4-BE49-F238E27FC236}">
                  <a16:creationId xmlns:a16="http://schemas.microsoft.com/office/drawing/2014/main" id="{CE47AE5F-A6CA-1C1E-6564-DC5CB6977F24}"/>
                </a:ext>
              </a:extLst>
            </p:cNvPr>
            <p:cNvSpPr>
              <a:spLocks noChangeArrowheads="1"/>
            </p:cNvSpPr>
            <p:nvPr/>
          </p:nvSpPr>
          <p:spPr bwMode="auto">
            <a:xfrm>
              <a:off x="8519466" y="2084172"/>
              <a:ext cx="2905821" cy="62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137160" rIns="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cs typeface="Arial" panose="020B0604020202020204" pitchFamily="34" charset="0"/>
                </a:rPr>
                <a:t>Actively managed portfolios</a:t>
              </a:r>
              <a:endParaRPr lang="en-US" altLang="en-US" dirty="0"/>
            </a:p>
          </p:txBody>
        </p:sp>
        <p:sp>
          <p:nvSpPr>
            <p:cNvPr id="21" name="TextBox 13">
              <a:extLst>
                <a:ext uri="{FF2B5EF4-FFF2-40B4-BE49-F238E27FC236}">
                  <a16:creationId xmlns:a16="http://schemas.microsoft.com/office/drawing/2014/main" id="{415D0DA6-51C1-244E-14DE-A49DBB307AFD}"/>
                </a:ext>
              </a:extLst>
            </p:cNvPr>
            <p:cNvSpPr txBox="1">
              <a:spLocks noChangeArrowheads="1"/>
            </p:cNvSpPr>
            <p:nvPr/>
          </p:nvSpPr>
          <p:spPr bwMode="auto">
            <a:xfrm>
              <a:off x="7899052" y="2079129"/>
              <a:ext cx="640080" cy="640080"/>
            </a:xfrm>
            <a:prstGeom prst="rect">
              <a:avLst/>
            </a:prstGeom>
            <a:solidFill>
              <a:schemeClr val="accent1"/>
            </a:solidFill>
            <a:ln>
              <a:noFill/>
            </a:ln>
          </p:spPr>
          <p:txBody>
            <a:bodyPr wrap="square" lIns="0" tIns="0" rIns="0" bIns="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chemeClr val="bg1"/>
                  </a:solidFill>
                  <a:latin typeface="+mn-lt"/>
                  <a:cs typeface="Arial" panose="020B0604020202020204" pitchFamily="34" charset="0"/>
                </a:rPr>
                <a:t>41</a:t>
              </a:r>
            </a:p>
          </p:txBody>
        </p:sp>
      </p:grpSp>
      <p:grpSp>
        <p:nvGrpSpPr>
          <p:cNvPr id="22" name="Group 21">
            <a:extLst>
              <a:ext uri="{FF2B5EF4-FFF2-40B4-BE49-F238E27FC236}">
                <a16:creationId xmlns:a16="http://schemas.microsoft.com/office/drawing/2014/main" id="{58571A7F-B1BC-EA9A-A061-4AC849E431E7}"/>
              </a:ext>
            </a:extLst>
          </p:cNvPr>
          <p:cNvGrpSpPr/>
          <p:nvPr/>
        </p:nvGrpSpPr>
        <p:grpSpPr>
          <a:xfrm>
            <a:off x="7899052" y="3009140"/>
            <a:ext cx="3516808" cy="640080"/>
            <a:chOff x="8063809" y="3408124"/>
            <a:chExt cx="3516808" cy="640080"/>
          </a:xfrm>
        </p:grpSpPr>
        <p:sp>
          <p:nvSpPr>
            <p:cNvPr id="23" name="Rectangle 6">
              <a:extLst>
                <a:ext uri="{FF2B5EF4-FFF2-40B4-BE49-F238E27FC236}">
                  <a16:creationId xmlns:a16="http://schemas.microsoft.com/office/drawing/2014/main" id="{6F66DA0C-E7AA-8678-0B7D-DDCE5DE855BC}"/>
                </a:ext>
              </a:extLst>
            </p:cNvPr>
            <p:cNvSpPr>
              <a:spLocks noChangeArrowheads="1"/>
            </p:cNvSpPr>
            <p:nvPr/>
          </p:nvSpPr>
          <p:spPr bwMode="auto">
            <a:xfrm>
              <a:off x="8684222" y="3410465"/>
              <a:ext cx="2896395" cy="6343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13716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cs typeface="Arial" panose="020B0604020202020204" pitchFamily="34" charset="0"/>
                </a:rPr>
                <a:t>Morningstar categories</a:t>
              </a:r>
              <a:endParaRPr lang="en-US" altLang="en-US" dirty="0"/>
            </a:p>
          </p:txBody>
        </p:sp>
        <p:sp>
          <p:nvSpPr>
            <p:cNvPr id="26" name="TextBox 14">
              <a:extLst>
                <a:ext uri="{FF2B5EF4-FFF2-40B4-BE49-F238E27FC236}">
                  <a16:creationId xmlns:a16="http://schemas.microsoft.com/office/drawing/2014/main" id="{06563745-09C7-E3CB-41E9-D259619B3029}"/>
                </a:ext>
              </a:extLst>
            </p:cNvPr>
            <p:cNvSpPr txBox="1">
              <a:spLocks noChangeArrowheads="1"/>
            </p:cNvSpPr>
            <p:nvPr/>
          </p:nvSpPr>
          <p:spPr bwMode="auto">
            <a:xfrm>
              <a:off x="8063809" y="3408124"/>
              <a:ext cx="640080" cy="640080"/>
            </a:xfrm>
            <a:prstGeom prst="rect">
              <a:avLst/>
            </a:prstGeom>
            <a:solidFill>
              <a:schemeClr val="accent1"/>
            </a:solidFill>
            <a:ln>
              <a:noFill/>
            </a:ln>
          </p:spPr>
          <p:txBody>
            <a:bodyPr wrap="square" lIns="0" tIns="0" rIns="0" bIns="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chemeClr val="bg1"/>
                  </a:solidFill>
                  <a:latin typeface="+mn-lt"/>
                  <a:cs typeface="Arial" panose="020B0604020202020204" pitchFamily="34" charset="0"/>
                </a:rPr>
                <a:t>29</a:t>
              </a:r>
            </a:p>
          </p:txBody>
        </p:sp>
      </p:grpSp>
      <p:sp>
        <p:nvSpPr>
          <p:cNvPr id="27" name="Rectangle 1">
            <a:extLst>
              <a:ext uri="{FF2B5EF4-FFF2-40B4-BE49-F238E27FC236}">
                <a16:creationId xmlns:a16="http://schemas.microsoft.com/office/drawing/2014/main" id="{F33AE9BC-8641-DFDF-5981-AF35CF211487}"/>
              </a:ext>
            </a:extLst>
          </p:cNvPr>
          <p:cNvSpPr>
            <a:spLocks noChangeArrowheads="1"/>
          </p:cNvSpPr>
          <p:nvPr/>
        </p:nvSpPr>
        <p:spPr bwMode="auto">
          <a:xfrm>
            <a:off x="609600" y="5829756"/>
            <a:ext cx="1097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1" dirty="0">
                <a:solidFill>
                  <a:srgbClr val="211D1E"/>
                </a:solidFill>
                <a:latin typeface="Roboto Condensed" panose="02000000000000000000" pitchFamily="2" charset="0"/>
              </a:rPr>
              <a:t>Long-term care benefits are set at time of claim and are based on the specified amount of death benefit and accumulation value in the policy. Benefit growth is not guaranteed, and unless on claim, values will increase and decrease daily due to selected investment option performance. Any LTC benefits paid will reduce the policy’s specified amount and accumulation value. </a:t>
            </a:r>
            <a:endParaRPr lang="en-US" altLang="en-US" sz="1000" b="1" dirty="0"/>
          </a:p>
        </p:txBody>
      </p:sp>
      <p:cxnSp>
        <p:nvCxnSpPr>
          <p:cNvPr id="28" name="Straight Connector 27">
            <a:extLst>
              <a:ext uri="{FF2B5EF4-FFF2-40B4-BE49-F238E27FC236}">
                <a16:creationId xmlns:a16="http://schemas.microsoft.com/office/drawing/2014/main" id="{A55FD052-89E3-E43A-5761-C93EBF6BE14A}"/>
              </a:ext>
            </a:extLst>
          </p:cNvPr>
          <p:cNvCxnSpPr/>
          <p:nvPr/>
        </p:nvCxnSpPr>
        <p:spPr>
          <a:xfrm>
            <a:off x="7202077" y="2130462"/>
            <a:ext cx="0" cy="1480008"/>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30" name="Picture 9" descr="A picture containing letter&#10;&#10;Description automatically generated">
            <a:extLst>
              <a:ext uri="{FF2B5EF4-FFF2-40B4-BE49-F238E27FC236}">
                <a16:creationId xmlns:a16="http://schemas.microsoft.com/office/drawing/2014/main" id="{6798A5E0-A790-A342-EC06-61E7E96AFBA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9935" y="4424885"/>
            <a:ext cx="3575073" cy="64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A picture containing letter&#10;&#10;Description automatically generated">
            <a:extLst>
              <a:ext uri="{FF2B5EF4-FFF2-40B4-BE49-F238E27FC236}">
                <a16:creationId xmlns:a16="http://schemas.microsoft.com/office/drawing/2014/main" id="{B0CB0231-49AC-E757-84C2-2B5D0A26059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43308" y="4394132"/>
            <a:ext cx="3609681" cy="70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A picture containing letter&#10;&#10;Description automatically generated">
            <a:extLst>
              <a:ext uri="{FF2B5EF4-FFF2-40B4-BE49-F238E27FC236}">
                <a16:creationId xmlns:a16="http://schemas.microsoft.com/office/drawing/2014/main" id="{B5FD53CF-58BA-1EF4-18C4-60397775884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301015" y="5064080"/>
            <a:ext cx="2258537" cy="58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descr="A picture containing letter&#10;&#10;Description automatically generated">
            <a:extLst>
              <a:ext uri="{FF2B5EF4-FFF2-40B4-BE49-F238E27FC236}">
                <a16:creationId xmlns:a16="http://schemas.microsoft.com/office/drawing/2014/main" id="{5771E7B9-2D66-1193-6466-C8C000A810F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6040" y="5062856"/>
            <a:ext cx="2621129" cy="5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9">
            <a:extLst>
              <a:ext uri="{FF2B5EF4-FFF2-40B4-BE49-F238E27FC236}">
                <a16:creationId xmlns:a16="http://schemas.microsoft.com/office/drawing/2014/main" id="{80EDF320-3EDA-CD3C-966C-B11F93C2B682}"/>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40" name="Rectangle 39">
            <a:extLst>
              <a:ext uri="{FF2B5EF4-FFF2-40B4-BE49-F238E27FC236}">
                <a16:creationId xmlns:a16="http://schemas.microsoft.com/office/drawing/2014/main" id="{FD2DA8D2-C791-E366-577B-CB805C17DA0B}"/>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17241AEB-0FA1-670E-A8C4-02AFF7F5097F}"/>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38B09318-A830-5273-7830-352D61C5C314}"/>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descr="A picture containing black, darkness&#10;&#10;Description automatically generated">
            <a:extLst>
              <a:ext uri="{FF2B5EF4-FFF2-40B4-BE49-F238E27FC236}">
                <a16:creationId xmlns:a16="http://schemas.microsoft.com/office/drawing/2014/main" id="{4FB1CFAF-9F79-B194-B2DD-407B2C6FA0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6928" y="4608449"/>
            <a:ext cx="1158240" cy="278376"/>
          </a:xfrm>
          <a:prstGeom prst="rect">
            <a:avLst/>
          </a:prstGeom>
        </p:spPr>
      </p:pic>
      <p:pic>
        <p:nvPicPr>
          <p:cNvPr id="4" name="Picture 9" descr="A picture containing letter&#10;&#10;Description automatically generated">
            <a:extLst>
              <a:ext uri="{FF2B5EF4-FFF2-40B4-BE49-F238E27FC236}">
                <a16:creationId xmlns:a16="http://schemas.microsoft.com/office/drawing/2014/main" id="{70BA8AD0-FD42-0510-1695-B3B083BF768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681472" y="4435217"/>
            <a:ext cx="240604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 picture containing letter&#10;&#10;Description automatically generated">
            <a:extLst>
              <a:ext uri="{FF2B5EF4-FFF2-40B4-BE49-F238E27FC236}">
                <a16:creationId xmlns:a16="http://schemas.microsoft.com/office/drawing/2014/main" id="{60712E37-AE1C-303F-F532-D8E75BEEE11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17536" y="5103627"/>
            <a:ext cx="357952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screenshot, line, font, circle&#10;&#10;Description automatically generated">
            <a:extLst>
              <a:ext uri="{FF2B5EF4-FFF2-40B4-BE49-F238E27FC236}">
                <a16:creationId xmlns:a16="http://schemas.microsoft.com/office/drawing/2014/main" id="{3D671685-06BC-0BBE-FCEA-2D0DBA0815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43140" y="5233450"/>
            <a:ext cx="1832664" cy="243274"/>
          </a:xfrm>
          <a:prstGeom prst="rect">
            <a:avLst/>
          </a:prstGeom>
        </p:spPr>
      </p:pic>
    </p:spTree>
    <p:extLst>
      <p:ext uri="{BB962C8B-B14F-4D97-AF65-F5344CB8AC3E}">
        <p14:creationId xmlns:p14="http://schemas.microsoft.com/office/powerpoint/2010/main" val="384959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a:extLst>
              <a:ext uri="{FF2B5EF4-FFF2-40B4-BE49-F238E27FC236}">
                <a16:creationId xmlns:a16="http://schemas.microsoft.com/office/drawing/2014/main" id="{DE367D7F-D5FC-4728-AE56-B424AFA2BBAA}"/>
              </a:ext>
            </a:extLst>
          </p:cNvPr>
          <p:cNvSpPr>
            <a:spLocks noGrp="1"/>
          </p:cNvSpPr>
          <p:nvPr>
            <p:ph type="title"/>
          </p:nvPr>
        </p:nvSpPr>
        <p:spPr>
          <a:xfrm>
            <a:off x="534988" y="484188"/>
            <a:ext cx="7910512" cy="958850"/>
          </a:xfrm>
        </p:spPr>
        <p:txBody>
          <a:bodyPr/>
          <a:lstStyle/>
          <a:p>
            <a:r>
              <a:rPr lang="en-US" altLang="en-US" sz="3200"/>
              <a:t>Align your strategy to your investment style</a:t>
            </a:r>
          </a:p>
        </p:txBody>
      </p:sp>
      <p:sp>
        <p:nvSpPr>
          <p:cNvPr id="57348" name="Text Placeholder 2">
            <a:extLst>
              <a:ext uri="{FF2B5EF4-FFF2-40B4-BE49-F238E27FC236}">
                <a16:creationId xmlns:a16="http://schemas.microsoft.com/office/drawing/2014/main" id="{C44EF3FF-64D3-4B82-87C4-08DAA58C90AF}"/>
              </a:ext>
            </a:extLst>
          </p:cNvPr>
          <p:cNvSpPr>
            <a:spLocks noGrp="1"/>
          </p:cNvSpPr>
          <p:nvPr>
            <p:ph type="body" sz="quarter" idx="10"/>
          </p:nvPr>
        </p:nvSpPr>
        <p:spPr>
          <a:xfrm>
            <a:off x="531813" y="1039813"/>
            <a:ext cx="11036300" cy="274637"/>
          </a:xfrm>
        </p:spPr>
        <p:txBody>
          <a:bodyPr/>
          <a:lstStyle/>
          <a:p>
            <a:pPr>
              <a:spcAft>
                <a:spcPct val="0"/>
              </a:spcAft>
            </a:pPr>
            <a:r>
              <a:rPr lang="en-US" altLang="en-US"/>
              <a:t>Make the investment decisions that are right for you.</a:t>
            </a:r>
          </a:p>
        </p:txBody>
      </p:sp>
      <p:sp>
        <p:nvSpPr>
          <p:cNvPr id="57349" name="Text Placeholder 6">
            <a:extLst>
              <a:ext uri="{FF2B5EF4-FFF2-40B4-BE49-F238E27FC236}">
                <a16:creationId xmlns:a16="http://schemas.microsoft.com/office/drawing/2014/main" id="{6BF1E2FE-9A5B-40EF-9FEA-D42109FEE5AA}"/>
              </a:ext>
            </a:extLst>
          </p:cNvPr>
          <p:cNvSpPr>
            <a:spLocks noGrp="1"/>
          </p:cNvSpPr>
          <p:nvPr>
            <p:ph type="body" sz="quarter" idx="15"/>
          </p:nvPr>
        </p:nvSpPr>
        <p:spPr>
          <a:xfrm>
            <a:off x="1204913" y="4791075"/>
            <a:ext cx="2701925" cy="581025"/>
          </a:xfrm>
        </p:spPr>
        <p:txBody>
          <a:bodyPr/>
          <a:lstStyle/>
          <a:p>
            <a:pPr algn="ctr">
              <a:spcAft>
                <a:spcPct val="0"/>
              </a:spcAft>
            </a:pPr>
            <a:r>
              <a:rPr lang="en-US" altLang="en-US" sz="1600">
                <a:solidFill>
                  <a:schemeClr val="tx1"/>
                </a:solidFill>
                <a:latin typeface="Calibri" panose="020F0502020204030204" pitchFamily="34" charset="0"/>
                <a:cs typeface="Calibri" panose="020F0502020204030204" pitchFamily="34" charset="0"/>
              </a:rPr>
              <a:t>Wants to select a preset portfolio allocation.</a:t>
            </a:r>
          </a:p>
          <a:p>
            <a:pPr algn="ctr">
              <a:spcAft>
                <a:spcPct val="0"/>
              </a:spcAft>
            </a:pPr>
            <a:endParaRPr lang="en-US" altLang="en-US" sz="1100">
              <a:solidFill>
                <a:schemeClr val="tx1"/>
              </a:solidFill>
              <a:latin typeface="Calibri" panose="020F0502020204030204" pitchFamily="34" charset="0"/>
              <a:cs typeface="Calibri" panose="020F0502020204030204" pitchFamily="34" charset="0"/>
            </a:endParaRPr>
          </a:p>
        </p:txBody>
      </p:sp>
      <p:sp>
        <p:nvSpPr>
          <p:cNvPr id="57350" name="Text Placeholder 8">
            <a:extLst>
              <a:ext uri="{FF2B5EF4-FFF2-40B4-BE49-F238E27FC236}">
                <a16:creationId xmlns:a16="http://schemas.microsoft.com/office/drawing/2014/main" id="{9F52192C-67FC-44C1-8FAC-B4D0F8A169E1}"/>
              </a:ext>
            </a:extLst>
          </p:cNvPr>
          <p:cNvSpPr>
            <a:spLocks noGrp="1"/>
          </p:cNvSpPr>
          <p:nvPr>
            <p:ph type="body" sz="quarter" idx="17"/>
          </p:nvPr>
        </p:nvSpPr>
        <p:spPr>
          <a:xfrm>
            <a:off x="4565650" y="4791075"/>
            <a:ext cx="3130550" cy="1000125"/>
          </a:xfrm>
        </p:spPr>
        <p:txBody>
          <a:bodyPr/>
          <a:lstStyle/>
          <a:p>
            <a:pPr algn="ctr">
              <a:spcAft>
                <a:spcPct val="0"/>
              </a:spcAft>
            </a:pPr>
            <a:r>
              <a:rPr lang="en-US" altLang="en-US" sz="1600">
                <a:solidFill>
                  <a:schemeClr val="tx1"/>
                </a:solidFill>
                <a:latin typeface="Calibri" panose="020F0502020204030204" pitchFamily="34" charset="0"/>
                <a:cs typeface="Calibri" panose="020F0502020204030204" pitchFamily="34" charset="0"/>
              </a:rPr>
              <a:t>Likes the convenience to choose one fund that evolves over time based on your investment horizon.</a:t>
            </a:r>
          </a:p>
          <a:p>
            <a:pPr algn="ctr">
              <a:spcAft>
                <a:spcPct val="0"/>
              </a:spcAft>
            </a:pPr>
            <a:endParaRPr lang="en-US" altLang="en-US" sz="1100">
              <a:solidFill>
                <a:schemeClr val="tx1"/>
              </a:solidFill>
              <a:latin typeface="Calibri" panose="020F0502020204030204" pitchFamily="34" charset="0"/>
              <a:cs typeface="Calibri" panose="020F0502020204030204" pitchFamily="34" charset="0"/>
            </a:endParaRPr>
          </a:p>
        </p:txBody>
      </p:sp>
      <p:sp>
        <p:nvSpPr>
          <p:cNvPr id="57351" name="Text Placeholder 10">
            <a:extLst>
              <a:ext uri="{FF2B5EF4-FFF2-40B4-BE49-F238E27FC236}">
                <a16:creationId xmlns:a16="http://schemas.microsoft.com/office/drawing/2014/main" id="{FB355F47-F99C-4D9B-8CA3-7D1CA76EF0FE}"/>
              </a:ext>
            </a:extLst>
          </p:cNvPr>
          <p:cNvSpPr>
            <a:spLocks noGrp="1"/>
          </p:cNvSpPr>
          <p:nvPr>
            <p:ph type="body" sz="quarter" idx="21"/>
          </p:nvPr>
        </p:nvSpPr>
        <p:spPr>
          <a:xfrm>
            <a:off x="8445500" y="4791075"/>
            <a:ext cx="2073275" cy="581025"/>
          </a:xfrm>
        </p:spPr>
        <p:txBody>
          <a:bodyPr/>
          <a:lstStyle/>
          <a:p>
            <a:pPr algn="ctr">
              <a:spcAft>
                <a:spcPct val="0"/>
              </a:spcAft>
            </a:pPr>
            <a:r>
              <a:rPr lang="en-US" altLang="en-US" sz="1600">
                <a:solidFill>
                  <a:schemeClr val="tx1"/>
                </a:solidFill>
                <a:latin typeface="Calibri" panose="020F0502020204030204" pitchFamily="34" charset="0"/>
                <a:cs typeface="Calibri" panose="020F0502020204030204" pitchFamily="34" charset="0"/>
              </a:rPr>
              <a:t>Prefers to build your own portfolio.</a:t>
            </a:r>
          </a:p>
          <a:p>
            <a:pPr algn="ctr">
              <a:spcAft>
                <a:spcPct val="0"/>
              </a:spcAft>
            </a:pPr>
            <a:endParaRPr lang="en-US" altLang="en-US">
              <a:solidFill>
                <a:schemeClr val="tx1"/>
              </a:solidFill>
              <a:latin typeface="Calibri" panose="020F0502020204030204" pitchFamily="34" charset="0"/>
              <a:cs typeface="Calibri" panose="020F0502020204030204" pitchFamily="34" charset="0"/>
            </a:endParaRPr>
          </a:p>
        </p:txBody>
      </p:sp>
      <p:sp>
        <p:nvSpPr>
          <p:cNvPr id="57352" name="Rectangle 12">
            <a:extLst>
              <a:ext uri="{FF2B5EF4-FFF2-40B4-BE49-F238E27FC236}">
                <a16:creationId xmlns:a16="http://schemas.microsoft.com/office/drawing/2014/main" id="{0D04F31D-C635-4641-9121-D691B70D753F}"/>
              </a:ext>
            </a:extLst>
          </p:cNvPr>
          <p:cNvSpPr>
            <a:spLocks noChangeArrowheads="1"/>
          </p:cNvSpPr>
          <p:nvPr/>
        </p:nvSpPr>
        <p:spPr bwMode="auto">
          <a:xfrm>
            <a:off x="1333500" y="1844213"/>
            <a:ext cx="927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solidFill>
                  <a:srgbClr val="AE1129"/>
                </a:solidFill>
                <a:latin typeface="Georgia" panose="02040502050405020303" pitchFamily="18" charset="0"/>
              </a:rPr>
              <a:t>If you’re the type of investor who:</a:t>
            </a:r>
            <a:endParaRPr lang="en-US" altLang="en-US" dirty="0">
              <a:latin typeface="Georgia" panose="02040502050405020303" pitchFamily="18" charset="0"/>
            </a:endParaRPr>
          </a:p>
        </p:txBody>
      </p:sp>
      <p:pic>
        <p:nvPicPr>
          <p:cNvPr id="57353" name="Picture Placeholder 15">
            <a:extLst>
              <a:ext uri="{FF2B5EF4-FFF2-40B4-BE49-F238E27FC236}">
                <a16:creationId xmlns:a16="http://schemas.microsoft.com/office/drawing/2014/main" id="{ABFB0793-E82E-4700-9A27-F8B7DB87E98F}"/>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a:xfrm>
            <a:off x="1371600" y="2487613"/>
            <a:ext cx="2366963" cy="2058987"/>
          </a:xfrm>
          <a:ln w="6350">
            <a:noFill/>
            <a:miter lim="800000"/>
            <a:headEnd/>
            <a:tailEnd/>
          </a:ln>
        </p:spPr>
      </p:pic>
      <p:pic>
        <p:nvPicPr>
          <p:cNvPr id="57354" name="Picture Placeholder 16" descr="A group of people posing for the camera&#10;&#10;Description automatically generated">
            <a:extLst>
              <a:ext uri="{FF2B5EF4-FFF2-40B4-BE49-F238E27FC236}">
                <a16:creationId xmlns:a16="http://schemas.microsoft.com/office/drawing/2014/main" id="{C8C14BCC-D96E-4D8E-A981-FBF9C83E83A7}"/>
              </a:ext>
            </a:extLst>
          </p:cNvPr>
          <p:cNvPicPr>
            <a:picLocks noGrp="1" noChangeAspect="1"/>
          </p:cNvPicPr>
          <p:nvPr>
            <p:ph type="pic" sz="quarter" idx="14"/>
          </p:nvPr>
        </p:nvPicPr>
        <p:blipFill>
          <a:blip r:embed="rId4">
            <a:extLst>
              <a:ext uri="{28A0092B-C50C-407E-A947-70E740481C1C}">
                <a14:useLocalDpi xmlns:a14="http://schemas.microsoft.com/office/drawing/2010/main"/>
              </a:ext>
            </a:extLst>
          </a:blip>
          <a:srcRect/>
          <a:stretch>
            <a:fillRect/>
          </a:stretch>
        </p:blipFill>
        <p:spPr>
          <a:xfrm>
            <a:off x="8359775" y="2487613"/>
            <a:ext cx="2246313" cy="2082800"/>
          </a:xfrm>
          <a:ln w="6350">
            <a:solidFill>
              <a:schemeClr val="bg2"/>
            </a:solidFill>
            <a:miter lim="800000"/>
            <a:headEnd/>
            <a:tailEnd/>
          </a:ln>
        </p:spPr>
      </p:pic>
      <p:pic>
        <p:nvPicPr>
          <p:cNvPr id="57355" name="Picture 5" descr="A person holding a dog&#10;&#10;Description automatically generated">
            <a:extLst>
              <a:ext uri="{FF2B5EF4-FFF2-40B4-BE49-F238E27FC236}">
                <a16:creationId xmlns:a16="http://schemas.microsoft.com/office/drawing/2014/main" id="{7F116126-011B-4ECD-8182-D64D5DCF6A6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916488" y="2487613"/>
            <a:ext cx="2265362" cy="2090737"/>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39">
            <a:extLst>
              <a:ext uri="{FF2B5EF4-FFF2-40B4-BE49-F238E27FC236}">
                <a16:creationId xmlns:a16="http://schemas.microsoft.com/office/drawing/2014/main" id="{BDF7B245-63BD-6075-A8DF-9507E572889D}"/>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25" name="Rectangle 24">
            <a:extLst>
              <a:ext uri="{FF2B5EF4-FFF2-40B4-BE49-F238E27FC236}">
                <a16:creationId xmlns:a16="http://schemas.microsoft.com/office/drawing/2014/main" id="{6C707244-705D-8C3E-44F0-B721273BFE62}"/>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441925B8-CBE2-C2A0-F187-1D46774D1237}"/>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A1F438E5-5527-C017-1B2D-B3D6E826FA2B}"/>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E9154B2-0898-4B21-988E-0B709035F12A}"/>
              </a:ext>
            </a:extLst>
          </p:cNvPr>
          <p:cNvSpPr>
            <a:spLocks noGrp="1"/>
          </p:cNvSpPr>
          <p:nvPr>
            <p:ph type="title"/>
          </p:nvPr>
        </p:nvSpPr>
        <p:spPr>
          <a:xfrm>
            <a:off x="635000" y="247650"/>
            <a:ext cx="11087100" cy="1066800"/>
          </a:xfrm>
        </p:spPr>
        <p:txBody>
          <a:bodyPr/>
          <a:lstStyle/>
          <a:p>
            <a:r>
              <a:rPr lang="en-US" altLang="en-US" sz="3200" i="1"/>
              <a:t>MoneyGuard Market Advantage</a:t>
            </a:r>
            <a:r>
              <a:rPr lang="en-US" altLang="en-US" sz="3200" baseline="30000"/>
              <a:t>® </a:t>
            </a:r>
            <a:r>
              <a:rPr lang="en-US" altLang="en-US" sz="3200"/>
              <a:t>offers </a:t>
            </a:r>
            <a:br>
              <a:rPr lang="en-US" altLang="en-US" sz="3200"/>
            </a:br>
            <a:r>
              <a:rPr lang="en-US" altLang="en-US" sz="3200"/>
              <a:t>growth potential</a:t>
            </a:r>
          </a:p>
        </p:txBody>
      </p:sp>
      <p:sp>
        <p:nvSpPr>
          <p:cNvPr id="59395" name="Rectangle 9">
            <a:extLst>
              <a:ext uri="{FF2B5EF4-FFF2-40B4-BE49-F238E27FC236}">
                <a16:creationId xmlns:a16="http://schemas.microsoft.com/office/drawing/2014/main" id="{005B1A41-677C-4D32-8A1E-8A28D92BA4E6}"/>
              </a:ext>
            </a:extLst>
          </p:cNvPr>
          <p:cNvSpPr>
            <a:spLocks noChangeArrowheads="1"/>
          </p:cNvSpPr>
          <p:nvPr/>
        </p:nvSpPr>
        <p:spPr bwMode="auto">
          <a:xfrm>
            <a:off x="571500" y="5675313"/>
            <a:ext cx="11125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a:t>1</a:t>
            </a:r>
            <a:r>
              <a:rPr lang="en-US" altLang="en-US" sz="1000"/>
              <a:t>Long-term care reimbursement amounts are subject to the monthly maximum. </a:t>
            </a:r>
            <a:r>
              <a:rPr lang="en-US" altLang="en-US" sz="1000" baseline="30000"/>
              <a:t>2</a:t>
            </a:r>
            <a:r>
              <a:rPr lang="en-US" altLang="en-US" sz="1000"/>
              <a:t>Assuming the Value Protection Rider is in-force and all requirements are followed. </a:t>
            </a:r>
            <a:r>
              <a:rPr lang="en-US" altLang="en-US" sz="1000" baseline="30000"/>
              <a:t>3</a:t>
            </a:r>
            <a:r>
              <a:rPr lang="en-US" altLang="en-US" sz="1000"/>
              <a:t>The LTC Base Value is set at issue and is based on the specified amount of death benefit of the VUL policy. Assuming all premiums are paid, no post-issue loans, withdrawals, increases or decreases. All guarantees and benefits of the insurance policy are subject to the claims-paying ability of the issuing insurance company. </a:t>
            </a:r>
            <a:r>
              <a:rPr lang="en-US" altLang="en-US" sz="1000" baseline="30000"/>
              <a:t>4</a:t>
            </a:r>
            <a:r>
              <a:rPr lang="en-US" altLang="en-US" sz="1000"/>
              <a:t>Beneficiaries may receive an income tax-free death benefit under IRC Section 101(a)(1).</a:t>
            </a:r>
            <a:endParaRPr lang="en-US" altLang="en-US" sz="1000">
              <a:cs typeface="Calibri" panose="020F0502020204030204" pitchFamily="34" charset="0"/>
            </a:endParaRPr>
          </a:p>
        </p:txBody>
      </p:sp>
      <p:sp>
        <p:nvSpPr>
          <p:cNvPr id="59396" name="Rectangle 8">
            <a:extLst>
              <a:ext uri="{FF2B5EF4-FFF2-40B4-BE49-F238E27FC236}">
                <a16:creationId xmlns:a16="http://schemas.microsoft.com/office/drawing/2014/main" id="{4C3C3F7D-7A2F-4B9E-BA28-F59476055A3A}"/>
              </a:ext>
            </a:extLst>
          </p:cNvPr>
          <p:cNvSpPr>
            <a:spLocks noChangeArrowheads="1"/>
          </p:cNvSpPr>
          <p:nvPr/>
        </p:nvSpPr>
        <p:spPr bwMode="auto">
          <a:xfrm>
            <a:off x="574675" y="4724400"/>
            <a:ext cx="11160125" cy="554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a:t>This hypothetical chart shows how the policy features are designed to work. The data points and timeline are for illustration only and do not reflect any past or future policy investment option performance. If you have a 0% return on your policy’s investment options, you will receive your LTC Minimum Guaranteed Benefit as long as your policy is in-force. This is not a representation of what you would receive; request a personalized illustration from your financial professional.</a:t>
            </a:r>
            <a:endParaRPr lang="en-US" altLang="en-US" sz="1000" b="1"/>
          </a:p>
        </p:txBody>
      </p:sp>
      <p:sp>
        <p:nvSpPr>
          <p:cNvPr id="59401" name="Rectangle 14">
            <a:extLst>
              <a:ext uri="{FF2B5EF4-FFF2-40B4-BE49-F238E27FC236}">
                <a16:creationId xmlns:a16="http://schemas.microsoft.com/office/drawing/2014/main" id="{D5E9CCF9-BD2D-45E5-B7A5-19BFCEF4E282}"/>
              </a:ext>
            </a:extLst>
          </p:cNvPr>
          <p:cNvSpPr>
            <a:spLocks noChangeArrowheads="1"/>
          </p:cNvSpPr>
          <p:nvPr/>
        </p:nvSpPr>
        <p:spPr bwMode="auto">
          <a:xfrm>
            <a:off x="571500" y="5275263"/>
            <a:ext cx="1121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1">
                <a:solidFill>
                  <a:srgbClr val="211D1E"/>
                </a:solidFill>
                <a:latin typeface="Roboto Condensed" panose="02000000000000000000" pitchFamily="2" charset="0"/>
              </a:rPr>
              <a:t>Long-term care benefits are set at time of claim and are based on the specified amount of death benefit and accumulation value in the policy. Benefit growth is not guaranteed, and unless on claim, values will increase and decrease daily due to selected investment option performance. Any LTC benefits paid will reduce the policy’s specified amount and accumulation value.</a:t>
            </a:r>
            <a:endParaRPr lang="en-US" altLang="en-US" sz="1000"/>
          </a:p>
        </p:txBody>
      </p:sp>
      <p:pic>
        <p:nvPicPr>
          <p:cNvPr id="59402" name="chart axis">
            <a:extLst>
              <a:ext uri="{FF2B5EF4-FFF2-40B4-BE49-F238E27FC236}">
                <a16:creationId xmlns:a16="http://schemas.microsoft.com/office/drawing/2014/main" id="{719AED9B-703A-49DB-9396-D2146BC053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184"/>
          <a:stretch>
            <a:fillRect/>
          </a:stretch>
        </p:blipFill>
        <p:spPr bwMode="auto">
          <a:xfrm>
            <a:off x="377825" y="1066800"/>
            <a:ext cx="75549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orange shading">
            <a:extLst>
              <a:ext uri="{FF2B5EF4-FFF2-40B4-BE49-F238E27FC236}">
                <a16:creationId xmlns:a16="http://schemas.microsoft.com/office/drawing/2014/main" id="{68C49B3E-0B40-478E-957D-6928115B86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grey line">
            <a:extLst>
              <a:ext uri="{FF2B5EF4-FFF2-40B4-BE49-F238E27FC236}">
                <a16:creationId xmlns:a16="http://schemas.microsoft.com/office/drawing/2014/main" id="{FFCEA6A8-E06F-48A2-967B-211DA33AD79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blue line">
            <a:extLst>
              <a:ext uri="{FF2B5EF4-FFF2-40B4-BE49-F238E27FC236}">
                <a16:creationId xmlns:a16="http://schemas.microsoft.com/office/drawing/2014/main" id="{14F97843-4FF0-427B-A2B2-2377D98854A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teal line">
            <a:extLst>
              <a:ext uri="{FF2B5EF4-FFF2-40B4-BE49-F238E27FC236}">
                <a16:creationId xmlns:a16="http://schemas.microsoft.com/office/drawing/2014/main" id="{2E05C5F3-B498-4130-9F4E-47E72579E83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orange chart callout">
            <a:extLst>
              <a:ext uri="{FF2B5EF4-FFF2-40B4-BE49-F238E27FC236}">
                <a16:creationId xmlns:a16="http://schemas.microsoft.com/office/drawing/2014/main" id="{B064D8A0-48E0-4DE7-AD23-20276926E83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8" name="side bar callout">
            <a:extLst>
              <a:ext uri="{FF2B5EF4-FFF2-40B4-BE49-F238E27FC236}">
                <a16:creationId xmlns:a16="http://schemas.microsoft.com/office/drawing/2014/main" id="{61EC64E8-AA6A-42B0-8142-CA483B87BC90}"/>
              </a:ext>
            </a:extLst>
          </p:cNvPr>
          <p:cNvSpPr>
            <a:spLocks noChangeArrowheads="1"/>
          </p:cNvSpPr>
          <p:nvPr/>
        </p:nvSpPr>
        <p:spPr bwMode="auto">
          <a:xfrm>
            <a:off x="10372725" y="2417763"/>
            <a:ext cx="15668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300" dirty="0">
                <a:solidFill>
                  <a:schemeClr val="accent1"/>
                </a:solidFill>
                <a:latin typeface="Georgia" panose="02040502050405020303" pitchFamily="18" charset="0"/>
              </a:rPr>
              <a:t>Whether or </a:t>
            </a:r>
            <a:r>
              <a:rPr lang="en-US" altLang="en-US" sz="1300">
                <a:solidFill>
                  <a:schemeClr val="accent1"/>
                </a:solidFill>
                <a:latin typeface="Georgia" panose="02040502050405020303" pitchFamily="18" charset="0"/>
              </a:rPr>
              <a:t>not you </a:t>
            </a:r>
            <a:r>
              <a:rPr lang="en-US" altLang="en-US" sz="1300" dirty="0">
                <a:solidFill>
                  <a:schemeClr val="accent1"/>
                </a:solidFill>
                <a:latin typeface="Georgia" panose="02040502050405020303" pitchFamily="18" charset="0"/>
              </a:rPr>
              <a:t>need care, your beneficiaries may receive an income tax-free death benefit.</a:t>
            </a:r>
            <a:r>
              <a:rPr lang="en-US" altLang="en-US" sz="1300" baseline="30000" dirty="0">
                <a:solidFill>
                  <a:schemeClr val="accent1"/>
                </a:solidFill>
                <a:latin typeface="Georgia" panose="02040502050405020303" pitchFamily="18" charset="0"/>
              </a:rPr>
              <a:t>4</a:t>
            </a:r>
          </a:p>
        </p:txBody>
      </p:sp>
      <p:sp>
        <p:nvSpPr>
          <p:cNvPr id="59409" name="TextBox 2">
            <a:extLst>
              <a:ext uri="{FF2B5EF4-FFF2-40B4-BE49-F238E27FC236}">
                <a16:creationId xmlns:a16="http://schemas.microsoft.com/office/drawing/2014/main" id="{15D6608E-CA4B-467C-9F48-4EDDAC3EBEA0}"/>
              </a:ext>
            </a:extLst>
          </p:cNvPr>
          <p:cNvSpPr txBox="1">
            <a:spLocks noChangeArrowheads="1"/>
          </p:cNvSpPr>
          <p:nvPr/>
        </p:nvSpPr>
        <p:spPr bwMode="auto">
          <a:xfrm>
            <a:off x="8501063" y="1941513"/>
            <a:ext cx="490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a:cs typeface="Arial" panose="020B0604020202020204" pitchFamily="34" charset="0"/>
              </a:rPr>
              <a:t>   </a:t>
            </a:r>
          </a:p>
        </p:txBody>
      </p:sp>
      <p:sp>
        <p:nvSpPr>
          <p:cNvPr id="79" name="at time of claim">
            <a:extLst>
              <a:ext uri="{FF2B5EF4-FFF2-40B4-BE49-F238E27FC236}">
                <a16:creationId xmlns:a16="http://schemas.microsoft.com/office/drawing/2014/main" id="{BD5F0FEB-2437-49A7-A359-2D4280226BCA}"/>
              </a:ext>
            </a:extLst>
          </p:cNvPr>
          <p:cNvSpPr txBox="1">
            <a:spLocks noChangeArrowheads="1"/>
          </p:cNvSpPr>
          <p:nvPr/>
        </p:nvSpPr>
        <p:spPr bwMode="auto">
          <a:xfrm>
            <a:off x="7970838" y="1525588"/>
            <a:ext cx="1995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solidFill>
                  <a:schemeClr val="accent1"/>
                </a:solidFill>
                <a:cs typeface="Arial" panose="020B0604020202020204" pitchFamily="34" charset="0"/>
              </a:rPr>
              <a:t>At time of claim, LTC benefits will be the greatest of:</a:t>
            </a:r>
            <a:r>
              <a:rPr lang="en-US" altLang="en-US" sz="1200" b="1" baseline="30000">
                <a:solidFill>
                  <a:schemeClr val="accent1"/>
                </a:solidFill>
                <a:cs typeface="Arial" panose="020B0604020202020204" pitchFamily="34" charset="0"/>
              </a:rPr>
              <a:t>1</a:t>
            </a:r>
          </a:p>
        </p:txBody>
      </p:sp>
      <p:grpSp>
        <p:nvGrpSpPr>
          <p:cNvPr id="80" name="teal callout">
            <a:extLst>
              <a:ext uri="{FF2B5EF4-FFF2-40B4-BE49-F238E27FC236}">
                <a16:creationId xmlns:a16="http://schemas.microsoft.com/office/drawing/2014/main" id="{BBCFCABB-DBE0-4889-A3B0-A7CB6D41C3F1}"/>
              </a:ext>
            </a:extLst>
          </p:cNvPr>
          <p:cNvGrpSpPr>
            <a:grpSpLocks/>
          </p:cNvGrpSpPr>
          <p:nvPr/>
        </p:nvGrpSpPr>
        <p:grpSpPr bwMode="auto">
          <a:xfrm>
            <a:off x="7932738" y="2017713"/>
            <a:ext cx="2293937" cy="400050"/>
            <a:chOff x="7948613" y="2198687"/>
            <a:chExt cx="2295326" cy="400050"/>
          </a:xfrm>
        </p:grpSpPr>
        <p:sp>
          <p:nvSpPr>
            <p:cNvPr id="81" name="Rectangle 80">
              <a:extLst>
                <a:ext uri="{FF2B5EF4-FFF2-40B4-BE49-F238E27FC236}">
                  <a16:creationId xmlns:a16="http://schemas.microsoft.com/office/drawing/2014/main" id="{3141DAFF-3EB0-4CD8-B7E9-678B3C60F44B}"/>
                </a:ext>
              </a:extLst>
            </p:cNvPr>
            <p:cNvSpPr/>
            <p:nvPr/>
          </p:nvSpPr>
          <p:spPr>
            <a:xfrm>
              <a:off x="7948613" y="2198687"/>
              <a:ext cx="2295326" cy="400050"/>
            </a:xfrm>
            <a:prstGeom prst="rect">
              <a:avLst/>
            </a:prstGeom>
            <a:solidFill>
              <a:srgbClr val="00B5B4">
                <a:alpha val="10000"/>
              </a:srgb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24" name="TextBox 81">
              <a:extLst>
                <a:ext uri="{FF2B5EF4-FFF2-40B4-BE49-F238E27FC236}">
                  <a16:creationId xmlns:a16="http://schemas.microsoft.com/office/drawing/2014/main" id="{CB84662B-D06B-42DE-937F-43AA027D1B1F}"/>
                </a:ext>
              </a:extLst>
            </p:cNvPr>
            <p:cNvSpPr txBox="1">
              <a:spLocks noChangeArrowheads="1"/>
            </p:cNvSpPr>
            <p:nvPr/>
          </p:nvSpPr>
          <p:spPr bwMode="auto">
            <a:xfrm>
              <a:off x="8024267" y="2213907"/>
              <a:ext cx="1957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cs typeface="Arial" panose="020B0604020202020204" pitchFamily="34" charset="0"/>
                </a:rPr>
                <a:t>4x policy Accumulation Value</a:t>
              </a:r>
            </a:p>
            <a:p>
              <a:r>
                <a:rPr lang="en-US" altLang="en-US" sz="1200">
                  <a:cs typeface="Arial" panose="020B0604020202020204" pitchFamily="34" charset="0"/>
                </a:rPr>
                <a:t>(LTC Market Value).</a:t>
              </a:r>
            </a:p>
          </p:txBody>
        </p:sp>
      </p:grpSp>
      <p:grpSp>
        <p:nvGrpSpPr>
          <p:cNvPr id="83" name="blue callout">
            <a:extLst>
              <a:ext uri="{FF2B5EF4-FFF2-40B4-BE49-F238E27FC236}">
                <a16:creationId xmlns:a16="http://schemas.microsoft.com/office/drawing/2014/main" id="{8DA56674-DBD3-4D9E-B5EE-05017278B3A9}"/>
              </a:ext>
            </a:extLst>
          </p:cNvPr>
          <p:cNvGrpSpPr>
            <a:grpSpLocks/>
          </p:cNvGrpSpPr>
          <p:nvPr/>
        </p:nvGrpSpPr>
        <p:grpSpPr bwMode="auto">
          <a:xfrm>
            <a:off x="7924800" y="2611438"/>
            <a:ext cx="2301875" cy="922337"/>
            <a:chOff x="7941282" y="2793399"/>
            <a:chExt cx="2302657" cy="921867"/>
          </a:xfrm>
        </p:grpSpPr>
        <p:sp>
          <p:nvSpPr>
            <p:cNvPr id="84" name="Rectangle 83">
              <a:extLst>
                <a:ext uri="{FF2B5EF4-FFF2-40B4-BE49-F238E27FC236}">
                  <a16:creationId xmlns:a16="http://schemas.microsoft.com/office/drawing/2014/main" id="{B061EEE6-4976-4ABA-AAB8-7BD97319B5FE}"/>
                </a:ext>
              </a:extLst>
            </p:cNvPr>
            <p:cNvSpPr/>
            <p:nvPr/>
          </p:nvSpPr>
          <p:spPr>
            <a:xfrm>
              <a:off x="7941282" y="2793399"/>
              <a:ext cx="2302657" cy="921867"/>
            </a:xfrm>
            <a:prstGeom prst="rect">
              <a:avLst/>
            </a:prstGeom>
            <a:solidFill>
              <a:srgbClr val="224F8B">
                <a:alpha val="10000"/>
              </a:srgb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22" name="TextBox 84">
              <a:extLst>
                <a:ext uri="{FF2B5EF4-FFF2-40B4-BE49-F238E27FC236}">
                  <a16:creationId xmlns:a16="http://schemas.microsoft.com/office/drawing/2014/main" id="{DAF55818-C3A9-48A8-B7B5-BFA26D3053B9}"/>
                </a:ext>
              </a:extLst>
            </p:cNvPr>
            <p:cNvSpPr txBox="1">
              <a:spLocks noChangeArrowheads="1"/>
            </p:cNvSpPr>
            <p:nvPr/>
          </p:nvSpPr>
          <p:spPr bwMode="auto">
            <a:xfrm>
              <a:off x="8024265" y="2885000"/>
              <a:ext cx="2034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cs typeface="Arial" panose="020B0604020202020204" pitchFamily="34" charset="0"/>
                </a:rPr>
                <a:t>2.5x policy anniversary Accumulation Value,</a:t>
              </a:r>
            </a:p>
            <a:p>
              <a:r>
                <a:rPr lang="en-US" altLang="en-US" sz="1200">
                  <a:cs typeface="Arial" panose="020B0604020202020204" pitchFamily="34" charset="0"/>
                </a:rPr>
                <a:t>which automatically locks in annually (LTC Protected Value).</a:t>
              </a:r>
              <a:r>
                <a:rPr lang="en-US" altLang="en-US" sz="1200" baseline="30000">
                  <a:cs typeface="Arial" panose="020B0604020202020204" pitchFamily="34" charset="0"/>
                </a:rPr>
                <a:t>2</a:t>
              </a:r>
            </a:p>
          </p:txBody>
        </p:sp>
      </p:grpSp>
      <p:grpSp>
        <p:nvGrpSpPr>
          <p:cNvPr id="86" name="grey callout">
            <a:extLst>
              <a:ext uri="{FF2B5EF4-FFF2-40B4-BE49-F238E27FC236}">
                <a16:creationId xmlns:a16="http://schemas.microsoft.com/office/drawing/2014/main" id="{19723B1A-84D9-43A6-A95E-1D7B362A1ADC}"/>
              </a:ext>
            </a:extLst>
          </p:cNvPr>
          <p:cNvGrpSpPr>
            <a:grpSpLocks/>
          </p:cNvGrpSpPr>
          <p:nvPr/>
        </p:nvGrpSpPr>
        <p:grpSpPr bwMode="auto">
          <a:xfrm>
            <a:off x="7924800" y="3748088"/>
            <a:ext cx="2346325" cy="657225"/>
            <a:chOff x="7941282" y="3930183"/>
            <a:chExt cx="2345717" cy="656596"/>
          </a:xfrm>
        </p:grpSpPr>
        <p:sp>
          <p:nvSpPr>
            <p:cNvPr id="87" name="Rectangle 86">
              <a:extLst>
                <a:ext uri="{FF2B5EF4-FFF2-40B4-BE49-F238E27FC236}">
                  <a16:creationId xmlns:a16="http://schemas.microsoft.com/office/drawing/2014/main" id="{79F643AC-7A0A-4DAC-AFD0-6387EE1DC641}"/>
                </a:ext>
              </a:extLst>
            </p:cNvPr>
            <p:cNvSpPr/>
            <p:nvPr/>
          </p:nvSpPr>
          <p:spPr>
            <a:xfrm>
              <a:off x="7941282" y="3930183"/>
              <a:ext cx="2345717" cy="656596"/>
            </a:xfrm>
            <a:prstGeom prst="rect">
              <a:avLst/>
            </a:prstGeom>
            <a:solidFill>
              <a:schemeClr val="accent6">
                <a:alpha val="1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20" name="TextBox 87">
              <a:extLst>
                <a:ext uri="{FF2B5EF4-FFF2-40B4-BE49-F238E27FC236}">
                  <a16:creationId xmlns:a16="http://schemas.microsoft.com/office/drawing/2014/main" id="{D69DAE95-1329-4287-876D-ACADC9D850E7}"/>
                </a:ext>
              </a:extLst>
            </p:cNvPr>
            <p:cNvSpPr txBox="1">
              <a:spLocks noChangeArrowheads="1"/>
            </p:cNvSpPr>
            <p:nvPr/>
          </p:nvSpPr>
          <p:spPr bwMode="auto">
            <a:xfrm>
              <a:off x="8004477" y="3978772"/>
              <a:ext cx="2219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cs typeface="Arial" panose="020B0604020202020204" pitchFamily="34" charset="0"/>
                </a:rPr>
                <a:t>3-year initial minimum guaranteed </a:t>
              </a:r>
              <a:r>
                <a:rPr lang="en-US" altLang="en-US" sz="1200">
                  <a:cs typeface="Arial" panose="020B0604020202020204" pitchFamily="34" charset="0"/>
                </a:rPr>
                <a:t>long-term care benefit (LTC Base Value).</a:t>
              </a:r>
              <a:r>
                <a:rPr lang="en-US" altLang="en-US" sz="1200" baseline="30000">
                  <a:cs typeface="Arial" panose="020B0604020202020204" pitchFamily="34" charset="0"/>
                </a:rPr>
                <a:t>3</a:t>
              </a:r>
            </a:p>
          </p:txBody>
        </p:sp>
      </p:grpSp>
      <p:pic>
        <p:nvPicPr>
          <p:cNvPr id="89" name="dark teal line">
            <a:extLst>
              <a:ext uri="{FF2B5EF4-FFF2-40B4-BE49-F238E27FC236}">
                <a16:creationId xmlns:a16="http://schemas.microsoft.com/office/drawing/2014/main" id="{D132987E-E1A6-4115-9AE9-5FDA5E6BDF2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t="25186" r="2609" b="20584"/>
          <a:stretch>
            <a:fillRect/>
          </a:stretch>
        </p:blipFill>
        <p:spPr bwMode="auto">
          <a:xfrm>
            <a:off x="374650" y="2032000"/>
            <a:ext cx="73596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shading">
            <a:extLst>
              <a:ext uri="{FF2B5EF4-FFF2-40B4-BE49-F238E27FC236}">
                <a16:creationId xmlns:a16="http://schemas.microsoft.com/office/drawing/2014/main" id="{DD14C79B-8190-4D7D-9573-B2EFDDC4D32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t="25185" r="2609" b="22623"/>
          <a:stretch>
            <a:fillRect/>
          </a:stretch>
        </p:blipFill>
        <p:spPr bwMode="auto">
          <a:xfrm>
            <a:off x="374650" y="2032000"/>
            <a:ext cx="73596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grey chart callout">
            <a:extLst>
              <a:ext uri="{FF2B5EF4-FFF2-40B4-BE49-F238E27FC236}">
                <a16:creationId xmlns:a16="http://schemas.microsoft.com/office/drawing/2014/main" id="{C800C6DB-F875-413A-A81C-6C062AF2223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blue chart callout">
            <a:extLst>
              <a:ext uri="{FF2B5EF4-FFF2-40B4-BE49-F238E27FC236}">
                <a16:creationId xmlns:a16="http://schemas.microsoft.com/office/drawing/2014/main" id="{B371EFD6-D61E-49FC-9AD6-F03250361358}"/>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l="38374" r="2570" b="6184"/>
          <a:stretch>
            <a:fillRect/>
          </a:stretch>
        </p:blipFill>
        <p:spPr bwMode="auto">
          <a:xfrm>
            <a:off x="3276600" y="1066800"/>
            <a:ext cx="44608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teal chart callout">
            <a:extLst>
              <a:ext uri="{FF2B5EF4-FFF2-40B4-BE49-F238E27FC236}">
                <a16:creationId xmlns:a16="http://schemas.microsoft.com/office/drawing/2014/main" id="{A966FB25-87D4-4760-901F-8F2E36D0883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689725" y="1066800"/>
            <a:ext cx="10477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9">
            <a:extLst>
              <a:ext uri="{FF2B5EF4-FFF2-40B4-BE49-F238E27FC236}">
                <a16:creationId xmlns:a16="http://schemas.microsoft.com/office/drawing/2014/main" id="{6A12CEC3-BF7B-CAE7-07A2-E7044961D619}"/>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38" name="Rectangle 37">
            <a:extLst>
              <a:ext uri="{FF2B5EF4-FFF2-40B4-BE49-F238E27FC236}">
                <a16:creationId xmlns:a16="http://schemas.microsoft.com/office/drawing/2014/main" id="{5B23821F-6599-734B-EA92-9BD9C91139BA}"/>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542C6724-39CD-ED43-6E4E-657B7B9FED3D}"/>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623749C2-D924-BB37-F758-C19E920BB937}"/>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2000"/>
                                        <p:tgtEl>
                                          <p:spTgt spid="7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left)">
                                      <p:cBhvr>
                                        <p:cTn id="16" dur="2000"/>
                                        <p:tgtEl>
                                          <p:spTgt spid="73"/>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2000"/>
                                        <p:tgtEl>
                                          <p:spTgt spid="75"/>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left)">
                                      <p:cBhvr>
                                        <p:cTn id="43" dur="2000"/>
                                        <p:tgtEl>
                                          <p:spTgt spid="74"/>
                                        </p:tgtEl>
                                      </p:cBhvr>
                                    </p:animEffect>
                                  </p:childTnLst>
                                </p:cTn>
                              </p:par>
                            </p:childTnLst>
                          </p:cTn>
                        </p:par>
                        <p:par>
                          <p:cTn id="44" fill="hold" nodeType="afterGroup">
                            <p:stCondLst>
                              <p:cond delay="2000"/>
                            </p:stCondLst>
                            <p:childTnLst>
                              <p:par>
                                <p:cTn id="45" presetID="10" presetClass="entr" presetSubtype="0"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par>
                                <p:cTn id="48" presetID="10" presetClass="entr" presetSubtype="0" fill="hold"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2000"/>
                                        <p:tgtEl>
                                          <p:spTgt spid="89"/>
                                        </p:tgtEl>
                                      </p:cBhvr>
                                    </p:animEffect>
                                  </p:childTnLst>
                                </p:cTn>
                              </p:par>
                            </p:childTnLst>
                          </p:cTn>
                        </p:par>
                        <p:par>
                          <p:cTn id="56" fill="hold" nodeType="afterGroup">
                            <p:stCondLst>
                              <p:cond delay="2000"/>
                            </p:stCondLst>
                            <p:childTnLst>
                              <p:par>
                                <p:cTn id="57" presetID="22" presetClass="entr" presetSubtype="8"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244F114-F2E4-4780-89B0-1BB46DBC1539}"/>
              </a:ext>
            </a:extLst>
          </p:cNvPr>
          <p:cNvSpPr>
            <a:spLocks noGrp="1"/>
          </p:cNvSpPr>
          <p:nvPr>
            <p:ph type="title"/>
          </p:nvPr>
        </p:nvSpPr>
        <p:spPr>
          <a:xfrm>
            <a:off x="528638" y="546100"/>
            <a:ext cx="9334500" cy="977900"/>
          </a:xfrm>
        </p:spPr>
        <p:txBody>
          <a:bodyPr/>
          <a:lstStyle/>
          <a:p>
            <a:pPr eaLnBrk="1" hangingPunct="1"/>
            <a:r>
              <a:rPr lang="en-US" altLang="en-US" sz="3200"/>
              <a:t>A long-term care strategy that offers tax advantages</a:t>
            </a:r>
          </a:p>
        </p:txBody>
      </p:sp>
      <p:cxnSp>
        <p:nvCxnSpPr>
          <p:cNvPr id="28" name="Straight Connector 27">
            <a:extLst>
              <a:ext uri="{FF2B5EF4-FFF2-40B4-BE49-F238E27FC236}">
                <a16:creationId xmlns:a16="http://schemas.microsoft.com/office/drawing/2014/main" id="{8039E435-A3D2-45D3-9358-AEA800286F47}"/>
              </a:ext>
            </a:extLst>
          </p:cNvPr>
          <p:cNvCxnSpPr>
            <a:cxnSpLocks/>
          </p:cNvCxnSpPr>
          <p:nvPr/>
        </p:nvCxnSpPr>
        <p:spPr>
          <a:xfrm flipV="1">
            <a:off x="4265613" y="1905000"/>
            <a:ext cx="0" cy="2514600"/>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61445" name="Rectangle 4">
            <a:extLst>
              <a:ext uri="{FF2B5EF4-FFF2-40B4-BE49-F238E27FC236}">
                <a16:creationId xmlns:a16="http://schemas.microsoft.com/office/drawing/2014/main" id="{21079F07-B4D8-4C69-A870-422D343CD58A}"/>
              </a:ext>
            </a:extLst>
          </p:cNvPr>
          <p:cNvSpPr>
            <a:spLocks noChangeArrowheads="1"/>
          </p:cNvSpPr>
          <p:nvPr/>
        </p:nvSpPr>
        <p:spPr bwMode="auto">
          <a:xfrm>
            <a:off x="908050" y="2706688"/>
            <a:ext cx="29225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a:solidFill>
                  <a:schemeClr val="accent1"/>
                </a:solidFill>
                <a:latin typeface="Georgia" panose="02040502050405020303" pitchFamily="18" charset="0"/>
              </a:rPr>
              <a:t>While it’s invested</a:t>
            </a:r>
          </a:p>
          <a:p>
            <a:pPr algn="ctr"/>
            <a:endParaRPr lang="en-US" altLang="en-US" sz="1600">
              <a:solidFill>
                <a:schemeClr val="accent1"/>
              </a:solidFill>
              <a:latin typeface="Georgia" panose="02040502050405020303" pitchFamily="18" charset="0"/>
            </a:endParaRPr>
          </a:p>
          <a:p>
            <a:pPr algn="ctr"/>
            <a:r>
              <a:rPr lang="en-US" altLang="en-US" sz="1600"/>
              <a:t>Any growth is tax-deferred and will be income tax-free for qualified expenses. Transfers and rebalancing between investment options are also tax-free.</a:t>
            </a:r>
            <a:r>
              <a:rPr lang="en-US" altLang="en-US" sz="1600" baseline="30000"/>
              <a:t>1</a:t>
            </a:r>
            <a:r>
              <a:rPr lang="en-US" altLang="en-US" sz="1600"/>
              <a:t> </a:t>
            </a:r>
          </a:p>
        </p:txBody>
      </p:sp>
      <p:sp>
        <p:nvSpPr>
          <p:cNvPr id="6" name="Rectangle 5">
            <a:extLst>
              <a:ext uri="{FF2B5EF4-FFF2-40B4-BE49-F238E27FC236}">
                <a16:creationId xmlns:a16="http://schemas.microsoft.com/office/drawing/2014/main" id="{62CF5853-F2AD-4C05-9E94-EB69A21E5693}"/>
              </a:ext>
            </a:extLst>
          </p:cNvPr>
          <p:cNvSpPr/>
          <p:nvPr/>
        </p:nvSpPr>
        <p:spPr>
          <a:xfrm>
            <a:off x="4676775" y="2703513"/>
            <a:ext cx="2709863" cy="1570037"/>
          </a:xfrm>
          <a:prstGeom prst="rect">
            <a:avLst/>
          </a:prstGeom>
        </p:spPr>
        <p:txBody>
          <a:bodyPr>
            <a:spAutoFit/>
          </a:bodyPr>
          <a:lstStyle/>
          <a:p>
            <a:pPr algn="ctr">
              <a:defRPr/>
            </a:pPr>
            <a:r>
              <a:rPr lang="en-US" sz="1600" dirty="0">
                <a:solidFill>
                  <a:srgbClr val="AE1129"/>
                </a:solidFill>
                <a:latin typeface="Georgia" panose="02040502050405020303" pitchFamily="18" charset="0"/>
              </a:rPr>
              <a:t>If you need it</a:t>
            </a:r>
          </a:p>
          <a:p>
            <a:pPr algn="ctr">
              <a:defRPr/>
            </a:pPr>
            <a:endParaRPr lang="en-US" sz="1600" dirty="0">
              <a:solidFill>
                <a:srgbClr val="AE1129"/>
              </a:solidFill>
              <a:latin typeface="Georgia" panose="02040502050405020303" pitchFamily="18" charset="0"/>
            </a:endParaRPr>
          </a:p>
          <a:p>
            <a:pPr algn="ctr">
              <a:defRPr/>
            </a:pPr>
            <a:r>
              <a:rPr lang="en-US" sz="1600" dirty="0">
                <a:solidFill>
                  <a:srgbClr val="000000"/>
                </a:solidFill>
                <a:latin typeface="+mn-lt"/>
              </a:rPr>
              <a:t>When you need to access your benefits to cover qualified long-term care expenses, you can do so income tax-free.</a:t>
            </a:r>
            <a:r>
              <a:rPr lang="en-US" sz="1600" baseline="30000" dirty="0">
                <a:solidFill>
                  <a:srgbClr val="000000"/>
                </a:solidFill>
                <a:latin typeface="+mn-lt"/>
              </a:rPr>
              <a:t>2</a:t>
            </a:r>
            <a:endParaRPr lang="en-US" sz="1600" baseline="30000" dirty="0">
              <a:latin typeface="+mn-lt"/>
            </a:endParaRPr>
          </a:p>
        </p:txBody>
      </p:sp>
      <p:sp>
        <p:nvSpPr>
          <p:cNvPr id="8" name="Rectangle 7">
            <a:extLst>
              <a:ext uri="{FF2B5EF4-FFF2-40B4-BE49-F238E27FC236}">
                <a16:creationId xmlns:a16="http://schemas.microsoft.com/office/drawing/2014/main" id="{58274684-078E-4770-9258-3A44474ABD45}"/>
              </a:ext>
            </a:extLst>
          </p:cNvPr>
          <p:cNvSpPr/>
          <p:nvPr/>
        </p:nvSpPr>
        <p:spPr>
          <a:xfrm>
            <a:off x="8347075" y="2703513"/>
            <a:ext cx="2817813" cy="1570037"/>
          </a:xfrm>
          <a:prstGeom prst="rect">
            <a:avLst/>
          </a:prstGeom>
        </p:spPr>
        <p:txBody>
          <a:bodyPr>
            <a:spAutoFit/>
          </a:bodyPr>
          <a:lstStyle/>
          <a:p>
            <a:pPr algn="ctr">
              <a:defRPr/>
            </a:pPr>
            <a:r>
              <a:rPr lang="en-US" sz="1600" dirty="0">
                <a:solidFill>
                  <a:srgbClr val="AE1129"/>
                </a:solidFill>
                <a:latin typeface="Georgia" panose="02040502050405020303" pitchFamily="18" charset="0"/>
              </a:rPr>
              <a:t>And if you don’t</a:t>
            </a:r>
          </a:p>
          <a:p>
            <a:pPr algn="ctr">
              <a:defRPr/>
            </a:pPr>
            <a:endParaRPr lang="en-US" sz="1600" dirty="0">
              <a:solidFill>
                <a:srgbClr val="AE1129"/>
              </a:solidFill>
              <a:latin typeface="Georgia" panose="02040502050405020303" pitchFamily="18" charset="0"/>
            </a:endParaRPr>
          </a:p>
          <a:p>
            <a:pPr algn="ctr">
              <a:defRPr/>
            </a:pPr>
            <a:r>
              <a:rPr lang="en-US" sz="1600" dirty="0">
                <a:solidFill>
                  <a:srgbClr val="000000"/>
                </a:solidFill>
                <a:latin typeface="+mn-lt"/>
              </a:rPr>
              <a:t>If you don’t need long-term care, your benefits will be</a:t>
            </a:r>
          </a:p>
          <a:p>
            <a:pPr algn="ctr">
              <a:defRPr/>
            </a:pPr>
            <a:r>
              <a:rPr lang="en-US" sz="1600" dirty="0">
                <a:solidFill>
                  <a:srgbClr val="000000"/>
                </a:solidFill>
                <a:latin typeface="+mn-lt"/>
              </a:rPr>
              <a:t>passed on—income tax-free— through a death benefit.</a:t>
            </a:r>
            <a:r>
              <a:rPr lang="en-US" sz="1600" baseline="30000" dirty="0">
                <a:solidFill>
                  <a:srgbClr val="000000"/>
                </a:solidFill>
                <a:latin typeface="+mn-lt"/>
              </a:rPr>
              <a:t>3</a:t>
            </a:r>
            <a:endParaRPr lang="en-US" sz="1600" baseline="30000" dirty="0">
              <a:latin typeface="+mn-lt"/>
            </a:endParaRPr>
          </a:p>
        </p:txBody>
      </p:sp>
      <p:cxnSp>
        <p:nvCxnSpPr>
          <p:cNvPr id="25" name="Straight Connector 24">
            <a:extLst>
              <a:ext uri="{FF2B5EF4-FFF2-40B4-BE49-F238E27FC236}">
                <a16:creationId xmlns:a16="http://schemas.microsoft.com/office/drawing/2014/main" id="{4E80D1DB-4958-4FE3-8B48-6404F4762C51}"/>
              </a:ext>
            </a:extLst>
          </p:cNvPr>
          <p:cNvCxnSpPr>
            <a:cxnSpLocks/>
          </p:cNvCxnSpPr>
          <p:nvPr/>
        </p:nvCxnSpPr>
        <p:spPr>
          <a:xfrm flipV="1">
            <a:off x="7891463" y="1905000"/>
            <a:ext cx="0" cy="2514600"/>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E2A72C06-7D8B-4E19-BB2C-9E831591FB43}"/>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9419496" y="1890109"/>
            <a:ext cx="672627" cy="672627"/>
          </a:xfrm>
          <a:prstGeom prst="rect">
            <a:avLst/>
          </a:prstGeom>
        </p:spPr>
      </p:pic>
      <p:pic>
        <p:nvPicPr>
          <p:cNvPr id="24" name="Picture 23" descr="Icon&#10;&#10;Description automatically generated">
            <a:extLst>
              <a:ext uri="{FF2B5EF4-FFF2-40B4-BE49-F238E27FC236}">
                <a16:creationId xmlns:a16="http://schemas.microsoft.com/office/drawing/2014/main" id="{DF2FA041-5D49-4913-AF8A-C8BC9E845B85}"/>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2036369" y="1890109"/>
            <a:ext cx="672627" cy="672627"/>
          </a:xfrm>
          <a:prstGeom prst="rect">
            <a:avLst/>
          </a:prstGeom>
        </p:spPr>
      </p:pic>
      <p:pic>
        <p:nvPicPr>
          <p:cNvPr id="29" name="Picture 28" descr="Icon&#10;&#10;Description automatically generated">
            <a:extLst>
              <a:ext uri="{FF2B5EF4-FFF2-40B4-BE49-F238E27FC236}">
                <a16:creationId xmlns:a16="http://schemas.microsoft.com/office/drawing/2014/main" id="{286D1F87-6629-41F1-A0B2-3910E4D08DEC}"/>
              </a:ext>
            </a:extLst>
          </p:cNvPr>
          <p:cNvPicPr>
            <a:picLocks noChangeAspect="1"/>
          </p:cNvPicPr>
          <p:nvPr/>
        </p:nvPicPr>
        <p:blipFill>
          <a:blip r:embed="rId5" cstate="screen">
            <a:duotone>
              <a:schemeClr val="bg2">
                <a:shade val="45000"/>
                <a:satMod val="135000"/>
              </a:schemeClr>
              <a:prstClr val="white"/>
            </a:duotone>
          </a:blip>
          <a:stretch>
            <a:fillRect/>
          </a:stretch>
        </p:blipFill>
        <p:spPr>
          <a:xfrm>
            <a:off x="5637511" y="1914365"/>
            <a:ext cx="788314" cy="788314"/>
          </a:xfrm>
          <a:prstGeom prst="rect">
            <a:avLst/>
          </a:prstGeom>
        </p:spPr>
      </p:pic>
      <p:sp>
        <p:nvSpPr>
          <p:cNvPr id="2" name="Rectangle 1">
            <a:extLst>
              <a:ext uri="{FF2B5EF4-FFF2-40B4-BE49-F238E27FC236}">
                <a16:creationId xmlns:a16="http://schemas.microsoft.com/office/drawing/2014/main" id="{6F7A43E8-F72A-40AF-B272-52DCB269FE9F}"/>
              </a:ext>
            </a:extLst>
          </p:cNvPr>
          <p:cNvSpPr/>
          <p:nvPr/>
        </p:nvSpPr>
        <p:spPr>
          <a:xfrm>
            <a:off x="504825" y="5499100"/>
            <a:ext cx="11218863" cy="862013"/>
          </a:xfrm>
          <a:prstGeom prst="rect">
            <a:avLst/>
          </a:prstGeom>
        </p:spPr>
        <p:txBody>
          <a:bodyPr>
            <a:spAutoFit/>
          </a:bodyPr>
          <a:lstStyle/>
          <a:p>
            <a:pPr>
              <a:defRPr/>
            </a:pPr>
            <a:r>
              <a:rPr lang="en-US" sz="1000" baseline="30000" dirty="0"/>
              <a:t>1 </a:t>
            </a:r>
            <a:r>
              <a:rPr lang="en-US" sz="1000" dirty="0"/>
              <a:t>Up to 24 transfer requests are available in any policy year. Lincoln reserves the right to charge a fee for each transfer in excess of 24 per year. A VUL policy is not designed to serve as a vehicle for frequent trading. Market timing is prohibited.</a:t>
            </a:r>
            <a:endParaRPr lang="en-US" sz="1000" dirty="0">
              <a:cs typeface="Calibri" panose="020F0502020204030204" pitchFamily="34" charset="0"/>
            </a:endParaRPr>
          </a:p>
          <a:p>
            <a:pPr>
              <a:defRPr/>
            </a:pPr>
            <a:r>
              <a:rPr lang="en-US" sz="1000" baseline="30000" dirty="0">
                <a:solidFill>
                  <a:srgbClr val="211D1E"/>
                </a:solidFill>
                <a:latin typeface="+mn-lt"/>
              </a:rPr>
              <a:t>2 </a:t>
            </a:r>
            <a:r>
              <a:rPr lang="en-US" sz="1000" dirty="0">
                <a:solidFill>
                  <a:srgbClr val="211D1E"/>
                </a:solidFill>
                <a:latin typeface="+mn-lt"/>
              </a:rPr>
              <a:t>LTC reimbursements are generally income tax-free under IRC Section 104(a)(3).</a:t>
            </a:r>
          </a:p>
          <a:p>
            <a:pPr>
              <a:defRPr/>
            </a:pPr>
            <a:r>
              <a:rPr lang="en-US" sz="1000" baseline="30000" dirty="0">
                <a:latin typeface="+mn-lt"/>
                <a:cs typeface="Calibri" panose="020F0502020204030204" pitchFamily="34" charset="0"/>
              </a:rPr>
              <a:t>3</a:t>
            </a:r>
            <a:r>
              <a:rPr lang="en-US" sz="1000" dirty="0">
                <a:latin typeface="+mn-lt"/>
                <a:cs typeface="Calibri" panose="020F0502020204030204" pitchFamily="34" charset="0"/>
              </a:rPr>
              <a:t> Beneficiaries may receive an income tax-free death benefit under IRC Section 101(a)(1).</a:t>
            </a:r>
          </a:p>
          <a:p>
            <a:pPr>
              <a:defRPr/>
            </a:pPr>
            <a:r>
              <a:rPr lang="en-US" sz="1000" dirty="0">
                <a:solidFill>
                  <a:srgbClr val="211D1E"/>
                </a:solidFill>
                <a:latin typeface="+mn-lt"/>
              </a:rPr>
              <a:t> </a:t>
            </a:r>
            <a:endParaRPr lang="en-US" sz="1000" dirty="0">
              <a:latin typeface="+mn-lt"/>
            </a:endParaRPr>
          </a:p>
        </p:txBody>
      </p:sp>
      <p:sp>
        <p:nvSpPr>
          <p:cNvPr id="61457" name="Rectangle 16">
            <a:extLst>
              <a:ext uri="{FF2B5EF4-FFF2-40B4-BE49-F238E27FC236}">
                <a16:creationId xmlns:a16="http://schemas.microsoft.com/office/drawing/2014/main" id="{D0D37FB2-89E8-473B-BFD7-CF6FE3A3DC0B}"/>
              </a:ext>
            </a:extLst>
          </p:cNvPr>
          <p:cNvSpPr>
            <a:spLocks noChangeArrowheads="1"/>
          </p:cNvSpPr>
          <p:nvPr/>
        </p:nvSpPr>
        <p:spPr bwMode="auto">
          <a:xfrm>
            <a:off x="488950" y="4962525"/>
            <a:ext cx="11214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1">
                <a:solidFill>
                  <a:srgbClr val="211D1E"/>
                </a:solidFill>
                <a:latin typeface="Roboto Condensed" panose="02000000000000000000" pitchFamily="2" charset="0"/>
              </a:rPr>
              <a:t>Long-term care benefits are set at time of claim and are based on the specified amount of death benefit and accumulation value in the policy. Benefit growth is not guaranteed, and unless on claim, values will increase and decrease daily due to selected investment option performance. Any LTC benefits paid will reduce the policy’s specified amount and accumulation value. </a:t>
            </a:r>
            <a:endParaRPr lang="en-US" altLang="en-US" sz="1000"/>
          </a:p>
        </p:txBody>
      </p:sp>
      <p:sp>
        <p:nvSpPr>
          <p:cNvPr id="32" name="Rectangle 39">
            <a:extLst>
              <a:ext uri="{FF2B5EF4-FFF2-40B4-BE49-F238E27FC236}">
                <a16:creationId xmlns:a16="http://schemas.microsoft.com/office/drawing/2014/main" id="{97E41BD7-CC9E-9CDA-299C-8DBF1031B9D0}"/>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33" name="Rectangle 32">
            <a:extLst>
              <a:ext uri="{FF2B5EF4-FFF2-40B4-BE49-F238E27FC236}">
                <a16:creationId xmlns:a16="http://schemas.microsoft.com/office/drawing/2014/main" id="{BAA5A187-994B-A092-6252-1439016839D5}"/>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3B9E95AA-B51C-B593-EBC7-485DDC3F5890}"/>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DC515D5C-1714-F99E-0254-6C3B4A1FA8AC}"/>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472D500-5957-4107-83F0-CDDCB0EBC744}"/>
              </a:ext>
            </a:extLst>
          </p:cNvPr>
          <p:cNvSpPr>
            <a:spLocks noGrp="1"/>
          </p:cNvSpPr>
          <p:nvPr>
            <p:ph type="title"/>
          </p:nvPr>
        </p:nvSpPr>
        <p:spPr>
          <a:xfrm>
            <a:off x="528638" y="546100"/>
            <a:ext cx="11036300" cy="520700"/>
          </a:xfrm>
        </p:spPr>
        <p:txBody>
          <a:bodyPr/>
          <a:lstStyle/>
          <a:p>
            <a:pPr eaLnBrk="1" hangingPunct="1"/>
            <a:r>
              <a:rPr lang="en-US" altLang="en-US" sz="3200" dirty="0"/>
              <a:t>The impact of tax-deferred vs. taxable returns</a:t>
            </a:r>
          </a:p>
        </p:txBody>
      </p:sp>
      <p:pic>
        <p:nvPicPr>
          <p:cNvPr id="63491" name="Picture 2" descr="Chart, line chart&#10;&#10;Description automatically generated">
            <a:extLst>
              <a:ext uri="{FF2B5EF4-FFF2-40B4-BE49-F238E27FC236}">
                <a16:creationId xmlns:a16="http://schemas.microsoft.com/office/drawing/2014/main" id="{EDA322CA-9181-4B91-9A1E-FC233F46E2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5975" y="1981200"/>
            <a:ext cx="60198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12">
            <a:extLst>
              <a:ext uri="{FF2B5EF4-FFF2-40B4-BE49-F238E27FC236}">
                <a16:creationId xmlns:a16="http://schemas.microsoft.com/office/drawing/2014/main" id="{D6676B13-E917-401B-B2E7-A607220FA6B6}"/>
              </a:ext>
            </a:extLst>
          </p:cNvPr>
          <p:cNvSpPr>
            <a:spLocks noChangeArrowheads="1"/>
          </p:cNvSpPr>
          <p:nvPr/>
        </p:nvSpPr>
        <p:spPr bwMode="auto">
          <a:xfrm>
            <a:off x="2438400" y="1441450"/>
            <a:ext cx="757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a:cs typeface="Calibri" panose="020F0502020204030204" pitchFamily="34" charset="0"/>
              </a:rPr>
              <a:t>Growth of $100,000 investment in a 24% tax bracket</a:t>
            </a:r>
          </a:p>
        </p:txBody>
      </p:sp>
      <p:sp>
        <p:nvSpPr>
          <p:cNvPr id="2" name="Rectangle 1">
            <a:extLst>
              <a:ext uri="{FF2B5EF4-FFF2-40B4-BE49-F238E27FC236}">
                <a16:creationId xmlns:a16="http://schemas.microsoft.com/office/drawing/2014/main" id="{DA5326FE-BA2B-4B42-A484-419EF117CEF3}"/>
              </a:ext>
            </a:extLst>
          </p:cNvPr>
          <p:cNvSpPr/>
          <p:nvPr/>
        </p:nvSpPr>
        <p:spPr>
          <a:xfrm>
            <a:off x="8027988" y="2032000"/>
            <a:ext cx="609600" cy="1841500"/>
          </a:xfrm>
          <a:prstGeom prst="rect">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3498" name="Group 3">
            <a:extLst>
              <a:ext uri="{FF2B5EF4-FFF2-40B4-BE49-F238E27FC236}">
                <a16:creationId xmlns:a16="http://schemas.microsoft.com/office/drawing/2014/main" id="{31382EBA-33BF-4548-848A-B2B3F53FE806}"/>
              </a:ext>
            </a:extLst>
          </p:cNvPr>
          <p:cNvGrpSpPr>
            <a:grpSpLocks/>
          </p:cNvGrpSpPr>
          <p:nvPr/>
        </p:nvGrpSpPr>
        <p:grpSpPr bwMode="auto">
          <a:xfrm>
            <a:off x="8105775" y="2041525"/>
            <a:ext cx="2319338" cy="874713"/>
            <a:chOff x="8044543" y="1441494"/>
            <a:chExt cx="2318657" cy="874215"/>
          </a:xfrm>
        </p:grpSpPr>
        <p:sp>
          <p:nvSpPr>
            <p:cNvPr id="63503" name="Rectangle 13">
              <a:extLst>
                <a:ext uri="{FF2B5EF4-FFF2-40B4-BE49-F238E27FC236}">
                  <a16:creationId xmlns:a16="http://schemas.microsoft.com/office/drawing/2014/main" id="{BA757979-77C5-4561-BBC1-7D30BE6C4B33}"/>
                </a:ext>
              </a:extLst>
            </p:cNvPr>
            <p:cNvSpPr>
              <a:spLocks noChangeArrowheads="1"/>
            </p:cNvSpPr>
            <p:nvPr/>
          </p:nvSpPr>
          <p:spPr bwMode="auto">
            <a:xfrm>
              <a:off x="8044543" y="1441494"/>
              <a:ext cx="2318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dirty="0">
                  <a:solidFill>
                    <a:schemeClr val="accent2"/>
                  </a:solidFill>
                  <a:cs typeface="Calibri" panose="020F0502020204030204" pitchFamily="34" charset="0"/>
                </a:rPr>
                <a:t>$574,349</a:t>
              </a:r>
              <a:endParaRPr lang="en-US" altLang="en-US" sz="2800" b="1" dirty="0">
                <a:solidFill>
                  <a:srgbClr val="FF33CC"/>
                </a:solidFill>
                <a:cs typeface="Calibri" panose="020F0502020204030204" pitchFamily="34" charset="0"/>
              </a:endParaRPr>
            </a:p>
          </p:txBody>
        </p:sp>
        <p:sp>
          <p:nvSpPr>
            <p:cNvPr id="63504" name="Rectangle 14">
              <a:extLst>
                <a:ext uri="{FF2B5EF4-FFF2-40B4-BE49-F238E27FC236}">
                  <a16:creationId xmlns:a16="http://schemas.microsoft.com/office/drawing/2014/main" id="{0B739E2E-9E12-4D66-98D1-A883F55F1746}"/>
                </a:ext>
              </a:extLst>
            </p:cNvPr>
            <p:cNvSpPr>
              <a:spLocks noChangeArrowheads="1"/>
            </p:cNvSpPr>
            <p:nvPr/>
          </p:nvSpPr>
          <p:spPr bwMode="auto">
            <a:xfrm>
              <a:off x="8044543" y="1946525"/>
              <a:ext cx="2104407" cy="36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Tax-deferred growth</a:t>
              </a:r>
            </a:p>
          </p:txBody>
        </p:sp>
      </p:grpSp>
      <p:grpSp>
        <p:nvGrpSpPr>
          <p:cNvPr id="63499" name="Group 5">
            <a:extLst>
              <a:ext uri="{FF2B5EF4-FFF2-40B4-BE49-F238E27FC236}">
                <a16:creationId xmlns:a16="http://schemas.microsoft.com/office/drawing/2014/main" id="{B475A11D-A41D-492F-86B3-D1F87B991D2B}"/>
              </a:ext>
            </a:extLst>
          </p:cNvPr>
          <p:cNvGrpSpPr>
            <a:grpSpLocks/>
          </p:cNvGrpSpPr>
          <p:nvPr/>
        </p:nvGrpSpPr>
        <p:grpSpPr bwMode="auto">
          <a:xfrm>
            <a:off x="8078788" y="3170238"/>
            <a:ext cx="2317750" cy="873125"/>
            <a:chOff x="8044543" y="2995974"/>
            <a:chExt cx="2318657" cy="874363"/>
          </a:xfrm>
        </p:grpSpPr>
        <p:sp>
          <p:nvSpPr>
            <p:cNvPr id="63501" name="Rectangle 15">
              <a:extLst>
                <a:ext uri="{FF2B5EF4-FFF2-40B4-BE49-F238E27FC236}">
                  <a16:creationId xmlns:a16="http://schemas.microsoft.com/office/drawing/2014/main" id="{66E2C58B-01B6-4BDA-A201-63B259013361}"/>
                </a:ext>
              </a:extLst>
            </p:cNvPr>
            <p:cNvSpPr>
              <a:spLocks noChangeArrowheads="1"/>
            </p:cNvSpPr>
            <p:nvPr/>
          </p:nvSpPr>
          <p:spPr bwMode="auto">
            <a:xfrm>
              <a:off x="8044543" y="2995974"/>
              <a:ext cx="2318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dirty="0">
                  <a:solidFill>
                    <a:srgbClr val="1672AE"/>
                  </a:solidFill>
                  <a:cs typeface="Calibri" panose="020F0502020204030204" pitchFamily="34" charset="0"/>
                </a:rPr>
                <a:t>$381,037</a:t>
              </a:r>
              <a:endParaRPr lang="en-US" altLang="en-US" sz="2800" b="1" dirty="0">
                <a:solidFill>
                  <a:srgbClr val="FF33CC"/>
                </a:solidFill>
                <a:cs typeface="Calibri" panose="020F0502020204030204" pitchFamily="34" charset="0"/>
              </a:endParaRPr>
            </a:p>
          </p:txBody>
        </p:sp>
        <p:sp>
          <p:nvSpPr>
            <p:cNvPr id="63502" name="Rectangle 16">
              <a:extLst>
                <a:ext uri="{FF2B5EF4-FFF2-40B4-BE49-F238E27FC236}">
                  <a16:creationId xmlns:a16="http://schemas.microsoft.com/office/drawing/2014/main" id="{A2BA79C3-2049-4D14-895C-CB1AAB92434E}"/>
                </a:ext>
              </a:extLst>
            </p:cNvPr>
            <p:cNvSpPr>
              <a:spLocks noChangeArrowheads="1"/>
            </p:cNvSpPr>
            <p:nvPr/>
          </p:nvSpPr>
          <p:spPr bwMode="auto">
            <a:xfrm>
              <a:off x="8044543" y="3501005"/>
              <a:ext cx="1709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Taxable growth</a:t>
              </a:r>
            </a:p>
          </p:txBody>
        </p:sp>
      </p:grpSp>
      <p:sp>
        <p:nvSpPr>
          <p:cNvPr id="63500" name="Rectangle 4">
            <a:extLst>
              <a:ext uri="{FF2B5EF4-FFF2-40B4-BE49-F238E27FC236}">
                <a16:creationId xmlns:a16="http://schemas.microsoft.com/office/drawing/2014/main" id="{10EFFC9D-C581-4396-8392-805F7D83A599}"/>
              </a:ext>
            </a:extLst>
          </p:cNvPr>
          <p:cNvSpPr>
            <a:spLocks noChangeArrowheads="1"/>
          </p:cNvSpPr>
          <p:nvPr/>
        </p:nvSpPr>
        <p:spPr bwMode="auto">
          <a:xfrm>
            <a:off x="523875" y="5672138"/>
            <a:ext cx="11058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cs typeface="Calibri" panose="020F0502020204030204" pitchFamily="34" charset="0"/>
              </a:rPr>
              <a:t>This “Impact of tax-deferred vs. taxable returns” chart is a hypothetical example for illustrative purposes only. Not related to any product performance; no fees and/or expenses are reflected. Example assumes initial investment of $100,000 earning 6% annually (net of expenses) over a 30-year period in a 24% federal tax bracket. “Taxable growth” assumes taxes were paid annually. State and local taxes were excluded. No loans or withdrawals were taken. Not intended to imply or predict any future results.</a:t>
            </a:r>
          </a:p>
        </p:txBody>
      </p:sp>
      <p:sp>
        <p:nvSpPr>
          <p:cNvPr id="17" name="Rectangle 39">
            <a:extLst>
              <a:ext uri="{FF2B5EF4-FFF2-40B4-BE49-F238E27FC236}">
                <a16:creationId xmlns:a16="http://schemas.microsoft.com/office/drawing/2014/main" id="{423DBD8F-3952-8326-8289-BF3AE668DA43}"/>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18" name="Rectangle 17">
            <a:extLst>
              <a:ext uri="{FF2B5EF4-FFF2-40B4-BE49-F238E27FC236}">
                <a16:creationId xmlns:a16="http://schemas.microsoft.com/office/drawing/2014/main" id="{29AB6360-C086-A4E2-893D-64B12BF3144B}"/>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70284B05-F984-3244-645A-A6C1ABB6E1A3}"/>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C88C8FA0-5178-AA8B-26B5-43AB871D5B38}"/>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a:extLst>
              <a:ext uri="{FF2B5EF4-FFF2-40B4-BE49-F238E27FC236}">
                <a16:creationId xmlns:a16="http://schemas.microsoft.com/office/drawing/2014/main" id="{4094CFE1-EAC1-453D-9EEE-88262DA537B0}"/>
              </a:ext>
            </a:extLst>
          </p:cNvPr>
          <p:cNvSpPr>
            <a:spLocks noGrp="1"/>
          </p:cNvSpPr>
          <p:nvPr>
            <p:ph type="body" idx="1"/>
          </p:nvPr>
        </p:nvSpPr>
        <p:spPr>
          <a:xfrm>
            <a:off x="577850" y="1427163"/>
            <a:ext cx="11036300" cy="703262"/>
          </a:xfrm>
        </p:spPr>
        <p:txBody>
          <a:bodyPr/>
          <a:lstStyle/>
          <a:p>
            <a:pPr>
              <a:spcBef>
                <a:spcPct val="0"/>
              </a:spcBef>
              <a:spcAft>
                <a:spcPct val="0"/>
              </a:spcAft>
            </a:pPr>
            <a:r>
              <a:rPr lang="en-US" altLang="en-US"/>
              <a:t>WHY </a:t>
            </a:r>
            <a:r>
              <a:rPr lang="en-US" altLang="en-US" i="1"/>
              <a:t>MoneyGuard</a:t>
            </a:r>
            <a:r>
              <a:rPr lang="en-US" altLang="en-US" i="1" baseline="30000"/>
              <a:t>®</a:t>
            </a:r>
            <a:r>
              <a:rPr lang="en-US" altLang="en-US" i="1"/>
              <a:t> </a:t>
            </a:r>
            <a:r>
              <a:rPr lang="en-US" altLang="en-US"/>
              <a:t>solutions?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71EEF11-7037-493D-A601-E2D442FCDA96}"/>
              </a:ext>
            </a:extLst>
          </p:cNvPr>
          <p:cNvSpPr>
            <a:spLocks noGrp="1"/>
          </p:cNvSpPr>
          <p:nvPr>
            <p:ph type="title"/>
          </p:nvPr>
        </p:nvSpPr>
        <p:spPr/>
        <p:txBody>
          <a:bodyPr/>
          <a:lstStyle/>
          <a:p>
            <a:r>
              <a:rPr lang="en-US" altLang="en-US" dirty="0"/>
              <a:t>Our 0-day elimination period saves you money</a:t>
            </a:r>
          </a:p>
        </p:txBody>
      </p:sp>
      <p:sp>
        <p:nvSpPr>
          <p:cNvPr id="67587" name="Rectangle 5">
            <a:extLst>
              <a:ext uri="{FF2B5EF4-FFF2-40B4-BE49-F238E27FC236}">
                <a16:creationId xmlns:a16="http://schemas.microsoft.com/office/drawing/2014/main" id="{7F49E7F3-AB47-4213-AF09-5CEA95464468}"/>
              </a:ext>
            </a:extLst>
          </p:cNvPr>
          <p:cNvSpPr>
            <a:spLocks noChangeArrowheads="1"/>
          </p:cNvSpPr>
          <p:nvPr/>
        </p:nvSpPr>
        <p:spPr bwMode="auto">
          <a:xfrm>
            <a:off x="2782888" y="1625600"/>
            <a:ext cx="6642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600"/>
              </a:spcAft>
            </a:pPr>
            <a:r>
              <a:rPr lang="en-US" altLang="en-US">
                <a:solidFill>
                  <a:schemeClr val="accent1"/>
                </a:solidFill>
                <a:latin typeface="Georgia" panose="02040502050405020303" pitchFamily="18" charset="0"/>
              </a:rPr>
              <a:t>Our 0-day elimination period gives you access to your benefits sooner without incurring out-of-pocket costs, once qualified.</a:t>
            </a:r>
            <a:r>
              <a:rPr lang="en-US" altLang="en-US" baseline="30000">
                <a:solidFill>
                  <a:schemeClr val="accent1"/>
                </a:solidFill>
                <a:latin typeface="Georgia" panose="02040502050405020303" pitchFamily="18" charset="0"/>
              </a:rPr>
              <a:t>1</a:t>
            </a:r>
          </a:p>
        </p:txBody>
      </p:sp>
      <p:sp>
        <p:nvSpPr>
          <p:cNvPr id="67588" name="Rectangle 8">
            <a:extLst>
              <a:ext uri="{FF2B5EF4-FFF2-40B4-BE49-F238E27FC236}">
                <a16:creationId xmlns:a16="http://schemas.microsoft.com/office/drawing/2014/main" id="{7DFA7A09-3D83-4A11-BB62-D05E1F9590DA}"/>
              </a:ext>
            </a:extLst>
          </p:cNvPr>
          <p:cNvSpPr>
            <a:spLocks noChangeArrowheads="1"/>
          </p:cNvSpPr>
          <p:nvPr/>
        </p:nvSpPr>
        <p:spPr bwMode="auto">
          <a:xfrm>
            <a:off x="517525" y="5391150"/>
            <a:ext cx="110648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t>1</a:t>
            </a:r>
            <a:r>
              <a:rPr lang="en-US" altLang="en-US" sz="1000" dirty="0"/>
              <a:t> Lincoln will request an assessment be performed by a licensed health care practitioner to determine your benefit eligibility. If we provide the assessor, it will be provided at our expense. We may also choose to accept the assessment of your licensed health care practitioner. To be eligible for benefits, the licensed health care practitioner who performs the assessment must certify that you are chronically ill and unable to perform at least two activities of daily living (bathing, continence, dressing, eating, toileting, and transferring) for at least 90 days. You are also considered chronically ill if you require substantial supervision to protect you from threats to health and safety caused by severe cognitive impairment. Recertification of your benefit eligibility is required at least annually.   </a:t>
            </a:r>
            <a:r>
              <a:rPr lang="en-US" altLang="en-US" sz="1000" baseline="30000" dirty="0"/>
              <a:t>2</a:t>
            </a:r>
            <a:r>
              <a:rPr lang="en-US" altLang="en-US" sz="1000" dirty="0"/>
              <a:t> LTCG, “2022 Lincoln Financial Cost of Care Survey," March 2023, www.whatcarecosts.com/lincoln. For a printed copy, call 877-ASK-LINCOLN. </a:t>
            </a:r>
          </a:p>
        </p:txBody>
      </p:sp>
      <p:sp>
        <p:nvSpPr>
          <p:cNvPr id="67589" name="Rectangle 4">
            <a:extLst>
              <a:ext uri="{FF2B5EF4-FFF2-40B4-BE49-F238E27FC236}">
                <a16:creationId xmlns:a16="http://schemas.microsoft.com/office/drawing/2014/main" id="{69B49812-2F9A-4829-92F8-76B990B6DE5F}"/>
              </a:ext>
            </a:extLst>
          </p:cNvPr>
          <p:cNvSpPr>
            <a:spLocks noChangeArrowheads="1"/>
          </p:cNvSpPr>
          <p:nvPr/>
        </p:nvSpPr>
        <p:spPr bwMode="auto">
          <a:xfrm>
            <a:off x="1625600" y="4864100"/>
            <a:ext cx="2957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000" b="1" dirty="0">
                <a:cs typeface="Calibri" panose="020F0502020204030204" pitchFamily="34" charset="0"/>
              </a:rPr>
              <a:t>Assumes 90-day costs using national averages.</a:t>
            </a:r>
            <a:r>
              <a:rPr lang="en-US" altLang="en-US" sz="1000" b="1" baseline="30000" dirty="0"/>
              <a:t>2</a:t>
            </a:r>
            <a:r>
              <a:rPr lang="en-US" altLang="en-US" sz="1000" b="1" dirty="0"/>
              <a:t> </a:t>
            </a:r>
            <a:endParaRPr lang="en-US" altLang="en-US" sz="1000" b="1" dirty="0">
              <a:cs typeface="Calibri" panose="020F0502020204030204" pitchFamily="34" charset="0"/>
            </a:endParaRPr>
          </a:p>
        </p:txBody>
      </p:sp>
      <p:grpSp>
        <p:nvGrpSpPr>
          <p:cNvPr id="67590" name="Group 45">
            <a:extLst>
              <a:ext uri="{FF2B5EF4-FFF2-40B4-BE49-F238E27FC236}">
                <a16:creationId xmlns:a16="http://schemas.microsoft.com/office/drawing/2014/main" id="{3313CC03-AAAB-494C-AC9C-142A3F964715}"/>
              </a:ext>
            </a:extLst>
          </p:cNvPr>
          <p:cNvGrpSpPr>
            <a:grpSpLocks/>
          </p:cNvGrpSpPr>
          <p:nvPr/>
        </p:nvGrpSpPr>
        <p:grpSpPr bwMode="auto">
          <a:xfrm>
            <a:off x="2382838" y="3216275"/>
            <a:ext cx="1500187" cy="1463675"/>
            <a:chOff x="2347912" y="3054985"/>
            <a:chExt cx="1500188" cy="1463040"/>
          </a:xfrm>
        </p:grpSpPr>
        <p:sp>
          <p:nvSpPr>
            <p:cNvPr id="67616" name="Rectangle 22">
              <a:extLst>
                <a:ext uri="{FF2B5EF4-FFF2-40B4-BE49-F238E27FC236}">
                  <a16:creationId xmlns:a16="http://schemas.microsoft.com/office/drawing/2014/main" id="{D1059769-F069-4B6B-9E4C-AA00ADB2E7E0}"/>
                </a:ext>
              </a:extLst>
            </p:cNvPr>
            <p:cNvSpPr>
              <a:spLocks noChangeArrowheads="1"/>
            </p:cNvSpPr>
            <p:nvPr/>
          </p:nvSpPr>
          <p:spPr bwMode="auto">
            <a:xfrm>
              <a:off x="2347912" y="3756660"/>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t>Assisted living facility</a:t>
              </a:r>
              <a:br>
                <a:rPr lang="en-US" altLang="en-US" sz="1200" dirty="0"/>
              </a:br>
              <a:r>
                <a:rPr lang="en-US" altLang="en-US" sz="1200" dirty="0"/>
                <a:t>(one bedroom)</a:t>
              </a:r>
            </a:p>
            <a:p>
              <a:pPr algn="ctr"/>
              <a:r>
                <a:rPr lang="en-US" altLang="en-US" sz="1200" b="1" dirty="0"/>
                <a:t>$15,834</a:t>
              </a:r>
              <a:endParaRPr lang="en-US" altLang="en-US" sz="1200" dirty="0">
                <a:solidFill>
                  <a:srgbClr val="FF33CC"/>
                </a:solidFill>
              </a:endParaRPr>
            </a:p>
          </p:txBody>
        </p:sp>
        <p:sp>
          <p:nvSpPr>
            <p:cNvPr id="13" name="Rectangle 12">
              <a:extLst>
                <a:ext uri="{FF2B5EF4-FFF2-40B4-BE49-F238E27FC236}">
                  <a16:creationId xmlns:a16="http://schemas.microsoft.com/office/drawing/2014/main" id="{0DB1E595-F5C8-4100-A836-F21460A2BF09}"/>
                </a:ext>
              </a:extLst>
            </p:cNvPr>
            <p:cNvSpPr/>
            <p:nvPr/>
          </p:nvSpPr>
          <p:spPr>
            <a:xfrm>
              <a:off x="2366962" y="3054985"/>
              <a:ext cx="1462088" cy="146304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8" name="Picture 27" descr="A picture containing shape&#10;&#10;Description automatically generated">
              <a:extLst>
                <a:ext uri="{FF2B5EF4-FFF2-40B4-BE49-F238E27FC236}">
                  <a16:creationId xmlns:a16="http://schemas.microsoft.com/office/drawing/2014/main" id="{0E686888-98B1-45F2-B6BF-90475993E77C}"/>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2781282" y="3141791"/>
              <a:ext cx="633449" cy="633449"/>
            </a:xfrm>
            <a:prstGeom prst="rect">
              <a:avLst/>
            </a:prstGeom>
          </p:spPr>
        </p:pic>
      </p:grpSp>
      <p:grpSp>
        <p:nvGrpSpPr>
          <p:cNvPr id="67591" name="Group 46">
            <a:extLst>
              <a:ext uri="{FF2B5EF4-FFF2-40B4-BE49-F238E27FC236}">
                <a16:creationId xmlns:a16="http://schemas.microsoft.com/office/drawing/2014/main" id="{E4E032A5-54C3-45AD-95B1-957C5F86E387}"/>
              </a:ext>
            </a:extLst>
          </p:cNvPr>
          <p:cNvGrpSpPr>
            <a:grpSpLocks/>
          </p:cNvGrpSpPr>
          <p:nvPr/>
        </p:nvGrpSpPr>
        <p:grpSpPr bwMode="auto">
          <a:xfrm>
            <a:off x="4192588" y="3216275"/>
            <a:ext cx="1470025" cy="1463675"/>
            <a:chOff x="4079059" y="3054985"/>
            <a:chExt cx="1469986" cy="1463040"/>
          </a:xfrm>
        </p:grpSpPr>
        <p:sp>
          <p:nvSpPr>
            <p:cNvPr id="67613" name="Rectangle 23">
              <a:extLst>
                <a:ext uri="{FF2B5EF4-FFF2-40B4-BE49-F238E27FC236}">
                  <a16:creationId xmlns:a16="http://schemas.microsoft.com/office/drawing/2014/main" id="{2CBB1CC1-0766-4E3D-B852-2CAA675949BE}"/>
                </a:ext>
              </a:extLst>
            </p:cNvPr>
            <p:cNvSpPr>
              <a:spLocks noChangeArrowheads="1"/>
            </p:cNvSpPr>
            <p:nvPr/>
          </p:nvSpPr>
          <p:spPr bwMode="auto">
            <a:xfrm>
              <a:off x="4079059" y="3756660"/>
              <a:ext cx="146998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t>Nursing home </a:t>
              </a:r>
              <a:br>
                <a:rPr lang="en-US" altLang="en-US" sz="1200" dirty="0"/>
              </a:br>
              <a:r>
                <a:rPr lang="en-US" altLang="en-US" sz="1200" dirty="0"/>
                <a:t>(private room)</a:t>
              </a:r>
            </a:p>
            <a:p>
              <a:pPr algn="ctr"/>
              <a:r>
                <a:rPr lang="en-US" altLang="en-US" sz="1200" b="1" dirty="0"/>
                <a:t>$28,710</a:t>
              </a:r>
              <a:endParaRPr lang="en-US" altLang="en-US" sz="1200" dirty="0">
                <a:solidFill>
                  <a:srgbClr val="FF33CC"/>
                </a:solidFill>
              </a:endParaRPr>
            </a:p>
          </p:txBody>
        </p:sp>
        <p:sp>
          <p:nvSpPr>
            <p:cNvPr id="14" name="Rectangle 13">
              <a:extLst>
                <a:ext uri="{FF2B5EF4-FFF2-40B4-BE49-F238E27FC236}">
                  <a16:creationId xmlns:a16="http://schemas.microsoft.com/office/drawing/2014/main" id="{236E8C25-5040-4262-84EC-AF528D57AF7C}"/>
                </a:ext>
              </a:extLst>
            </p:cNvPr>
            <p:cNvSpPr/>
            <p:nvPr/>
          </p:nvSpPr>
          <p:spPr>
            <a:xfrm>
              <a:off x="4082234" y="3054985"/>
              <a:ext cx="1463636" cy="1463040"/>
            </a:xfrm>
            <a:prstGeom prst="rect">
              <a:avLst/>
            </a:prstGeom>
            <a:noFill/>
            <a:ln w="19050">
              <a:solidFill>
                <a:srgbClr val="1673A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 name="Picture 29" descr="A picture containing shape&#10;&#10;Description automatically generated">
              <a:extLst>
                <a:ext uri="{FF2B5EF4-FFF2-40B4-BE49-F238E27FC236}">
                  <a16:creationId xmlns:a16="http://schemas.microsoft.com/office/drawing/2014/main" id="{57B0E9C3-D9FD-4906-8469-2DC24B018E46}"/>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4455990" y="3075888"/>
              <a:ext cx="716124" cy="716124"/>
            </a:xfrm>
            <a:prstGeom prst="rect">
              <a:avLst/>
            </a:prstGeom>
          </p:spPr>
        </p:pic>
      </p:grpSp>
      <p:grpSp>
        <p:nvGrpSpPr>
          <p:cNvPr id="67592" name="Group 2">
            <a:extLst>
              <a:ext uri="{FF2B5EF4-FFF2-40B4-BE49-F238E27FC236}">
                <a16:creationId xmlns:a16="http://schemas.microsoft.com/office/drawing/2014/main" id="{8E8BF6AB-A9B6-4F84-9C44-E6F3CA0EA97B}"/>
              </a:ext>
            </a:extLst>
          </p:cNvPr>
          <p:cNvGrpSpPr>
            <a:grpSpLocks/>
          </p:cNvGrpSpPr>
          <p:nvPr/>
        </p:nvGrpSpPr>
        <p:grpSpPr bwMode="auto">
          <a:xfrm>
            <a:off x="6492875" y="3216275"/>
            <a:ext cx="1492250" cy="1463675"/>
            <a:chOff x="5822069" y="3054984"/>
            <a:chExt cx="1493134" cy="1463040"/>
          </a:xfrm>
        </p:grpSpPr>
        <p:sp>
          <p:nvSpPr>
            <p:cNvPr id="20" name="Rectangle 19">
              <a:extLst>
                <a:ext uri="{FF2B5EF4-FFF2-40B4-BE49-F238E27FC236}">
                  <a16:creationId xmlns:a16="http://schemas.microsoft.com/office/drawing/2014/main" id="{3E5BE97E-2C3A-455B-8027-DDF38400F6D7}"/>
                </a:ext>
              </a:extLst>
            </p:cNvPr>
            <p:cNvSpPr>
              <a:spLocks/>
            </p:cNvSpPr>
            <p:nvPr/>
          </p:nvSpPr>
          <p:spPr>
            <a:xfrm>
              <a:off x="5836365" y="3054984"/>
              <a:ext cx="1464542" cy="1463040"/>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611" name="Rectangle 43">
              <a:extLst>
                <a:ext uri="{FF2B5EF4-FFF2-40B4-BE49-F238E27FC236}">
                  <a16:creationId xmlns:a16="http://schemas.microsoft.com/office/drawing/2014/main" id="{F9CFEA6B-079B-4D14-90FF-5EF316828F1D}"/>
                </a:ext>
              </a:extLst>
            </p:cNvPr>
            <p:cNvSpPr>
              <a:spLocks noChangeArrowheads="1"/>
            </p:cNvSpPr>
            <p:nvPr/>
          </p:nvSpPr>
          <p:spPr bwMode="auto">
            <a:xfrm>
              <a:off x="5822069" y="3756660"/>
              <a:ext cx="149313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solidFill>
                    <a:schemeClr val="bg1"/>
                  </a:solidFill>
                  <a:cs typeface="Calibri" panose="020F0502020204030204" pitchFamily="34" charset="0"/>
                </a:rPr>
                <a:t>Home health aide </a:t>
              </a:r>
              <a:br>
                <a:rPr lang="en-US" altLang="en-US" sz="1200" dirty="0">
                  <a:solidFill>
                    <a:schemeClr val="bg1"/>
                  </a:solidFill>
                  <a:cs typeface="Calibri" panose="020F0502020204030204" pitchFamily="34" charset="0"/>
                </a:rPr>
              </a:br>
              <a:r>
                <a:rPr lang="en-US" altLang="en-US" sz="1200" dirty="0">
                  <a:solidFill>
                    <a:schemeClr val="bg1"/>
                  </a:solidFill>
                  <a:cs typeface="Calibri" panose="020F0502020204030204" pitchFamily="34" charset="0"/>
                </a:rPr>
                <a:t>(60 hours/week)</a:t>
              </a:r>
            </a:p>
            <a:p>
              <a:pPr algn="ctr"/>
              <a:r>
                <a:rPr lang="en-US" altLang="en-US" sz="1200" b="1" dirty="0">
                  <a:solidFill>
                    <a:schemeClr val="bg1"/>
                  </a:solidFill>
                  <a:cs typeface="Calibri" panose="020F0502020204030204" pitchFamily="34" charset="0"/>
                </a:rPr>
                <a:t>$96,204</a:t>
              </a:r>
              <a:endParaRPr lang="en-US" altLang="en-US" sz="1200" dirty="0">
                <a:solidFill>
                  <a:srgbClr val="FF33CC"/>
                </a:solidFill>
                <a:cs typeface="Calibri" panose="020F0502020204030204" pitchFamily="34" charset="0"/>
              </a:endParaRPr>
            </a:p>
          </p:txBody>
        </p:sp>
        <p:pic>
          <p:nvPicPr>
            <p:cNvPr id="67612" name="Picture 46" descr="Icon&#10;&#10;Description automatically generated">
              <a:extLst>
                <a:ext uri="{FF2B5EF4-FFF2-40B4-BE49-F238E27FC236}">
                  <a16:creationId xmlns:a16="http://schemas.microsoft.com/office/drawing/2014/main" id="{6BEA9295-6A25-4469-9B5F-B93667D7394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8599" y="3142298"/>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3" name="Group 18">
            <a:extLst>
              <a:ext uri="{FF2B5EF4-FFF2-40B4-BE49-F238E27FC236}">
                <a16:creationId xmlns:a16="http://schemas.microsoft.com/office/drawing/2014/main" id="{88F6D045-961E-4322-AE12-607CE359EDDD}"/>
              </a:ext>
            </a:extLst>
          </p:cNvPr>
          <p:cNvGrpSpPr>
            <a:grpSpLocks/>
          </p:cNvGrpSpPr>
          <p:nvPr/>
        </p:nvGrpSpPr>
        <p:grpSpPr bwMode="auto">
          <a:xfrm>
            <a:off x="8294688" y="3216275"/>
            <a:ext cx="1500187" cy="1463675"/>
            <a:chOff x="8402456" y="3054984"/>
            <a:chExt cx="1500188" cy="1463040"/>
          </a:xfrm>
        </p:grpSpPr>
        <p:sp>
          <p:nvSpPr>
            <p:cNvPr id="21" name="Rectangle 20">
              <a:extLst>
                <a:ext uri="{FF2B5EF4-FFF2-40B4-BE49-F238E27FC236}">
                  <a16:creationId xmlns:a16="http://schemas.microsoft.com/office/drawing/2014/main" id="{88D188EA-EF74-4FDB-9F50-C2E9E75264D1}"/>
                </a:ext>
              </a:extLst>
            </p:cNvPr>
            <p:cNvSpPr>
              <a:spLocks/>
            </p:cNvSpPr>
            <p:nvPr/>
          </p:nvSpPr>
          <p:spPr>
            <a:xfrm>
              <a:off x="8421506" y="3054984"/>
              <a:ext cx="1462088" cy="146304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608" name="Rectangle 44">
              <a:extLst>
                <a:ext uri="{FF2B5EF4-FFF2-40B4-BE49-F238E27FC236}">
                  <a16:creationId xmlns:a16="http://schemas.microsoft.com/office/drawing/2014/main" id="{61F19C64-705B-47BE-99BA-A7B38B80435A}"/>
                </a:ext>
              </a:extLst>
            </p:cNvPr>
            <p:cNvSpPr>
              <a:spLocks noChangeArrowheads="1"/>
            </p:cNvSpPr>
            <p:nvPr/>
          </p:nvSpPr>
          <p:spPr bwMode="auto">
            <a:xfrm>
              <a:off x="8402456" y="3756660"/>
              <a:ext cx="1500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solidFill>
                    <a:schemeClr val="bg1"/>
                  </a:solidFill>
                </a:rPr>
                <a:t>Assisted living facility</a:t>
              </a:r>
              <a:br>
                <a:rPr lang="en-US" altLang="en-US" sz="1200" dirty="0">
                  <a:solidFill>
                    <a:schemeClr val="bg1"/>
                  </a:solidFill>
                </a:rPr>
              </a:br>
              <a:r>
                <a:rPr lang="en-US" altLang="en-US" sz="1200" dirty="0">
                  <a:solidFill>
                    <a:schemeClr val="bg1"/>
                  </a:solidFill>
                </a:rPr>
                <a:t>(one bedroom)</a:t>
              </a:r>
            </a:p>
            <a:p>
              <a:pPr algn="ctr"/>
              <a:r>
                <a:rPr lang="en-US" altLang="en-US" sz="1200" b="1" dirty="0">
                  <a:solidFill>
                    <a:schemeClr val="bg1"/>
                  </a:solidFill>
                </a:rPr>
                <a:t>$68,278</a:t>
              </a:r>
              <a:endParaRPr lang="en-US" altLang="en-US" sz="1200" dirty="0">
                <a:solidFill>
                  <a:srgbClr val="FF33CC"/>
                </a:solidFill>
              </a:endParaRPr>
            </a:p>
          </p:txBody>
        </p:sp>
        <p:pic>
          <p:nvPicPr>
            <p:cNvPr id="67609" name="Picture 8" descr="Icon&#10;&#10;Description automatically generated">
              <a:extLst>
                <a:ext uri="{FF2B5EF4-FFF2-40B4-BE49-F238E27FC236}">
                  <a16:creationId xmlns:a16="http://schemas.microsoft.com/office/drawing/2014/main" id="{F7AADF8E-8331-4159-8204-6D92C7DD904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50131" y="3154998"/>
              <a:ext cx="6048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4" name="Rectangle 31">
            <a:extLst>
              <a:ext uri="{FF2B5EF4-FFF2-40B4-BE49-F238E27FC236}">
                <a16:creationId xmlns:a16="http://schemas.microsoft.com/office/drawing/2014/main" id="{E8E2D08D-42D1-40BA-8B96-7F8174F8CEC5}"/>
              </a:ext>
            </a:extLst>
          </p:cNvPr>
          <p:cNvSpPr>
            <a:spLocks noChangeArrowheads="1"/>
          </p:cNvSpPr>
          <p:nvPr/>
        </p:nvSpPr>
        <p:spPr bwMode="auto">
          <a:xfrm>
            <a:off x="6400800" y="4873625"/>
            <a:ext cx="55237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1" dirty="0"/>
              <a:t>Assumes 90-day costs using national averages projected for 30</a:t>
            </a:r>
            <a:r>
              <a:rPr lang="en-US" altLang="en-US" sz="1000" b="1" dirty="0">
                <a:solidFill>
                  <a:srgbClr val="FF33CC"/>
                </a:solidFill>
              </a:rPr>
              <a:t> </a:t>
            </a:r>
            <a:r>
              <a:rPr lang="en-US" altLang="en-US" sz="1000" b="1" dirty="0"/>
              <a:t>years with a 5% annual increase.</a:t>
            </a:r>
            <a:r>
              <a:rPr lang="en-US" altLang="en-US" sz="1000" b="1" baseline="30000" dirty="0"/>
              <a:t>2</a:t>
            </a:r>
          </a:p>
        </p:txBody>
      </p:sp>
      <p:grpSp>
        <p:nvGrpSpPr>
          <p:cNvPr id="67595" name="Group 47">
            <a:extLst>
              <a:ext uri="{FF2B5EF4-FFF2-40B4-BE49-F238E27FC236}">
                <a16:creationId xmlns:a16="http://schemas.microsoft.com/office/drawing/2014/main" id="{4F7CAC49-2ADF-4950-BC96-B650BAC3CCA3}"/>
              </a:ext>
            </a:extLst>
          </p:cNvPr>
          <p:cNvGrpSpPr>
            <a:grpSpLocks/>
          </p:cNvGrpSpPr>
          <p:nvPr/>
        </p:nvGrpSpPr>
        <p:grpSpPr bwMode="auto">
          <a:xfrm>
            <a:off x="611188" y="3216275"/>
            <a:ext cx="1462087" cy="1463675"/>
            <a:chOff x="610786" y="3054985"/>
            <a:chExt cx="1463040" cy="1463040"/>
          </a:xfrm>
        </p:grpSpPr>
        <p:sp>
          <p:nvSpPr>
            <p:cNvPr id="67604" name="Rectangle 2">
              <a:extLst>
                <a:ext uri="{FF2B5EF4-FFF2-40B4-BE49-F238E27FC236}">
                  <a16:creationId xmlns:a16="http://schemas.microsoft.com/office/drawing/2014/main" id="{DFDD4EF3-A804-4F25-85BE-A53E12D67D16}"/>
                </a:ext>
              </a:extLst>
            </p:cNvPr>
            <p:cNvSpPr>
              <a:spLocks noChangeArrowheads="1"/>
            </p:cNvSpPr>
            <p:nvPr/>
          </p:nvSpPr>
          <p:spPr bwMode="auto">
            <a:xfrm>
              <a:off x="611172" y="3756660"/>
              <a:ext cx="146226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cs typeface="Calibri" panose="020F0502020204030204" pitchFamily="34" charset="0"/>
                </a:rPr>
                <a:t>Home health aide </a:t>
              </a:r>
              <a:br>
                <a:rPr lang="en-US" altLang="en-US" sz="1200" dirty="0">
                  <a:cs typeface="Calibri" panose="020F0502020204030204" pitchFamily="34" charset="0"/>
                </a:rPr>
              </a:br>
              <a:r>
                <a:rPr lang="en-US" altLang="en-US" sz="1200" dirty="0">
                  <a:cs typeface="Calibri" panose="020F0502020204030204" pitchFamily="34" charset="0"/>
                </a:rPr>
                <a:t>(60 hours/week)</a:t>
              </a:r>
            </a:p>
            <a:p>
              <a:pPr algn="ctr"/>
              <a:r>
                <a:rPr lang="en-US" altLang="en-US" sz="1200" b="1" dirty="0">
                  <a:cs typeface="Calibri" panose="020F0502020204030204" pitchFamily="34" charset="0"/>
                </a:rPr>
                <a:t>$22,310</a:t>
              </a:r>
              <a:endParaRPr lang="en-US" altLang="en-US" sz="1200" dirty="0">
                <a:solidFill>
                  <a:srgbClr val="FF33CC"/>
                </a:solidFill>
                <a:cs typeface="Calibri" panose="020F0502020204030204" pitchFamily="34" charset="0"/>
              </a:endParaRPr>
            </a:p>
          </p:txBody>
        </p:sp>
        <p:sp>
          <p:nvSpPr>
            <p:cNvPr id="12" name="Rectangle 11">
              <a:extLst>
                <a:ext uri="{FF2B5EF4-FFF2-40B4-BE49-F238E27FC236}">
                  <a16:creationId xmlns:a16="http://schemas.microsoft.com/office/drawing/2014/main" id="{CD909AB5-9E88-4411-9447-635442BBB7DD}"/>
                </a:ext>
              </a:extLst>
            </p:cNvPr>
            <p:cNvSpPr/>
            <p:nvPr/>
          </p:nvSpPr>
          <p:spPr>
            <a:xfrm>
              <a:off x="610786" y="3054985"/>
              <a:ext cx="1463040" cy="146304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6" descr="A close up of a sign&#10;&#10;Description automatically generated">
              <a:extLst>
                <a:ext uri="{FF2B5EF4-FFF2-40B4-BE49-F238E27FC236}">
                  <a16:creationId xmlns:a16="http://schemas.microsoft.com/office/drawing/2014/main" id="{9A4C64EA-6CBD-43A4-B2AD-4C7E1A7B6E58}"/>
                </a:ext>
              </a:extLst>
            </p:cNvPr>
            <p:cNvPicPr>
              <a:picLocks noChangeAspect="1" noChangeArrowheads="1"/>
            </p:cNvPicPr>
            <p:nvPr/>
          </p:nvPicPr>
          <p:blipFill>
            <a:blip r:embed="rId7">
              <a:duotone>
                <a:schemeClr val="bg2">
                  <a:shade val="45000"/>
                  <a:satMod val="135000"/>
                </a:schemeClr>
                <a:prstClr val="white"/>
              </a:duotone>
            </a:blip>
            <a:srcRect/>
            <a:stretch>
              <a:fillRect/>
            </a:stretch>
          </p:blipFill>
          <p:spPr bwMode="auto">
            <a:xfrm>
              <a:off x="1042269" y="3166110"/>
              <a:ext cx="600075" cy="600075"/>
            </a:xfrm>
            <a:prstGeom prst="rect">
              <a:avLst/>
            </a:prstGeom>
            <a:noFill/>
            <a:ln>
              <a:noFill/>
            </a:ln>
          </p:spPr>
        </p:pic>
      </p:grpSp>
      <p:grpSp>
        <p:nvGrpSpPr>
          <p:cNvPr id="67596" name="Group 43">
            <a:extLst>
              <a:ext uri="{FF2B5EF4-FFF2-40B4-BE49-F238E27FC236}">
                <a16:creationId xmlns:a16="http://schemas.microsoft.com/office/drawing/2014/main" id="{1FAAA6BE-2E16-4494-A3DA-C1EA83A34075}"/>
              </a:ext>
            </a:extLst>
          </p:cNvPr>
          <p:cNvGrpSpPr>
            <a:grpSpLocks/>
          </p:cNvGrpSpPr>
          <p:nvPr/>
        </p:nvGrpSpPr>
        <p:grpSpPr bwMode="auto">
          <a:xfrm>
            <a:off x="10104438" y="3216275"/>
            <a:ext cx="1477962" cy="1463675"/>
            <a:chOff x="10104699" y="3054984"/>
            <a:chExt cx="1477701" cy="1463040"/>
          </a:xfrm>
        </p:grpSpPr>
        <p:sp>
          <p:nvSpPr>
            <p:cNvPr id="41" name="Rectangle 40">
              <a:extLst>
                <a:ext uri="{FF2B5EF4-FFF2-40B4-BE49-F238E27FC236}">
                  <a16:creationId xmlns:a16="http://schemas.microsoft.com/office/drawing/2014/main" id="{66452AEE-9B82-45A1-8B19-611DC3AD8C7A}"/>
                </a:ext>
              </a:extLst>
            </p:cNvPr>
            <p:cNvSpPr/>
            <p:nvPr/>
          </p:nvSpPr>
          <p:spPr>
            <a:xfrm>
              <a:off x="10112635" y="3054984"/>
              <a:ext cx="1461830" cy="1463040"/>
            </a:xfrm>
            <a:prstGeom prst="rect">
              <a:avLst/>
            </a:prstGeom>
            <a:solidFill>
              <a:srgbClr val="1673A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602" name="Rectangle 45">
              <a:extLst>
                <a:ext uri="{FF2B5EF4-FFF2-40B4-BE49-F238E27FC236}">
                  <a16:creationId xmlns:a16="http://schemas.microsoft.com/office/drawing/2014/main" id="{84174E61-1C71-424F-8CAE-3B9DA723C235}"/>
                </a:ext>
              </a:extLst>
            </p:cNvPr>
            <p:cNvSpPr>
              <a:spLocks noChangeArrowheads="1"/>
            </p:cNvSpPr>
            <p:nvPr/>
          </p:nvSpPr>
          <p:spPr bwMode="auto">
            <a:xfrm>
              <a:off x="10104699" y="3756660"/>
              <a:ext cx="14777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solidFill>
                    <a:schemeClr val="bg1"/>
                  </a:solidFill>
                </a:rPr>
                <a:t>Nursing home </a:t>
              </a:r>
              <a:br>
                <a:rPr lang="en-US" altLang="en-US" sz="1200" dirty="0">
                  <a:solidFill>
                    <a:schemeClr val="bg1"/>
                  </a:solidFill>
                </a:rPr>
              </a:br>
              <a:r>
                <a:rPr lang="en-US" altLang="en-US" sz="1200" dirty="0">
                  <a:solidFill>
                    <a:schemeClr val="bg1"/>
                  </a:solidFill>
                </a:rPr>
                <a:t>(private room)</a:t>
              </a:r>
            </a:p>
            <a:p>
              <a:pPr algn="ctr"/>
              <a:r>
                <a:rPr lang="en-US" altLang="en-US" sz="1200" b="1" dirty="0">
                  <a:solidFill>
                    <a:schemeClr val="bg1"/>
                  </a:solidFill>
                </a:rPr>
                <a:t>$123,802</a:t>
              </a:r>
              <a:endParaRPr lang="en-US" altLang="en-US" sz="1200" dirty="0">
                <a:solidFill>
                  <a:srgbClr val="FF33CC"/>
                </a:solidFill>
              </a:endParaRPr>
            </a:p>
          </p:txBody>
        </p:sp>
        <p:pic>
          <p:nvPicPr>
            <p:cNvPr id="67603" name="Picture 12" descr="Icon&#10;&#10;Description automatically generated">
              <a:extLst>
                <a:ext uri="{FF2B5EF4-FFF2-40B4-BE49-F238E27FC236}">
                  <a16:creationId xmlns:a16="http://schemas.microsoft.com/office/drawing/2014/main" id="{2826F2F9-DC54-4F77-A75C-6EB38A01D07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83981" y="3099435"/>
              <a:ext cx="7191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0" name="Straight Connector 49">
            <a:extLst>
              <a:ext uri="{FF2B5EF4-FFF2-40B4-BE49-F238E27FC236}">
                <a16:creationId xmlns:a16="http://schemas.microsoft.com/office/drawing/2014/main" id="{1C8AB7ED-DD88-4DD4-A294-144F6910FC67}"/>
              </a:ext>
            </a:extLst>
          </p:cNvPr>
          <p:cNvCxnSpPr/>
          <p:nvPr/>
        </p:nvCxnSpPr>
        <p:spPr>
          <a:xfrm>
            <a:off x="609600" y="2890838"/>
            <a:ext cx="5038725"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0970F27-D986-40EC-A010-11A15F0012CF}"/>
              </a:ext>
            </a:extLst>
          </p:cNvPr>
          <p:cNvCxnSpPr/>
          <p:nvPr/>
        </p:nvCxnSpPr>
        <p:spPr>
          <a:xfrm>
            <a:off x="6553200" y="2890838"/>
            <a:ext cx="5038725"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7599" name="Rectangle 1">
            <a:extLst>
              <a:ext uri="{FF2B5EF4-FFF2-40B4-BE49-F238E27FC236}">
                <a16:creationId xmlns:a16="http://schemas.microsoft.com/office/drawing/2014/main" id="{0E377B46-C3EB-4FC0-AD91-A315AAF2553C}"/>
              </a:ext>
            </a:extLst>
          </p:cNvPr>
          <p:cNvSpPr>
            <a:spLocks noChangeArrowheads="1"/>
          </p:cNvSpPr>
          <p:nvPr/>
        </p:nvSpPr>
        <p:spPr bwMode="auto">
          <a:xfrm>
            <a:off x="2328863" y="2687638"/>
            <a:ext cx="1627187"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a:cs typeface="Calibri" panose="020F0502020204030204" pitchFamily="34" charset="0"/>
              </a:rPr>
              <a:t> This much today</a:t>
            </a:r>
          </a:p>
        </p:txBody>
      </p:sp>
      <p:sp>
        <p:nvSpPr>
          <p:cNvPr id="67600" name="Rectangle 35">
            <a:extLst>
              <a:ext uri="{FF2B5EF4-FFF2-40B4-BE49-F238E27FC236}">
                <a16:creationId xmlns:a16="http://schemas.microsoft.com/office/drawing/2014/main" id="{220EDC3A-EA3B-45EF-B5CD-E499339FFDBC}"/>
              </a:ext>
            </a:extLst>
          </p:cNvPr>
          <p:cNvSpPr>
            <a:spLocks noChangeArrowheads="1"/>
          </p:cNvSpPr>
          <p:nvPr/>
        </p:nvSpPr>
        <p:spPr bwMode="auto">
          <a:xfrm>
            <a:off x="7750175" y="2687638"/>
            <a:ext cx="26003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a:t>And even more in the future</a:t>
            </a:r>
          </a:p>
        </p:txBody>
      </p:sp>
      <p:sp>
        <p:nvSpPr>
          <p:cNvPr id="38" name="Rectangle 16">
            <a:extLst>
              <a:ext uri="{FF2B5EF4-FFF2-40B4-BE49-F238E27FC236}">
                <a16:creationId xmlns:a16="http://schemas.microsoft.com/office/drawing/2014/main" id="{67A380D8-AE07-4E74-9C2D-25F95B35502C}"/>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9" name="Rectangle 38">
            <a:extLst>
              <a:ext uri="{FF2B5EF4-FFF2-40B4-BE49-F238E27FC236}">
                <a16:creationId xmlns:a16="http://schemas.microsoft.com/office/drawing/2014/main" id="{C598CF00-6A20-E7D2-A9A3-781B54A03E1B}"/>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32A699AE-7A10-6A3C-7FB7-367D29FBA438}"/>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58AF7623-CA26-5426-595A-36CA11D5B0D2}"/>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002100E-3583-47DD-87E4-C058423B9C7D}"/>
              </a:ext>
            </a:extLst>
          </p:cNvPr>
          <p:cNvSpPr>
            <a:spLocks noGrp="1"/>
          </p:cNvSpPr>
          <p:nvPr>
            <p:ph type="title"/>
          </p:nvPr>
        </p:nvSpPr>
        <p:spPr/>
        <p:txBody>
          <a:bodyPr/>
          <a:lstStyle/>
          <a:p>
            <a:r>
              <a:rPr lang="en-US" altLang="en-US"/>
              <a:t>Tailored to your lifestyle</a:t>
            </a:r>
          </a:p>
        </p:txBody>
      </p:sp>
      <p:pic>
        <p:nvPicPr>
          <p:cNvPr id="69635" name="Picture 18">
            <a:extLst>
              <a:ext uri="{FF2B5EF4-FFF2-40B4-BE49-F238E27FC236}">
                <a16:creationId xmlns:a16="http://schemas.microsoft.com/office/drawing/2014/main" id="{56B2C8F2-4B81-4684-A222-6E4318BFC28E}"/>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1714500"/>
            <a:ext cx="343058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6">
            <a:extLst>
              <a:ext uri="{FF2B5EF4-FFF2-40B4-BE49-F238E27FC236}">
                <a16:creationId xmlns:a16="http://schemas.microsoft.com/office/drawing/2014/main" id="{D5C6805E-952B-4699-BE48-3AFEC00D78B0}"/>
              </a:ext>
            </a:extLst>
          </p:cNvPr>
          <p:cNvSpPr>
            <a:spLocks noChangeArrowheads="1"/>
          </p:cNvSpPr>
          <p:nvPr/>
        </p:nvSpPr>
        <p:spPr bwMode="auto">
          <a:xfrm>
            <a:off x="609600" y="4002088"/>
            <a:ext cx="3429000" cy="923925"/>
          </a:xfrm>
          <a:prstGeom prst="rect">
            <a:avLst/>
          </a:prstGeom>
          <a:solidFill>
            <a:srgbClr val="1772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a:solidFill>
                  <a:schemeClr val="bg1"/>
                </a:solidFill>
                <a:cs typeface="Calibri" panose="020F0502020204030204" pitchFamily="34" charset="0"/>
              </a:rPr>
              <a:t>Lincoln</a:t>
            </a:r>
            <a:r>
              <a:rPr lang="en-US" altLang="en-US" sz="1600" i="1">
                <a:solidFill>
                  <a:schemeClr val="bg1"/>
                </a:solidFill>
                <a:cs typeface="Calibri" panose="020F0502020204030204" pitchFamily="34" charset="0"/>
              </a:rPr>
              <a:t> MoneyGuard</a:t>
            </a:r>
            <a:r>
              <a:rPr lang="en-US" altLang="en-US" sz="1600">
                <a:solidFill>
                  <a:schemeClr val="bg1"/>
                </a:solidFill>
              </a:rPr>
              <a:t>® solutions </a:t>
            </a:r>
            <a:r>
              <a:rPr lang="en-US" altLang="en-US" sz="1600">
                <a:solidFill>
                  <a:schemeClr val="bg1"/>
                </a:solidFill>
                <a:cs typeface="Calibri" panose="020F0502020204030204" pitchFamily="34" charset="0"/>
              </a:rPr>
              <a:t>provide flexibility and customization for you and your loved ones</a:t>
            </a:r>
            <a:r>
              <a:rPr lang="en-US" altLang="en-US" sz="1600" baseline="30000">
                <a:solidFill>
                  <a:schemeClr val="bg1"/>
                </a:solidFill>
                <a:cs typeface="Calibri" panose="020F0502020204030204" pitchFamily="34" charset="0"/>
              </a:rPr>
              <a:t>1</a:t>
            </a:r>
          </a:p>
        </p:txBody>
      </p:sp>
      <p:pic>
        <p:nvPicPr>
          <p:cNvPr id="16" name="Graphic 15">
            <a:extLst>
              <a:ext uri="{FF2B5EF4-FFF2-40B4-BE49-F238E27FC236}">
                <a16:creationId xmlns:a16="http://schemas.microsoft.com/office/drawing/2014/main" id="{E0446B3F-DFA3-4F83-ACFE-DDA89F98A0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4850" y="1690688"/>
            <a:ext cx="515938" cy="515937"/>
          </a:xfrm>
          <a:prstGeom prst="rect">
            <a:avLst/>
          </a:prstGeom>
        </p:spPr>
      </p:pic>
      <p:sp>
        <p:nvSpPr>
          <p:cNvPr id="69638" name="TextBox 17">
            <a:extLst>
              <a:ext uri="{FF2B5EF4-FFF2-40B4-BE49-F238E27FC236}">
                <a16:creationId xmlns:a16="http://schemas.microsoft.com/office/drawing/2014/main" id="{3EA648CA-DE44-4ED9-9AA8-A71BA573FC43}"/>
              </a:ext>
            </a:extLst>
          </p:cNvPr>
          <p:cNvSpPr txBox="1">
            <a:spLocks noChangeArrowheads="1"/>
          </p:cNvSpPr>
          <p:nvPr/>
        </p:nvSpPr>
        <p:spPr bwMode="auto">
          <a:xfrm>
            <a:off x="5241925" y="1663700"/>
            <a:ext cx="65230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dirty="0"/>
              <a:t>In-home care</a:t>
            </a:r>
          </a:p>
          <a:p>
            <a:r>
              <a:rPr lang="en-US" altLang="en-US" sz="1600" dirty="0"/>
              <a:t>If you prefer to have assistance in your home</a:t>
            </a:r>
          </a:p>
          <a:p>
            <a:endParaRPr lang="en-US" altLang="en-US" sz="1600" dirty="0"/>
          </a:p>
          <a:p>
            <a:r>
              <a:rPr lang="en-US" altLang="en-US" sz="1600" b="1" dirty="0"/>
              <a:t>Assisted living</a:t>
            </a:r>
          </a:p>
          <a:p>
            <a:r>
              <a:rPr lang="en-US" altLang="en-US" sz="1600" dirty="0"/>
              <a:t>If you choose to downsize and prefer a social atmosphere</a:t>
            </a:r>
          </a:p>
          <a:p>
            <a:endParaRPr lang="en-US" altLang="en-US" sz="1600" dirty="0"/>
          </a:p>
          <a:p>
            <a:r>
              <a:rPr lang="en-US" altLang="en-US" sz="1600" b="1" dirty="0"/>
              <a:t>Nursing home</a:t>
            </a:r>
          </a:p>
          <a:p>
            <a:r>
              <a:rPr lang="en-US" altLang="en-US" sz="1600" dirty="0"/>
              <a:t>If you need more skilled care services</a:t>
            </a:r>
          </a:p>
          <a:p>
            <a:endParaRPr lang="en-US" altLang="en-US" sz="1600" dirty="0"/>
          </a:p>
          <a:p>
            <a:r>
              <a:rPr lang="en-US" altLang="en-US" sz="1600" b="1" dirty="0"/>
              <a:t>Flex Care Cash</a:t>
            </a:r>
            <a:r>
              <a:rPr lang="en-US" altLang="en-US" sz="1600" b="1" baseline="30000" dirty="0"/>
              <a:t>2</a:t>
            </a:r>
            <a:endParaRPr lang="en-US" altLang="en-US" sz="1600" b="1" dirty="0"/>
          </a:p>
          <a:p>
            <a:r>
              <a:rPr lang="en-US" altLang="en-US" sz="1600" dirty="0"/>
              <a:t>Access cash to compensate caregivers, including spouses or family members</a:t>
            </a:r>
          </a:p>
          <a:p>
            <a:endParaRPr lang="en-US" altLang="en-US" sz="1600" dirty="0"/>
          </a:p>
          <a:p>
            <a:r>
              <a:rPr lang="en-US" altLang="en-US" sz="1600" b="1" dirty="0"/>
              <a:t>Alternative care services</a:t>
            </a:r>
            <a:r>
              <a:rPr lang="en-US" altLang="en-US" sz="1600" b="1" baseline="30000" dirty="0"/>
              <a:t>3</a:t>
            </a:r>
          </a:p>
          <a:p>
            <a:r>
              <a:rPr lang="en-US" altLang="en-US" sz="1600" dirty="0"/>
              <a:t>Not covered by traditional services or options that may evolve in the future</a:t>
            </a:r>
          </a:p>
          <a:p>
            <a:endParaRPr lang="en-US" altLang="en-US" sz="1600" dirty="0"/>
          </a:p>
          <a:p>
            <a:r>
              <a:rPr lang="en-US" altLang="en-US" sz="1600" b="1" dirty="0"/>
              <a:t>Other care services:</a:t>
            </a:r>
            <a:r>
              <a:rPr lang="en-US" altLang="en-US" sz="1600" dirty="0"/>
              <a:t> Caregiver training and care planning services, adult day care, respite care, hospice, bed reservation and non-continual services.</a:t>
            </a:r>
          </a:p>
        </p:txBody>
      </p:sp>
      <p:pic>
        <p:nvPicPr>
          <p:cNvPr id="19" name="Graphic 18">
            <a:extLst>
              <a:ext uri="{FF2B5EF4-FFF2-40B4-BE49-F238E27FC236}">
                <a16:creationId xmlns:a16="http://schemas.microsoft.com/office/drawing/2014/main" id="{57A6D426-A12F-48A4-8A3B-E06380CC930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40250" y="2457450"/>
            <a:ext cx="463550" cy="463550"/>
          </a:xfrm>
          <a:prstGeom prst="rect">
            <a:avLst/>
          </a:prstGeom>
        </p:spPr>
      </p:pic>
      <p:pic>
        <p:nvPicPr>
          <p:cNvPr id="20" name="Graphic 19">
            <a:extLst>
              <a:ext uri="{FF2B5EF4-FFF2-40B4-BE49-F238E27FC236}">
                <a16:creationId xmlns:a16="http://schemas.microsoft.com/office/drawing/2014/main" id="{DCB9F841-25B7-4C85-911E-1529D8FCDA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51363" y="3209925"/>
            <a:ext cx="441325" cy="442913"/>
          </a:xfrm>
          <a:prstGeom prst="rect">
            <a:avLst/>
          </a:prstGeom>
        </p:spPr>
      </p:pic>
      <p:pic>
        <p:nvPicPr>
          <p:cNvPr id="21" name="Graphic 20">
            <a:extLst>
              <a:ext uri="{FF2B5EF4-FFF2-40B4-BE49-F238E27FC236}">
                <a16:creationId xmlns:a16="http://schemas.microsoft.com/office/drawing/2014/main" id="{CEEAD397-BA4B-4BEA-B012-7E73796EC8C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32313" y="3925888"/>
            <a:ext cx="479425" cy="479425"/>
          </a:xfrm>
          <a:prstGeom prst="rect">
            <a:avLst/>
          </a:prstGeom>
        </p:spPr>
      </p:pic>
      <p:pic>
        <p:nvPicPr>
          <p:cNvPr id="22" name="Graphic 21">
            <a:extLst>
              <a:ext uri="{FF2B5EF4-FFF2-40B4-BE49-F238E27FC236}">
                <a16:creationId xmlns:a16="http://schemas.microsoft.com/office/drawing/2014/main" id="{F783F354-35EB-45BB-BC06-39059286B74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559300" y="4673600"/>
            <a:ext cx="425450" cy="425450"/>
          </a:xfrm>
          <a:prstGeom prst="rect">
            <a:avLst/>
          </a:prstGeom>
        </p:spPr>
      </p:pic>
      <p:sp>
        <p:nvSpPr>
          <p:cNvPr id="12" name="Rectangle 23">
            <a:extLst>
              <a:ext uri="{FF2B5EF4-FFF2-40B4-BE49-F238E27FC236}">
                <a16:creationId xmlns:a16="http://schemas.microsoft.com/office/drawing/2014/main" id="{3062B4A2-55E5-417C-A94A-A00D195083D1}"/>
              </a:ext>
            </a:extLst>
          </p:cNvPr>
          <p:cNvSpPr>
            <a:spLocks noChangeArrowheads="1"/>
          </p:cNvSpPr>
          <p:nvPr/>
        </p:nvSpPr>
        <p:spPr bwMode="auto">
          <a:xfrm>
            <a:off x="381000" y="5867400"/>
            <a:ext cx="10877550" cy="55399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sz="1000" baseline="30000" dirty="0">
                <a:latin typeface="+mn-lt"/>
              </a:rPr>
              <a:t>1</a:t>
            </a:r>
            <a:r>
              <a:rPr lang="en-US" sz="1000" dirty="0">
                <a:latin typeface="+mn-lt"/>
                <a:ea typeface="Times New Roman" panose="02020603050405020304" pitchFamily="18" charset="0"/>
              </a:rPr>
              <a:t>Care options/services are subject to the plan of care by a licensed healthcare practitioner. </a:t>
            </a:r>
          </a:p>
          <a:p>
            <a:pPr>
              <a:defRPr/>
            </a:pPr>
            <a:r>
              <a:rPr lang="en-US" sz="1000" baseline="30000" dirty="0">
                <a:latin typeface="+mn-lt"/>
              </a:rPr>
              <a:t>2</a:t>
            </a:r>
            <a:r>
              <a:rPr lang="en-US" sz="1000" dirty="0">
                <a:latin typeface="+mn-lt"/>
                <a:ea typeface="Times New Roman" panose="02020603050405020304" pitchFamily="18" charset="0"/>
              </a:rPr>
              <a:t>You can receive up to 50% of the maximum daily LTC benefit. Benefit is available as long as Base LTC value remains and informal care is approved as part of the Plan of Care.</a:t>
            </a:r>
          </a:p>
          <a:p>
            <a:pPr>
              <a:defRPr/>
            </a:pPr>
            <a:r>
              <a:rPr lang="en-US" sz="1000" baseline="30000" dirty="0">
                <a:latin typeface="+mn-lt"/>
              </a:rPr>
              <a:t>3 </a:t>
            </a:r>
            <a:r>
              <a:rPr lang="en-US" sz="1000" dirty="0">
                <a:latin typeface="+mn-lt"/>
              </a:rPr>
              <a:t>These services are an alternative to services otherwise covered but are prescribed in the plan of care from a licensed health care practitioner.</a:t>
            </a:r>
          </a:p>
        </p:txBody>
      </p:sp>
      <p:sp>
        <p:nvSpPr>
          <p:cNvPr id="18" name="Rectangle 16">
            <a:extLst>
              <a:ext uri="{FF2B5EF4-FFF2-40B4-BE49-F238E27FC236}">
                <a16:creationId xmlns:a16="http://schemas.microsoft.com/office/drawing/2014/main" id="{F4635024-73C8-D8C2-769F-C13A15FC05F8}"/>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23" name="Rectangle 22">
            <a:extLst>
              <a:ext uri="{FF2B5EF4-FFF2-40B4-BE49-F238E27FC236}">
                <a16:creationId xmlns:a16="http://schemas.microsoft.com/office/drawing/2014/main" id="{FC448F74-AC7A-1B20-70D3-45F8FD7B12B0}"/>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26BFA982-15E6-82D0-4E5F-D8FBFD0D0F85}"/>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6FFE8D42-1315-F6F7-EC70-ED6CEFFA624F}"/>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AB61C200-A253-17F5-E07A-E1D8DE473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5475" y="1844754"/>
            <a:ext cx="4235451" cy="2959910"/>
          </a:xfrm>
          <a:prstGeom prst="rect">
            <a:avLst/>
          </a:prstGeom>
        </p:spPr>
      </p:pic>
      <p:sp>
        <p:nvSpPr>
          <p:cNvPr id="71683" name="Title 1">
            <a:extLst>
              <a:ext uri="{FF2B5EF4-FFF2-40B4-BE49-F238E27FC236}">
                <a16:creationId xmlns:a16="http://schemas.microsoft.com/office/drawing/2014/main" id="{D18651C2-2A18-48F1-9980-9155FF511044}"/>
              </a:ext>
            </a:extLst>
          </p:cNvPr>
          <p:cNvSpPr>
            <a:spLocks noGrp="1"/>
          </p:cNvSpPr>
          <p:nvPr>
            <p:ph type="title"/>
          </p:nvPr>
        </p:nvSpPr>
        <p:spPr/>
        <p:txBody>
          <a:bodyPr/>
          <a:lstStyle/>
          <a:p>
            <a:r>
              <a:rPr lang="en-US" altLang="en-US"/>
              <a:t>Flex Care Cash Benefits	</a:t>
            </a:r>
          </a:p>
        </p:txBody>
      </p:sp>
      <p:sp>
        <p:nvSpPr>
          <p:cNvPr id="71684" name="Rectangle 4">
            <a:extLst>
              <a:ext uri="{FF2B5EF4-FFF2-40B4-BE49-F238E27FC236}">
                <a16:creationId xmlns:a16="http://schemas.microsoft.com/office/drawing/2014/main" id="{B7884A69-02A2-42B6-87D1-166269459319}"/>
              </a:ext>
            </a:extLst>
          </p:cNvPr>
          <p:cNvSpPr>
            <a:spLocks noChangeArrowheads="1"/>
          </p:cNvSpPr>
          <p:nvPr/>
        </p:nvSpPr>
        <p:spPr bwMode="auto">
          <a:xfrm>
            <a:off x="558800" y="5461000"/>
            <a:ext cx="10456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AE1129"/>
                </a:solidFill>
                <a:latin typeface="Georgia" panose="02040502050405020303" pitchFamily="18" charset="0"/>
              </a:rPr>
              <a:t>Stay in control with a policy that provides convenience and flexibility for today and tomorrow.</a:t>
            </a:r>
            <a:endParaRPr lang="en-US" altLang="en-US">
              <a:latin typeface="Georgia" panose="02040502050405020303" pitchFamily="18" charset="0"/>
            </a:endParaRPr>
          </a:p>
        </p:txBody>
      </p:sp>
      <p:sp>
        <p:nvSpPr>
          <p:cNvPr id="71685" name="Rectangle 16">
            <a:extLst>
              <a:ext uri="{FF2B5EF4-FFF2-40B4-BE49-F238E27FC236}">
                <a16:creationId xmlns:a16="http://schemas.microsoft.com/office/drawing/2014/main" id="{51FE30E6-EB98-431C-B3E0-70A4C830E39C}"/>
              </a:ext>
            </a:extLst>
          </p:cNvPr>
          <p:cNvSpPr>
            <a:spLocks noChangeArrowheads="1"/>
          </p:cNvSpPr>
          <p:nvPr/>
        </p:nvSpPr>
        <p:spPr bwMode="auto">
          <a:xfrm>
            <a:off x="558800" y="1517650"/>
            <a:ext cx="473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dirty="0">
                <a:solidFill>
                  <a:srgbClr val="AE1129"/>
                </a:solidFill>
                <a:latin typeface="Georgia" panose="02040502050405020303" pitchFamily="18" charset="0"/>
              </a:rPr>
              <a:t>Hypothetical example of how it works</a:t>
            </a:r>
          </a:p>
          <a:p>
            <a:r>
              <a:rPr lang="en-US" altLang="en-US" sz="1400" dirty="0"/>
              <a:t>At the time of claim, the plan of care includes an arrangement for the spouse to provide informal care.</a:t>
            </a:r>
          </a:p>
        </p:txBody>
      </p:sp>
      <p:sp>
        <p:nvSpPr>
          <p:cNvPr id="71686" name="TextBox 17">
            <a:extLst>
              <a:ext uri="{FF2B5EF4-FFF2-40B4-BE49-F238E27FC236}">
                <a16:creationId xmlns:a16="http://schemas.microsoft.com/office/drawing/2014/main" id="{9171598E-E798-4968-94B7-7E3C7668EF38}"/>
              </a:ext>
            </a:extLst>
          </p:cNvPr>
          <p:cNvSpPr txBox="1">
            <a:spLocks noChangeArrowheads="1"/>
          </p:cNvSpPr>
          <p:nvPr/>
        </p:nvSpPr>
        <p:spPr bwMode="auto">
          <a:xfrm>
            <a:off x="549275" y="2789238"/>
            <a:ext cx="4124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dirty="0"/>
              <a:t>Benefits available at claim</a:t>
            </a:r>
          </a:p>
          <a:p>
            <a:r>
              <a:rPr lang="en-US" altLang="en-US" sz="1400" dirty="0"/>
              <a:t>Max monthly LTC benefit = $9,000</a:t>
            </a:r>
            <a:endParaRPr lang="en-US" altLang="en-US" sz="1400" dirty="0">
              <a:solidFill>
                <a:srgbClr val="FF33CC"/>
              </a:solidFill>
            </a:endParaRPr>
          </a:p>
          <a:p>
            <a:endParaRPr lang="en-US" altLang="en-US" sz="1400" dirty="0"/>
          </a:p>
          <a:p>
            <a:r>
              <a:rPr lang="en-US" altLang="en-US" sz="1400" b="1" dirty="0"/>
              <a:t>Flex Care Cash</a:t>
            </a:r>
          </a:p>
        </p:txBody>
      </p:sp>
      <p:sp>
        <p:nvSpPr>
          <p:cNvPr id="71687" name="TextBox 18">
            <a:extLst>
              <a:ext uri="{FF2B5EF4-FFF2-40B4-BE49-F238E27FC236}">
                <a16:creationId xmlns:a16="http://schemas.microsoft.com/office/drawing/2014/main" id="{BE4C7129-F76F-4FFA-A387-DBA6FCF8173D}"/>
              </a:ext>
            </a:extLst>
          </p:cNvPr>
          <p:cNvSpPr txBox="1">
            <a:spLocks noChangeArrowheads="1"/>
          </p:cNvSpPr>
          <p:nvPr/>
        </p:nvSpPr>
        <p:spPr bwMode="auto">
          <a:xfrm>
            <a:off x="538163" y="3821113"/>
            <a:ext cx="14652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t>Days of informal care provided by spouse (7 days)</a:t>
            </a:r>
            <a:endParaRPr lang="en-US" altLang="en-US" sz="1400" dirty="0">
              <a:solidFill>
                <a:srgbClr val="FF33CC"/>
              </a:solidFill>
            </a:endParaRPr>
          </a:p>
        </p:txBody>
      </p:sp>
      <p:sp>
        <p:nvSpPr>
          <p:cNvPr id="71688" name="TextBox 19">
            <a:extLst>
              <a:ext uri="{FF2B5EF4-FFF2-40B4-BE49-F238E27FC236}">
                <a16:creationId xmlns:a16="http://schemas.microsoft.com/office/drawing/2014/main" id="{B02E685C-E6B9-4DD3-BB9B-535569D0D2D6}"/>
              </a:ext>
            </a:extLst>
          </p:cNvPr>
          <p:cNvSpPr txBox="1">
            <a:spLocks noChangeArrowheads="1"/>
          </p:cNvSpPr>
          <p:nvPr/>
        </p:nvSpPr>
        <p:spPr bwMode="auto">
          <a:xfrm>
            <a:off x="2173287" y="3929063"/>
            <a:ext cx="1679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t>Half of the daily LTC benefit ($150)</a:t>
            </a:r>
            <a:endParaRPr lang="en-US" altLang="en-US" sz="1400" dirty="0">
              <a:solidFill>
                <a:srgbClr val="FF33CC"/>
              </a:solidFill>
            </a:endParaRPr>
          </a:p>
        </p:txBody>
      </p:sp>
      <p:sp>
        <p:nvSpPr>
          <p:cNvPr id="71689" name="TextBox 20">
            <a:extLst>
              <a:ext uri="{FF2B5EF4-FFF2-40B4-BE49-F238E27FC236}">
                <a16:creationId xmlns:a16="http://schemas.microsoft.com/office/drawing/2014/main" id="{60C361C2-B31A-4682-AA92-28962D99D46D}"/>
              </a:ext>
            </a:extLst>
          </p:cNvPr>
          <p:cNvSpPr txBox="1">
            <a:spLocks noChangeArrowheads="1"/>
          </p:cNvSpPr>
          <p:nvPr/>
        </p:nvSpPr>
        <p:spPr bwMode="auto">
          <a:xfrm>
            <a:off x="3865563" y="3929063"/>
            <a:ext cx="187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t>$4,500</a:t>
            </a:r>
            <a:r>
              <a:rPr lang="en-US" altLang="en-US" sz="1400" dirty="0">
                <a:solidFill>
                  <a:srgbClr val="FF33CC"/>
                </a:solidFill>
              </a:rPr>
              <a:t> </a:t>
            </a:r>
            <a:r>
              <a:rPr lang="en-US" altLang="en-US" sz="1400" dirty="0"/>
              <a:t>per month </a:t>
            </a:r>
          </a:p>
          <a:p>
            <a:r>
              <a:rPr lang="en-US" altLang="en-US" sz="1400" dirty="0"/>
              <a:t>(30-day month)</a:t>
            </a:r>
            <a:endParaRPr lang="en-US" altLang="en-US" sz="1400" dirty="0">
              <a:solidFill>
                <a:srgbClr val="FF33CC"/>
              </a:solidFill>
            </a:endParaRPr>
          </a:p>
        </p:txBody>
      </p:sp>
      <p:sp>
        <p:nvSpPr>
          <p:cNvPr id="71690" name="TextBox 21">
            <a:extLst>
              <a:ext uri="{FF2B5EF4-FFF2-40B4-BE49-F238E27FC236}">
                <a16:creationId xmlns:a16="http://schemas.microsoft.com/office/drawing/2014/main" id="{E27B87B1-1B69-4B74-B57A-C2B7697F17F6}"/>
              </a:ext>
            </a:extLst>
          </p:cNvPr>
          <p:cNvSpPr txBox="1">
            <a:spLocks noChangeArrowheads="1"/>
          </p:cNvSpPr>
          <p:nvPr/>
        </p:nvSpPr>
        <p:spPr bwMode="auto">
          <a:xfrm>
            <a:off x="1951038" y="4037013"/>
            <a:ext cx="23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t>x</a:t>
            </a:r>
          </a:p>
        </p:txBody>
      </p:sp>
      <p:sp>
        <p:nvSpPr>
          <p:cNvPr id="71691" name="TextBox 22">
            <a:extLst>
              <a:ext uri="{FF2B5EF4-FFF2-40B4-BE49-F238E27FC236}">
                <a16:creationId xmlns:a16="http://schemas.microsoft.com/office/drawing/2014/main" id="{F17A194B-B6ED-45BD-B977-FC2CBF13DA16}"/>
              </a:ext>
            </a:extLst>
          </p:cNvPr>
          <p:cNvSpPr txBox="1">
            <a:spLocks noChangeArrowheads="1"/>
          </p:cNvSpPr>
          <p:nvPr/>
        </p:nvSpPr>
        <p:spPr bwMode="auto">
          <a:xfrm>
            <a:off x="3614738" y="4037013"/>
            <a:ext cx="23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t>=</a:t>
            </a:r>
          </a:p>
        </p:txBody>
      </p:sp>
      <p:sp>
        <p:nvSpPr>
          <p:cNvPr id="71692" name="TextBox 23">
            <a:extLst>
              <a:ext uri="{FF2B5EF4-FFF2-40B4-BE49-F238E27FC236}">
                <a16:creationId xmlns:a16="http://schemas.microsoft.com/office/drawing/2014/main" id="{53E580CD-6B8F-488D-870D-15EA26271DCC}"/>
              </a:ext>
            </a:extLst>
          </p:cNvPr>
          <p:cNvSpPr txBox="1">
            <a:spLocks noChangeArrowheads="1"/>
          </p:cNvSpPr>
          <p:nvPr/>
        </p:nvSpPr>
        <p:spPr bwMode="auto">
          <a:xfrm>
            <a:off x="558800" y="4749800"/>
            <a:ext cx="2228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a:t>Actual values will vary for each client.</a:t>
            </a:r>
          </a:p>
        </p:txBody>
      </p:sp>
      <p:sp>
        <p:nvSpPr>
          <p:cNvPr id="71693" name="Rectangle 24">
            <a:extLst>
              <a:ext uri="{FF2B5EF4-FFF2-40B4-BE49-F238E27FC236}">
                <a16:creationId xmlns:a16="http://schemas.microsoft.com/office/drawing/2014/main" id="{79732A08-D189-4075-AECB-92E38F947458}"/>
              </a:ext>
            </a:extLst>
          </p:cNvPr>
          <p:cNvSpPr>
            <a:spLocks noChangeArrowheads="1"/>
          </p:cNvSpPr>
          <p:nvPr/>
        </p:nvSpPr>
        <p:spPr bwMode="auto">
          <a:xfrm>
            <a:off x="6605588" y="1517650"/>
            <a:ext cx="4635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dirty="0">
                <a:solidFill>
                  <a:srgbClr val="AE1129"/>
                </a:solidFill>
                <a:latin typeface="Georgia" panose="02040502050405020303" pitchFamily="18" charset="0"/>
              </a:rPr>
              <a:t>$9,000 Max Monthly LTC Benefit</a:t>
            </a:r>
          </a:p>
        </p:txBody>
      </p:sp>
      <p:sp>
        <p:nvSpPr>
          <p:cNvPr id="71694" name="TextBox 26">
            <a:extLst>
              <a:ext uri="{FF2B5EF4-FFF2-40B4-BE49-F238E27FC236}">
                <a16:creationId xmlns:a16="http://schemas.microsoft.com/office/drawing/2014/main" id="{B2C57C11-ACE6-4E4B-902C-5840FB571D9A}"/>
              </a:ext>
            </a:extLst>
          </p:cNvPr>
          <p:cNvSpPr txBox="1">
            <a:spLocks noChangeArrowheads="1"/>
          </p:cNvSpPr>
          <p:nvPr/>
        </p:nvSpPr>
        <p:spPr bwMode="auto">
          <a:xfrm>
            <a:off x="8647113" y="2544763"/>
            <a:ext cx="1936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solidFill>
                  <a:srgbClr val="00747B"/>
                </a:solidFill>
                <a:latin typeface="Georgia" panose="02040502050405020303" pitchFamily="18" charset="0"/>
              </a:rPr>
              <a:t>$4,500</a:t>
            </a:r>
            <a:endParaRPr lang="en-US" altLang="en-US" sz="2000" dirty="0">
              <a:solidFill>
                <a:srgbClr val="FF33CC"/>
              </a:solidFill>
              <a:latin typeface="Georgia" panose="02040502050405020303" pitchFamily="18" charset="0"/>
            </a:endParaRPr>
          </a:p>
          <a:p>
            <a:r>
              <a:rPr lang="en-US" altLang="en-US" sz="1400" dirty="0"/>
              <a:t>Remaining unused max monthly LTC benefit</a:t>
            </a:r>
            <a:r>
              <a:rPr lang="en-US" altLang="en-US" sz="1400" baseline="30000" dirty="0"/>
              <a:t>1</a:t>
            </a:r>
          </a:p>
        </p:txBody>
      </p:sp>
      <p:sp>
        <p:nvSpPr>
          <p:cNvPr id="71695" name="TextBox 28">
            <a:extLst>
              <a:ext uri="{FF2B5EF4-FFF2-40B4-BE49-F238E27FC236}">
                <a16:creationId xmlns:a16="http://schemas.microsoft.com/office/drawing/2014/main" id="{79D8A4E1-4ECE-4036-BB26-A131AC678A80}"/>
              </a:ext>
            </a:extLst>
          </p:cNvPr>
          <p:cNvSpPr txBox="1">
            <a:spLocks noChangeArrowheads="1"/>
          </p:cNvSpPr>
          <p:nvPr/>
        </p:nvSpPr>
        <p:spPr bwMode="auto">
          <a:xfrm>
            <a:off x="8609013" y="3789363"/>
            <a:ext cx="19383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solidFill>
                  <a:srgbClr val="00747B"/>
                </a:solidFill>
                <a:latin typeface="Georgia" panose="02040502050405020303" pitchFamily="18" charset="0"/>
              </a:rPr>
              <a:t>$4,500</a:t>
            </a:r>
            <a:endParaRPr lang="en-US" altLang="en-US" sz="2000" dirty="0">
              <a:solidFill>
                <a:srgbClr val="FF33CC"/>
              </a:solidFill>
              <a:latin typeface="Georgia" panose="02040502050405020303" pitchFamily="18" charset="0"/>
            </a:endParaRPr>
          </a:p>
          <a:p>
            <a:r>
              <a:rPr lang="en-US" altLang="en-US" sz="1400" dirty="0"/>
              <a:t>Flex Care Cash available</a:t>
            </a:r>
          </a:p>
        </p:txBody>
      </p:sp>
      <p:sp>
        <p:nvSpPr>
          <p:cNvPr id="71696" name="TextBox 30">
            <a:extLst>
              <a:ext uri="{FF2B5EF4-FFF2-40B4-BE49-F238E27FC236}">
                <a16:creationId xmlns:a16="http://schemas.microsoft.com/office/drawing/2014/main" id="{1984ACE9-9742-4B39-BFE3-49F361A2342E}"/>
              </a:ext>
            </a:extLst>
          </p:cNvPr>
          <p:cNvSpPr txBox="1">
            <a:spLocks noChangeArrowheads="1"/>
          </p:cNvSpPr>
          <p:nvPr/>
        </p:nvSpPr>
        <p:spPr bwMode="auto">
          <a:xfrm>
            <a:off x="7153275" y="4749800"/>
            <a:ext cx="3243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a:t>1</a:t>
            </a:r>
            <a:r>
              <a:rPr lang="en-US" altLang="en-US" sz="1000"/>
              <a:t> The unused max monthly LTC benefit stays within the total LTC benefit pool.</a:t>
            </a:r>
          </a:p>
        </p:txBody>
      </p:sp>
      <p:sp>
        <p:nvSpPr>
          <p:cNvPr id="24" name="Rectangle 16">
            <a:extLst>
              <a:ext uri="{FF2B5EF4-FFF2-40B4-BE49-F238E27FC236}">
                <a16:creationId xmlns:a16="http://schemas.microsoft.com/office/drawing/2014/main" id="{89EF713A-3E11-3988-F79B-14CD196A891B}"/>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25" name="Rectangle 24">
            <a:extLst>
              <a:ext uri="{FF2B5EF4-FFF2-40B4-BE49-F238E27FC236}">
                <a16:creationId xmlns:a16="http://schemas.microsoft.com/office/drawing/2014/main" id="{AFD3040E-5282-F88C-513B-6676386AF8FB}"/>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A29F26EE-FBCC-4FB8-DB94-EAA6BC773AFA}"/>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A376142E-31D0-40B6-FCBA-D3068BDE69ED}"/>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46343AC-0207-49C2-A28F-7D3223DEDB4C}"/>
              </a:ext>
            </a:extLst>
          </p:cNvPr>
          <p:cNvSpPr>
            <a:spLocks noGrp="1"/>
          </p:cNvSpPr>
          <p:nvPr>
            <p:ph type="title"/>
          </p:nvPr>
        </p:nvSpPr>
        <p:spPr>
          <a:xfrm>
            <a:off x="609600" y="544513"/>
            <a:ext cx="11036300" cy="520700"/>
          </a:xfrm>
        </p:spPr>
        <p:txBody>
          <a:bodyPr/>
          <a:lstStyle/>
          <a:p>
            <a:r>
              <a:rPr lang="en-US" altLang="en-US"/>
              <a:t>Benefit Transfer Rider</a:t>
            </a:r>
          </a:p>
        </p:txBody>
      </p:sp>
      <p:sp>
        <p:nvSpPr>
          <p:cNvPr id="6" name="TextBox 5">
            <a:extLst>
              <a:ext uri="{FF2B5EF4-FFF2-40B4-BE49-F238E27FC236}">
                <a16:creationId xmlns:a16="http://schemas.microsoft.com/office/drawing/2014/main" id="{D886D52A-114B-4939-B01A-5DC0556D3BA2}"/>
              </a:ext>
            </a:extLst>
          </p:cNvPr>
          <p:cNvSpPr txBox="1"/>
          <p:nvPr/>
        </p:nvSpPr>
        <p:spPr>
          <a:xfrm>
            <a:off x="636588" y="1169988"/>
            <a:ext cx="5768975" cy="227012"/>
          </a:xfrm>
          <a:prstGeom prst="rect">
            <a:avLst/>
          </a:prstGeom>
          <a:noFill/>
        </p:spPr>
        <p:txBody>
          <a:bodyPr lIns="0" tIns="0" rIns="0" bIns="0">
            <a:spAutoFit/>
          </a:bodyPr>
          <a:lstStyle/>
          <a:p>
            <a:pPr marL="6350">
              <a:lnSpc>
                <a:spcPct val="92000"/>
              </a:lnSpc>
              <a:spcAft>
                <a:spcPts val="1200"/>
              </a:spcAft>
              <a:defRPr/>
            </a:pPr>
            <a:r>
              <a:rPr lang="en-US" sz="1600" b="1" kern="400" dirty="0">
                <a:latin typeface="Georgia" panose="02040502050405020303" pitchFamily="18" charset="0"/>
                <a:cs typeface="Arial" panose="020B0604020202020204" pitchFamily="34" charset="0"/>
              </a:rPr>
              <a:t>BTR is included at issue for no additional cost</a:t>
            </a:r>
          </a:p>
        </p:txBody>
      </p:sp>
      <p:sp>
        <p:nvSpPr>
          <p:cNvPr id="73732" name="Rectangle 26">
            <a:extLst>
              <a:ext uri="{FF2B5EF4-FFF2-40B4-BE49-F238E27FC236}">
                <a16:creationId xmlns:a16="http://schemas.microsoft.com/office/drawing/2014/main" id="{B1B62D20-3FC0-4D6A-84AF-DBC2BCA27283}"/>
              </a:ext>
            </a:extLst>
          </p:cNvPr>
          <p:cNvSpPr>
            <a:spLocks noChangeArrowheads="1"/>
          </p:cNvSpPr>
          <p:nvPr/>
        </p:nvSpPr>
        <p:spPr bwMode="auto">
          <a:xfrm>
            <a:off x="508000" y="5695233"/>
            <a:ext cx="985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dirty="0">
                <a:cs typeface="Arial" panose="020B0604020202020204" pitchFamily="34" charset="0"/>
              </a:rPr>
              <a:t>1</a:t>
            </a:r>
            <a:r>
              <a:rPr lang="en-US" altLang="en-US" sz="1000" dirty="0">
                <a:cs typeface="Arial" panose="020B0604020202020204" pitchFamily="34" charset="0"/>
              </a:rPr>
              <a:t> To qualify for benefits both the insured and beneficiary must be policyholders, the Benefit Transfer Rider must be on both policies and the beneficiary must be the insured on their policy.   </a:t>
            </a:r>
            <a:br>
              <a:rPr lang="en-US" altLang="en-US" sz="1000" dirty="0">
                <a:cs typeface="Arial" panose="020B0604020202020204" pitchFamily="34" charset="0"/>
              </a:rPr>
            </a:br>
            <a:r>
              <a:rPr lang="en-US" altLang="en-US" sz="1000" dirty="0">
                <a:cs typeface="Arial" panose="020B0604020202020204" pitchFamily="34" charset="0"/>
              </a:rPr>
              <a:t>  </a:t>
            </a:r>
            <a:r>
              <a:rPr lang="en-US" altLang="en-US" sz="1000" baseline="30000" dirty="0">
                <a:cs typeface="Arial" panose="020B0604020202020204" pitchFamily="34" charset="0"/>
              </a:rPr>
              <a:t> </a:t>
            </a:r>
            <a:r>
              <a:rPr lang="en-US" altLang="en-US" sz="1000" dirty="0">
                <a:cs typeface="Arial" panose="020B0604020202020204" pitchFamily="34" charset="0"/>
              </a:rPr>
              <a:t>The m</a:t>
            </a:r>
            <a:r>
              <a:rPr lang="en-US" sz="1000" dirty="0"/>
              <a:t>inimum BTR purchase amount is $25,000 and can not be funded prior to attained age 50.</a:t>
            </a:r>
            <a:endParaRPr lang="en-US" altLang="en-US" sz="1000" dirty="0">
              <a:cs typeface="Arial" panose="020B0604020202020204" pitchFamily="34" charset="0"/>
            </a:endParaRPr>
          </a:p>
          <a:p>
            <a:r>
              <a:rPr lang="en-US" altLang="en-US" sz="1000" baseline="30000" dirty="0">
                <a:cs typeface="Arial" panose="020B0604020202020204" pitchFamily="34" charset="0"/>
              </a:rPr>
              <a:t>2</a:t>
            </a:r>
            <a:r>
              <a:rPr lang="en-US" altLang="en-US" sz="1000" dirty="0">
                <a:cs typeface="Arial" panose="020B0604020202020204" pitchFamily="34" charset="0"/>
              </a:rPr>
              <a:t> Beneficiaries may receive an income tax-free death benefit under IRC Section 101(a)(1). If the beneficiary choses to take the full death benefit it is not part of the Benefit Transfer Rider.</a:t>
            </a:r>
          </a:p>
          <a:p>
            <a:r>
              <a:rPr lang="en-US" altLang="en-US" sz="1000" baseline="30000" dirty="0">
                <a:cs typeface="Arial" panose="020B0604020202020204" pitchFamily="34" charset="0"/>
              </a:rPr>
              <a:t>3</a:t>
            </a:r>
            <a:r>
              <a:rPr lang="en-US" altLang="en-US" sz="1000" dirty="0">
                <a:cs typeface="Arial" panose="020B0604020202020204" pitchFamily="34" charset="0"/>
              </a:rPr>
              <a:t> Underwriting is not required for the death benefit or long-term care benefit purchased through the Benefit Transfer Rider.</a:t>
            </a:r>
          </a:p>
        </p:txBody>
      </p:sp>
      <p:sp>
        <p:nvSpPr>
          <p:cNvPr id="32" name="TextBox 31">
            <a:extLst>
              <a:ext uri="{FF2B5EF4-FFF2-40B4-BE49-F238E27FC236}">
                <a16:creationId xmlns:a16="http://schemas.microsoft.com/office/drawing/2014/main" id="{F77A6EBC-B003-456D-A0D2-8B8AB7D5FE16}"/>
              </a:ext>
            </a:extLst>
          </p:cNvPr>
          <p:cNvSpPr txBox="1"/>
          <p:nvPr/>
        </p:nvSpPr>
        <p:spPr>
          <a:xfrm>
            <a:off x="508000" y="1752600"/>
            <a:ext cx="6097588" cy="369887"/>
          </a:xfrm>
          <a:prstGeom prst="rect">
            <a:avLst/>
          </a:prstGeom>
          <a:noFill/>
        </p:spPr>
        <p:txBody>
          <a:bodyPr>
            <a:spAutoFit/>
          </a:bodyPr>
          <a:lstStyle/>
          <a:p>
            <a:pPr>
              <a:defRPr/>
            </a:pPr>
            <a:r>
              <a:rPr lang="en-US" b="1" dirty="0">
                <a:latin typeface="+mj-lt"/>
              </a:rPr>
              <a:t>Beneficiaries have these three options:</a:t>
            </a:r>
            <a:r>
              <a:rPr lang="en-US" b="1" baseline="30000" dirty="0">
                <a:latin typeface="+mj-lt"/>
              </a:rPr>
              <a:t>1</a:t>
            </a:r>
            <a:r>
              <a:rPr lang="en-US" b="1" dirty="0">
                <a:latin typeface="+mj-lt"/>
              </a:rPr>
              <a:t> </a:t>
            </a:r>
          </a:p>
        </p:txBody>
      </p:sp>
      <p:grpSp>
        <p:nvGrpSpPr>
          <p:cNvPr id="73734" name="Group 8">
            <a:extLst>
              <a:ext uri="{FF2B5EF4-FFF2-40B4-BE49-F238E27FC236}">
                <a16:creationId xmlns:a16="http://schemas.microsoft.com/office/drawing/2014/main" id="{11B364DA-8DC8-432F-85A9-09F69C452142}"/>
              </a:ext>
            </a:extLst>
          </p:cNvPr>
          <p:cNvGrpSpPr>
            <a:grpSpLocks/>
          </p:cNvGrpSpPr>
          <p:nvPr/>
        </p:nvGrpSpPr>
        <p:grpSpPr bwMode="auto">
          <a:xfrm>
            <a:off x="609600" y="2292350"/>
            <a:ext cx="6519863" cy="914400"/>
            <a:chOff x="609601" y="2628900"/>
            <a:chExt cx="6520374" cy="914401"/>
          </a:xfrm>
        </p:grpSpPr>
        <p:sp>
          <p:nvSpPr>
            <p:cNvPr id="73745" name="TextBox 30">
              <a:extLst>
                <a:ext uri="{FF2B5EF4-FFF2-40B4-BE49-F238E27FC236}">
                  <a16:creationId xmlns:a16="http://schemas.microsoft.com/office/drawing/2014/main" id="{13DD01A0-E201-4CDD-9008-742014C72C9F}"/>
                </a:ext>
              </a:extLst>
            </p:cNvPr>
            <p:cNvSpPr txBox="1">
              <a:spLocks noChangeArrowheads="1"/>
            </p:cNvSpPr>
            <p:nvPr/>
          </p:nvSpPr>
          <p:spPr bwMode="auto">
            <a:xfrm>
              <a:off x="1719384" y="2628900"/>
              <a:ext cx="541059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600">
                  <a:ea typeface="Roboto" panose="02000000000000000000" pitchFamily="2" charset="0"/>
                  <a:cs typeface="Arial" panose="020B0604020202020204" pitchFamily="34" charset="0"/>
                </a:rPr>
                <a:t>They can take the full death benefit amount income tax-free.</a:t>
              </a:r>
              <a:r>
                <a:rPr lang="en-US" altLang="en-US" sz="1600" baseline="30000">
                  <a:ea typeface="Roboto" panose="02000000000000000000" pitchFamily="2" charset="0"/>
                  <a:cs typeface="Arial" panose="020B0604020202020204" pitchFamily="34" charset="0"/>
                </a:rPr>
                <a:t>2</a:t>
              </a:r>
            </a:p>
          </p:txBody>
        </p:sp>
        <p:grpSp>
          <p:nvGrpSpPr>
            <p:cNvPr id="73746" name="Group 2">
              <a:extLst>
                <a:ext uri="{FF2B5EF4-FFF2-40B4-BE49-F238E27FC236}">
                  <a16:creationId xmlns:a16="http://schemas.microsoft.com/office/drawing/2014/main" id="{EE215B70-CCB3-4186-98B6-34B474FD468B}"/>
                </a:ext>
              </a:extLst>
            </p:cNvPr>
            <p:cNvGrpSpPr>
              <a:grpSpLocks/>
            </p:cNvGrpSpPr>
            <p:nvPr/>
          </p:nvGrpSpPr>
          <p:grpSpPr bwMode="auto">
            <a:xfrm>
              <a:off x="609601" y="2628901"/>
              <a:ext cx="914400" cy="914400"/>
              <a:chOff x="2463288" y="2628900"/>
              <a:chExt cx="1372623" cy="1372623"/>
            </a:xfrm>
          </p:grpSpPr>
          <p:sp>
            <p:nvSpPr>
              <p:cNvPr id="30" name="Rectangle 29">
                <a:extLst>
                  <a:ext uri="{FF2B5EF4-FFF2-40B4-BE49-F238E27FC236}">
                    <a16:creationId xmlns:a16="http://schemas.microsoft.com/office/drawing/2014/main" id="{F568EFF5-C950-4FC3-B89E-DC963DB55FB4}"/>
                  </a:ext>
                </a:extLst>
              </p:cNvPr>
              <p:cNvSpPr/>
              <p:nvPr/>
            </p:nvSpPr>
            <p:spPr>
              <a:xfrm>
                <a:off x="2463288" y="2628898"/>
                <a:ext cx="1372731" cy="1372625"/>
              </a:xfrm>
              <a:prstGeom prst="rect">
                <a:avLst/>
              </a:prstGeom>
              <a:solidFill>
                <a:srgbClr val="007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8740705E-18B1-47D0-BB12-4ADFD0D6CD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3106" y="2929160"/>
                <a:ext cx="786461" cy="786399"/>
              </a:xfrm>
              <a:prstGeom prst="rect">
                <a:avLst/>
              </a:prstGeom>
            </p:spPr>
          </p:pic>
        </p:grpSp>
      </p:grpSp>
      <p:grpSp>
        <p:nvGrpSpPr>
          <p:cNvPr id="73735" name="Group 11">
            <a:extLst>
              <a:ext uri="{FF2B5EF4-FFF2-40B4-BE49-F238E27FC236}">
                <a16:creationId xmlns:a16="http://schemas.microsoft.com/office/drawing/2014/main" id="{D4D7236F-BBFB-4843-B93E-BB9A3C0AA9A7}"/>
              </a:ext>
            </a:extLst>
          </p:cNvPr>
          <p:cNvGrpSpPr>
            <a:grpSpLocks/>
          </p:cNvGrpSpPr>
          <p:nvPr/>
        </p:nvGrpSpPr>
        <p:grpSpPr bwMode="auto">
          <a:xfrm>
            <a:off x="609600" y="4556125"/>
            <a:ext cx="6440488" cy="917575"/>
            <a:chOff x="609600" y="4892430"/>
            <a:chExt cx="6439875" cy="917333"/>
          </a:xfrm>
        </p:grpSpPr>
        <p:sp>
          <p:nvSpPr>
            <p:cNvPr id="73741" name="TextBox 28">
              <a:extLst>
                <a:ext uri="{FF2B5EF4-FFF2-40B4-BE49-F238E27FC236}">
                  <a16:creationId xmlns:a16="http://schemas.microsoft.com/office/drawing/2014/main" id="{3F6E2383-2867-4ABF-BDE1-05937FF4ABC3}"/>
                </a:ext>
              </a:extLst>
            </p:cNvPr>
            <p:cNvSpPr txBox="1">
              <a:spLocks noChangeArrowheads="1"/>
            </p:cNvSpPr>
            <p:nvPr/>
          </p:nvSpPr>
          <p:spPr bwMode="auto">
            <a:xfrm>
              <a:off x="1719384" y="4892430"/>
              <a:ext cx="5330091"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600">
                  <a:ea typeface="Roboto" panose="02000000000000000000" pitchFamily="2" charset="0"/>
                  <a:cs typeface="Arial" panose="020B0604020202020204" pitchFamily="34" charset="0"/>
                </a:rPr>
                <a:t>Take partial death benefit income tax-free</a:t>
              </a:r>
              <a:r>
                <a:rPr lang="en-US" altLang="en-US" sz="1600" baseline="30000">
                  <a:ea typeface="Roboto" panose="02000000000000000000" pitchFamily="2" charset="0"/>
                  <a:cs typeface="Arial" panose="020B0604020202020204" pitchFamily="34" charset="0"/>
                </a:rPr>
                <a:t>2</a:t>
              </a:r>
              <a:r>
                <a:rPr lang="en-US" altLang="en-US" sz="1600">
                  <a:ea typeface="Roboto" panose="02000000000000000000" pitchFamily="2" charset="0"/>
                  <a:cs typeface="Arial" panose="020B0604020202020204" pitchFamily="34" charset="0"/>
                </a:rPr>
                <a:t> and use remainder to purchase more benefits on their own policy.</a:t>
              </a:r>
              <a:r>
                <a:rPr lang="en-US" altLang="en-US" sz="1600" baseline="30000">
                  <a:ea typeface="Roboto" panose="02000000000000000000" pitchFamily="2" charset="0"/>
                  <a:cs typeface="Arial" panose="020B0604020202020204" pitchFamily="34" charset="0"/>
                </a:rPr>
                <a:t>3</a:t>
              </a:r>
              <a:endParaRPr lang="en-US" altLang="en-US" sz="1600">
                <a:ea typeface="Roboto" panose="02000000000000000000" pitchFamily="2" charset="0"/>
                <a:cs typeface="Arial" panose="020B0604020202020204" pitchFamily="34" charset="0"/>
              </a:endParaRPr>
            </a:p>
          </p:txBody>
        </p:sp>
        <p:grpSp>
          <p:nvGrpSpPr>
            <p:cNvPr id="73742" name="Group 6">
              <a:extLst>
                <a:ext uri="{FF2B5EF4-FFF2-40B4-BE49-F238E27FC236}">
                  <a16:creationId xmlns:a16="http://schemas.microsoft.com/office/drawing/2014/main" id="{F9919C1C-550A-4422-814C-18420639D540}"/>
                </a:ext>
              </a:extLst>
            </p:cNvPr>
            <p:cNvGrpSpPr>
              <a:grpSpLocks/>
            </p:cNvGrpSpPr>
            <p:nvPr/>
          </p:nvGrpSpPr>
          <p:grpSpPr bwMode="auto">
            <a:xfrm>
              <a:off x="609600" y="4895363"/>
              <a:ext cx="914400" cy="914400"/>
              <a:chOff x="8342593" y="2628900"/>
              <a:chExt cx="1372623" cy="1372623"/>
            </a:xfrm>
          </p:grpSpPr>
          <p:sp>
            <p:nvSpPr>
              <p:cNvPr id="26" name="Rectangle 25">
                <a:extLst>
                  <a:ext uri="{FF2B5EF4-FFF2-40B4-BE49-F238E27FC236}">
                    <a16:creationId xmlns:a16="http://schemas.microsoft.com/office/drawing/2014/main" id="{B798F05D-F5D4-4E91-9361-1208F9F4B082}"/>
                  </a:ext>
                </a:extLst>
              </p:cNvPr>
              <p:cNvSpPr/>
              <p:nvPr/>
            </p:nvSpPr>
            <p:spPr>
              <a:xfrm>
                <a:off x="8342593" y="2629262"/>
                <a:ext cx="1372492" cy="1372261"/>
              </a:xfrm>
              <a:prstGeom prst="rect">
                <a:avLst/>
              </a:prstGeom>
              <a:solidFill>
                <a:srgbClr val="007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8" name="Graphic 7">
                <a:extLst>
                  <a:ext uri="{FF2B5EF4-FFF2-40B4-BE49-F238E27FC236}">
                    <a16:creationId xmlns:a16="http://schemas.microsoft.com/office/drawing/2014/main" id="{49E9756A-BE23-4853-B0B6-E5B4D53618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3295" y="2927061"/>
                <a:ext cx="791089" cy="790956"/>
              </a:xfrm>
              <a:prstGeom prst="rect">
                <a:avLst/>
              </a:prstGeom>
            </p:spPr>
          </p:pic>
        </p:grpSp>
      </p:grpSp>
      <p:grpSp>
        <p:nvGrpSpPr>
          <p:cNvPr id="73736" name="Group 10">
            <a:extLst>
              <a:ext uri="{FF2B5EF4-FFF2-40B4-BE49-F238E27FC236}">
                <a16:creationId xmlns:a16="http://schemas.microsoft.com/office/drawing/2014/main" id="{9B8A9D86-69F2-47EF-AF62-9F1E605A65B5}"/>
              </a:ext>
            </a:extLst>
          </p:cNvPr>
          <p:cNvGrpSpPr>
            <a:grpSpLocks/>
          </p:cNvGrpSpPr>
          <p:nvPr/>
        </p:nvGrpSpPr>
        <p:grpSpPr bwMode="auto">
          <a:xfrm>
            <a:off x="609600" y="3422650"/>
            <a:ext cx="7070725" cy="919162"/>
            <a:chOff x="609600" y="3715239"/>
            <a:chExt cx="7070255" cy="919285"/>
          </a:xfrm>
        </p:grpSpPr>
        <p:sp>
          <p:nvSpPr>
            <p:cNvPr id="73737" name="TextBox 24">
              <a:extLst>
                <a:ext uri="{FF2B5EF4-FFF2-40B4-BE49-F238E27FC236}">
                  <a16:creationId xmlns:a16="http://schemas.microsoft.com/office/drawing/2014/main" id="{2CE0B593-7CEB-4A16-B739-4087382D82F7}"/>
                </a:ext>
              </a:extLst>
            </p:cNvPr>
            <p:cNvSpPr txBox="1">
              <a:spLocks noChangeArrowheads="1"/>
            </p:cNvSpPr>
            <p:nvPr/>
          </p:nvSpPr>
          <p:spPr bwMode="auto">
            <a:xfrm>
              <a:off x="1719384" y="3720124"/>
              <a:ext cx="596047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600">
                  <a:ea typeface="Roboto" panose="02000000000000000000" pitchFamily="2" charset="0"/>
                  <a:cs typeface="Arial" panose="020B0604020202020204" pitchFamily="34" charset="0"/>
                </a:rPr>
                <a:t>Use full death benefit to purchase more benefits on their own policy.</a:t>
              </a:r>
              <a:r>
                <a:rPr lang="en-US" altLang="en-US" sz="1600" baseline="30000">
                  <a:ea typeface="Roboto" panose="02000000000000000000" pitchFamily="2" charset="0"/>
                  <a:cs typeface="Arial" panose="020B0604020202020204" pitchFamily="34" charset="0"/>
                </a:rPr>
                <a:t>3</a:t>
              </a:r>
            </a:p>
          </p:txBody>
        </p:sp>
        <p:grpSp>
          <p:nvGrpSpPr>
            <p:cNvPr id="73738" name="Group 3">
              <a:extLst>
                <a:ext uri="{FF2B5EF4-FFF2-40B4-BE49-F238E27FC236}">
                  <a16:creationId xmlns:a16="http://schemas.microsoft.com/office/drawing/2014/main" id="{3A6C2FFA-23E5-4FD9-B549-4F49A28474FD}"/>
                </a:ext>
              </a:extLst>
            </p:cNvPr>
            <p:cNvGrpSpPr>
              <a:grpSpLocks/>
            </p:cNvGrpSpPr>
            <p:nvPr/>
          </p:nvGrpSpPr>
          <p:grpSpPr bwMode="auto">
            <a:xfrm>
              <a:off x="609600" y="3715239"/>
              <a:ext cx="914400" cy="914400"/>
              <a:chOff x="5415588" y="2628900"/>
              <a:chExt cx="1372623" cy="1372623"/>
            </a:xfrm>
          </p:grpSpPr>
          <p:sp>
            <p:nvSpPr>
              <p:cNvPr id="22" name="Rectangle 21">
                <a:extLst>
                  <a:ext uri="{FF2B5EF4-FFF2-40B4-BE49-F238E27FC236}">
                    <a16:creationId xmlns:a16="http://schemas.microsoft.com/office/drawing/2014/main" id="{BCBCBD4C-0690-49B2-BB17-5A2B6A064E2A}"/>
                  </a:ext>
                </a:extLst>
              </p:cNvPr>
              <p:cNvSpPr/>
              <p:nvPr/>
            </p:nvSpPr>
            <p:spPr>
              <a:xfrm>
                <a:off x="5415588" y="2628900"/>
                <a:ext cx="1372531" cy="1372806"/>
              </a:xfrm>
              <a:prstGeom prst="rect">
                <a:avLst/>
              </a:prstGeom>
              <a:solidFill>
                <a:srgbClr val="00B5B4"/>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10" name="Graphic 9">
                <a:extLst>
                  <a:ext uri="{FF2B5EF4-FFF2-40B4-BE49-F238E27FC236}">
                    <a16:creationId xmlns:a16="http://schemas.microsoft.com/office/drawing/2014/main" id="{2D5741C4-346D-49DB-833E-0F6411BF4E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6298" y="2929201"/>
                <a:ext cx="783964" cy="784119"/>
              </a:xfrm>
              <a:prstGeom prst="rect">
                <a:avLst/>
              </a:prstGeom>
            </p:spPr>
          </p:pic>
        </p:grpSp>
      </p:grpSp>
      <p:sp>
        <p:nvSpPr>
          <p:cNvPr id="27" name="Rectangle 16">
            <a:extLst>
              <a:ext uri="{FF2B5EF4-FFF2-40B4-BE49-F238E27FC236}">
                <a16:creationId xmlns:a16="http://schemas.microsoft.com/office/drawing/2014/main" id="{98BA97D5-1D5F-94EC-FD6C-428AA5EEF8AB}"/>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28" name="Rectangle 27">
            <a:extLst>
              <a:ext uri="{FF2B5EF4-FFF2-40B4-BE49-F238E27FC236}">
                <a16:creationId xmlns:a16="http://schemas.microsoft.com/office/drawing/2014/main" id="{1499AFEE-FE71-A511-3690-4E42766AC27B}"/>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9B12C30F-BA64-1AEB-46C4-B06428B5D1C6}"/>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4A1E860F-51C3-D6FB-93DD-2D59AF9796C5}"/>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F7B7AC8-5F8D-4866-A476-238459A14A44}"/>
              </a:ext>
            </a:extLst>
          </p:cNvPr>
          <p:cNvSpPr>
            <a:spLocks noGrp="1"/>
          </p:cNvSpPr>
          <p:nvPr>
            <p:ph type="title"/>
          </p:nvPr>
        </p:nvSpPr>
        <p:spPr>
          <a:xfrm>
            <a:off x="571500" y="484188"/>
            <a:ext cx="11036300" cy="522287"/>
          </a:xfrm>
        </p:spPr>
        <p:txBody>
          <a:bodyPr/>
          <a:lstStyle/>
          <a:p>
            <a:r>
              <a:rPr lang="en-US" altLang="en-US" sz="3200"/>
              <a:t>Agenda</a:t>
            </a:r>
          </a:p>
        </p:txBody>
      </p:sp>
      <p:sp>
        <p:nvSpPr>
          <p:cNvPr id="38915" name="Text Placeholder 13">
            <a:extLst>
              <a:ext uri="{FF2B5EF4-FFF2-40B4-BE49-F238E27FC236}">
                <a16:creationId xmlns:a16="http://schemas.microsoft.com/office/drawing/2014/main" id="{F85914E0-C3EB-46CD-BF06-49DDAF7FA4D5}"/>
              </a:ext>
            </a:extLst>
          </p:cNvPr>
          <p:cNvSpPr>
            <a:spLocks noGrp="1"/>
          </p:cNvSpPr>
          <p:nvPr>
            <p:ph type="body" sz="quarter" idx="16"/>
          </p:nvPr>
        </p:nvSpPr>
        <p:spPr>
          <a:xfrm>
            <a:off x="7935913" y="1922463"/>
            <a:ext cx="3205162" cy="2959100"/>
          </a:xfrm>
          <a:solidFill>
            <a:srgbClr val="244F8B"/>
          </a:solidFill>
        </p:spPr>
        <p:txBody>
          <a:bodyPr anchor="ctr"/>
          <a:lstStyle/>
          <a:p>
            <a:pPr>
              <a:spcAft>
                <a:spcPct val="0"/>
              </a:spcAft>
            </a:pPr>
            <a:r>
              <a:rPr lang="en-US" altLang="en-US" sz="4000" b="1" dirty="0">
                <a:solidFill>
                  <a:schemeClr val="bg1"/>
                </a:solidFill>
              </a:rPr>
              <a:t>WHY</a:t>
            </a:r>
          </a:p>
          <a:p>
            <a:pPr>
              <a:spcAft>
                <a:spcPct val="0"/>
              </a:spcAft>
            </a:pPr>
            <a:r>
              <a:rPr lang="en-US" altLang="en-US" sz="2200" i="1" dirty="0" err="1">
                <a:solidFill>
                  <a:schemeClr val="bg1"/>
                </a:solidFill>
              </a:rPr>
              <a:t>MoneyGuard</a:t>
            </a:r>
            <a:r>
              <a:rPr lang="en-US" altLang="en-US" sz="2200" i="1" dirty="0">
                <a:solidFill>
                  <a:schemeClr val="bg1"/>
                </a:solidFill>
              </a:rPr>
              <a:t>® </a:t>
            </a:r>
            <a:r>
              <a:rPr lang="en-US" altLang="en-US" sz="2200" dirty="0">
                <a:solidFill>
                  <a:schemeClr val="bg1"/>
                </a:solidFill>
              </a:rPr>
              <a:t>solutions?</a:t>
            </a:r>
          </a:p>
        </p:txBody>
      </p:sp>
      <p:sp>
        <p:nvSpPr>
          <p:cNvPr id="15364" name="TextBox 3">
            <a:extLst>
              <a:ext uri="{FF2B5EF4-FFF2-40B4-BE49-F238E27FC236}">
                <a16:creationId xmlns:a16="http://schemas.microsoft.com/office/drawing/2014/main" id="{0314E400-8EEA-42EF-9D94-2A0ACB33CF69}"/>
              </a:ext>
            </a:extLst>
          </p:cNvPr>
          <p:cNvSpPr txBox="1">
            <a:spLocks noChangeArrowheads="1"/>
          </p:cNvSpPr>
          <p:nvPr/>
        </p:nvSpPr>
        <p:spPr bwMode="auto">
          <a:xfrm>
            <a:off x="585788" y="5295900"/>
            <a:ext cx="11036300" cy="80010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sz="1300" i="1" dirty="0">
                <a:latin typeface="+mn-lt"/>
              </a:rPr>
              <a:t>MoneyGuard Market Advantage®</a:t>
            </a:r>
            <a:r>
              <a:rPr lang="en-US" sz="1300" dirty="0">
                <a:latin typeface="+mn-lt"/>
              </a:rPr>
              <a:t> is a variable universal life insurance policy with a long-term care rider for qualified long-term care expenses. With any variable </a:t>
            </a:r>
          </a:p>
          <a:p>
            <a:pPr>
              <a:defRPr/>
            </a:pPr>
            <a:r>
              <a:rPr lang="en-US" sz="1300" dirty="0">
                <a:latin typeface="+mn-lt"/>
              </a:rPr>
              <a:t>life insurance product, certain fees and costs are involved, including monthly cost of insurance, administrative expense and premium load charges, as well as daily charges on assets invested in the variable subaccounts for mortality and expense risk, and asset management fees. Please consult the prospectus or ask your financial professional for more detailed information.</a:t>
            </a:r>
          </a:p>
        </p:txBody>
      </p:sp>
      <p:sp>
        <p:nvSpPr>
          <p:cNvPr id="38917" name="Text Placeholder 3">
            <a:extLst>
              <a:ext uri="{FF2B5EF4-FFF2-40B4-BE49-F238E27FC236}">
                <a16:creationId xmlns:a16="http://schemas.microsoft.com/office/drawing/2014/main" id="{5DBFB038-E66E-4DCB-B5A7-84C4AC4533AD}"/>
              </a:ext>
            </a:extLst>
          </p:cNvPr>
          <p:cNvSpPr>
            <a:spLocks noGrp="1"/>
          </p:cNvSpPr>
          <p:nvPr>
            <p:ph type="body" sz="quarter" idx="10"/>
          </p:nvPr>
        </p:nvSpPr>
        <p:spPr>
          <a:xfrm>
            <a:off x="585788" y="1366838"/>
            <a:ext cx="11036300" cy="274637"/>
          </a:xfrm>
        </p:spPr>
        <p:txBody>
          <a:bodyPr/>
          <a:lstStyle/>
          <a:p>
            <a:pPr algn="ctr">
              <a:spcAft>
                <a:spcPct val="0"/>
              </a:spcAft>
            </a:pPr>
            <a:r>
              <a:rPr lang="en-US" altLang="en-US" sz="1800" i="1" dirty="0" err="1"/>
              <a:t>MoneyGuard</a:t>
            </a:r>
            <a:r>
              <a:rPr lang="en-US" altLang="en-US" sz="1800" i="1" dirty="0"/>
              <a:t> Market Advantage</a:t>
            </a:r>
            <a:r>
              <a:rPr lang="en-US" altLang="en-US" sz="1800" i="1" baseline="30000" dirty="0"/>
              <a:t>®</a:t>
            </a:r>
            <a:endParaRPr lang="en-US" altLang="en-US" sz="1800" baseline="30000" dirty="0"/>
          </a:p>
        </p:txBody>
      </p:sp>
      <p:sp>
        <p:nvSpPr>
          <p:cNvPr id="15366" name="Text Placeholder 9">
            <a:extLst>
              <a:ext uri="{FF2B5EF4-FFF2-40B4-BE49-F238E27FC236}">
                <a16:creationId xmlns:a16="http://schemas.microsoft.com/office/drawing/2014/main" id="{EEDE34FE-44F8-42DC-BB88-1A127B4205D6}"/>
              </a:ext>
            </a:extLst>
          </p:cNvPr>
          <p:cNvSpPr txBox="1">
            <a:spLocks/>
          </p:cNvSpPr>
          <p:nvPr/>
        </p:nvSpPr>
        <p:spPr bwMode="auto">
          <a:xfrm>
            <a:off x="1071563" y="1905000"/>
            <a:ext cx="3205162" cy="2959100"/>
          </a:xfrm>
          <a:prstGeom prst="rect">
            <a:avLst/>
          </a:prstGeom>
          <a:solidFill>
            <a:schemeClr val="accent1"/>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None/>
              <a:defRPr/>
            </a:pPr>
            <a:r>
              <a:rPr lang="en-US" altLang="en-US" sz="4000" b="1" dirty="0">
                <a:solidFill>
                  <a:schemeClr val="bg1"/>
                </a:solidFill>
              </a:rPr>
              <a:t>WHY</a:t>
            </a:r>
          </a:p>
          <a:p>
            <a:pPr algn="ctr" eaLnBrk="1" hangingPunct="1">
              <a:buNone/>
              <a:defRPr/>
            </a:pPr>
            <a:r>
              <a:rPr lang="en-US" altLang="en-US" sz="2200" dirty="0">
                <a:solidFill>
                  <a:schemeClr val="bg1"/>
                </a:solidFill>
              </a:rPr>
              <a:t>plan for LTC?</a:t>
            </a:r>
          </a:p>
        </p:txBody>
      </p:sp>
      <p:sp>
        <p:nvSpPr>
          <p:cNvPr id="38919" name="Text Placeholder 11">
            <a:extLst>
              <a:ext uri="{FF2B5EF4-FFF2-40B4-BE49-F238E27FC236}">
                <a16:creationId xmlns:a16="http://schemas.microsoft.com/office/drawing/2014/main" id="{2CFAD19A-8B76-4476-958E-EE6CE504C5EF}"/>
              </a:ext>
            </a:extLst>
          </p:cNvPr>
          <p:cNvSpPr txBox="1">
            <a:spLocks noChangeArrowheads="1"/>
          </p:cNvSpPr>
          <p:nvPr/>
        </p:nvSpPr>
        <p:spPr bwMode="auto">
          <a:xfrm>
            <a:off x="4500563" y="1905000"/>
            <a:ext cx="3206750" cy="2959100"/>
          </a:xfrm>
          <a:prstGeom prst="rect">
            <a:avLst/>
          </a:prstGeom>
          <a:solidFill>
            <a:srgbClr val="00747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4000" b="1" dirty="0">
                <a:solidFill>
                  <a:schemeClr val="bg1"/>
                </a:solidFill>
              </a:rPr>
              <a:t>HOW</a:t>
            </a:r>
          </a:p>
          <a:p>
            <a:pPr algn="ctr" eaLnBrk="1" hangingPunct="1">
              <a:buFont typeface="Arial" panose="020B0604020202020204" pitchFamily="34" charset="0"/>
              <a:buNone/>
            </a:pPr>
            <a:r>
              <a:rPr lang="en-US" altLang="en-US" sz="2200" dirty="0">
                <a:solidFill>
                  <a:schemeClr val="bg1"/>
                </a:solidFill>
              </a:rPr>
              <a:t>does it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39D884C-8DB2-4843-BA24-136A45B716C0}"/>
              </a:ext>
            </a:extLst>
          </p:cNvPr>
          <p:cNvSpPr>
            <a:spLocks noGrp="1"/>
          </p:cNvSpPr>
          <p:nvPr>
            <p:ph type="title"/>
          </p:nvPr>
        </p:nvSpPr>
        <p:spPr/>
        <p:txBody>
          <a:bodyPr/>
          <a:lstStyle/>
          <a:p>
            <a:r>
              <a:rPr lang="en-US" altLang="en-US"/>
              <a:t>Lincoln Concierge Care Coordination </a:t>
            </a:r>
          </a:p>
        </p:txBody>
      </p:sp>
      <p:sp>
        <p:nvSpPr>
          <p:cNvPr id="13" name="Rectangle 12">
            <a:extLst>
              <a:ext uri="{FF2B5EF4-FFF2-40B4-BE49-F238E27FC236}">
                <a16:creationId xmlns:a16="http://schemas.microsoft.com/office/drawing/2014/main" id="{EC36E040-8BAE-4193-BE92-1BC1687B140D}"/>
              </a:ext>
            </a:extLst>
          </p:cNvPr>
          <p:cNvSpPr/>
          <p:nvPr/>
        </p:nvSpPr>
        <p:spPr>
          <a:xfrm>
            <a:off x="528638" y="5842000"/>
            <a:ext cx="9907587" cy="400050"/>
          </a:xfrm>
          <a:prstGeom prst="rect">
            <a:avLst/>
          </a:prstGeom>
        </p:spPr>
        <p:txBody>
          <a:bodyPr>
            <a:spAutoFit/>
          </a:bodyPr>
          <a:lstStyle/>
          <a:p>
            <a:pPr>
              <a:defRPr/>
            </a:pPr>
            <a:r>
              <a:rPr lang="en-US" sz="1000" dirty="0">
                <a:latin typeface="+mn-lt"/>
              </a:rPr>
              <a:t>A version of Lincoln Concierge Care Coordination is available for Lincoln </a:t>
            </a:r>
            <a:r>
              <a:rPr lang="en-US" sz="1000" i="1" dirty="0">
                <a:latin typeface="+mn-lt"/>
              </a:rPr>
              <a:t>MoneyGuard</a:t>
            </a:r>
            <a:r>
              <a:rPr lang="en-US" sz="1000" dirty="0">
                <a:latin typeface="+mn-lt"/>
              </a:rPr>
              <a:t>® Solutions policyowners. However, the tools, resources and services may change or evolve over time. All information is current as of the created date of this material.</a:t>
            </a:r>
          </a:p>
        </p:txBody>
      </p:sp>
      <p:sp>
        <p:nvSpPr>
          <p:cNvPr id="22" name="Rectangle 21">
            <a:extLst>
              <a:ext uri="{FF2B5EF4-FFF2-40B4-BE49-F238E27FC236}">
                <a16:creationId xmlns:a16="http://schemas.microsoft.com/office/drawing/2014/main" id="{3B25D883-C5A0-4F24-8F76-7E382A4579F5}"/>
              </a:ext>
            </a:extLst>
          </p:cNvPr>
          <p:cNvSpPr/>
          <p:nvPr/>
        </p:nvSpPr>
        <p:spPr>
          <a:xfrm>
            <a:off x="5414963" y="2222500"/>
            <a:ext cx="1373187" cy="1373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5781" name="Picture 17" descr="Icon&#10;&#10;Description automatically generated">
            <a:extLst>
              <a:ext uri="{FF2B5EF4-FFF2-40B4-BE49-F238E27FC236}">
                <a16:creationId xmlns:a16="http://schemas.microsoft.com/office/drawing/2014/main" id="{39DE6E6F-69A9-47E5-B037-397906F405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5150" y="2451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Box 19">
            <a:extLst>
              <a:ext uri="{FF2B5EF4-FFF2-40B4-BE49-F238E27FC236}">
                <a16:creationId xmlns:a16="http://schemas.microsoft.com/office/drawing/2014/main" id="{6166798C-0475-4C96-81CD-135588311213}"/>
              </a:ext>
            </a:extLst>
          </p:cNvPr>
          <p:cNvSpPr txBox="1">
            <a:spLocks noChangeArrowheads="1"/>
          </p:cNvSpPr>
          <p:nvPr/>
        </p:nvSpPr>
        <p:spPr bwMode="auto">
          <a:xfrm>
            <a:off x="5081588" y="3813175"/>
            <a:ext cx="20415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600"/>
              </a:spcAft>
            </a:pPr>
            <a:r>
              <a:rPr lang="en-US" altLang="en-US" sz="1600" b="1">
                <a:ea typeface="Roboto" panose="02000000000000000000" pitchFamily="2" charset="0"/>
                <a:cs typeface="Arial" panose="020B0604020202020204" pitchFamily="34" charset="0"/>
              </a:rPr>
              <a:t>Explore provider </a:t>
            </a:r>
            <a:br>
              <a:rPr lang="en-US" altLang="en-US" sz="1600" b="1">
                <a:ea typeface="Roboto" panose="02000000000000000000" pitchFamily="2" charset="0"/>
                <a:cs typeface="Arial" panose="020B0604020202020204" pitchFamily="34" charset="0"/>
              </a:rPr>
            </a:br>
            <a:r>
              <a:rPr lang="en-US" altLang="en-US" sz="1600" b="1">
                <a:ea typeface="Roboto" panose="02000000000000000000" pitchFamily="2" charset="0"/>
                <a:cs typeface="Arial" panose="020B0604020202020204" pitchFamily="34" charset="0"/>
              </a:rPr>
              <a:t>services </a:t>
            </a:r>
          </a:p>
          <a:p>
            <a:pPr algn="ctr"/>
            <a:r>
              <a:rPr lang="en-US" altLang="en-US" sz="1400">
                <a:ea typeface="Roboto" panose="02000000000000000000" pitchFamily="2" charset="0"/>
                <a:cs typeface="Arial" panose="020B0604020202020204" pitchFamily="34" charset="0"/>
              </a:rPr>
              <a:t>See what’s available </a:t>
            </a:r>
            <a:br>
              <a:rPr lang="en-US" altLang="en-US" sz="1400">
                <a:ea typeface="Roboto" panose="02000000000000000000" pitchFamily="2" charset="0"/>
                <a:cs typeface="Arial" panose="020B0604020202020204" pitchFamily="34" charset="0"/>
              </a:rPr>
            </a:br>
            <a:r>
              <a:rPr lang="en-US" altLang="en-US" sz="1400">
                <a:ea typeface="Roboto" panose="02000000000000000000" pitchFamily="2" charset="0"/>
                <a:cs typeface="Arial" panose="020B0604020202020204" pitchFamily="34" charset="0"/>
              </a:rPr>
              <a:t>from skilled nursing to </a:t>
            </a:r>
            <a:br>
              <a:rPr lang="en-US" altLang="en-US" sz="1400">
                <a:ea typeface="Roboto" panose="02000000000000000000" pitchFamily="2" charset="0"/>
                <a:cs typeface="Arial" panose="020B0604020202020204" pitchFamily="34" charset="0"/>
              </a:rPr>
            </a:br>
            <a:r>
              <a:rPr lang="en-US" altLang="en-US" sz="1400">
                <a:ea typeface="Roboto" panose="02000000000000000000" pitchFamily="2" charset="0"/>
                <a:cs typeface="Arial" panose="020B0604020202020204" pitchFamily="34" charset="0"/>
              </a:rPr>
              <a:t>home healthcare and </a:t>
            </a:r>
            <a:br>
              <a:rPr lang="en-US" altLang="en-US" sz="1400">
                <a:ea typeface="Roboto" panose="02000000000000000000" pitchFamily="2" charset="0"/>
                <a:cs typeface="Arial" panose="020B0604020202020204" pitchFamily="34" charset="0"/>
              </a:rPr>
            </a:br>
            <a:r>
              <a:rPr lang="en-US" altLang="en-US" sz="1400">
                <a:ea typeface="Roboto" panose="02000000000000000000" pitchFamily="2" charset="0"/>
                <a:cs typeface="Arial" panose="020B0604020202020204" pitchFamily="34" charset="0"/>
              </a:rPr>
              <a:t>community options.</a:t>
            </a:r>
          </a:p>
          <a:p>
            <a:endParaRPr lang="en-US" altLang="en-US" sz="1400">
              <a:ea typeface="Roboto" panose="02000000000000000000" pitchFamily="2" charset="0"/>
              <a:cs typeface="Arial" panose="020B0604020202020204" pitchFamily="34" charset="0"/>
            </a:endParaRPr>
          </a:p>
        </p:txBody>
      </p:sp>
      <p:sp>
        <p:nvSpPr>
          <p:cNvPr id="23" name="Rectangle 22">
            <a:extLst>
              <a:ext uri="{FF2B5EF4-FFF2-40B4-BE49-F238E27FC236}">
                <a16:creationId xmlns:a16="http://schemas.microsoft.com/office/drawing/2014/main" id="{EC4C81AA-7400-49D7-BD1F-6F3891FEB876}"/>
              </a:ext>
            </a:extLst>
          </p:cNvPr>
          <p:cNvSpPr/>
          <p:nvPr/>
        </p:nvSpPr>
        <p:spPr>
          <a:xfrm>
            <a:off x="8348663" y="2222500"/>
            <a:ext cx="1373187" cy="1373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5784" name="Picture 16" descr="Text&#10;&#10;Description automatically generated">
            <a:extLst>
              <a:ext uri="{FF2B5EF4-FFF2-40B4-BE49-F238E27FC236}">
                <a16:creationId xmlns:a16="http://schemas.microsoft.com/office/drawing/2014/main" id="{CAB42943-CB10-48D8-BA30-28A5F7E443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69338" y="2543175"/>
            <a:ext cx="731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8FCCEBBC-8DBC-4421-B59E-1184FEFBCF9C}"/>
              </a:ext>
            </a:extLst>
          </p:cNvPr>
          <p:cNvSpPr txBox="1"/>
          <p:nvPr/>
        </p:nvSpPr>
        <p:spPr>
          <a:xfrm>
            <a:off x="8007350" y="3813175"/>
            <a:ext cx="2054225" cy="1519238"/>
          </a:xfrm>
          <a:prstGeom prst="rect">
            <a:avLst/>
          </a:prstGeom>
          <a:noFill/>
        </p:spPr>
        <p:txBody>
          <a:bodyPr/>
          <a:lstStyle/>
          <a:p>
            <a:pPr algn="ctr">
              <a:spcAft>
                <a:spcPts val="600"/>
              </a:spcAft>
              <a:defRPr/>
            </a:pPr>
            <a:r>
              <a:rPr lang="en-US" sz="1600" b="1" dirty="0">
                <a:ea typeface="Roboto" panose="02000000000000000000" pitchFamily="2" charset="0"/>
                <a:cs typeface="Arial" panose="020B0604020202020204" pitchFamily="34" charset="0"/>
              </a:rPr>
              <a:t>Access an </a:t>
            </a:r>
            <a:br>
              <a:rPr lang="en-US" sz="1600" b="1" dirty="0">
                <a:ea typeface="Roboto" panose="02000000000000000000" pitchFamily="2" charset="0"/>
                <a:cs typeface="Arial" panose="020B0604020202020204" pitchFamily="34" charset="0"/>
              </a:rPr>
            </a:br>
            <a:r>
              <a:rPr lang="en-US" sz="1600" b="1" dirty="0">
                <a:ea typeface="Roboto" panose="02000000000000000000" pitchFamily="2" charset="0"/>
                <a:cs typeface="Arial" panose="020B0604020202020204" pitchFamily="34" charset="0"/>
              </a:rPr>
              <a:t>online library</a:t>
            </a:r>
          </a:p>
          <a:p>
            <a:pPr algn="ctr">
              <a:defRPr/>
            </a:pPr>
            <a:r>
              <a:rPr lang="en-US" sz="1400" spc="-20" dirty="0">
                <a:ea typeface="Roboto" panose="02000000000000000000" pitchFamily="2" charset="0"/>
                <a:cs typeface="Arial" panose="020B0604020202020204" pitchFamily="34" charset="0"/>
              </a:rPr>
              <a:t>Find information, such as </a:t>
            </a:r>
            <a:br>
              <a:rPr lang="en-US" sz="1400" spc="-20" dirty="0">
                <a:ea typeface="Roboto" panose="02000000000000000000" pitchFamily="2" charset="0"/>
                <a:cs typeface="Arial" panose="020B0604020202020204" pitchFamily="34" charset="0"/>
              </a:rPr>
            </a:br>
            <a:r>
              <a:rPr lang="en-US" sz="1400" spc="-20" dirty="0">
                <a:ea typeface="Roboto" panose="02000000000000000000" pitchFamily="2" charset="0"/>
                <a:cs typeface="Arial" panose="020B0604020202020204" pitchFamily="34" charset="0"/>
              </a:rPr>
              <a:t>third-party articles, videos and checklists on health, </a:t>
            </a:r>
            <a:br>
              <a:rPr lang="en-US" sz="1400" spc="-20" dirty="0">
                <a:ea typeface="Roboto" panose="02000000000000000000" pitchFamily="2" charset="0"/>
                <a:cs typeface="Arial" panose="020B0604020202020204" pitchFamily="34" charset="0"/>
              </a:rPr>
            </a:br>
            <a:r>
              <a:rPr lang="en-US" sz="1400" spc="-20" dirty="0">
                <a:ea typeface="Roboto" panose="02000000000000000000" pitchFamily="2" charset="0"/>
                <a:cs typeface="Arial" panose="020B0604020202020204" pitchFamily="34" charset="0"/>
              </a:rPr>
              <a:t>aging and elder care.</a:t>
            </a:r>
            <a:endParaRPr lang="en-US" sz="1400" dirty="0"/>
          </a:p>
        </p:txBody>
      </p:sp>
      <p:sp>
        <p:nvSpPr>
          <p:cNvPr id="14" name="Rectangle 13">
            <a:extLst>
              <a:ext uri="{FF2B5EF4-FFF2-40B4-BE49-F238E27FC236}">
                <a16:creationId xmlns:a16="http://schemas.microsoft.com/office/drawing/2014/main" id="{DCCB297A-5200-4F4E-8EE1-EE9F6FE2D4E9}"/>
              </a:ext>
            </a:extLst>
          </p:cNvPr>
          <p:cNvSpPr/>
          <p:nvPr/>
        </p:nvSpPr>
        <p:spPr>
          <a:xfrm>
            <a:off x="2463800" y="2222500"/>
            <a:ext cx="1371600" cy="1373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5787" name="Picture 18" descr="Icon&#10;&#10;Description automatically generated">
            <a:extLst>
              <a:ext uri="{FF2B5EF4-FFF2-40B4-BE49-F238E27FC236}">
                <a16:creationId xmlns:a16="http://schemas.microsoft.com/office/drawing/2014/main" id="{0DDA1153-C489-40C4-83A0-1C97C49084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92400" y="2451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Box 29">
            <a:extLst>
              <a:ext uri="{FF2B5EF4-FFF2-40B4-BE49-F238E27FC236}">
                <a16:creationId xmlns:a16="http://schemas.microsoft.com/office/drawing/2014/main" id="{69C66B91-CE5E-435B-AC92-1279BEB5A85F}"/>
              </a:ext>
            </a:extLst>
          </p:cNvPr>
          <p:cNvSpPr txBox="1">
            <a:spLocks noChangeArrowheads="1"/>
          </p:cNvSpPr>
          <p:nvPr/>
        </p:nvSpPr>
        <p:spPr bwMode="auto">
          <a:xfrm>
            <a:off x="2022475" y="3813175"/>
            <a:ext cx="225425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600"/>
              </a:spcAft>
            </a:pPr>
            <a:r>
              <a:rPr lang="en-US" altLang="en-US" sz="1600" b="1">
                <a:ea typeface="Roboto" panose="02000000000000000000" pitchFamily="2" charset="0"/>
                <a:cs typeface="Arial" panose="020B0604020202020204" pitchFamily="34" charset="0"/>
              </a:rPr>
              <a:t>Create a personalized </a:t>
            </a:r>
            <a:br>
              <a:rPr lang="en-US" altLang="en-US" sz="1600" b="1">
                <a:ea typeface="Roboto" panose="02000000000000000000" pitchFamily="2" charset="0"/>
                <a:cs typeface="Arial" panose="020B0604020202020204" pitchFamily="34" charset="0"/>
              </a:rPr>
            </a:br>
            <a:r>
              <a:rPr lang="en-US" altLang="en-US" sz="1600" b="1">
                <a:ea typeface="Roboto" panose="02000000000000000000" pitchFamily="2" charset="0"/>
                <a:cs typeface="Arial" panose="020B0604020202020204" pitchFamily="34" charset="0"/>
              </a:rPr>
              <a:t>action plan</a:t>
            </a:r>
          </a:p>
          <a:p>
            <a:pPr algn="ctr"/>
            <a:r>
              <a:rPr lang="en-US" altLang="en-US" sz="1400">
                <a:ea typeface="Roboto" panose="02000000000000000000" pitchFamily="2" charset="0"/>
                <a:cs typeface="Arial" panose="020B0604020202020204" pitchFamily="34" charset="0"/>
              </a:rPr>
              <a:t>Get help building a care plan that provides resources and  recommendations for the care to fit your needs.</a:t>
            </a:r>
          </a:p>
          <a:p>
            <a:endParaRPr lang="en-US" altLang="en-US" sz="1400">
              <a:ea typeface="Roboto" panose="02000000000000000000" pitchFamily="2" charset="0"/>
              <a:cs typeface="Arial" panose="020B0604020202020204" pitchFamily="34" charset="0"/>
            </a:endParaRPr>
          </a:p>
        </p:txBody>
      </p:sp>
      <p:sp>
        <p:nvSpPr>
          <p:cNvPr id="75789" name="Text Placeholder 4">
            <a:extLst>
              <a:ext uri="{FF2B5EF4-FFF2-40B4-BE49-F238E27FC236}">
                <a16:creationId xmlns:a16="http://schemas.microsoft.com/office/drawing/2014/main" id="{CCF62560-D7B6-4D43-BBB8-F7731B33161F}"/>
              </a:ext>
            </a:extLst>
          </p:cNvPr>
          <p:cNvSpPr>
            <a:spLocks noGrp="1"/>
          </p:cNvSpPr>
          <p:nvPr>
            <p:ph type="body" sz="quarter" idx="10"/>
          </p:nvPr>
        </p:nvSpPr>
        <p:spPr>
          <a:xfrm>
            <a:off x="571500" y="1096963"/>
            <a:ext cx="11036300" cy="274637"/>
          </a:xfrm>
        </p:spPr>
        <p:txBody>
          <a:bodyPr/>
          <a:lstStyle/>
          <a:p>
            <a:pPr>
              <a:spcAft>
                <a:spcPct val="0"/>
              </a:spcAft>
            </a:pPr>
            <a:r>
              <a:rPr lang="en-US" altLang="en-US">
                <a:solidFill>
                  <a:srgbClr val="2C2C2C"/>
                </a:solidFill>
                <a:cs typeface="Calibri" panose="020F0502020204030204" pitchFamily="34" charset="0"/>
              </a:rPr>
              <a:t>Your care should revolve around you. Build a plan to meet your needs.</a:t>
            </a:r>
          </a:p>
        </p:txBody>
      </p:sp>
      <p:sp>
        <p:nvSpPr>
          <p:cNvPr id="25" name="Rectangle 16">
            <a:extLst>
              <a:ext uri="{FF2B5EF4-FFF2-40B4-BE49-F238E27FC236}">
                <a16:creationId xmlns:a16="http://schemas.microsoft.com/office/drawing/2014/main" id="{0723C824-FED9-FEBD-A57B-7F68119DC5B6}"/>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26" name="Rectangle 25">
            <a:extLst>
              <a:ext uri="{FF2B5EF4-FFF2-40B4-BE49-F238E27FC236}">
                <a16:creationId xmlns:a16="http://schemas.microsoft.com/office/drawing/2014/main" id="{4480C585-C0DD-5897-C4C1-219AFF105419}"/>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336254C7-6F33-1515-D319-BCEABEFAA54F}"/>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FF2936BA-0047-AD17-25B9-E758F8A3990D}"/>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0C2638A8-2516-4D85-A30F-890614145788}"/>
              </a:ext>
            </a:extLst>
          </p:cNvPr>
          <p:cNvSpPr>
            <a:spLocks noGrp="1"/>
          </p:cNvSpPr>
          <p:nvPr>
            <p:ph type="title"/>
          </p:nvPr>
        </p:nvSpPr>
        <p:spPr>
          <a:xfrm>
            <a:off x="571500" y="725488"/>
            <a:ext cx="11036300" cy="522287"/>
          </a:xfrm>
        </p:spPr>
        <p:txBody>
          <a:bodyPr/>
          <a:lstStyle/>
          <a:p>
            <a:pPr eaLnBrk="1" hangingPunct="1"/>
            <a:r>
              <a:rPr lang="en-US" altLang="en-US" sz="3200"/>
              <a:t>The advantage of decades of claims-paying expertise</a:t>
            </a:r>
            <a:r>
              <a:rPr lang="en-US" altLang="en-US" sz="3200" baseline="30000"/>
              <a:t>1</a:t>
            </a:r>
          </a:p>
        </p:txBody>
      </p:sp>
      <p:sp>
        <p:nvSpPr>
          <p:cNvPr id="5" name="Rectangle 4">
            <a:extLst>
              <a:ext uri="{FF2B5EF4-FFF2-40B4-BE49-F238E27FC236}">
                <a16:creationId xmlns:a16="http://schemas.microsoft.com/office/drawing/2014/main" id="{09634F7E-E3B6-471C-AED7-CFBF784F07C3}"/>
              </a:ext>
            </a:extLst>
          </p:cNvPr>
          <p:cNvSpPr/>
          <p:nvPr/>
        </p:nvSpPr>
        <p:spPr>
          <a:xfrm>
            <a:off x="685800" y="5732463"/>
            <a:ext cx="7048500" cy="400050"/>
          </a:xfrm>
          <a:prstGeom prst="rect">
            <a:avLst/>
          </a:prstGeom>
        </p:spPr>
        <p:txBody>
          <a:bodyPr>
            <a:spAutoFit/>
          </a:bodyPr>
          <a:lstStyle/>
          <a:p>
            <a:pPr>
              <a:defRPr/>
            </a:pPr>
            <a:r>
              <a:rPr lang="en-US" sz="1000" baseline="30000" dirty="0">
                <a:latin typeface="+mn-lt"/>
              </a:rPr>
              <a:t>1</a:t>
            </a:r>
            <a:r>
              <a:rPr lang="en-US" sz="1000" dirty="0">
                <a:latin typeface="+mn-lt"/>
              </a:rPr>
              <a:t> Lincoln </a:t>
            </a:r>
            <a:r>
              <a:rPr lang="en-US" sz="1000" i="1" dirty="0">
                <a:latin typeface="+mn-lt"/>
              </a:rPr>
              <a:t>MoneyGuard</a:t>
            </a:r>
            <a:r>
              <a:rPr lang="en-US" sz="1000" dirty="0">
                <a:latin typeface="+mn-lt"/>
              </a:rPr>
              <a:t>® solutions have been sold since 1988.</a:t>
            </a:r>
          </a:p>
          <a:p>
            <a:pPr>
              <a:defRPr/>
            </a:pPr>
            <a:r>
              <a:rPr lang="en-US" sz="1000" baseline="30000" dirty="0">
                <a:latin typeface="+mn-lt"/>
              </a:rPr>
              <a:t>2</a:t>
            </a:r>
            <a:r>
              <a:rPr lang="en-US" sz="1000" dirty="0">
                <a:latin typeface="+mn-lt"/>
              </a:rPr>
              <a:t> The Lincoln National Life Insurance Company was established in 1905.</a:t>
            </a:r>
          </a:p>
        </p:txBody>
      </p:sp>
      <p:sp>
        <p:nvSpPr>
          <p:cNvPr id="13" name="Rectangle 12">
            <a:extLst>
              <a:ext uri="{FF2B5EF4-FFF2-40B4-BE49-F238E27FC236}">
                <a16:creationId xmlns:a16="http://schemas.microsoft.com/office/drawing/2014/main" id="{E96E3073-F5C2-42C0-AAAF-746591E37D56}"/>
              </a:ext>
            </a:extLst>
          </p:cNvPr>
          <p:cNvSpPr/>
          <p:nvPr/>
        </p:nvSpPr>
        <p:spPr>
          <a:xfrm>
            <a:off x="685800" y="4387850"/>
            <a:ext cx="3354388" cy="1042988"/>
          </a:xfrm>
          <a:prstGeom prst="rect">
            <a:avLst/>
          </a:prstGeom>
          <a:solidFill>
            <a:schemeClr val="accent1"/>
          </a:solidFill>
          <a:ln w="3175">
            <a:solidFill>
              <a:schemeClr val="tx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829" name="Rectangle 7">
            <a:extLst>
              <a:ext uri="{FF2B5EF4-FFF2-40B4-BE49-F238E27FC236}">
                <a16:creationId xmlns:a16="http://schemas.microsoft.com/office/drawing/2014/main" id="{D3197066-275C-4BAB-BEF7-EFD5E52E03D7}"/>
              </a:ext>
            </a:extLst>
          </p:cNvPr>
          <p:cNvSpPr>
            <a:spLocks noChangeArrowheads="1"/>
          </p:cNvSpPr>
          <p:nvPr/>
        </p:nvSpPr>
        <p:spPr bwMode="auto">
          <a:xfrm>
            <a:off x="860425" y="4618038"/>
            <a:ext cx="2970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bg1"/>
                </a:solidFill>
                <a:latin typeface="Georgia" panose="02040502050405020303" pitchFamily="18" charset="0"/>
              </a:rPr>
              <a:t>Dedicated support to help you and your loved ones.</a:t>
            </a:r>
          </a:p>
        </p:txBody>
      </p:sp>
      <p:sp>
        <p:nvSpPr>
          <p:cNvPr id="9" name="TextBox 8">
            <a:extLst>
              <a:ext uri="{FF2B5EF4-FFF2-40B4-BE49-F238E27FC236}">
                <a16:creationId xmlns:a16="http://schemas.microsoft.com/office/drawing/2014/main" id="{7A97CDB1-1EED-401F-8845-60385EBA51E3}"/>
              </a:ext>
            </a:extLst>
          </p:cNvPr>
          <p:cNvSpPr txBox="1"/>
          <p:nvPr/>
        </p:nvSpPr>
        <p:spPr>
          <a:xfrm>
            <a:off x="4624388" y="2201863"/>
            <a:ext cx="6983412" cy="1524000"/>
          </a:xfrm>
          <a:prstGeom prst="rect">
            <a:avLst/>
          </a:prstGeom>
          <a:noFill/>
        </p:spPr>
        <p:txBody>
          <a:bodyPr lIns="0" tIns="0" rIns="0" bIns="0">
            <a:spAutoFit/>
          </a:bodyPr>
          <a:lstStyle/>
          <a:p>
            <a:pPr marL="285750" indent="-285750">
              <a:spcAft>
                <a:spcPts val="600"/>
              </a:spcAft>
              <a:buClr>
                <a:schemeClr val="accent1"/>
              </a:buClr>
              <a:buSzPct val="110000"/>
              <a:buFont typeface="Wingdings" pitchFamily="2" charset="2"/>
              <a:buChar char="§"/>
              <a:defRPr/>
            </a:pPr>
            <a:r>
              <a:rPr lang="en-US" dirty="0"/>
              <a:t>File a claim through our streamlined process either online or by phone.</a:t>
            </a:r>
          </a:p>
          <a:p>
            <a:pPr marL="285750" indent="-285750">
              <a:spcAft>
                <a:spcPts val="600"/>
              </a:spcAft>
              <a:buClr>
                <a:schemeClr val="accent1"/>
              </a:buClr>
              <a:buSzPct val="110000"/>
              <a:buFont typeface="Wingdings" pitchFamily="2" charset="2"/>
              <a:buChar char="§"/>
              <a:defRPr/>
            </a:pPr>
            <a:r>
              <a:rPr lang="en-US" dirty="0"/>
              <a:t>Set up direct billing to caregivers and direct deposit to receive and manage your funds easily.</a:t>
            </a:r>
            <a:endParaRPr lang="en-US" dirty="0">
              <a:cs typeface="Arial" panose="020B0604020202020204" pitchFamily="34" charset="0"/>
            </a:endParaRPr>
          </a:p>
          <a:p>
            <a:pPr marL="285750" indent="-285750">
              <a:spcAft>
                <a:spcPts val="600"/>
              </a:spcAft>
              <a:buClr>
                <a:schemeClr val="accent1"/>
              </a:buClr>
              <a:buSzPct val="110000"/>
              <a:buFont typeface="Wingdings" pitchFamily="2" charset="2"/>
              <a:buChar char="§"/>
              <a:defRPr/>
            </a:pPr>
            <a:r>
              <a:rPr lang="en-US" dirty="0"/>
              <a:t>Access your long-term care funds quickly and seamlessly.</a:t>
            </a:r>
            <a:endParaRPr lang="en-US" baseline="30000" dirty="0"/>
          </a:p>
          <a:p>
            <a:pPr>
              <a:spcAft>
                <a:spcPts val="600"/>
              </a:spcAft>
              <a:buClr>
                <a:schemeClr val="accent1"/>
              </a:buClr>
              <a:buSzPct val="110000"/>
              <a:defRPr/>
            </a:pPr>
            <a:endParaRPr lang="en-US" baseline="30000" dirty="0"/>
          </a:p>
        </p:txBody>
      </p:sp>
      <p:pic>
        <p:nvPicPr>
          <p:cNvPr id="77831" name="Picture 2" descr="A person sitting on a bench&#10;&#10;Description automatically generated">
            <a:extLst>
              <a:ext uri="{FF2B5EF4-FFF2-40B4-BE49-F238E27FC236}">
                <a16:creationId xmlns:a16="http://schemas.microsoft.com/office/drawing/2014/main" id="{C4C05088-4E8B-407C-B649-E5243F98B1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752600"/>
            <a:ext cx="3354388"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594FDD21-35CD-4A66-8706-A98BABAE68D7}"/>
              </a:ext>
            </a:extLst>
          </p:cNvPr>
          <p:cNvSpPr/>
          <p:nvPr/>
        </p:nvSpPr>
        <p:spPr>
          <a:xfrm>
            <a:off x="4624388" y="3933825"/>
            <a:ext cx="6513512" cy="1501775"/>
          </a:xfrm>
          <a:prstGeom prst="rect">
            <a:avLst/>
          </a:prstGeom>
          <a:solidFill>
            <a:schemeClr val="tx2">
              <a:lumMod val="20000"/>
              <a:lumOff val="8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33" name="Rectangle 14">
            <a:extLst>
              <a:ext uri="{FF2B5EF4-FFF2-40B4-BE49-F238E27FC236}">
                <a16:creationId xmlns:a16="http://schemas.microsoft.com/office/drawing/2014/main" id="{8DA75825-BA86-4C51-81D9-E39D44D38473}"/>
              </a:ext>
            </a:extLst>
          </p:cNvPr>
          <p:cNvSpPr>
            <a:spLocks noChangeArrowheads="1"/>
          </p:cNvSpPr>
          <p:nvPr/>
        </p:nvSpPr>
        <p:spPr bwMode="auto">
          <a:xfrm>
            <a:off x="4884738" y="4146550"/>
            <a:ext cx="5992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dirty="0"/>
              <a:t>With </a:t>
            </a:r>
            <a:r>
              <a:rPr lang="en-US" altLang="en-US" sz="1600" b="1" dirty="0"/>
              <a:t>30+</a:t>
            </a:r>
            <a:r>
              <a:rPr lang="en-US" altLang="en-US" sz="1600" dirty="0"/>
              <a:t> years expertise in developing long-term care solutions and more than </a:t>
            </a:r>
            <a:r>
              <a:rPr lang="en-US" altLang="en-US" sz="1600" b="1" dirty="0"/>
              <a:t>115</a:t>
            </a:r>
            <a:r>
              <a:rPr lang="en-US" altLang="en-US" sz="1600" dirty="0"/>
              <a:t> years of financial stability,</a:t>
            </a:r>
            <a:r>
              <a:rPr lang="en-US" altLang="en-US" sz="1600" baseline="30000" dirty="0"/>
              <a:t>2</a:t>
            </a:r>
            <a:r>
              <a:rPr lang="en-US" altLang="en-US" sz="1600" dirty="0"/>
              <a:t> Lincoln remains steadfastly committed to equipping our customers with the strategies they need to accomplish their goals.</a:t>
            </a:r>
          </a:p>
        </p:txBody>
      </p:sp>
      <p:sp>
        <p:nvSpPr>
          <p:cNvPr id="15" name="Rectangle 16">
            <a:extLst>
              <a:ext uri="{FF2B5EF4-FFF2-40B4-BE49-F238E27FC236}">
                <a16:creationId xmlns:a16="http://schemas.microsoft.com/office/drawing/2014/main" id="{FBF76B5C-317F-8F65-B630-843FBE2A6D3A}"/>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17" name="Rectangle 16">
            <a:extLst>
              <a:ext uri="{FF2B5EF4-FFF2-40B4-BE49-F238E27FC236}">
                <a16:creationId xmlns:a16="http://schemas.microsoft.com/office/drawing/2014/main" id="{A60DCECD-AE8D-F06F-C1D1-1D9C1D959B53}"/>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1EEE0946-0555-0898-7411-4923FAA17144}"/>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7BEA3853-9E09-2C08-5F2C-630186FCFFD6}"/>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DE40262-A49A-46F8-94B3-895458552DB8}"/>
              </a:ext>
            </a:extLst>
          </p:cNvPr>
          <p:cNvSpPr>
            <a:spLocks noGrp="1"/>
          </p:cNvSpPr>
          <p:nvPr>
            <p:ph type="title"/>
          </p:nvPr>
        </p:nvSpPr>
        <p:spPr/>
        <p:txBody>
          <a:bodyPr/>
          <a:lstStyle/>
          <a:p>
            <a:r>
              <a:rPr lang="en-US" altLang="en-US" sz="3200" i="1"/>
              <a:t>MoneyGuard Market Advantage</a:t>
            </a:r>
            <a:r>
              <a:rPr lang="en-US" altLang="en-US" sz="3200" baseline="30000"/>
              <a:t>®</a:t>
            </a:r>
            <a:endParaRPr lang="en-US" altLang="en-US" sz="3200"/>
          </a:p>
        </p:txBody>
      </p:sp>
      <p:sp>
        <p:nvSpPr>
          <p:cNvPr id="20" name="TextBox 1">
            <a:extLst>
              <a:ext uri="{FF2B5EF4-FFF2-40B4-BE49-F238E27FC236}">
                <a16:creationId xmlns:a16="http://schemas.microsoft.com/office/drawing/2014/main" id="{1B4A11BD-E47A-434B-9835-CC3E5937097F}"/>
              </a:ext>
            </a:extLst>
          </p:cNvPr>
          <p:cNvSpPr txBox="1"/>
          <p:nvPr/>
        </p:nvSpPr>
        <p:spPr>
          <a:xfrm>
            <a:off x="4397375" y="2209800"/>
            <a:ext cx="3367088" cy="4062413"/>
          </a:xfrm>
          <a:prstGeom prst="rect">
            <a:avLst/>
          </a:prstGeom>
          <a:noFill/>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Aft>
                <a:spcPts val="1200"/>
              </a:spcAft>
              <a:buClr>
                <a:schemeClr val="accent1"/>
              </a:buClr>
              <a:buFont typeface="Wingdings" pitchFamily="2" charset="2"/>
              <a:buChar char="§"/>
              <a:defRPr/>
            </a:pPr>
            <a:r>
              <a:rPr lang="en-US" sz="1600" dirty="0"/>
              <a:t>LTC benefit growth potential through investment performance equal to 4x your policy accumulation value</a:t>
            </a:r>
          </a:p>
          <a:p>
            <a:pPr marL="285750" indent="-285750">
              <a:spcAft>
                <a:spcPts val="1200"/>
              </a:spcAft>
              <a:buClr>
                <a:schemeClr val="accent1"/>
              </a:buClr>
              <a:buFont typeface="Wingdings" pitchFamily="2" charset="2"/>
              <a:buChar char="§"/>
              <a:defRPr/>
            </a:pPr>
            <a:r>
              <a:rPr lang="en-US" sz="1600" dirty="0"/>
              <a:t>Annual lock-ins to protect against a prolonged market downturn equal</a:t>
            </a:r>
            <a:br>
              <a:rPr lang="en-US" sz="1600" dirty="0"/>
            </a:br>
            <a:r>
              <a:rPr lang="en-US" sz="1600" dirty="0"/>
              <a:t>to 2.5x your policy anniversary accumulation value </a:t>
            </a:r>
          </a:p>
          <a:p>
            <a:pPr marL="285750" indent="-285750">
              <a:spcAft>
                <a:spcPts val="1200"/>
              </a:spcAft>
              <a:buClr>
                <a:schemeClr val="accent1"/>
              </a:buClr>
              <a:buFont typeface="Wingdings" pitchFamily="2" charset="2"/>
              <a:buChar char="§"/>
              <a:defRPr/>
            </a:pPr>
            <a:r>
              <a:rPr lang="en-US" sz="1600" dirty="0"/>
              <a:t>3-year initial minimum guaranteed long-term care benefit</a:t>
            </a:r>
          </a:p>
          <a:p>
            <a:pPr marL="285750" indent="-285750">
              <a:spcAft>
                <a:spcPts val="1200"/>
              </a:spcAft>
              <a:buClr>
                <a:schemeClr val="accent1"/>
              </a:buClr>
              <a:buFont typeface="Wingdings" pitchFamily="2" charset="2"/>
              <a:buChar char="§"/>
              <a:defRPr/>
            </a:pPr>
            <a:r>
              <a:rPr lang="en-US" sz="1600" dirty="0"/>
              <a:t>Favorable tax treatment to maximize benefit values </a:t>
            </a:r>
          </a:p>
          <a:p>
            <a:pPr marL="285750" indent="-285750">
              <a:spcAft>
                <a:spcPts val="1200"/>
              </a:spcAft>
              <a:buClr>
                <a:schemeClr val="accent1"/>
              </a:buClr>
              <a:buFont typeface="Wingdings" pitchFamily="2" charset="2"/>
              <a:buChar char="§"/>
              <a:defRPr/>
            </a:pPr>
            <a:r>
              <a:rPr lang="en-US" sz="1600" dirty="0"/>
              <a:t>Should care not be needed, an income tax-free death benefit is passed on to beneficiaries </a:t>
            </a:r>
          </a:p>
        </p:txBody>
      </p:sp>
      <p:sp>
        <p:nvSpPr>
          <p:cNvPr id="22" name="TextBox 1">
            <a:extLst>
              <a:ext uri="{FF2B5EF4-FFF2-40B4-BE49-F238E27FC236}">
                <a16:creationId xmlns:a16="http://schemas.microsoft.com/office/drawing/2014/main" id="{220434C5-A8AD-4D64-871A-073F977056E0}"/>
              </a:ext>
            </a:extLst>
          </p:cNvPr>
          <p:cNvSpPr txBox="1"/>
          <p:nvPr/>
        </p:nvSpPr>
        <p:spPr>
          <a:xfrm>
            <a:off x="8240713" y="2209800"/>
            <a:ext cx="3233737" cy="1938338"/>
          </a:xfrm>
          <a:prstGeom prst="rect">
            <a:avLst/>
          </a:prstGeom>
          <a:noFill/>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Aft>
                <a:spcPts val="1200"/>
              </a:spcAft>
              <a:buClr>
                <a:schemeClr val="accent1"/>
              </a:buClr>
              <a:buFont typeface="Wingdings" pitchFamily="2" charset="2"/>
              <a:buChar char="§"/>
              <a:defRPr/>
            </a:pPr>
            <a:r>
              <a:rPr lang="en-US" sz="1600" dirty="0"/>
              <a:t>Access to benefits as soon as care</a:t>
            </a:r>
            <a:br>
              <a:rPr lang="en-US" sz="1600" dirty="0"/>
            </a:br>
            <a:r>
              <a:rPr lang="en-US" sz="1600" dirty="0"/>
              <a:t>is needed</a:t>
            </a:r>
          </a:p>
          <a:p>
            <a:pPr marL="285750" indent="-285750">
              <a:spcAft>
                <a:spcPts val="1200"/>
              </a:spcAft>
              <a:buClr>
                <a:schemeClr val="accent1"/>
              </a:buClr>
              <a:buFont typeface="Wingdings" pitchFamily="2" charset="2"/>
              <a:buChar char="§"/>
              <a:defRPr/>
            </a:pPr>
            <a:r>
              <a:rPr lang="en-US" sz="1600" dirty="0"/>
              <a:t>Care planning resources</a:t>
            </a:r>
          </a:p>
          <a:p>
            <a:pPr marL="285750" indent="-285750">
              <a:spcAft>
                <a:spcPts val="1200"/>
              </a:spcAft>
              <a:buClr>
                <a:schemeClr val="accent1"/>
              </a:buClr>
              <a:buFont typeface="Wingdings" pitchFamily="2" charset="2"/>
              <a:buChar char="§"/>
              <a:defRPr/>
            </a:pPr>
            <a:r>
              <a:rPr lang="en-US" sz="1600" dirty="0"/>
              <a:t>Flexible, customizable covered</a:t>
            </a:r>
            <a:br>
              <a:rPr lang="en-US" sz="1600" dirty="0"/>
            </a:br>
            <a:r>
              <a:rPr lang="en-US" sz="1600" dirty="0"/>
              <a:t>care services</a:t>
            </a:r>
          </a:p>
          <a:p>
            <a:pPr marL="285750" indent="-285750">
              <a:spcAft>
                <a:spcPts val="1200"/>
              </a:spcAft>
              <a:buClr>
                <a:schemeClr val="accent1"/>
              </a:buClr>
              <a:buFont typeface="Wingdings" pitchFamily="2" charset="2"/>
              <a:buChar char="§"/>
              <a:defRPr/>
            </a:pPr>
            <a:r>
              <a:rPr lang="en-US" sz="1600" dirty="0"/>
              <a:t>Decades of claims-paying expertise </a:t>
            </a:r>
          </a:p>
        </p:txBody>
      </p:sp>
      <p:sp>
        <p:nvSpPr>
          <p:cNvPr id="79877" name="Text Placeholder 13">
            <a:extLst>
              <a:ext uri="{FF2B5EF4-FFF2-40B4-BE49-F238E27FC236}">
                <a16:creationId xmlns:a16="http://schemas.microsoft.com/office/drawing/2014/main" id="{4D79820D-8FC2-4686-9CB4-D2B90F9653F1}"/>
              </a:ext>
            </a:extLst>
          </p:cNvPr>
          <p:cNvSpPr txBox="1">
            <a:spLocks noChangeArrowheads="1"/>
          </p:cNvSpPr>
          <p:nvPr/>
        </p:nvSpPr>
        <p:spPr bwMode="auto">
          <a:xfrm>
            <a:off x="8240713" y="1371600"/>
            <a:ext cx="3386137" cy="609600"/>
          </a:xfrm>
          <a:prstGeom prst="rect">
            <a:avLst/>
          </a:prstGeom>
          <a:solidFill>
            <a:srgbClr val="244F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1800" b="1">
                <a:solidFill>
                  <a:schemeClr val="bg1"/>
                </a:solidFill>
              </a:rPr>
              <a:t>WHY</a:t>
            </a:r>
            <a:r>
              <a:rPr lang="en-US" altLang="en-US" sz="1800">
                <a:solidFill>
                  <a:schemeClr val="bg1"/>
                </a:solidFill>
              </a:rPr>
              <a:t> </a:t>
            </a:r>
            <a:r>
              <a:rPr lang="en-US" altLang="en-US" sz="1800" i="1">
                <a:solidFill>
                  <a:schemeClr val="bg1"/>
                </a:solidFill>
              </a:rPr>
              <a:t>MoneyGuard solutions</a:t>
            </a:r>
            <a:r>
              <a:rPr lang="en-US" altLang="en-US" sz="1800">
                <a:solidFill>
                  <a:schemeClr val="bg1"/>
                </a:solidFill>
              </a:rPr>
              <a:t>?</a:t>
            </a:r>
          </a:p>
        </p:txBody>
      </p:sp>
      <p:sp>
        <p:nvSpPr>
          <p:cNvPr id="26" name="Text Placeholder 9">
            <a:extLst>
              <a:ext uri="{FF2B5EF4-FFF2-40B4-BE49-F238E27FC236}">
                <a16:creationId xmlns:a16="http://schemas.microsoft.com/office/drawing/2014/main" id="{FC6C4208-5E7F-4F1D-8C98-7378CA1C6FCF}"/>
              </a:ext>
            </a:extLst>
          </p:cNvPr>
          <p:cNvSpPr txBox="1">
            <a:spLocks/>
          </p:cNvSpPr>
          <p:nvPr/>
        </p:nvSpPr>
        <p:spPr bwMode="auto">
          <a:xfrm>
            <a:off x="530225" y="1371600"/>
            <a:ext cx="3400425" cy="609600"/>
          </a:xfrm>
          <a:prstGeom prst="rect">
            <a:avLst/>
          </a:prstGeom>
          <a:solidFill>
            <a:schemeClr val="accent1"/>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1800" b="1" dirty="0">
                <a:solidFill>
                  <a:schemeClr val="bg1"/>
                </a:solidFill>
              </a:rPr>
              <a:t>WHY</a:t>
            </a:r>
            <a:r>
              <a:rPr lang="en-US" altLang="en-US" sz="1800" dirty="0">
                <a:solidFill>
                  <a:schemeClr val="bg1"/>
                </a:solidFill>
              </a:rPr>
              <a:t> plan?</a:t>
            </a:r>
          </a:p>
        </p:txBody>
      </p:sp>
      <p:sp>
        <p:nvSpPr>
          <p:cNvPr id="79879" name="Text Placeholder 11">
            <a:extLst>
              <a:ext uri="{FF2B5EF4-FFF2-40B4-BE49-F238E27FC236}">
                <a16:creationId xmlns:a16="http://schemas.microsoft.com/office/drawing/2014/main" id="{ABE4CEDA-2A2F-4A84-8FEA-A19C7CAE4095}"/>
              </a:ext>
            </a:extLst>
          </p:cNvPr>
          <p:cNvSpPr txBox="1">
            <a:spLocks noChangeArrowheads="1"/>
          </p:cNvSpPr>
          <p:nvPr/>
        </p:nvSpPr>
        <p:spPr bwMode="auto">
          <a:xfrm>
            <a:off x="4402138" y="1371600"/>
            <a:ext cx="3386137" cy="609600"/>
          </a:xfrm>
          <a:prstGeom prst="rect">
            <a:avLst/>
          </a:prstGeom>
          <a:solidFill>
            <a:srgbClr val="00747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1800" b="1">
                <a:solidFill>
                  <a:schemeClr val="bg1"/>
                </a:solidFill>
              </a:rPr>
              <a:t>HOW</a:t>
            </a:r>
            <a:r>
              <a:rPr lang="en-US" altLang="en-US" sz="1800">
                <a:solidFill>
                  <a:schemeClr val="bg1"/>
                </a:solidFill>
              </a:rPr>
              <a:t> does it work?</a:t>
            </a:r>
          </a:p>
        </p:txBody>
      </p:sp>
      <p:sp>
        <p:nvSpPr>
          <p:cNvPr id="79880" name="TextBox 2">
            <a:extLst>
              <a:ext uri="{FF2B5EF4-FFF2-40B4-BE49-F238E27FC236}">
                <a16:creationId xmlns:a16="http://schemas.microsoft.com/office/drawing/2014/main" id="{A5175878-0DB1-40C4-B665-9004D7DE5947}"/>
              </a:ext>
            </a:extLst>
          </p:cNvPr>
          <p:cNvSpPr txBox="1">
            <a:spLocks noChangeArrowheads="1"/>
          </p:cNvSpPr>
          <p:nvPr/>
        </p:nvSpPr>
        <p:spPr bwMode="auto">
          <a:xfrm>
            <a:off x="561975" y="2209800"/>
            <a:ext cx="3368675"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Clr>
                <a:schemeClr val="accent1"/>
              </a:buClr>
              <a:buFont typeface="Wingdings" panose="05000000000000000000" pitchFamily="2" charset="2"/>
              <a:buChar char="§"/>
            </a:pPr>
            <a:r>
              <a:rPr lang="en-US" altLang="en-US" sz="1600" dirty="0">
                <a:cs typeface="Arial" panose="020B0604020202020204" pitchFamily="34" charset="0"/>
              </a:rPr>
              <a:t>Protection for portfolio and </a:t>
            </a:r>
            <a:br>
              <a:rPr lang="en-US" altLang="en-US" sz="1600" dirty="0">
                <a:cs typeface="Arial" panose="020B0604020202020204" pitchFamily="34" charset="0"/>
              </a:rPr>
            </a:br>
            <a:r>
              <a:rPr lang="en-US" altLang="en-US" sz="1600" dirty="0">
                <a:cs typeface="Arial" panose="020B0604020202020204" pitchFamily="34" charset="0"/>
              </a:rPr>
              <a:t>loved ones</a:t>
            </a:r>
          </a:p>
          <a:p>
            <a:pPr>
              <a:spcAft>
                <a:spcPts val="1200"/>
              </a:spcAft>
              <a:buClr>
                <a:schemeClr val="accent1"/>
              </a:buClr>
              <a:buFont typeface="Wingdings" panose="05000000000000000000" pitchFamily="2" charset="2"/>
              <a:buChar char="§"/>
            </a:pPr>
            <a:r>
              <a:rPr lang="en-US" altLang="en-US" sz="1600" dirty="0">
                <a:cs typeface="Arial" panose="020B0604020202020204" pitchFamily="34" charset="0"/>
              </a:rPr>
              <a:t>Freedom to choose care preferences</a:t>
            </a:r>
          </a:p>
          <a:p>
            <a:pPr>
              <a:spcAft>
                <a:spcPts val="1200"/>
              </a:spcAft>
              <a:buClr>
                <a:schemeClr val="accent1"/>
              </a:buClr>
              <a:buFont typeface="Wingdings" panose="05000000000000000000" pitchFamily="2" charset="2"/>
              <a:buChar char="§"/>
            </a:pPr>
            <a:r>
              <a:rPr lang="en-US" altLang="en-US" sz="1600" dirty="0">
                <a:cs typeface="Arial" panose="020B0604020202020204" pitchFamily="34" charset="0"/>
              </a:rPr>
              <a:t>Feel more confident in the future</a:t>
            </a:r>
          </a:p>
          <a:p>
            <a:pPr>
              <a:spcAft>
                <a:spcPts val="1200"/>
              </a:spcAft>
              <a:buClr>
                <a:schemeClr val="accent1"/>
              </a:buClr>
              <a:buFont typeface="Wingdings" panose="05000000000000000000" pitchFamily="2" charset="2"/>
              <a:buChar char="§"/>
            </a:pPr>
            <a:r>
              <a:rPr lang="en-US" altLang="en-US" sz="1600" dirty="0">
                <a:cs typeface="Arial" panose="020B0604020202020204" pitchFamily="34" charset="0"/>
              </a:rPr>
              <a:t>More control and flexible options with the Benefit Transfer Rider</a:t>
            </a:r>
          </a:p>
          <a:p>
            <a:pPr>
              <a:spcAft>
                <a:spcPts val="1200"/>
              </a:spcAft>
              <a:buClr>
                <a:schemeClr val="accent1"/>
              </a:buClr>
              <a:buFont typeface="Wingdings" panose="05000000000000000000" pitchFamily="2" charset="2"/>
              <a:buChar char="§"/>
            </a:pPr>
            <a:endParaRPr lang="en-US" altLang="en-US" sz="1600" dirty="0">
              <a:cs typeface="Arial" panose="020B0604020202020204" pitchFamily="34" charset="0"/>
            </a:endParaRPr>
          </a:p>
          <a:p>
            <a:pPr>
              <a:spcAft>
                <a:spcPts val="1200"/>
              </a:spcAft>
              <a:buClr>
                <a:schemeClr val="accent1"/>
              </a:buClr>
              <a:buFont typeface="Wingdings" panose="05000000000000000000" pitchFamily="2" charset="2"/>
              <a:buChar char="§"/>
            </a:pPr>
            <a:endParaRPr lang="en-US" altLang="en-US" sz="1600" dirty="0">
              <a:cs typeface="Arial" panose="020B0604020202020204" pitchFamily="34" charset="0"/>
            </a:endParaRPr>
          </a:p>
        </p:txBody>
      </p:sp>
      <p:sp>
        <p:nvSpPr>
          <p:cNvPr id="13" name="Rectangle 16">
            <a:extLst>
              <a:ext uri="{FF2B5EF4-FFF2-40B4-BE49-F238E27FC236}">
                <a16:creationId xmlns:a16="http://schemas.microsoft.com/office/drawing/2014/main" id="{4FD596AC-48D6-7FB2-B50F-7F2732F4790D}"/>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15" name="Rectangle 14">
            <a:extLst>
              <a:ext uri="{FF2B5EF4-FFF2-40B4-BE49-F238E27FC236}">
                <a16:creationId xmlns:a16="http://schemas.microsoft.com/office/drawing/2014/main" id="{4218CD87-56BB-8444-21B3-6A0F87649257}"/>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8E1C248D-6849-0FBF-4F29-17E8C3DCD5E2}"/>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86B9C47B-40A0-8E0F-13AD-45FAD2D74325}"/>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9CBD15B-0290-40C7-BBCF-57B68CB67CE9}"/>
              </a:ext>
            </a:extLst>
          </p:cNvPr>
          <p:cNvSpPr/>
          <p:nvPr/>
        </p:nvSpPr>
        <p:spPr>
          <a:xfrm>
            <a:off x="571500" y="2736850"/>
            <a:ext cx="5664200" cy="3048000"/>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23" name="Title 1">
            <a:extLst>
              <a:ext uri="{FF2B5EF4-FFF2-40B4-BE49-F238E27FC236}">
                <a16:creationId xmlns:a16="http://schemas.microsoft.com/office/drawing/2014/main" id="{BDD54CF7-D6BA-46C6-94D8-68D5B7D00113}"/>
              </a:ext>
            </a:extLst>
          </p:cNvPr>
          <p:cNvSpPr>
            <a:spLocks noGrp="1"/>
          </p:cNvSpPr>
          <p:nvPr>
            <p:ph type="title"/>
          </p:nvPr>
        </p:nvSpPr>
        <p:spPr>
          <a:xfrm>
            <a:off x="571500" y="484188"/>
            <a:ext cx="6126163" cy="522287"/>
          </a:xfrm>
        </p:spPr>
        <p:txBody>
          <a:bodyPr/>
          <a:lstStyle/>
          <a:p>
            <a:r>
              <a:rPr lang="en-US" altLang="en-US" sz="3200" dirty="0"/>
              <a:t>Your next step</a:t>
            </a:r>
          </a:p>
        </p:txBody>
      </p:sp>
      <p:sp>
        <p:nvSpPr>
          <p:cNvPr id="81924" name="Text Placeholder 3">
            <a:extLst>
              <a:ext uri="{FF2B5EF4-FFF2-40B4-BE49-F238E27FC236}">
                <a16:creationId xmlns:a16="http://schemas.microsoft.com/office/drawing/2014/main" id="{9EF423CB-AFAF-4A92-A18D-5CD473F4A83E}"/>
              </a:ext>
            </a:extLst>
          </p:cNvPr>
          <p:cNvSpPr>
            <a:spLocks noGrp="1"/>
          </p:cNvSpPr>
          <p:nvPr>
            <p:ph type="body" sz="quarter" idx="11"/>
          </p:nvPr>
        </p:nvSpPr>
        <p:spPr>
          <a:xfrm>
            <a:off x="584200" y="1511300"/>
            <a:ext cx="5816600" cy="969963"/>
          </a:xfrm>
        </p:spPr>
        <p:txBody>
          <a:bodyPr/>
          <a:lstStyle/>
          <a:p>
            <a:pPr marL="0" indent="0">
              <a:buFont typeface="Arial" panose="020B0604020202020204" pitchFamily="34" charset="0"/>
              <a:buNone/>
            </a:pPr>
            <a:r>
              <a:rPr lang="en-US" altLang="en-US" sz="1800"/>
              <a:t>Connect with your financial professional and have a long-term care planning conversation to see if </a:t>
            </a:r>
            <a:r>
              <a:rPr lang="en-US" altLang="en-US" sz="1800" i="1"/>
              <a:t>MoneyGuard Market Advantage</a:t>
            </a:r>
            <a:r>
              <a:rPr lang="en-US" altLang="en-US" sz="1800" baseline="30000"/>
              <a:t>®</a:t>
            </a:r>
            <a:r>
              <a:rPr lang="en-US" altLang="en-US" sz="1800"/>
              <a:t> is the right strategy for you. </a:t>
            </a:r>
          </a:p>
        </p:txBody>
      </p:sp>
      <p:sp>
        <p:nvSpPr>
          <p:cNvPr id="17" name="Rectangle 16">
            <a:extLst>
              <a:ext uri="{FF2B5EF4-FFF2-40B4-BE49-F238E27FC236}">
                <a16:creationId xmlns:a16="http://schemas.microsoft.com/office/drawing/2014/main" id="{E50A5E92-1C61-4198-A1B5-0B45C37BC329}"/>
              </a:ext>
            </a:extLst>
          </p:cNvPr>
          <p:cNvSpPr/>
          <p:nvPr/>
        </p:nvSpPr>
        <p:spPr>
          <a:xfrm>
            <a:off x="1773238" y="3768725"/>
            <a:ext cx="4127500" cy="369888"/>
          </a:xfrm>
          <a:prstGeom prst="rect">
            <a:avLst/>
          </a:prstGeom>
        </p:spPr>
        <p:txBody>
          <a:bodyPr wrap="none">
            <a:spAutoFit/>
          </a:bodyPr>
          <a:lstStyle/>
          <a:p>
            <a:pPr>
              <a:defRPr/>
            </a:pPr>
            <a:r>
              <a:rPr lang="en-US" dirty="0">
                <a:latin typeface="+mn-lt"/>
              </a:rPr>
              <a:t>Who will provide care should you need it?</a:t>
            </a:r>
          </a:p>
        </p:txBody>
      </p:sp>
      <p:sp>
        <p:nvSpPr>
          <p:cNvPr id="18" name="Rectangle 17">
            <a:extLst>
              <a:ext uri="{FF2B5EF4-FFF2-40B4-BE49-F238E27FC236}">
                <a16:creationId xmlns:a16="http://schemas.microsoft.com/office/drawing/2014/main" id="{96657D40-F6FF-445F-B925-323E8419FB69}"/>
              </a:ext>
            </a:extLst>
          </p:cNvPr>
          <p:cNvSpPr/>
          <p:nvPr/>
        </p:nvSpPr>
        <p:spPr>
          <a:xfrm>
            <a:off x="1773238" y="4389438"/>
            <a:ext cx="3913187" cy="369887"/>
          </a:xfrm>
          <a:prstGeom prst="rect">
            <a:avLst/>
          </a:prstGeom>
        </p:spPr>
        <p:txBody>
          <a:bodyPr wrap="none">
            <a:spAutoFit/>
          </a:bodyPr>
          <a:lstStyle/>
          <a:p>
            <a:pPr>
              <a:defRPr/>
            </a:pPr>
            <a:r>
              <a:rPr lang="en-US" dirty="0">
                <a:latin typeface="+mn-lt"/>
              </a:rPr>
              <a:t>Where would you want to receive care?</a:t>
            </a:r>
          </a:p>
        </p:txBody>
      </p:sp>
      <p:sp>
        <p:nvSpPr>
          <p:cNvPr id="19" name="Rectangle 18">
            <a:extLst>
              <a:ext uri="{FF2B5EF4-FFF2-40B4-BE49-F238E27FC236}">
                <a16:creationId xmlns:a16="http://schemas.microsoft.com/office/drawing/2014/main" id="{76FE166E-EC27-4315-874C-EDE48BEAF3FC}"/>
              </a:ext>
            </a:extLst>
          </p:cNvPr>
          <p:cNvSpPr/>
          <p:nvPr/>
        </p:nvSpPr>
        <p:spPr>
          <a:xfrm>
            <a:off x="1773238" y="4960938"/>
            <a:ext cx="2386012" cy="369887"/>
          </a:xfrm>
          <a:prstGeom prst="rect">
            <a:avLst/>
          </a:prstGeom>
        </p:spPr>
        <p:txBody>
          <a:bodyPr wrap="none">
            <a:spAutoFit/>
          </a:bodyPr>
          <a:lstStyle/>
          <a:p>
            <a:pPr>
              <a:defRPr/>
            </a:pPr>
            <a:r>
              <a:rPr lang="en-US" dirty="0">
                <a:latin typeface="+mn-lt"/>
              </a:rPr>
              <a:t>How will you pay for it?</a:t>
            </a:r>
          </a:p>
        </p:txBody>
      </p:sp>
      <p:sp>
        <p:nvSpPr>
          <p:cNvPr id="31" name="Rectangle 30">
            <a:extLst>
              <a:ext uri="{FF2B5EF4-FFF2-40B4-BE49-F238E27FC236}">
                <a16:creationId xmlns:a16="http://schemas.microsoft.com/office/drawing/2014/main" id="{D60D64F4-08A6-4FBD-ACE6-32385F28770E}"/>
              </a:ext>
            </a:extLst>
          </p:cNvPr>
          <p:cNvSpPr/>
          <p:nvPr/>
        </p:nvSpPr>
        <p:spPr>
          <a:xfrm>
            <a:off x="1090613" y="3740150"/>
            <a:ext cx="457200" cy="4572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29" name="TextBox 32">
            <a:extLst>
              <a:ext uri="{FF2B5EF4-FFF2-40B4-BE49-F238E27FC236}">
                <a16:creationId xmlns:a16="http://schemas.microsoft.com/office/drawing/2014/main" id="{912513DE-ED65-4C87-8EA6-71EAAE194A81}"/>
              </a:ext>
            </a:extLst>
          </p:cNvPr>
          <p:cNvSpPr txBox="1">
            <a:spLocks noChangeArrowheads="1"/>
          </p:cNvSpPr>
          <p:nvPr/>
        </p:nvSpPr>
        <p:spPr bwMode="auto">
          <a:xfrm>
            <a:off x="1166813" y="381476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1</a:t>
            </a:r>
          </a:p>
        </p:txBody>
      </p:sp>
      <p:sp>
        <p:nvSpPr>
          <p:cNvPr id="37" name="Rectangle 36">
            <a:extLst>
              <a:ext uri="{FF2B5EF4-FFF2-40B4-BE49-F238E27FC236}">
                <a16:creationId xmlns:a16="http://schemas.microsoft.com/office/drawing/2014/main" id="{C2B25C08-8F75-4FD0-B366-5D640AA6544F}"/>
              </a:ext>
            </a:extLst>
          </p:cNvPr>
          <p:cNvSpPr/>
          <p:nvPr/>
        </p:nvSpPr>
        <p:spPr>
          <a:xfrm>
            <a:off x="1090613" y="4314825"/>
            <a:ext cx="457200" cy="4572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31" name="TextBox 37">
            <a:extLst>
              <a:ext uri="{FF2B5EF4-FFF2-40B4-BE49-F238E27FC236}">
                <a16:creationId xmlns:a16="http://schemas.microsoft.com/office/drawing/2014/main" id="{506918F2-603C-4E10-AAAE-7E52D54D1AA0}"/>
              </a:ext>
            </a:extLst>
          </p:cNvPr>
          <p:cNvSpPr txBox="1">
            <a:spLocks noChangeArrowheads="1"/>
          </p:cNvSpPr>
          <p:nvPr/>
        </p:nvSpPr>
        <p:spPr bwMode="auto">
          <a:xfrm>
            <a:off x="1166813" y="438943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2</a:t>
            </a:r>
          </a:p>
        </p:txBody>
      </p:sp>
      <p:sp>
        <p:nvSpPr>
          <p:cNvPr id="39" name="Rectangle 38">
            <a:extLst>
              <a:ext uri="{FF2B5EF4-FFF2-40B4-BE49-F238E27FC236}">
                <a16:creationId xmlns:a16="http://schemas.microsoft.com/office/drawing/2014/main" id="{D204A410-CFEB-4515-8D67-DF4B8F879A98}"/>
              </a:ext>
            </a:extLst>
          </p:cNvPr>
          <p:cNvSpPr/>
          <p:nvPr/>
        </p:nvSpPr>
        <p:spPr>
          <a:xfrm>
            <a:off x="1090613" y="4889500"/>
            <a:ext cx="457200" cy="4572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33" name="TextBox 39">
            <a:extLst>
              <a:ext uri="{FF2B5EF4-FFF2-40B4-BE49-F238E27FC236}">
                <a16:creationId xmlns:a16="http://schemas.microsoft.com/office/drawing/2014/main" id="{18F9E419-6FF2-4AE7-B035-DE93C9C37D36}"/>
              </a:ext>
            </a:extLst>
          </p:cNvPr>
          <p:cNvSpPr txBox="1">
            <a:spLocks noChangeArrowheads="1"/>
          </p:cNvSpPr>
          <p:nvPr/>
        </p:nvSpPr>
        <p:spPr bwMode="auto">
          <a:xfrm>
            <a:off x="1166813" y="496411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3</a:t>
            </a:r>
          </a:p>
        </p:txBody>
      </p:sp>
      <p:sp>
        <p:nvSpPr>
          <p:cNvPr id="81934" name="Rectangle 4">
            <a:extLst>
              <a:ext uri="{FF2B5EF4-FFF2-40B4-BE49-F238E27FC236}">
                <a16:creationId xmlns:a16="http://schemas.microsoft.com/office/drawing/2014/main" id="{1EA4C22A-9D74-4472-8770-320C1450D0A6}"/>
              </a:ext>
            </a:extLst>
          </p:cNvPr>
          <p:cNvSpPr>
            <a:spLocks noChangeArrowheads="1"/>
          </p:cNvSpPr>
          <p:nvPr/>
        </p:nvSpPr>
        <p:spPr bwMode="auto">
          <a:xfrm>
            <a:off x="990600" y="2906713"/>
            <a:ext cx="445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Start the conversation and answer these three questions: </a:t>
            </a:r>
          </a:p>
        </p:txBody>
      </p:sp>
      <p:pic>
        <p:nvPicPr>
          <p:cNvPr id="81935" name="Picture 8" descr="A group of people sitting on a bench&#10;&#10;Description automatically generated">
            <a:extLst>
              <a:ext uri="{FF2B5EF4-FFF2-40B4-BE49-F238E27FC236}">
                <a16:creationId xmlns:a16="http://schemas.microsoft.com/office/drawing/2014/main" id="{7526A9ED-1665-4F31-8FCA-86C8CC220B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9900" y="1600200"/>
            <a:ext cx="48482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6">
            <a:extLst>
              <a:ext uri="{FF2B5EF4-FFF2-40B4-BE49-F238E27FC236}">
                <a16:creationId xmlns:a16="http://schemas.microsoft.com/office/drawing/2014/main" id="{513017D0-CAA3-E584-4C1B-39727E72FA7E}"/>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23" name="Rectangle 22">
            <a:extLst>
              <a:ext uri="{FF2B5EF4-FFF2-40B4-BE49-F238E27FC236}">
                <a16:creationId xmlns:a16="http://schemas.microsoft.com/office/drawing/2014/main" id="{C4A9C3CE-82DE-E850-F0EE-CF6AC5C6258F}"/>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AE785FD2-F355-1563-67B1-BD6007245265}"/>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3536F1AF-D4EF-77DB-D932-D9E4B8417956}"/>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3970" name="Text Placeholder 1">
            <a:extLst>
              <a:ext uri="{FF2B5EF4-FFF2-40B4-BE49-F238E27FC236}">
                <a16:creationId xmlns:a16="http://schemas.microsoft.com/office/drawing/2014/main" id="{DC904009-60DA-4116-8746-2FAF596CFADA}"/>
              </a:ext>
            </a:extLst>
          </p:cNvPr>
          <p:cNvSpPr>
            <a:spLocks noGrp="1"/>
          </p:cNvSpPr>
          <p:nvPr>
            <p:ph type="body" idx="1"/>
          </p:nvPr>
        </p:nvSpPr>
        <p:spPr>
          <a:xfrm>
            <a:off x="577850" y="1408113"/>
            <a:ext cx="11036300" cy="822325"/>
          </a:xfrm>
        </p:spPr>
        <p:txBody>
          <a:bodyPr/>
          <a:lstStyle/>
          <a:p>
            <a:pPr>
              <a:spcBef>
                <a:spcPct val="0"/>
              </a:spcBef>
              <a:spcAft>
                <a:spcPct val="0"/>
              </a:spcAft>
            </a:pPr>
            <a:r>
              <a:rPr lang="en-US" altLang="en-US"/>
              <a:t>Thank you.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
            <a:extLst>
              <a:ext uri="{FF2B5EF4-FFF2-40B4-BE49-F238E27FC236}">
                <a16:creationId xmlns:a16="http://schemas.microsoft.com/office/drawing/2014/main" id="{6B4B57F2-19CB-4AAB-9417-B4FFC91BFCA0}"/>
              </a:ext>
            </a:extLst>
          </p:cNvPr>
          <p:cNvSpPr>
            <a:spLocks noGrp="1"/>
          </p:cNvSpPr>
          <p:nvPr>
            <p:ph type="title"/>
          </p:nvPr>
        </p:nvSpPr>
        <p:spPr>
          <a:xfrm>
            <a:off x="571500" y="484188"/>
            <a:ext cx="11036300" cy="522287"/>
          </a:xfrm>
        </p:spPr>
        <p:txBody>
          <a:bodyPr/>
          <a:lstStyle/>
          <a:p>
            <a:pPr eaLnBrk="1" hangingPunct="1"/>
            <a:r>
              <a:rPr lang="en-US" altLang="en-US"/>
              <a:t>Important information</a:t>
            </a:r>
          </a:p>
        </p:txBody>
      </p:sp>
      <p:sp>
        <p:nvSpPr>
          <p:cNvPr id="86020" name="TextBox 1">
            <a:extLst>
              <a:ext uri="{FF2B5EF4-FFF2-40B4-BE49-F238E27FC236}">
                <a16:creationId xmlns:a16="http://schemas.microsoft.com/office/drawing/2014/main" id="{4E4F3F08-F760-495F-B167-D647ADE36060}"/>
              </a:ext>
            </a:extLst>
          </p:cNvPr>
          <p:cNvSpPr txBox="1">
            <a:spLocks noChangeArrowheads="1"/>
          </p:cNvSpPr>
          <p:nvPr/>
        </p:nvSpPr>
        <p:spPr bwMode="auto">
          <a:xfrm>
            <a:off x="11042650" y="5153025"/>
            <a:ext cx="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cs typeface="Arial" panose="020B0604020202020204" pitchFamily="34" charset="0"/>
            </a:endParaRPr>
          </a:p>
        </p:txBody>
      </p:sp>
      <p:sp>
        <p:nvSpPr>
          <p:cNvPr id="6" name="Text Placeholder 5">
            <a:extLst>
              <a:ext uri="{FF2B5EF4-FFF2-40B4-BE49-F238E27FC236}">
                <a16:creationId xmlns:a16="http://schemas.microsoft.com/office/drawing/2014/main" id="{68BCA77D-95EE-402C-8D70-068E0EE9CDB3}"/>
              </a:ext>
            </a:extLst>
          </p:cNvPr>
          <p:cNvSpPr txBox="1">
            <a:spLocks noGrp="1"/>
          </p:cNvSpPr>
          <p:nvPr>
            <p:ph type="body" sz="quarter" idx="11"/>
          </p:nvPr>
        </p:nvSpPr>
        <p:spPr>
          <a:xfrm>
            <a:off x="571499" y="1514475"/>
            <a:ext cx="8420095" cy="4573588"/>
          </a:xfrm>
          <a:prstGeom prst="rect">
            <a:avLst/>
          </a:prstGeom>
          <a:noFill/>
        </p:spPr>
        <p:txBody>
          <a:bodyPr wrap="square" lIns="0" tIns="0" rIns="0" bIns="0" numCol="2" spcCol="457200" rtlCol="0">
            <a:noAutofit/>
          </a:bodyPr>
          <a:lstStyle/>
          <a:p>
            <a:pPr>
              <a:spcBef>
                <a:spcPts val="300"/>
              </a:spcBef>
              <a:spcAft>
                <a:spcPts val="300"/>
              </a:spcAft>
            </a:pPr>
            <a:r>
              <a:rPr lang="en-US" sz="900" b="1" dirty="0">
                <a:cs typeface="Arial" panose="020B0604020202020204" pitchFamily="34" charset="0"/>
              </a:rPr>
              <a:t>Insurance products issued by:​</a:t>
            </a:r>
            <a:br>
              <a:rPr lang="en-US" sz="900" b="1" dirty="0">
                <a:cs typeface="Arial" panose="020B0604020202020204" pitchFamily="34" charset="0"/>
              </a:rPr>
            </a:br>
            <a:r>
              <a:rPr lang="en-US" sz="900" dirty="0">
                <a:cs typeface="Arial" panose="020B0604020202020204" pitchFamily="34" charset="0"/>
              </a:rPr>
              <a:t>The Lincoln National Life Insurance Company​</a:t>
            </a:r>
          </a:p>
          <a:p>
            <a:pPr>
              <a:spcBef>
                <a:spcPts val="300"/>
              </a:spcBef>
              <a:spcAft>
                <a:spcPts val="300"/>
              </a:spcAft>
            </a:pPr>
            <a:r>
              <a:rPr lang="en-US" sz="900" b="1" dirty="0">
                <a:cs typeface="Arial" panose="020B0604020202020204" pitchFamily="34" charset="0"/>
              </a:rPr>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​before investing or sending money. For current prospectuses, please ​call 800-444-2363 or go to </a:t>
            </a:r>
            <a:r>
              <a:rPr lang="en-US" sz="900" b="1" u="sng" dirty="0" err="1">
                <a:cs typeface="Arial" panose="020B0604020202020204" pitchFamily="34" charset="0"/>
              </a:rPr>
              <a:t>www.LincolnFinancial.com</a:t>
            </a:r>
            <a:r>
              <a:rPr lang="en-US" sz="900" b="1" u="sng" dirty="0">
                <a:cs typeface="Arial" panose="020B0604020202020204" pitchFamily="34" charset="0"/>
              </a:rPr>
              <a:t>.​</a:t>
            </a:r>
          </a:p>
          <a:p>
            <a:pPr>
              <a:spcBef>
                <a:spcPts val="300"/>
              </a:spcBef>
              <a:spcAft>
                <a:spcPts val="300"/>
              </a:spcAft>
            </a:pPr>
            <a:r>
              <a:rPr lang="en-US" sz="900" dirty="0">
                <a:cs typeface="Arial" panose="020B0604020202020204" pitchFamily="34" charset="0"/>
              </a:rPr>
              <a:t>With variable products, policy values will fluctuate and are subject to market risk and to possible loss of principal.​</a:t>
            </a:r>
          </a:p>
          <a:p>
            <a:pPr>
              <a:spcBef>
                <a:spcPts val="300"/>
              </a:spcBef>
              <a:spcAft>
                <a:spcPts val="300"/>
              </a:spcAft>
            </a:pPr>
            <a:r>
              <a:rPr lang="en-US" sz="900" dirty="0">
                <a:cs typeface="Arial" panose="020B0604020202020204" pitchFamily="34" charset="0"/>
              </a:rPr>
              <a:t>Products, riders and features are subject to state availability. Limitations and exclusions apply.​</a:t>
            </a:r>
          </a:p>
          <a:p>
            <a:pPr>
              <a:spcBef>
                <a:spcPts val="300"/>
              </a:spcBef>
              <a:spcAft>
                <a:spcPts val="300"/>
              </a:spcAft>
            </a:pPr>
            <a:r>
              <a:rPr lang="en-US" sz="900" dirty="0">
                <a:cs typeface="Arial" panose="020B0604020202020204" pitchFamily="34" charset="0"/>
              </a:rPr>
              <a:t>Lincoln Financial Group® affiliates, their distributors, and their respective employees, representatives and/or insurance agents do not provide tax, accounting or legal advice. ​</a:t>
            </a:r>
          </a:p>
          <a:p>
            <a:pPr>
              <a:spcBef>
                <a:spcPts val="300"/>
              </a:spcBef>
              <a:spcAft>
                <a:spcPts val="300"/>
              </a:spcAft>
            </a:pPr>
            <a:r>
              <a:rPr lang="en-US" sz="900" dirty="0">
                <a:cs typeface="Arial" panose="020B0604020202020204" pitchFamily="34" charset="0"/>
              </a:rPr>
              <a:t>Please consult an independent professional as to any tax, accounting or legal statements made herein.​</a:t>
            </a:r>
          </a:p>
          <a:p>
            <a:pPr>
              <a:spcBef>
                <a:spcPts val="300"/>
              </a:spcBef>
              <a:spcAft>
                <a:spcPts val="300"/>
              </a:spcAft>
            </a:pPr>
            <a:r>
              <a:rPr lang="en-US" sz="900" dirty="0">
                <a:cs typeface="Arial" panose="020B0604020202020204" pitchFamily="34" charset="0"/>
              </a:rPr>
              <a:t>Lincoln Concierge Care Coordination is available for all Lincoln </a:t>
            </a:r>
            <a:r>
              <a:rPr lang="en-US" sz="900" i="1" dirty="0" err="1">
                <a:cs typeface="Arial" panose="020B0604020202020204" pitchFamily="34" charset="0"/>
              </a:rPr>
              <a:t>MoneyGuard</a:t>
            </a:r>
            <a:r>
              <a:rPr lang="en-US" sz="900" dirty="0">
                <a:cs typeface="Arial" panose="020B0604020202020204" pitchFamily="34" charset="0"/>
              </a:rPr>
              <a:t>® Solutions policyowners.​ </a:t>
            </a:r>
          </a:p>
          <a:p>
            <a:pPr>
              <a:spcBef>
                <a:spcPts val="300"/>
              </a:spcBef>
              <a:spcAft>
                <a:spcPts val="300"/>
              </a:spcAft>
            </a:pPr>
            <a:endParaRPr lang="en-US" sz="900" b="1" dirty="0">
              <a:cs typeface="Arial" panose="020B0604020202020204" pitchFamily="34" charset="0"/>
            </a:endParaRPr>
          </a:p>
          <a:p>
            <a:pPr>
              <a:spcBef>
                <a:spcPts val="300"/>
              </a:spcBef>
              <a:spcAft>
                <a:spcPts val="300"/>
              </a:spcAft>
            </a:pPr>
            <a:endParaRPr lang="en-US" sz="900" b="1" dirty="0">
              <a:cs typeface="Arial" panose="020B0604020202020204" pitchFamily="34" charset="0"/>
            </a:endParaRPr>
          </a:p>
          <a:p>
            <a:pPr>
              <a:spcBef>
                <a:spcPts val="300"/>
              </a:spcBef>
              <a:spcAft>
                <a:spcPts val="300"/>
              </a:spcAft>
            </a:pPr>
            <a:endParaRPr lang="en-US" sz="900" b="1" dirty="0"/>
          </a:p>
          <a:p>
            <a:pPr>
              <a:spcBef>
                <a:spcPts val="300"/>
              </a:spcBef>
              <a:spcAft>
                <a:spcPts val="300"/>
              </a:spcAft>
            </a:pPr>
            <a:endParaRPr lang="en-US" sz="900" b="1" dirty="0">
              <a:cs typeface="Arial" panose="020B0604020202020204" pitchFamily="34" charset="0"/>
            </a:endParaRPr>
          </a:p>
          <a:p>
            <a:pPr>
              <a:spcBef>
                <a:spcPts val="300"/>
              </a:spcBef>
              <a:spcAft>
                <a:spcPts val="300"/>
              </a:spcAft>
            </a:pPr>
            <a:r>
              <a:rPr lang="en-US" sz="900" dirty="0">
                <a:cs typeface="Arial" panose="020B0604020202020204" pitchFamily="34" charset="0"/>
              </a:rPr>
              <a:t>Lincoln Concierge Care Coordination includes claims support provided by Lincoln Financial and services provided by a third-party vendor not affiliated with Lincoln Financial. Concierge Care third-party vendors do not provide direct care or home services. Participating providers are not agents or employees of Lincoln Financial Group or the third-party vendor. Results and outcomes cannot be guaranteed. The availability of any particular provider cannot be guaranteed and is subject to change. Lincoln Financial does not monitor or participate in the review of programs or services referred or recommended by third-party vendors. Long-term care coverage is provided through the applicable long-term care rider offered through your Lincoln policy.​</a:t>
            </a:r>
          </a:p>
          <a:p>
            <a:pPr>
              <a:spcBef>
                <a:spcPts val="300"/>
              </a:spcBef>
              <a:spcAft>
                <a:spcPts val="300"/>
              </a:spcAft>
            </a:pPr>
            <a:r>
              <a:rPr lang="en-US" sz="900" b="1" dirty="0">
                <a:cs typeface="Arial" panose="020B0604020202020204" pitchFamily="34" charset="0"/>
              </a:rPr>
              <a:t>All guarantees and benefits of the insurance policy are subject to the ​claims-paying ability of the issuing insurance company. </a:t>
            </a:r>
            <a:r>
              <a:rPr lang="en-US" sz="900" dirty="0">
                <a:cs typeface="Arial" panose="020B0604020202020204" pitchFamily="34" charset="0"/>
              </a:rPr>
              <a:t>They are not backed by the broker-dealer and/or insurance agency selling the policy, or any affiliates of those entities other than the issuing company affiliates, and none makes any representations or guarantees regarding the claims-paying ability of the issuer.​ In most cases, based on our understanding of applicable law, the policy will be a Modified Endowment Contract (MEC) as defined in section 7702A of the Internal Revenue Code.​</a:t>
            </a:r>
          </a:p>
          <a:p>
            <a:pPr>
              <a:spcBef>
                <a:spcPts val="300"/>
              </a:spcBef>
              <a:spcAft>
                <a:spcPts val="300"/>
              </a:spcAft>
            </a:pPr>
            <a:r>
              <a:rPr lang="en-US" sz="900" dirty="0">
                <a:cs typeface="Arial" panose="020B0604020202020204" pitchFamily="34" charset="0"/>
              </a:rPr>
              <a:t>We will not deny benefits for pre-existing conditions. This does not preclude us from exercising other remedies available at law, in equity or in contract because of misrepresentations. A pre-existing condition means a condition for which medical advice or treatment was recommended by or received from a provider of health care services within 6 months preceding the effective date of coverage of an insured person.</a:t>
            </a:r>
          </a:p>
          <a:p>
            <a:pPr>
              <a:spcBef>
                <a:spcPts val="300"/>
              </a:spcBef>
              <a:spcAft>
                <a:spcPts val="300"/>
              </a:spcAft>
            </a:pPr>
            <a:r>
              <a:rPr lang="en-US" sz="900" dirty="0">
                <a:cs typeface="Arial" panose="020B0604020202020204" pitchFamily="34" charset="0"/>
              </a:rPr>
              <a:t>Distributions from a MEC will be subject to income tax, and an additional 10% federal income tax penalty applies to taxable distributions received before the policy owner reaches age 59½.​</a:t>
            </a:r>
          </a:p>
          <a:p>
            <a:pPr algn="l">
              <a:spcBef>
                <a:spcPts val="300"/>
              </a:spcBef>
              <a:spcAft>
                <a:spcPts val="300"/>
              </a:spcAft>
            </a:pPr>
            <a:endParaRPr lang="en-US" sz="900" dirty="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7">
            <a:extLst>
              <a:ext uri="{FF2B5EF4-FFF2-40B4-BE49-F238E27FC236}">
                <a16:creationId xmlns:a16="http://schemas.microsoft.com/office/drawing/2014/main" id="{C6E8C46C-4318-4EAC-8259-65A29A0F0156}"/>
              </a:ext>
            </a:extLst>
          </p:cNvPr>
          <p:cNvSpPr>
            <a:spLocks noGrp="1"/>
          </p:cNvSpPr>
          <p:nvPr>
            <p:ph type="title"/>
          </p:nvPr>
        </p:nvSpPr>
        <p:spPr>
          <a:xfrm>
            <a:off x="571500" y="484188"/>
            <a:ext cx="11036300" cy="522287"/>
          </a:xfrm>
        </p:spPr>
        <p:txBody>
          <a:bodyPr/>
          <a:lstStyle/>
          <a:p>
            <a:pPr eaLnBrk="1" hangingPunct="1"/>
            <a:r>
              <a:rPr lang="en-US" altLang="en-US"/>
              <a:t>Important information</a:t>
            </a:r>
          </a:p>
        </p:txBody>
      </p:sp>
      <p:sp>
        <p:nvSpPr>
          <p:cNvPr id="88068" name="TextBox 1">
            <a:extLst>
              <a:ext uri="{FF2B5EF4-FFF2-40B4-BE49-F238E27FC236}">
                <a16:creationId xmlns:a16="http://schemas.microsoft.com/office/drawing/2014/main" id="{E0D7DAAA-E352-4E6F-84D6-3A230D4F0B1C}"/>
              </a:ext>
            </a:extLst>
          </p:cNvPr>
          <p:cNvSpPr txBox="1">
            <a:spLocks noChangeArrowheads="1"/>
          </p:cNvSpPr>
          <p:nvPr/>
        </p:nvSpPr>
        <p:spPr bwMode="auto">
          <a:xfrm>
            <a:off x="11042650" y="5153025"/>
            <a:ext cx="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cs typeface="Arial" panose="020B0604020202020204" pitchFamily="34" charset="0"/>
            </a:endParaRPr>
          </a:p>
        </p:txBody>
      </p:sp>
      <p:sp>
        <p:nvSpPr>
          <p:cNvPr id="6" name="Text Placeholder 5">
            <a:extLst>
              <a:ext uri="{FF2B5EF4-FFF2-40B4-BE49-F238E27FC236}">
                <a16:creationId xmlns:a16="http://schemas.microsoft.com/office/drawing/2014/main" id="{F70BE0CF-DEE5-42CD-A8A4-AAA300302915}"/>
              </a:ext>
            </a:extLst>
          </p:cNvPr>
          <p:cNvSpPr>
            <a:spLocks noGrp="1"/>
          </p:cNvSpPr>
          <p:nvPr>
            <p:ph type="body" sz="quarter" idx="11"/>
          </p:nvPr>
        </p:nvSpPr>
        <p:spPr>
          <a:xfrm>
            <a:off x="571499" y="1514475"/>
            <a:ext cx="7886695" cy="4048125"/>
          </a:xfrm>
        </p:spPr>
        <p:txBody>
          <a:bodyPr/>
          <a:lstStyle/>
          <a:p>
            <a:r>
              <a:rPr lang="en-US" sz="900" i="1" dirty="0" err="1"/>
              <a:t>MoneyGuard</a:t>
            </a:r>
            <a:r>
              <a:rPr lang="en-US" sz="900" i="1" dirty="0"/>
              <a:t> Market Advantage</a:t>
            </a:r>
            <a:r>
              <a:rPr lang="en-US" sz="900" dirty="0"/>
              <a:t>® is a variable universal life insurance policy with a Long-Term Care Benefits Rider (LTCBR) that accelerates the specified amount of death benefit to pay for covered long-term care expenses and continues ​long-term care benefit payments after the entire specified amount of death benefit has been paid. Any surrender benefit provided will be adjusted by any loans/loan interest/loan repayments, withdrawals taken, and claim payments made. The cost of riders will be deducted monthly from the policy accumulation value. The insurance policy and riders have limitations, exclusions and reductions. Renewability, Termination and Cancelability: The LTCBR is noncancelable. This means you have the right, subject to the terms of your policy and rider(s), to continue this rider as long as your policy stays in-force. The Lincoln National Life Insurance Company cannot change any of the terms of your policy and rider(s) on its own and cannot increase the monthly rider charges or monthly inflation charges. If your policy enters a grace period, we will allow 61 days to pay a premium sufficient to prevent your policy form lapsing. The Long-Term Care Benefit Rider may not cover all costs associated with long-term care costs incurred by the insured during the coverage period. All contract provisions, including limitations and exclusions, should be carefully reviewed by the owner. For costs and complete coverage details, contact your financial professional.​</a:t>
            </a:r>
          </a:p>
          <a:p>
            <a:r>
              <a:rPr lang="en-US" sz="900" b="1" i="1" dirty="0" err="1"/>
              <a:t>MoneyGuard</a:t>
            </a:r>
            <a:r>
              <a:rPr lang="en-US" sz="900" b="1" i="1" dirty="0"/>
              <a:t> Market Advantage</a:t>
            </a:r>
            <a:r>
              <a:rPr lang="en-US" sz="900" b="1" dirty="0"/>
              <a:t>® is issued by The Lincoln National Life Insurance Company, Fort Wayne, IN on Policy Form ICC20-MGV892/20-MGV892 with a Long-Term Care Benefits Rider (LTCBR) on Rider Form ICC20LTCBR-892/LTCBR-892, a Value Protection Rider on Form ICC20VPR-892/VPR-892 and a Benefit Transfer Rider on Form ICC22BTR-895/BTR-895. Distributed by Lincoln Financial Distributors, Inc., a broker-dealer.​</a:t>
            </a:r>
          </a:p>
          <a:p>
            <a:r>
              <a:rPr lang="en-US" sz="900" dirty="0"/>
              <a:t>The LTCBR is intended to be a qualified long-term care insurance contract under Section 7702B(b) of the Internal Revenue Code. ​</a:t>
            </a:r>
          </a:p>
          <a:p>
            <a:r>
              <a:rPr lang="en-US" sz="900" dirty="0"/>
              <a:t>Your Specified Amount is the amount used to determine the amount of death benefit and the amount of Long-Term Care Benefits Rider benefits. You will select the Initial Specified Amount of death benefit on the application.	​</a:t>
            </a:r>
          </a:p>
          <a:p>
            <a:r>
              <a:rPr lang="en-US" sz="900" dirty="0"/>
              <a:t>The insurance policy and riders have limitations, exclusions and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 For costs and complete coverage details, contact your agent or producer. A version of Lincoln Concierge Care Coordination is guaranteed for</a:t>
            </a:r>
            <a:r>
              <a:rPr lang="en-US" sz="900" i="1" dirty="0"/>
              <a:t> </a:t>
            </a:r>
            <a:r>
              <a:rPr lang="en-US" sz="900" dirty="0"/>
              <a:t>Lincoln</a:t>
            </a:r>
            <a:r>
              <a:rPr lang="en-US" sz="900" i="1" dirty="0"/>
              <a:t> </a:t>
            </a:r>
            <a:r>
              <a:rPr lang="en-US" sz="900" i="1" dirty="0" err="1"/>
              <a:t>MoneyGuard</a:t>
            </a:r>
            <a:r>
              <a:rPr lang="en-US" sz="900" dirty="0"/>
              <a:t>® Solutions policyowners. However, the tools, resources and services may change or evolve over time.​</a:t>
            </a:r>
          </a:p>
          <a:p>
            <a:r>
              <a:rPr lang="en-US" sz="900" dirty="0"/>
              <a:t>All information is current as of the created date of this material.​</a:t>
            </a:r>
          </a:p>
          <a:p>
            <a:r>
              <a:rPr lang="en-US" sz="900" b="1" dirty="0"/>
              <a:t>For use in all states except: NY and 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a:extLst>
              <a:ext uri="{FF2B5EF4-FFF2-40B4-BE49-F238E27FC236}">
                <a16:creationId xmlns:a16="http://schemas.microsoft.com/office/drawing/2014/main" id="{5D1E3F89-1A2E-4A9E-BE03-613B9EC8466E}"/>
              </a:ext>
            </a:extLst>
          </p:cNvPr>
          <p:cNvSpPr>
            <a:spLocks noGrp="1"/>
          </p:cNvSpPr>
          <p:nvPr>
            <p:ph type="body" idx="1"/>
          </p:nvPr>
        </p:nvSpPr>
        <p:spPr/>
        <p:txBody>
          <a:bodyPr/>
          <a:lstStyle/>
          <a:p>
            <a:pPr>
              <a:spcBef>
                <a:spcPct val="0"/>
              </a:spcBef>
              <a:spcAft>
                <a:spcPct val="0"/>
              </a:spcAft>
            </a:pPr>
            <a:r>
              <a:rPr lang="en-US" altLang="en-US"/>
              <a:t>WHY plan for LTC?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itle 1">
            <a:extLst>
              <a:ext uri="{FF2B5EF4-FFF2-40B4-BE49-F238E27FC236}">
                <a16:creationId xmlns:a16="http://schemas.microsoft.com/office/drawing/2014/main" id="{82C860CC-CA7F-45A6-92CE-39B8D11806D7}"/>
              </a:ext>
            </a:extLst>
          </p:cNvPr>
          <p:cNvSpPr>
            <a:spLocks noGrp="1"/>
          </p:cNvSpPr>
          <p:nvPr>
            <p:ph type="title"/>
          </p:nvPr>
        </p:nvSpPr>
        <p:spPr>
          <a:xfrm>
            <a:off x="571500" y="484188"/>
            <a:ext cx="4914900" cy="522287"/>
          </a:xfrm>
        </p:spPr>
        <p:txBody>
          <a:bodyPr/>
          <a:lstStyle/>
          <a:p>
            <a:r>
              <a:rPr lang="en-US" altLang="en-US" sz="3200"/>
              <a:t>What is long-term care?</a:t>
            </a:r>
          </a:p>
        </p:txBody>
      </p:sp>
      <p:sp>
        <p:nvSpPr>
          <p:cNvPr id="13" name="TextBox 4">
            <a:extLst>
              <a:ext uri="{FF2B5EF4-FFF2-40B4-BE49-F238E27FC236}">
                <a16:creationId xmlns:a16="http://schemas.microsoft.com/office/drawing/2014/main" id="{AE5BEC88-81B4-159C-3F93-12941E2DEFBF}"/>
              </a:ext>
            </a:extLst>
          </p:cNvPr>
          <p:cNvSpPr txBox="1">
            <a:spLocks noChangeArrowheads="1"/>
          </p:cNvSpPr>
          <p:nvPr/>
        </p:nvSpPr>
        <p:spPr bwMode="auto">
          <a:xfrm>
            <a:off x="7049771" y="2519833"/>
            <a:ext cx="390474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00"/>
              </a:lnSpc>
            </a:pPr>
            <a:r>
              <a:rPr lang="en-US" altLang="en-US" dirty="0"/>
              <a:t>If you lose the ability to independently perform at least two Activities of Daily Living for at least 90 days — or require substantial supervision due to a severe cognitive impairment — long-term care protection may help cover the costs.</a:t>
            </a:r>
          </a:p>
        </p:txBody>
      </p:sp>
      <p:grpSp>
        <p:nvGrpSpPr>
          <p:cNvPr id="14" name="Group 13">
            <a:extLst>
              <a:ext uri="{FF2B5EF4-FFF2-40B4-BE49-F238E27FC236}">
                <a16:creationId xmlns:a16="http://schemas.microsoft.com/office/drawing/2014/main" id="{105054CE-789D-0259-6345-62C377D70ADE}"/>
              </a:ext>
            </a:extLst>
          </p:cNvPr>
          <p:cNvGrpSpPr/>
          <p:nvPr/>
        </p:nvGrpSpPr>
        <p:grpSpPr>
          <a:xfrm>
            <a:off x="947928" y="2133600"/>
            <a:ext cx="5143500" cy="2895600"/>
            <a:chOff x="609600" y="2133600"/>
            <a:chExt cx="5143500" cy="2895600"/>
          </a:xfrm>
        </p:grpSpPr>
        <p:sp>
          <p:nvSpPr>
            <p:cNvPr id="15" name="Rectangle 14">
              <a:extLst>
                <a:ext uri="{FF2B5EF4-FFF2-40B4-BE49-F238E27FC236}">
                  <a16:creationId xmlns:a16="http://schemas.microsoft.com/office/drawing/2014/main" id="{9C68AE3B-751C-1616-82BE-FB33C3C793F5}"/>
                </a:ext>
              </a:extLst>
            </p:cNvPr>
            <p:cNvSpPr/>
            <p:nvPr/>
          </p:nvSpPr>
          <p:spPr>
            <a:xfrm>
              <a:off x="609600" y="2133600"/>
              <a:ext cx="5143500" cy="2895600"/>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2A4EDA32-59D4-BAF9-2FB7-D73E6A57BAA0}"/>
                </a:ext>
              </a:extLst>
            </p:cNvPr>
            <p:cNvSpPr/>
            <p:nvPr/>
          </p:nvSpPr>
          <p:spPr>
            <a:xfrm>
              <a:off x="609600" y="2133600"/>
              <a:ext cx="5143500" cy="1223963"/>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4">
              <a:extLst>
                <a:ext uri="{FF2B5EF4-FFF2-40B4-BE49-F238E27FC236}">
                  <a16:creationId xmlns:a16="http://schemas.microsoft.com/office/drawing/2014/main" id="{C77036E4-666E-6E7A-13FA-AC92C167E9D0}"/>
                </a:ext>
              </a:extLst>
            </p:cNvPr>
            <p:cNvSpPr>
              <a:spLocks noChangeArrowheads="1"/>
            </p:cNvSpPr>
            <p:nvPr/>
          </p:nvSpPr>
          <p:spPr bwMode="auto">
            <a:xfrm>
              <a:off x="800100" y="2367330"/>
              <a:ext cx="4830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000" dirty="0">
                  <a:solidFill>
                    <a:schemeClr val="bg1"/>
                  </a:solidFill>
                  <a:latin typeface="Georgia" panose="02040502050405020303" pitchFamily="18" charset="0"/>
                </a:rPr>
                <a:t>It’s the need for assistance or supervision with the Activities of Daily Living (ADL):</a:t>
              </a:r>
            </a:p>
          </p:txBody>
        </p:sp>
        <p:sp>
          <p:nvSpPr>
            <p:cNvPr id="18" name="Rectangle 10">
              <a:extLst>
                <a:ext uri="{FF2B5EF4-FFF2-40B4-BE49-F238E27FC236}">
                  <a16:creationId xmlns:a16="http://schemas.microsoft.com/office/drawing/2014/main" id="{63EC0744-B584-9B16-4BF7-952810E65A1E}"/>
                </a:ext>
              </a:extLst>
            </p:cNvPr>
            <p:cNvSpPr>
              <a:spLocks noChangeArrowheads="1"/>
            </p:cNvSpPr>
            <p:nvPr/>
          </p:nvSpPr>
          <p:spPr bwMode="auto">
            <a:xfrm>
              <a:off x="775018" y="3540379"/>
              <a:ext cx="1175065"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94310" indent="-194310">
                <a:lnSpc>
                  <a:spcPct val="150000"/>
                </a:lnSpc>
                <a:buClr>
                  <a:schemeClr val="accent1"/>
                </a:buClr>
                <a:buFont typeface="Wingdings" pitchFamily="2" charset="2"/>
                <a:buChar char="§"/>
              </a:pPr>
              <a:r>
                <a:rPr lang="en-US" altLang="en-US" dirty="0"/>
                <a:t>Eating</a:t>
              </a:r>
            </a:p>
            <a:p>
              <a:pPr marL="194310" indent="-194310">
                <a:lnSpc>
                  <a:spcPct val="150000"/>
                </a:lnSpc>
                <a:buClr>
                  <a:schemeClr val="accent1"/>
                </a:buClr>
                <a:buFont typeface="Wingdings" pitchFamily="2" charset="2"/>
                <a:buChar char="§"/>
              </a:pPr>
              <a:r>
                <a:rPr lang="en-US" altLang="en-US" dirty="0"/>
                <a:t>Toileting</a:t>
              </a:r>
            </a:p>
          </p:txBody>
        </p:sp>
        <p:sp>
          <p:nvSpPr>
            <p:cNvPr id="19" name="Rectangle 3">
              <a:extLst>
                <a:ext uri="{FF2B5EF4-FFF2-40B4-BE49-F238E27FC236}">
                  <a16:creationId xmlns:a16="http://schemas.microsoft.com/office/drawing/2014/main" id="{5AB46DE8-53B6-A9E5-E47D-3A32E3E20380}"/>
                </a:ext>
              </a:extLst>
            </p:cNvPr>
            <p:cNvSpPr>
              <a:spLocks noChangeArrowheads="1"/>
            </p:cNvSpPr>
            <p:nvPr/>
          </p:nvSpPr>
          <p:spPr bwMode="auto">
            <a:xfrm>
              <a:off x="4060571" y="3540379"/>
              <a:ext cx="1487297"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94310" indent="-194310">
                <a:lnSpc>
                  <a:spcPct val="150000"/>
                </a:lnSpc>
                <a:buClr>
                  <a:schemeClr val="accent1"/>
                </a:buClr>
                <a:buFont typeface="Wingdings" pitchFamily="2" charset="2"/>
                <a:buChar char="§"/>
              </a:pPr>
              <a:r>
                <a:rPr lang="en-US" altLang="en-US" dirty="0"/>
                <a:t>Dressing</a:t>
              </a:r>
            </a:p>
            <a:p>
              <a:pPr marL="194310" indent="-194310">
                <a:lnSpc>
                  <a:spcPct val="150000"/>
                </a:lnSpc>
                <a:buClr>
                  <a:schemeClr val="accent1"/>
                </a:buClr>
                <a:buFont typeface="Wingdings" pitchFamily="2" charset="2"/>
                <a:buChar char="§"/>
              </a:pPr>
              <a:r>
                <a:rPr lang="en-US" altLang="en-US" dirty="0"/>
                <a:t>Continence</a:t>
              </a:r>
            </a:p>
          </p:txBody>
        </p:sp>
        <p:sp>
          <p:nvSpPr>
            <p:cNvPr id="20" name="TextBox 19">
              <a:extLst>
                <a:ext uri="{FF2B5EF4-FFF2-40B4-BE49-F238E27FC236}">
                  <a16:creationId xmlns:a16="http://schemas.microsoft.com/office/drawing/2014/main" id="{66EF3F1F-908D-200C-C244-5745510CFC70}"/>
                </a:ext>
              </a:extLst>
            </p:cNvPr>
            <p:cNvSpPr txBox="1"/>
            <p:nvPr/>
          </p:nvSpPr>
          <p:spPr>
            <a:xfrm>
              <a:off x="2257805" y="3540379"/>
              <a:ext cx="1495044" cy="880369"/>
            </a:xfrm>
            <a:prstGeom prst="rect">
              <a:avLst/>
            </a:prstGeom>
            <a:noFill/>
          </p:spPr>
          <p:txBody>
            <a:bodyPr wrap="square">
              <a:spAutoFit/>
            </a:bodyPr>
            <a:lstStyle/>
            <a:p>
              <a:pPr marL="194310" indent="-194310">
                <a:lnSpc>
                  <a:spcPct val="150000"/>
                </a:lnSpc>
                <a:buClr>
                  <a:schemeClr val="accent1"/>
                </a:buClr>
                <a:buFont typeface="Wingdings" pitchFamily="2" charset="2"/>
                <a:buChar char="§"/>
              </a:pPr>
              <a:r>
                <a:rPr lang="en-US" altLang="en-US" dirty="0"/>
                <a:t>Bathing</a:t>
              </a:r>
            </a:p>
            <a:p>
              <a:pPr marL="194310" indent="-194310">
                <a:lnSpc>
                  <a:spcPct val="150000"/>
                </a:lnSpc>
                <a:buClr>
                  <a:schemeClr val="accent1"/>
                </a:buClr>
                <a:buFont typeface="Wingdings" pitchFamily="2" charset="2"/>
                <a:buChar char="§"/>
              </a:pPr>
              <a:r>
                <a:rPr lang="en-US" altLang="en-US" dirty="0"/>
                <a:t>Transferring</a:t>
              </a:r>
            </a:p>
          </p:txBody>
        </p:sp>
      </p:grpSp>
      <p:cxnSp>
        <p:nvCxnSpPr>
          <p:cNvPr id="21" name="Straight Connector 20">
            <a:extLst>
              <a:ext uri="{FF2B5EF4-FFF2-40B4-BE49-F238E27FC236}">
                <a16:creationId xmlns:a16="http://schemas.microsoft.com/office/drawing/2014/main" id="{202393F5-D563-132B-39D1-60782CF02C2E}"/>
              </a:ext>
            </a:extLst>
          </p:cNvPr>
          <p:cNvCxnSpPr>
            <a:cxnSpLocks/>
          </p:cNvCxnSpPr>
          <p:nvPr/>
        </p:nvCxnSpPr>
        <p:spPr>
          <a:xfrm>
            <a:off x="6967728" y="2642616"/>
            <a:ext cx="0" cy="178870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25">
            <a:extLst>
              <a:ext uri="{FF2B5EF4-FFF2-40B4-BE49-F238E27FC236}">
                <a16:creationId xmlns:a16="http://schemas.microsoft.com/office/drawing/2014/main" id="{7C6572CC-49AD-2032-0FFE-D5566DA1C207}"/>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36" name="Rectangle 35">
            <a:extLst>
              <a:ext uri="{FF2B5EF4-FFF2-40B4-BE49-F238E27FC236}">
                <a16:creationId xmlns:a16="http://schemas.microsoft.com/office/drawing/2014/main" id="{E151CA3D-0CB3-F425-1A55-5D70BB7F760A}"/>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D0554022-78C4-55BB-1E44-0AB08E5A1F67}"/>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id="{2C6F525D-B062-8DDE-5811-24F99BE00017}"/>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D00EB8-3046-4D5B-AA08-D723F613A09A}"/>
              </a:ext>
            </a:extLst>
          </p:cNvPr>
          <p:cNvSpPr/>
          <p:nvPr/>
        </p:nvSpPr>
        <p:spPr>
          <a:xfrm>
            <a:off x="658813" y="2181225"/>
            <a:ext cx="4141787" cy="3470275"/>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035" name="Title 1">
            <a:extLst>
              <a:ext uri="{FF2B5EF4-FFF2-40B4-BE49-F238E27FC236}">
                <a16:creationId xmlns:a16="http://schemas.microsoft.com/office/drawing/2014/main" id="{15605E92-693B-4A23-B779-1AF6629A1EFB}"/>
              </a:ext>
            </a:extLst>
          </p:cNvPr>
          <p:cNvSpPr>
            <a:spLocks noGrp="1"/>
          </p:cNvSpPr>
          <p:nvPr>
            <p:ph type="title"/>
          </p:nvPr>
        </p:nvSpPr>
        <p:spPr/>
        <p:txBody>
          <a:bodyPr/>
          <a:lstStyle/>
          <a:p>
            <a:pPr eaLnBrk="1" hangingPunct="1"/>
            <a:r>
              <a:rPr lang="en-US" altLang="en-US" sz="3200"/>
              <a:t>Planning for the cost of care</a:t>
            </a:r>
          </a:p>
        </p:txBody>
      </p:sp>
      <p:sp>
        <p:nvSpPr>
          <p:cNvPr id="44036" name="Rectangle 5">
            <a:extLst>
              <a:ext uri="{FF2B5EF4-FFF2-40B4-BE49-F238E27FC236}">
                <a16:creationId xmlns:a16="http://schemas.microsoft.com/office/drawing/2014/main" id="{D123A6A4-A7AD-4C42-9155-395E25A36FFC}"/>
              </a:ext>
            </a:extLst>
          </p:cNvPr>
          <p:cNvSpPr>
            <a:spLocks noChangeArrowheads="1"/>
          </p:cNvSpPr>
          <p:nvPr/>
        </p:nvSpPr>
        <p:spPr bwMode="auto">
          <a:xfrm>
            <a:off x="609600" y="5961063"/>
            <a:ext cx="807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800" baseline="30000" dirty="0"/>
              <a:t>1</a:t>
            </a:r>
            <a:r>
              <a:rPr lang="en-US" altLang="en-US" sz="800" dirty="0"/>
              <a:t> LTCG, “2022 Lincoln Financial Cost of Care Survey,” March 2023, www.whatcarecosts.com/lincoln. For a printed copy, call 877-ASK-LINCOLN. </a:t>
            </a:r>
          </a:p>
        </p:txBody>
      </p:sp>
      <p:sp>
        <p:nvSpPr>
          <p:cNvPr id="44037" name="TextBox 7">
            <a:extLst>
              <a:ext uri="{FF2B5EF4-FFF2-40B4-BE49-F238E27FC236}">
                <a16:creationId xmlns:a16="http://schemas.microsoft.com/office/drawing/2014/main" id="{7F95C375-7274-435E-BAB7-B79D9AB8478D}"/>
              </a:ext>
            </a:extLst>
          </p:cNvPr>
          <p:cNvSpPr txBox="1">
            <a:spLocks noChangeArrowheads="1"/>
          </p:cNvSpPr>
          <p:nvPr/>
        </p:nvSpPr>
        <p:spPr bwMode="auto">
          <a:xfrm>
            <a:off x="5035550" y="4710113"/>
            <a:ext cx="15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sp>
        <p:nvSpPr>
          <p:cNvPr id="44038" name="TextBox 8">
            <a:extLst>
              <a:ext uri="{FF2B5EF4-FFF2-40B4-BE49-F238E27FC236}">
                <a16:creationId xmlns:a16="http://schemas.microsoft.com/office/drawing/2014/main" id="{34B193DD-B78C-4F43-B165-F176AC4AF065}"/>
              </a:ext>
            </a:extLst>
          </p:cNvPr>
          <p:cNvSpPr txBox="1">
            <a:spLocks noChangeArrowheads="1"/>
          </p:cNvSpPr>
          <p:nvPr/>
        </p:nvSpPr>
        <p:spPr bwMode="auto">
          <a:xfrm>
            <a:off x="4648200" y="5105400"/>
            <a:ext cx="152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sp>
        <p:nvSpPr>
          <p:cNvPr id="44039" name="TextBox 10">
            <a:extLst>
              <a:ext uri="{FF2B5EF4-FFF2-40B4-BE49-F238E27FC236}">
                <a16:creationId xmlns:a16="http://schemas.microsoft.com/office/drawing/2014/main" id="{35FDF9F4-44AE-4841-859D-ED7736EDDB41}"/>
              </a:ext>
            </a:extLst>
          </p:cNvPr>
          <p:cNvSpPr txBox="1">
            <a:spLocks noChangeArrowheads="1"/>
          </p:cNvSpPr>
          <p:nvPr/>
        </p:nvSpPr>
        <p:spPr bwMode="auto">
          <a:xfrm>
            <a:off x="5943600" y="4767263"/>
            <a:ext cx="15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sp>
        <p:nvSpPr>
          <p:cNvPr id="44040" name="TextBox 12">
            <a:extLst>
              <a:ext uri="{FF2B5EF4-FFF2-40B4-BE49-F238E27FC236}">
                <a16:creationId xmlns:a16="http://schemas.microsoft.com/office/drawing/2014/main" id="{F52D56A9-FA96-4326-BC0E-500B9134FB52}"/>
              </a:ext>
            </a:extLst>
          </p:cNvPr>
          <p:cNvSpPr txBox="1">
            <a:spLocks noChangeArrowheads="1"/>
          </p:cNvSpPr>
          <p:nvPr/>
        </p:nvSpPr>
        <p:spPr bwMode="auto">
          <a:xfrm>
            <a:off x="6013450" y="5133975"/>
            <a:ext cx="152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pic>
        <p:nvPicPr>
          <p:cNvPr id="44041" name="Picture 2">
            <a:extLst>
              <a:ext uri="{FF2B5EF4-FFF2-40B4-BE49-F238E27FC236}">
                <a16:creationId xmlns:a16="http://schemas.microsoft.com/office/drawing/2014/main" id="{BCB2EF79-1C98-4734-8595-EED639271C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3125"/>
          <a:stretch>
            <a:fillRect/>
          </a:stretch>
        </p:blipFill>
        <p:spPr bwMode="auto">
          <a:xfrm>
            <a:off x="5524500" y="1687513"/>
            <a:ext cx="6172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7">
            <a:extLst>
              <a:ext uri="{FF2B5EF4-FFF2-40B4-BE49-F238E27FC236}">
                <a16:creationId xmlns:a16="http://schemas.microsoft.com/office/drawing/2014/main" id="{C7FD6B58-66AF-40E1-8F5E-1D584C6E234F}"/>
              </a:ext>
            </a:extLst>
          </p:cNvPr>
          <p:cNvSpPr>
            <a:spLocks noChangeArrowheads="1"/>
          </p:cNvSpPr>
          <p:nvPr/>
        </p:nvSpPr>
        <p:spPr bwMode="auto">
          <a:xfrm>
            <a:off x="927100" y="2414588"/>
            <a:ext cx="3644900" cy="301621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600" b="1" dirty="0">
                <a:solidFill>
                  <a:srgbClr val="000000"/>
                </a:solidFill>
                <a:cs typeface="Calibri" panose="020F0502020204030204" pitchFamily="34" charset="0"/>
              </a:rPr>
              <a:t>National average annual care costs</a:t>
            </a:r>
            <a:r>
              <a:rPr lang="en-US" altLang="en-US" sz="1600" b="1" baseline="30000" dirty="0">
                <a:solidFill>
                  <a:srgbClr val="000000"/>
                </a:solidFill>
                <a:cs typeface="Calibri" panose="020F0502020204030204" pitchFamily="34" charset="0"/>
              </a:rPr>
              <a:t>1</a:t>
            </a:r>
          </a:p>
          <a:p>
            <a:pPr>
              <a:defRPr/>
            </a:pPr>
            <a:endParaRPr lang="en-US" altLang="en-US" b="1" dirty="0">
              <a:solidFill>
                <a:srgbClr val="1772AF"/>
              </a:solidFill>
              <a:latin typeface="RobotoCondensed-Bold" pitchFamily="2" charset="0"/>
            </a:endParaRPr>
          </a:p>
          <a:p>
            <a:pPr>
              <a:defRPr/>
            </a:pPr>
            <a:r>
              <a:rPr lang="en-US" altLang="en-US" sz="2000" b="1" dirty="0">
                <a:solidFill>
                  <a:srgbClr val="00747B"/>
                </a:solidFill>
                <a:cs typeface="Calibri" panose="020F0502020204030204" pitchFamily="34" charset="0"/>
              </a:rPr>
              <a:t>$116,435</a:t>
            </a:r>
            <a:endParaRPr lang="en-US" altLang="en-US" sz="2000" b="1" dirty="0">
              <a:solidFill>
                <a:srgbClr val="FF33CC"/>
              </a:solidFill>
              <a:cs typeface="Calibri" panose="020F0502020204030204" pitchFamily="34" charset="0"/>
            </a:endParaRPr>
          </a:p>
          <a:p>
            <a:pPr>
              <a:defRPr/>
            </a:pPr>
            <a:r>
              <a:rPr lang="en-US" altLang="en-US" sz="1600" dirty="0">
                <a:solidFill>
                  <a:srgbClr val="000000"/>
                </a:solidFill>
                <a:cs typeface="Calibri" panose="020F0502020204030204" pitchFamily="34" charset="0"/>
              </a:rPr>
              <a:t>Skilled nursing facility (private room)</a:t>
            </a:r>
          </a:p>
          <a:p>
            <a:pPr>
              <a:defRPr/>
            </a:pPr>
            <a:endParaRPr lang="en-US" altLang="en-US" sz="1600" dirty="0">
              <a:solidFill>
                <a:srgbClr val="00747B"/>
              </a:solidFill>
              <a:cs typeface="Calibri" panose="020F0502020204030204" pitchFamily="34" charset="0"/>
            </a:endParaRPr>
          </a:p>
          <a:p>
            <a:pPr>
              <a:defRPr/>
            </a:pPr>
            <a:r>
              <a:rPr lang="en-US" altLang="en-US" sz="2000" b="1" dirty="0">
                <a:solidFill>
                  <a:srgbClr val="00747B"/>
                </a:solidFill>
                <a:cs typeface="Calibri" panose="020F0502020204030204" pitchFamily="34" charset="0"/>
              </a:rPr>
              <a:t>$63,336</a:t>
            </a:r>
            <a:endParaRPr lang="en-US" altLang="en-US" sz="2000" b="1" dirty="0">
              <a:solidFill>
                <a:srgbClr val="FF33CC"/>
              </a:solidFill>
              <a:cs typeface="Calibri" panose="020F0502020204030204" pitchFamily="34" charset="0"/>
            </a:endParaRPr>
          </a:p>
          <a:p>
            <a:pPr>
              <a:defRPr/>
            </a:pPr>
            <a:r>
              <a:rPr lang="en-US" altLang="en-US" sz="1600" dirty="0">
                <a:solidFill>
                  <a:srgbClr val="000000"/>
                </a:solidFill>
                <a:cs typeface="Calibri" panose="020F0502020204030204" pitchFamily="34" charset="0"/>
              </a:rPr>
              <a:t>Assisted living facility (one-bedroom)</a:t>
            </a:r>
          </a:p>
          <a:p>
            <a:pPr>
              <a:defRPr/>
            </a:pPr>
            <a:endParaRPr lang="en-US" altLang="en-US" sz="1600" dirty="0">
              <a:solidFill>
                <a:srgbClr val="000000"/>
              </a:solidFill>
              <a:cs typeface="Calibri" panose="020F0502020204030204" pitchFamily="34" charset="0"/>
            </a:endParaRPr>
          </a:p>
          <a:p>
            <a:pPr>
              <a:defRPr/>
            </a:pPr>
            <a:r>
              <a:rPr lang="en-US" altLang="en-US" sz="2000" b="1" dirty="0">
                <a:solidFill>
                  <a:srgbClr val="00747B"/>
                </a:solidFill>
                <a:cs typeface="Calibri" panose="020F0502020204030204" pitchFamily="34" charset="0"/>
              </a:rPr>
              <a:t>$90,480</a:t>
            </a:r>
            <a:endParaRPr lang="en-US" altLang="en-US" sz="2000" b="1" dirty="0">
              <a:solidFill>
                <a:srgbClr val="FF33CC"/>
              </a:solidFill>
              <a:cs typeface="Calibri" panose="020F0502020204030204" pitchFamily="34" charset="0"/>
            </a:endParaRPr>
          </a:p>
          <a:p>
            <a:pPr>
              <a:defRPr/>
            </a:pPr>
            <a:r>
              <a:rPr lang="en-US" altLang="en-US" sz="1600" dirty="0">
                <a:solidFill>
                  <a:srgbClr val="000000"/>
                </a:solidFill>
                <a:cs typeface="Calibri" panose="020F0502020204030204" pitchFamily="34" charset="0"/>
              </a:rPr>
              <a:t>Home health care agency (60 hours per week at $29 per hour)</a:t>
            </a:r>
            <a:endParaRPr lang="en-US" altLang="en-US" sz="1600" dirty="0">
              <a:cs typeface="Calibri" panose="020F0502020204030204" pitchFamily="34" charset="0"/>
            </a:endParaRPr>
          </a:p>
        </p:txBody>
      </p:sp>
      <p:sp>
        <p:nvSpPr>
          <p:cNvPr id="44043" name="Rectangle 1">
            <a:extLst>
              <a:ext uri="{FF2B5EF4-FFF2-40B4-BE49-F238E27FC236}">
                <a16:creationId xmlns:a16="http://schemas.microsoft.com/office/drawing/2014/main" id="{8155460B-CE43-4A8D-93E2-7BED55B7CC3A}"/>
              </a:ext>
            </a:extLst>
          </p:cNvPr>
          <p:cNvSpPr>
            <a:spLocks noChangeArrowheads="1"/>
          </p:cNvSpPr>
          <p:nvPr/>
        </p:nvSpPr>
        <p:spPr bwMode="auto">
          <a:xfrm>
            <a:off x="927100" y="1555750"/>
            <a:ext cx="1946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solidFill>
                  <a:srgbClr val="AE1129"/>
                </a:solidFill>
                <a:latin typeface="Georgia" panose="02040502050405020303" pitchFamily="18" charset="0"/>
              </a:rPr>
              <a:t>What it costs</a:t>
            </a:r>
          </a:p>
        </p:txBody>
      </p:sp>
      <p:sp>
        <p:nvSpPr>
          <p:cNvPr id="27" name="Rectangle 25">
            <a:extLst>
              <a:ext uri="{FF2B5EF4-FFF2-40B4-BE49-F238E27FC236}">
                <a16:creationId xmlns:a16="http://schemas.microsoft.com/office/drawing/2014/main" id="{D367B8E5-3660-7E09-D05A-67C60907BBE6}"/>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28" name="Rectangle 27">
            <a:extLst>
              <a:ext uri="{FF2B5EF4-FFF2-40B4-BE49-F238E27FC236}">
                <a16:creationId xmlns:a16="http://schemas.microsoft.com/office/drawing/2014/main" id="{8493E1A2-2C9B-4119-88EB-22E395368B2A}"/>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5F3AC881-E38B-9582-69F5-0B1809213325}"/>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94A6F82A-74F4-8400-9358-BB2A3401F6F3}"/>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CD804D6D-9550-4685-A39D-EE74F1DB5447}"/>
              </a:ext>
            </a:extLst>
          </p:cNvPr>
          <p:cNvSpPr>
            <a:spLocks noGrp="1"/>
          </p:cNvSpPr>
          <p:nvPr>
            <p:ph type="title"/>
          </p:nvPr>
        </p:nvSpPr>
        <p:spPr>
          <a:xfrm>
            <a:off x="571500" y="484188"/>
            <a:ext cx="11036300" cy="522287"/>
          </a:xfrm>
        </p:spPr>
        <p:txBody>
          <a:bodyPr/>
          <a:lstStyle/>
          <a:p>
            <a:r>
              <a:rPr lang="en-US" altLang="en-US" sz="3200"/>
              <a:t>Impact of a long-term care event </a:t>
            </a:r>
          </a:p>
        </p:txBody>
      </p:sp>
      <p:sp>
        <p:nvSpPr>
          <p:cNvPr id="6" name="Rectangle 5">
            <a:extLst>
              <a:ext uri="{FF2B5EF4-FFF2-40B4-BE49-F238E27FC236}">
                <a16:creationId xmlns:a16="http://schemas.microsoft.com/office/drawing/2014/main" id="{6EFA20C7-EC99-4AF8-B9AB-F877D929F18F}"/>
              </a:ext>
            </a:extLst>
          </p:cNvPr>
          <p:cNvSpPr/>
          <p:nvPr/>
        </p:nvSpPr>
        <p:spPr>
          <a:xfrm>
            <a:off x="7691438" y="1735138"/>
            <a:ext cx="3373437" cy="3236912"/>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946DFC5F-9FA9-48FE-93C6-A713D41AC5F9}"/>
              </a:ext>
            </a:extLst>
          </p:cNvPr>
          <p:cNvSpPr/>
          <p:nvPr/>
        </p:nvSpPr>
        <p:spPr>
          <a:xfrm>
            <a:off x="7691438" y="3810000"/>
            <a:ext cx="3373437" cy="1162050"/>
          </a:xfrm>
          <a:prstGeom prst="rect">
            <a:avLst/>
          </a:prstGeom>
          <a:solidFill>
            <a:schemeClr val="accent3"/>
          </a:solidFill>
          <a:ln w="3175">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6" name="Rectangle 7">
            <a:extLst>
              <a:ext uri="{FF2B5EF4-FFF2-40B4-BE49-F238E27FC236}">
                <a16:creationId xmlns:a16="http://schemas.microsoft.com/office/drawing/2014/main" id="{5416D4BA-4ED8-4B5F-AAED-D0B008D2E9B6}"/>
              </a:ext>
            </a:extLst>
          </p:cNvPr>
          <p:cNvSpPr>
            <a:spLocks noChangeArrowheads="1"/>
          </p:cNvSpPr>
          <p:nvPr/>
        </p:nvSpPr>
        <p:spPr bwMode="auto">
          <a:xfrm>
            <a:off x="7985125" y="1895475"/>
            <a:ext cx="29606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solidFill>
                  <a:srgbClr val="000000"/>
                </a:solidFill>
                <a:latin typeface="Georgia" panose="02040502050405020303" pitchFamily="18" charset="0"/>
              </a:rPr>
              <a:t>When you need long-term care and do not have a dedicated funding solution, it is estimated your annual portfolio withdrawal rate could jump from</a:t>
            </a:r>
            <a:endParaRPr lang="en-US" altLang="en-US">
              <a:latin typeface="Georgia" panose="02040502050405020303" pitchFamily="18" charset="0"/>
            </a:endParaRPr>
          </a:p>
        </p:txBody>
      </p:sp>
      <p:sp>
        <p:nvSpPr>
          <p:cNvPr id="9" name="TextBox 8">
            <a:extLst>
              <a:ext uri="{FF2B5EF4-FFF2-40B4-BE49-F238E27FC236}">
                <a16:creationId xmlns:a16="http://schemas.microsoft.com/office/drawing/2014/main" id="{0060F4E7-1E11-4634-B52E-7612EED2E5FE}"/>
              </a:ext>
            </a:extLst>
          </p:cNvPr>
          <p:cNvSpPr txBox="1"/>
          <p:nvPr/>
        </p:nvSpPr>
        <p:spPr>
          <a:xfrm>
            <a:off x="7691438" y="4044950"/>
            <a:ext cx="3373437" cy="615950"/>
          </a:xfrm>
          <a:prstGeom prst="rect">
            <a:avLst/>
          </a:prstGeom>
          <a:noFill/>
          <a:ln>
            <a:noFill/>
          </a:ln>
        </p:spPr>
        <p:txBody>
          <a:bodyPr wrap="square" lIns="0" tIns="0" rIns="0" bIns="0">
            <a:spAutoFit/>
          </a:bodyPr>
          <a:lstStyle/>
          <a:p>
            <a:pPr algn="ctr">
              <a:defRPr/>
            </a:pPr>
            <a:r>
              <a:rPr lang="en-US" sz="4000" dirty="0">
                <a:solidFill>
                  <a:schemeClr val="bg1"/>
                </a:solidFill>
                <a:latin typeface="Georgia" panose="02040502050405020303" pitchFamily="18" charset="0"/>
                <a:cs typeface="Arial" panose="020B0604020202020204" pitchFamily="34" charset="0"/>
              </a:rPr>
              <a:t>5</a:t>
            </a:r>
            <a:r>
              <a:rPr lang="en-US" sz="4000" baseline="30000" dirty="0">
                <a:solidFill>
                  <a:schemeClr val="bg1"/>
                </a:solidFill>
                <a:latin typeface="Georgia" panose="02040502050405020303" pitchFamily="18" charset="0"/>
                <a:cs typeface="Arial" panose="020B0604020202020204" pitchFamily="34" charset="0"/>
              </a:rPr>
              <a:t>%</a:t>
            </a:r>
            <a:r>
              <a:rPr lang="en-US" sz="4000" dirty="0">
                <a:solidFill>
                  <a:schemeClr val="bg1"/>
                </a:solidFill>
                <a:latin typeface="Georgia" panose="02040502050405020303" pitchFamily="18" charset="0"/>
                <a:cs typeface="Arial" panose="020B0604020202020204" pitchFamily="34" charset="0"/>
              </a:rPr>
              <a:t> to 11</a:t>
            </a:r>
            <a:r>
              <a:rPr lang="en-US" sz="4000" baseline="30000" dirty="0">
                <a:solidFill>
                  <a:schemeClr val="bg1"/>
                </a:solidFill>
                <a:latin typeface="Georgia" panose="02040502050405020303" pitchFamily="18" charset="0"/>
                <a:cs typeface="Arial" panose="020B0604020202020204" pitchFamily="34" charset="0"/>
              </a:rPr>
              <a:t>% </a:t>
            </a:r>
            <a:r>
              <a:rPr lang="en-US" sz="2800" baseline="60000" dirty="0">
                <a:solidFill>
                  <a:schemeClr val="bg1"/>
                </a:solidFill>
                <a:latin typeface="Georgia" panose="02040502050405020303" pitchFamily="18" charset="0"/>
                <a:cs typeface="Arial" panose="020B0604020202020204" pitchFamily="34" charset="0"/>
              </a:rPr>
              <a:t>2</a:t>
            </a:r>
          </a:p>
        </p:txBody>
      </p:sp>
      <p:sp>
        <p:nvSpPr>
          <p:cNvPr id="46088" name="Text Placeholder 2">
            <a:extLst>
              <a:ext uri="{FF2B5EF4-FFF2-40B4-BE49-F238E27FC236}">
                <a16:creationId xmlns:a16="http://schemas.microsoft.com/office/drawing/2014/main" id="{2AD259FA-0CE5-4565-B986-EAD987E79B7F}"/>
              </a:ext>
            </a:extLst>
          </p:cNvPr>
          <p:cNvSpPr txBox="1">
            <a:spLocks/>
          </p:cNvSpPr>
          <p:nvPr/>
        </p:nvSpPr>
        <p:spPr bwMode="auto">
          <a:xfrm>
            <a:off x="1124221" y="1659750"/>
            <a:ext cx="5638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1800" dirty="0">
                <a:latin typeface="Georgia" panose="02040502050405020303" pitchFamily="18" charset="0"/>
              </a:rPr>
              <a:t>The number of Americans providing unpaid care</a:t>
            </a:r>
            <a:br>
              <a:rPr lang="en-US" altLang="en-US" sz="1800" dirty="0">
                <a:latin typeface="Georgia" panose="02040502050405020303" pitchFamily="18" charset="0"/>
              </a:rPr>
            </a:br>
            <a:r>
              <a:rPr lang="en-US" altLang="en-US" sz="1800" dirty="0">
                <a:latin typeface="Georgia" panose="02040502050405020303" pitchFamily="18" charset="0"/>
              </a:rPr>
              <a:t>has increased over the last five years.</a:t>
            </a:r>
            <a:r>
              <a:rPr lang="en-US" altLang="en-US" sz="1800" baseline="30000" dirty="0">
                <a:latin typeface="Georgia" panose="02040502050405020303" pitchFamily="18" charset="0"/>
              </a:rPr>
              <a:t>1</a:t>
            </a:r>
          </a:p>
        </p:txBody>
      </p:sp>
      <p:sp>
        <p:nvSpPr>
          <p:cNvPr id="46089" name="TextBox 10">
            <a:extLst>
              <a:ext uri="{FF2B5EF4-FFF2-40B4-BE49-F238E27FC236}">
                <a16:creationId xmlns:a16="http://schemas.microsoft.com/office/drawing/2014/main" id="{67EE2CB7-6794-4A46-8ED3-36346EEF5ACE}"/>
              </a:ext>
            </a:extLst>
          </p:cNvPr>
          <p:cNvSpPr txBox="1">
            <a:spLocks noChangeArrowheads="1"/>
          </p:cNvSpPr>
          <p:nvPr/>
        </p:nvSpPr>
        <p:spPr bwMode="auto">
          <a:xfrm>
            <a:off x="571500" y="5662613"/>
            <a:ext cx="805656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563" indent="-555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1000" baseline="30000" dirty="0">
                <a:cs typeface="Arial" panose="020B0604020202020204" pitchFamily="34" charset="0"/>
              </a:rPr>
              <a:t>1</a:t>
            </a:r>
            <a:r>
              <a:rPr lang="en-US" altLang="en-US" sz="1000" dirty="0">
                <a:cs typeface="Arial" panose="020B0604020202020204" pitchFamily="34" charset="0"/>
              </a:rPr>
              <a:t>National Alliance for Caregiving and AARP, May 2020, “</a:t>
            </a:r>
            <a:r>
              <a:rPr lang="en-US" altLang="en-US" sz="1000" dirty="0">
                <a:cs typeface="Arial" panose="020B0604020202020204" pitchFamily="34" charset="0"/>
                <a:hlinkClick r:id="rId3"/>
              </a:rPr>
              <a:t>2020 Report: Caregiving in the U.S</a:t>
            </a:r>
            <a:r>
              <a:rPr lang="en-US" altLang="en-US" sz="1000" dirty="0">
                <a:cs typeface="Arial" panose="020B0604020202020204" pitchFamily="34" charset="0"/>
              </a:rPr>
              <a:t>.”</a:t>
            </a:r>
          </a:p>
          <a:p>
            <a:pPr eaLnBrk="1" hangingPunct="1">
              <a:spcAft>
                <a:spcPts val="300"/>
              </a:spcAft>
            </a:pPr>
            <a:r>
              <a:rPr lang="en-US" altLang="en-US" sz="1000" baseline="30000" dirty="0">
                <a:cs typeface="Arial" panose="020B0604020202020204" pitchFamily="34" charset="0"/>
              </a:rPr>
              <a:t>2</a:t>
            </a:r>
            <a:r>
              <a:rPr lang="en-US" altLang="en-US" sz="1000" dirty="0"/>
              <a:t>Versta Research, “2020 LTC Marketing and Thought Leadership Research, Findings from Surveys of Advisors and Consumers,” August 2020. </a:t>
            </a:r>
            <a:r>
              <a:rPr lang="en-US" altLang="en-US" sz="1000" dirty="0">
                <a:hlinkClick r:id="rId4"/>
              </a:rPr>
              <a:t>http://visit.lfg.com/MG-VRST-PPT001</a:t>
            </a:r>
            <a:r>
              <a:rPr lang="en-US" altLang="en-US" sz="1000" dirty="0"/>
              <a:t>. For a printed copy, call 877-ASK-LINCOLN. </a:t>
            </a:r>
            <a:endParaRPr lang="en-US" altLang="en-US" sz="1000" dirty="0">
              <a:cs typeface="Arial" panose="020B0604020202020204" pitchFamily="34" charset="0"/>
            </a:endParaRPr>
          </a:p>
        </p:txBody>
      </p:sp>
      <p:grpSp>
        <p:nvGrpSpPr>
          <p:cNvPr id="18" name="Group 17">
            <a:extLst>
              <a:ext uri="{FF2B5EF4-FFF2-40B4-BE49-F238E27FC236}">
                <a16:creationId xmlns:a16="http://schemas.microsoft.com/office/drawing/2014/main" id="{6303445A-13EA-2B46-5F7C-AC34F720D298}"/>
              </a:ext>
            </a:extLst>
          </p:cNvPr>
          <p:cNvGrpSpPr/>
          <p:nvPr/>
        </p:nvGrpSpPr>
        <p:grpSpPr>
          <a:xfrm>
            <a:off x="873992" y="2688665"/>
            <a:ext cx="2706688" cy="2168013"/>
            <a:chOff x="451367" y="2856614"/>
            <a:chExt cx="2706688" cy="2168013"/>
          </a:xfrm>
        </p:grpSpPr>
        <p:sp>
          <p:nvSpPr>
            <p:cNvPr id="19" name="TextBox 11">
              <a:extLst>
                <a:ext uri="{FF2B5EF4-FFF2-40B4-BE49-F238E27FC236}">
                  <a16:creationId xmlns:a16="http://schemas.microsoft.com/office/drawing/2014/main" id="{609D9D2A-C362-524B-AC19-BA9358B0D212}"/>
                </a:ext>
              </a:extLst>
            </p:cNvPr>
            <p:cNvSpPr txBox="1">
              <a:spLocks noChangeArrowheads="1"/>
            </p:cNvSpPr>
            <p:nvPr/>
          </p:nvSpPr>
          <p:spPr bwMode="auto">
            <a:xfrm>
              <a:off x="451367" y="4132075"/>
              <a:ext cx="27066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accent1"/>
                  </a:solidFill>
                  <a:ea typeface="Roboto Condensed"/>
                  <a:cs typeface="Calibri" panose="020F0502020204030204" pitchFamily="34" charset="0"/>
                </a:rPr>
                <a:t>53 million</a:t>
              </a:r>
              <a:endParaRPr lang="en-US" altLang="en-US" sz="2000" b="1" dirty="0"/>
            </a:p>
            <a:p>
              <a:pPr algn="ctr" eaLnBrk="1" hangingPunct="1"/>
              <a:r>
                <a:rPr lang="en-US" altLang="en-US" dirty="0"/>
                <a:t>Americans have </a:t>
              </a:r>
            </a:p>
            <a:p>
              <a:pPr algn="ctr" eaLnBrk="1" hangingPunct="1"/>
              <a:r>
                <a:rPr lang="en-US" altLang="en-US" sz="2000" b="1" dirty="0">
                  <a:solidFill>
                    <a:schemeClr val="accent1"/>
                  </a:solidFill>
                </a:rPr>
                <a:t>provided unpaid care.</a:t>
              </a:r>
              <a:r>
                <a:rPr lang="en-US" altLang="en-US" sz="2000" b="1" baseline="30000" dirty="0">
                  <a:solidFill>
                    <a:schemeClr val="accent1"/>
                  </a:solidFill>
                </a:rPr>
                <a:t>1</a:t>
              </a:r>
              <a:endParaRPr lang="en-US" altLang="en-US" dirty="0">
                <a:solidFill>
                  <a:schemeClr val="accent1"/>
                </a:solidFill>
              </a:endParaRPr>
            </a:p>
          </p:txBody>
        </p:sp>
        <p:pic>
          <p:nvPicPr>
            <p:cNvPr id="20" name="Picture 3">
              <a:extLst>
                <a:ext uri="{FF2B5EF4-FFF2-40B4-BE49-F238E27FC236}">
                  <a16:creationId xmlns:a16="http://schemas.microsoft.com/office/drawing/2014/main" id="{4ED30F22-91C9-D307-A6A5-E421CC85F77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4925" b="14920"/>
            <a:stretch/>
          </p:blipFill>
          <p:spPr bwMode="auto">
            <a:xfrm>
              <a:off x="1014975" y="2856614"/>
              <a:ext cx="1828800" cy="128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8674F2AB-C23E-0881-03F1-6EDCFBE8DC47}"/>
              </a:ext>
            </a:extLst>
          </p:cNvPr>
          <p:cNvGrpSpPr/>
          <p:nvPr/>
        </p:nvGrpSpPr>
        <p:grpSpPr>
          <a:xfrm>
            <a:off x="4413704" y="2862991"/>
            <a:ext cx="2176377" cy="1989025"/>
            <a:chOff x="3806784" y="3066380"/>
            <a:chExt cx="2176377" cy="1989025"/>
          </a:xfrm>
        </p:grpSpPr>
        <p:sp>
          <p:nvSpPr>
            <p:cNvPr id="22" name="TextBox 16">
              <a:extLst>
                <a:ext uri="{FF2B5EF4-FFF2-40B4-BE49-F238E27FC236}">
                  <a16:creationId xmlns:a16="http://schemas.microsoft.com/office/drawing/2014/main" id="{3FC5BC7B-AE86-6966-B7BC-675E408A7586}"/>
                </a:ext>
              </a:extLst>
            </p:cNvPr>
            <p:cNvSpPr txBox="1">
              <a:spLocks noChangeArrowheads="1"/>
            </p:cNvSpPr>
            <p:nvPr/>
          </p:nvSpPr>
          <p:spPr bwMode="auto">
            <a:xfrm>
              <a:off x="3806784" y="4132075"/>
              <a:ext cx="2176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sz="2000" b="1" dirty="0">
                  <a:solidFill>
                    <a:schemeClr val="accent1"/>
                  </a:solidFill>
                </a:rPr>
                <a:t>61% of the time</a:t>
              </a:r>
              <a:r>
                <a:rPr lang="en-US" altLang="en-US" sz="2400" b="1" dirty="0">
                  <a:solidFill>
                    <a:schemeClr val="accent1"/>
                  </a:solidFill>
                </a:rPr>
                <a:t>,</a:t>
              </a:r>
              <a:br>
                <a:rPr lang="en-US" altLang="en-US" sz="2400" b="1" dirty="0">
                  <a:solidFill>
                    <a:schemeClr val="accent1"/>
                  </a:solidFill>
                </a:rPr>
              </a:br>
              <a:r>
                <a:rPr lang="en-US" altLang="en-US" dirty="0"/>
                <a:t>the family caregiver</a:t>
              </a:r>
              <a:br>
                <a:rPr lang="en-US" altLang="en-US" dirty="0"/>
              </a:br>
              <a:r>
                <a:rPr lang="en-US" altLang="en-US" dirty="0"/>
                <a:t>is a woman.</a:t>
              </a:r>
              <a:r>
                <a:rPr lang="en-US" altLang="en-US" baseline="30000" dirty="0"/>
                <a:t>1</a:t>
              </a:r>
            </a:p>
          </p:txBody>
        </p:sp>
        <p:pic>
          <p:nvPicPr>
            <p:cNvPr id="23" name="Picture 22" descr="A picture containing shape&#10;&#10;Description automatically generated">
              <a:extLst>
                <a:ext uri="{FF2B5EF4-FFF2-40B4-BE49-F238E27FC236}">
                  <a16:creationId xmlns:a16="http://schemas.microsoft.com/office/drawing/2014/main" id="{15ED803A-3B28-4CBE-4010-117880D17FB7}"/>
                </a:ext>
              </a:extLst>
            </p:cNvPr>
            <p:cNvPicPr>
              <a:picLocks noChangeAspect="1"/>
            </p:cNvPicPr>
            <p:nvPr/>
          </p:nvPicPr>
          <p:blipFill>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463296" y="3066380"/>
              <a:ext cx="863353" cy="863353"/>
            </a:xfrm>
            <a:prstGeom prst="rect">
              <a:avLst/>
            </a:prstGeom>
          </p:spPr>
        </p:pic>
      </p:grpSp>
      <p:cxnSp>
        <p:nvCxnSpPr>
          <p:cNvPr id="24" name="Straight Connector 23">
            <a:extLst>
              <a:ext uri="{FF2B5EF4-FFF2-40B4-BE49-F238E27FC236}">
                <a16:creationId xmlns:a16="http://schemas.microsoft.com/office/drawing/2014/main" id="{164B29F6-1DE4-F09D-7D2D-46B0E834087F}"/>
              </a:ext>
            </a:extLst>
          </p:cNvPr>
          <p:cNvCxnSpPr>
            <a:cxnSpLocks/>
          </p:cNvCxnSpPr>
          <p:nvPr/>
        </p:nvCxnSpPr>
        <p:spPr>
          <a:xfrm flipV="1">
            <a:off x="3958133" y="2802257"/>
            <a:ext cx="0" cy="1999769"/>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2" name="Rectangle 25">
            <a:extLst>
              <a:ext uri="{FF2B5EF4-FFF2-40B4-BE49-F238E27FC236}">
                <a16:creationId xmlns:a16="http://schemas.microsoft.com/office/drawing/2014/main" id="{9828912B-760C-2D59-C684-42B5CABABA28}"/>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33" name="Rectangle 32">
            <a:extLst>
              <a:ext uri="{FF2B5EF4-FFF2-40B4-BE49-F238E27FC236}">
                <a16:creationId xmlns:a16="http://schemas.microsoft.com/office/drawing/2014/main" id="{09D5203D-201F-62C1-2BAE-A75242C79DD2}"/>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F36F5572-01F8-8B51-BDAD-E954E05E16EF}"/>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18398256-AE03-4130-FACE-DCEDB7DF9CEA}"/>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a:extLst>
              <a:ext uri="{FF2B5EF4-FFF2-40B4-BE49-F238E27FC236}">
                <a16:creationId xmlns:a16="http://schemas.microsoft.com/office/drawing/2014/main" id="{9847488D-DBF3-4F82-9258-D5749EA3A6E8}"/>
              </a:ext>
            </a:extLst>
          </p:cNvPr>
          <p:cNvSpPr>
            <a:spLocks noGrp="1"/>
          </p:cNvSpPr>
          <p:nvPr>
            <p:ph type="title"/>
          </p:nvPr>
        </p:nvSpPr>
        <p:spPr>
          <a:xfrm>
            <a:off x="571500" y="604838"/>
            <a:ext cx="11036300" cy="522287"/>
          </a:xfrm>
        </p:spPr>
        <p:txBody>
          <a:bodyPr/>
          <a:lstStyle/>
          <a:p>
            <a:pPr eaLnBrk="1" hangingPunct="1"/>
            <a:r>
              <a:rPr lang="en-US" altLang="en-US" sz="3200"/>
              <a:t>What does planning do?</a:t>
            </a:r>
          </a:p>
        </p:txBody>
      </p:sp>
      <p:sp>
        <p:nvSpPr>
          <p:cNvPr id="3" name="Rectangle 2">
            <a:extLst>
              <a:ext uri="{FF2B5EF4-FFF2-40B4-BE49-F238E27FC236}">
                <a16:creationId xmlns:a16="http://schemas.microsoft.com/office/drawing/2014/main" id="{831E0F6A-063C-489D-BE9D-D5C4CBBE5E4D}"/>
              </a:ext>
            </a:extLst>
          </p:cNvPr>
          <p:cNvSpPr/>
          <p:nvPr/>
        </p:nvSpPr>
        <p:spPr>
          <a:xfrm>
            <a:off x="366713" y="6026150"/>
            <a:ext cx="9691687" cy="338138"/>
          </a:xfrm>
          <a:prstGeom prst="rect">
            <a:avLst/>
          </a:prstGeom>
        </p:spPr>
        <p:txBody>
          <a:bodyPr>
            <a:spAutoFit/>
          </a:bodyPr>
          <a:lstStyle/>
          <a:p>
            <a:pPr>
              <a:defRPr/>
            </a:pPr>
            <a:r>
              <a:rPr lang="en-US" sz="800" baseline="30000" dirty="0">
                <a:latin typeface="+mn-lt"/>
              </a:rPr>
              <a:t>1</a:t>
            </a:r>
            <a:r>
              <a:rPr lang="en-US" sz="800" dirty="0">
                <a:latin typeface="+mn-lt"/>
              </a:rPr>
              <a:t> </a:t>
            </a:r>
            <a:r>
              <a:rPr lang="en-US" sz="800" dirty="0" err="1"/>
              <a:t>Versta</a:t>
            </a:r>
            <a:r>
              <a:rPr lang="en-US" sz="800" dirty="0"/>
              <a:t> Research, “2020 LTC Marketing and Thought Leadership Research, Findings from Surveys of Advisors and Consumers,” August 2020. </a:t>
            </a:r>
            <a:r>
              <a:rPr lang="en-US" sz="800" dirty="0">
                <a:hlinkClick r:id="rId3"/>
              </a:rPr>
              <a:t>http://visit.lfg.com/MG-VRST-PPT001</a:t>
            </a:r>
            <a:r>
              <a:rPr lang="en-US" sz="800" dirty="0"/>
              <a:t>. For a printed copy, call 877-ASK-LINCOLN. </a:t>
            </a:r>
            <a:endParaRPr lang="en-US" altLang="en-US" sz="800" dirty="0">
              <a:cs typeface="Arial" panose="020B0604020202020204" pitchFamily="34" charset="0"/>
            </a:endParaRPr>
          </a:p>
          <a:p>
            <a:pPr>
              <a:defRPr/>
            </a:pPr>
            <a:r>
              <a:rPr lang="en-US" sz="800" dirty="0">
                <a:solidFill>
                  <a:srgbClr val="211C1C"/>
                </a:solidFill>
                <a:latin typeface="+mn-lt"/>
              </a:rPr>
              <a:t> </a:t>
            </a:r>
            <a:endParaRPr lang="en-US" sz="800" dirty="0">
              <a:latin typeface="+mn-lt"/>
            </a:endParaRPr>
          </a:p>
        </p:txBody>
      </p:sp>
      <p:sp>
        <p:nvSpPr>
          <p:cNvPr id="48138" name="TextBox 21">
            <a:extLst>
              <a:ext uri="{FF2B5EF4-FFF2-40B4-BE49-F238E27FC236}">
                <a16:creationId xmlns:a16="http://schemas.microsoft.com/office/drawing/2014/main" id="{CC63109B-F413-4E78-968D-11C05C9A85D9}"/>
              </a:ext>
            </a:extLst>
          </p:cNvPr>
          <p:cNvSpPr txBox="1">
            <a:spLocks noChangeArrowheads="1"/>
          </p:cNvSpPr>
          <p:nvPr/>
        </p:nvSpPr>
        <p:spPr bwMode="auto">
          <a:xfrm>
            <a:off x="6172200" y="2017713"/>
            <a:ext cx="52117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Helps protect my hard-earned savings</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Gives me more control over decisions affecting me and the freedom to choose my care preferences</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Provides my loved ones resources and support to manage care </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Helps me feel more confident about the future</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Ensures my assets are passed to my loved ones</a:t>
            </a:r>
          </a:p>
        </p:txBody>
      </p:sp>
      <p:sp>
        <p:nvSpPr>
          <p:cNvPr id="15" name="Rectangle 14">
            <a:extLst>
              <a:ext uri="{FF2B5EF4-FFF2-40B4-BE49-F238E27FC236}">
                <a16:creationId xmlns:a16="http://schemas.microsoft.com/office/drawing/2014/main" id="{D5FE3408-126B-15AE-E602-4F4414A37252}"/>
              </a:ext>
            </a:extLst>
          </p:cNvPr>
          <p:cNvSpPr/>
          <p:nvPr/>
        </p:nvSpPr>
        <p:spPr>
          <a:xfrm>
            <a:off x="609600" y="3625075"/>
            <a:ext cx="4800600" cy="1193799"/>
          </a:xfrm>
          <a:prstGeom prst="rect">
            <a:avLst/>
          </a:prstGeom>
          <a:solidFill>
            <a:srgbClr val="00747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ABE4580B-1BB3-FE59-2D01-23905A397DD9}"/>
              </a:ext>
            </a:extLst>
          </p:cNvPr>
          <p:cNvSpPr/>
          <p:nvPr/>
        </p:nvSpPr>
        <p:spPr>
          <a:xfrm>
            <a:off x="609600" y="1910575"/>
            <a:ext cx="4800600" cy="1460499"/>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TextBox 9">
            <a:extLst>
              <a:ext uri="{FF2B5EF4-FFF2-40B4-BE49-F238E27FC236}">
                <a16:creationId xmlns:a16="http://schemas.microsoft.com/office/drawing/2014/main" id="{640FCA64-6B49-26B0-388B-83709F220944}"/>
              </a:ext>
            </a:extLst>
          </p:cNvPr>
          <p:cNvSpPr txBox="1">
            <a:spLocks noChangeArrowheads="1"/>
          </p:cNvSpPr>
          <p:nvPr/>
        </p:nvSpPr>
        <p:spPr bwMode="auto">
          <a:xfrm>
            <a:off x="1970913" y="2134793"/>
            <a:ext cx="32289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dirty="0">
                <a:solidFill>
                  <a:schemeClr val="bg1"/>
                </a:solidFill>
                <a:latin typeface="Georgia" panose="02040502050405020303" pitchFamily="18" charset="0"/>
                <a:cs typeface="Arial" panose="020B0604020202020204" pitchFamily="34" charset="0"/>
              </a:rPr>
              <a:t>of Americans surveyed think  having an LTC plan would help them feel more confident about their financial future.</a:t>
            </a:r>
            <a:r>
              <a:rPr lang="en-US" altLang="en-US" sz="1600" baseline="30000" dirty="0">
                <a:solidFill>
                  <a:schemeClr val="bg1"/>
                </a:solidFill>
                <a:latin typeface="Georgia" panose="02040502050405020303" pitchFamily="18" charset="0"/>
                <a:cs typeface="Arial" panose="020B0604020202020204" pitchFamily="34" charset="0"/>
              </a:rPr>
              <a:t>1</a:t>
            </a:r>
          </a:p>
        </p:txBody>
      </p:sp>
      <p:sp>
        <p:nvSpPr>
          <p:cNvPr id="20" name="TextBox 9">
            <a:extLst>
              <a:ext uri="{FF2B5EF4-FFF2-40B4-BE49-F238E27FC236}">
                <a16:creationId xmlns:a16="http://schemas.microsoft.com/office/drawing/2014/main" id="{C4A02F52-5CFD-821C-E759-7B8996CC74D6}"/>
              </a:ext>
            </a:extLst>
          </p:cNvPr>
          <p:cNvSpPr txBox="1">
            <a:spLocks noChangeArrowheads="1"/>
          </p:cNvSpPr>
          <p:nvPr/>
        </p:nvSpPr>
        <p:spPr bwMode="auto">
          <a:xfrm>
            <a:off x="1970913" y="3848023"/>
            <a:ext cx="3000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dirty="0">
                <a:solidFill>
                  <a:schemeClr val="bg1"/>
                </a:solidFill>
                <a:latin typeface="Georgia" panose="02040502050405020303" pitchFamily="18" charset="0"/>
                <a:cs typeface="Arial" panose="020B0604020202020204" pitchFamily="34" charset="0"/>
              </a:rPr>
              <a:t>of Americans surveyed believe a long-term care plan would make things easier on adult children.</a:t>
            </a:r>
            <a:r>
              <a:rPr lang="en-US" altLang="en-US" sz="1600" baseline="30000" dirty="0">
                <a:solidFill>
                  <a:schemeClr val="bg1"/>
                </a:solidFill>
                <a:latin typeface="Georgia" panose="02040502050405020303" pitchFamily="18" charset="0"/>
                <a:cs typeface="Arial" panose="020B0604020202020204" pitchFamily="34" charset="0"/>
              </a:rPr>
              <a:t>1</a:t>
            </a:r>
          </a:p>
        </p:txBody>
      </p:sp>
      <p:sp>
        <p:nvSpPr>
          <p:cNvPr id="21" name="Rectangle 1">
            <a:extLst>
              <a:ext uri="{FF2B5EF4-FFF2-40B4-BE49-F238E27FC236}">
                <a16:creationId xmlns:a16="http://schemas.microsoft.com/office/drawing/2014/main" id="{6E961F6C-E9E1-93A8-D8B1-B731AFE18732}"/>
              </a:ext>
            </a:extLst>
          </p:cNvPr>
          <p:cNvSpPr>
            <a:spLocks noChangeArrowheads="1"/>
          </p:cNvSpPr>
          <p:nvPr/>
        </p:nvSpPr>
        <p:spPr bwMode="auto">
          <a:xfrm>
            <a:off x="789813" y="2053671"/>
            <a:ext cx="98412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a:solidFill>
                  <a:schemeClr val="bg1"/>
                </a:solidFill>
                <a:latin typeface="+mj-lt"/>
                <a:ea typeface="Roboto" pitchFamily="2" charset="0"/>
                <a:cs typeface="Times New Roman" panose="02020603050405020304" pitchFamily="18" charset="0"/>
              </a:rPr>
              <a:t>87% </a:t>
            </a:r>
            <a:endParaRPr lang="en-US" altLang="en-US" sz="3600" b="1" dirty="0">
              <a:latin typeface="+mj-lt"/>
              <a:ea typeface="Roboto" pitchFamily="2" charset="0"/>
              <a:cs typeface="Times New Roman" panose="02020603050405020304" pitchFamily="18" charset="0"/>
            </a:endParaRPr>
          </a:p>
        </p:txBody>
      </p:sp>
      <p:sp>
        <p:nvSpPr>
          <p:cNvPr id="22" name="Rectangle 6">
            <a:extLst>
              <a:ext uri="{FF2B5EF4-FFF2-40B4-BE49-F238E27FC236}">
                <a16:creationId xmlns:a16="http://schemas.microsoft.com/office/drawing/2014/main" id="{AFA972FF-922C-5AE7-4195-6A95E5849E4D}"/>
              </a:ext>
            </a:extLst>
          </p:cNvPr>
          <p:cNvSpPr>
            <a:spLocks noChangeArrowheads="1"/>
          </p:cNvSpPr>
          <p:nvPr/>
        </p:nvSpPr>
        <p:spPr bwMode="auto">
          <a:xfrm>
            <a:off x="789813" y="3764522"/>
            <a:ext cx="1011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a:solidFill>
                  <a:schemeClr val="bg1"/>
                </a:solidFill>
                <a:latin typeface="+mj-lt"/>
                <a:cs typeface="Times New Roman" panose="02020603050405020304" pitchFamily="18" charset="0"/>
              </a:rPr>
              <a:t>94% </a:t>
            </a:r>
            <a:endParaRPr lang="en-US" altLang="en-US" sz="3600" b="1" dirty="0">
              <a:latin typeface="+mj-lt"/>
              <a:cs typeface="Times New Roman" panose="02020603050405020304" pitchFamily="18" charset="0"/>
            </a:endParaRPr>
          </a:p>
        </p:txBody>
      </p:sp>
      <p:sp>
        <p:nvSpPr>
          <p:cNvPr id="30" name="Rectangle 25">
            <a:extLst>
              <a:ext uri="{FF2B5EF4-FFF2-40B4-BE49-F238E27FC236}">
                <a16:creationId xmlns:a16="http://schemas.microsoft.com/office/drawing/2014/main" id="{F57BAABE-7647-69D0-9A2C-4EACFBB9771E}"/>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31" name="Rectangle 30">
            <a:extLst>
              <a:ext uri="{FF2B5EF4-FFF2-40B4-BE49-F238E27FC236}">
                <a16:creationId xmlns:a16="http://schemas.microsoft.com/office/drawing/2014/main" id="{2F2C06EF-874D-E3C1-54B8-AFD303C8964E}"/>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E446E13F-C99F-FD96-FDFD-55EBE6951296}"/>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54EC385A-D394-3709-6EBE-D4EAC4DC001C}"/>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0241A3B-6C55-4B74-BD8C-7F1FF6F612F6}"/>
              </a:ext>
            </a:extLst>
          </p:cNvPr>
          <p:cNvSpPr/>
          <p:nvPr/>
        </p:nvSpPr>
        <p:spPr>
          <a:xfrm>
            <a:off x="1219200" y="2593975"/>
            <a:ext cx="2816225"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85CCB3BA-0681-4659-95EE-4E1D1295E29F}"/>
              </a:ext>
            </a:extLst>
          </p:cNvPr>
          <p:cNvSpPr/>
          <p:nvPr/>
        </p:nvSpPr>
        <p:spPr>
          <a:xfrm>
            <a:off x="4757738" y="2593975"/>
            <a:ext cx="2816225"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C6C16A55-791A-41DD-8839-E0DEEC71A13C}"/>
              </a:ext>
            </a:extLst>
          </p:cNvPr>
          <p:cNvSpPr/>
          <p:nvPr/>
        </p:nvSpPr>
        <p:spPr>
          <a:xfrm>
            <a:off x="8277225" y="2593975"/>
            <a:ext cx="2817813"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1" name="Title 1">
            <a:extLst>
              <a:ext uri="{FF2B5EF4-FFF2-40B4-BE49-F238E27FC236}">
                <a16:creationId xmlns:a16="http://schemas.microsoft.com/office/drawing/2014/main" id="{8CA9869F-2AF8-4F3F-8CC8-437FFE7537A8}"/>
              </a:ext>
            </a:extLst>
          </p:cNvPr>
          <p:cNvSpPr>
            <a:spLocks noGrp="1"/>
          </p:cNvSpPr>
          <p:nvPr>
            <p:ph type="title"/>
          </p:nvPr>
        </p:nvSpPr>
        <p:spPr>
          <a:xfrm>
            <a:off x="571500" y="585153"/>
            <a:ext cx="11036300" cy="522287"/>
          </a:xfrm>
        </p:spPr>
        <p:txBody>
          <a:bodyPr/>
          <a:lstStyle/>
          <a:p>
            <a:r>
              <a:rPr lang="en-US" altLang="en-US" sz="3200"/>
              <a:t>Planning is not about </a:t>
            </a:r>
            <a:r>
              <a:rPr lang="en-US" altLang="en-US" sz="3200" i="1"/>
              <a:t>age</a:t>
            </a:r>
            <a:r>
              <a:rPr lang="en-US" altLang="en-US" sz="3200"/>
              <a:t> – it’s about </a:t>
            </a:r>
            <a:r>
              <a:rPr lang="en-US" altLang="en-US" sz="3200" i="1"/>
              <a:t>stage</a:t>
            </a:r>
            <a:endParaRPr lang="en-US" altLang="en-US" sz="3200"/>
          </a:p>
        </p:txBody>
      </p:sp>
      <p:sp>
        <p:nvSpPr>
          <p:cNvPr id="10" name="Rectangle 9">
            <a:extLst>
              <a:ext uri="{FF2B5EF4-FFF2-40B4-BE49-F238E27FC236}">
                <a16:creationId xmlns:a16="http://schemas.microsoft.com/office/drawing/2014/main" id="{2C86C8CF-28CB-4EBB-806F-C3194E873766}"/>
              </a:ext>
            </a:extLst>
          </p:cNvPr>
          <p:cNvSpPr/>
          <p:nvPr/>
        </p:nvSpPr>
        <p:spPr>
          <a:xfrm>
            <a:off x="1409700" y="4219575"/>
            <a:ext cx="2435225" cy="708025"/>
          </a:xfrm>
          <a:prstGeom prst="rect">
            <a:avLst/>
          </a:prstGeom>
        </p:spPr>
        <p:txBody>
          <a:bodyPr>
            <a:spAutoFit/>
          </a:bodyPr>
          <a:lstStyle/>
          <a:p>
            <a:pPr algn="ctr">
              <a:defRPr/>
            </a:pPr>
            <a:r>
              <a:rPr lang="en-US" sz="2000" dirty="0">
                <a:latin typeface="+mn-lt"/>
              </a:rPr>
              <a:t>Who will provide care should you need it?</a:t>
            </a:r>
          </a:p>
        </p:txBody>
      </p:sp>
      <p:sp>
        <p:nvSpPr>
          <p:cNvPr id="11" name="Rectangle 10">
            <a:extLst>
              <a:ext uri="{FF2B5EF4-FFF2-40B4-BE49-F238E27FC236}">
                <a16:creationId xmlns:a16="http://schemas.microsoft.com/office/drawing/2014/main" id="{8842B71B-576D-462B-9C83-E61EC2A9ED2F}"/>
              </a:ext>
            </a:extLst>
          </p:cNvPr>
          <p:cNvSpPr/>
          <p:nvPr/>
        </p:nvSpPr>
        <p:spPr>
          <a:xfrm>
            <a:off x="4957763" y="4219575"/>
            <a:ext cx="2416175" cy="708025"/>
          </a:xfrm>
          <a:prstGeom prst="rect">
            <a:avLst/>
          </a:prstGeom>
        </p:spPr>
        <p:txBody>
          <a:bodyPr>
            <a:spAutoFit/>
          </a:bodyPr>
          <a:lstStyle/>
          <a:p>
            <a:pPr algn="ctr">
              <a:defRPr/>
            </a:pPr>
            <a:r>
              <a:rPr lang="en-US" sz="2000" dirty="0">
                <a:latin typeface="+mn-lt"/>
              </a:rPr>
              <a:t>Where would you want to receive care?</a:t>
            </a:r>
          </a:p>
        </p:txBody>
      </p:sp>
      <p:sp>
        <p:nvSpPr>
          <p:cNvPr id="12" name="Rectangle 11">
            <a:extLst>
              <a:ext uri="{FF2B5EF4-FFF2-40B4-BE49-F238E27FC236}">
                <a16:creationId xmlns:a16="http://schemas.microsoft.com/office/drawing/2014/main" id="{A61C0889-97AD-40FB-9124-F56D1322FB39}"/>
              </a:ext>
            </a:extLst>
          </p:cNvPr>
          <p:cNvSpPr/>
          <p:nvPr/>
        </p:nvSpPr>
        <p:spPr>
          <a:xfrm>
            <a:off x="8845550" y="4219575"/>
            <a:ext cx="1681163" cy="708025"/>
          </a:xfrm>
          <a:prstGeom prst="rect">
            <a:avLst/>
          </a:prstGeom>
        </p:spPr>
        <p:txBody>
          <a:bodyPr>
            <a:spAutoFit/>
          </a:bodyPr>
          <a:lstStyle/>
          <a:p>
            <a:pPr algn="ctr">
              <a:defRPr/>
            </a:pPr>
            <a:r>
              <a:rPr lang="en-US" sz="2000" dirty="0">
                <a:latin typeface="+mn-lt"/>
              </a:rPr>
              <a:t>How will you pay for it?</a:t>
            </a:r>
          </a:p>
        </p:txBody>
      </p:sp>
      <p:sp>
        <p:nvSpPr>
          <p:cNvPr id="50185" name="TextBox 15">
            <a:extLst>
              <a:ext uri="{FF2B5EF4-FFF2-40B4-BE49-F238E27FC236}">
                <a16:creationId xmlns:a16="http://schemas.microsoft.com/office/drawing/2014/main" id="{B4D22EBC-0F4D-4B1F-9FD4-147FB55BB021}"/>
              </a:ext>
            </a:extLst>
          </p:cNvPr>
          <p:cNvSpPr txBox="1">
            <a:spLocks noChangeArrowheads="1"/>
          </p:cNvSpPr>
          <p:nvPr/>
        </p:nvSpPr>
        <p:spPr bwMode="auto">
          <a:xfrm>
            <a:off x="1219200" y="17399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a:cs typeface="Arial" panose="020B0604020202020204" pitchFamily="34" charset="0"/>
              </a:rPr>
              <a:t>It’s never too early to start a conversation. </a:t>
            </a:r>
          </a:p>
        </p:txBody>
      </p:sp>
      <p:sp>
        <p:nvSpPr>
          <p:cNvPr id="3" name="Rectangle 2">
            <a:extLst>
              <a:ext uri="{FF2B5EF4-FFF2-40B4-BE49-F238E27FC236}">
                <a16:creationId xmlns:a16="http://schemas.microsoft.com/office/drawing/2014/main" id="{AFA7EECE-BF21-46BF-81DE-ADA4F32129B0}"/>
              </a:ext>
            </a:extLst>
          </p:cNvPr>
          <p:cNvSpPr/>
          <p:nvPr/>
        </p:nvSpPr>
        <p:spPr>
          <a:xfrm>
            <a:off x="1219200" y="2593975"/>
            <a:ext cx="609600" cy="6096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79072089-1A2C-4D64-8223-2E8BFDF573E9}"/>
              </a:ext>
            </a:extLst>
          </p:cNvPr>
          <p:cNvSpPr/>
          <p:nvPr/>
        </p:nvSpPr>
        <p:spPr>
          <a:xfrm>
            <a:off x="4754563" y="2593975"/>
            <a:ext cx="609600" cy="6096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8" name="TextBox 4">
            <a:extLst>
              <a:ext uri="{FF2B5EF4-FFF2-40B4-BE49-F238E27FC236}">
                <a16:creationId xmlns:a16="http://schemas.microsoft.com/office/drawing/2014/main" id="{516C7A7E-5CE1-4FB2-A02D-17F8E3E64262}"/>
              </a:ext>
            </a:extLst>
          </p:cNvPr>
          <p:cNvSpPr txBox="1">
            <a:spLocks noChangeArrowheads="1"/>
          </p:cNvSpPr>
          <p:nvPr/>
        </p:nvSpPr>
        <p:spPr bwMode="auto">
          <a:xfrm>
            <a:off x="1371600" y="272415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1</a:t>
            </a:r>
          </a:p>
        </p:txBody>
      </p:sp>
      <p:sp>
        <p:nvSpPr>
          <p:cNvPr id="50189" name="TextBox 6">
            <a:extLst>
              <a:ext uri="{FF2B5EF4-FFF2-40B4-BE49-F238E27FC236}">
                <a16:creationId xmlns:a16="http://schemas.microsoft.com/office/drawing/2014/main" id="{21CA290F-9371-4F74-8217-5D56335101BB}"/>
              </a:ext>
            </a:extLst>
          </p:cNvPr>
          <p:cNvSpPr txBox="1">
            <a:spLocks noChangeArrowheads="1"/>
          </p:cNvSpPr>
          <p:nvPr/>
        </p:nvSpPr>
        <p:spPr bwMode="auto">
          <a:xfrm>
            <a:off x="4906963" y="27447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2</a:t>
            </a:r>
          </a:p>
        </p:txBody>
      </p:sp>
      <p:sp>
        <p:nvSpPr>
          <p:cNvPr id="21" name="Rectangle 20">
            <a:extLst>
              <a:ext uri="{FF2B5EF4-FFF2-40B4-BE49-F238E27FC236}">
                <a16:creationId xmlns:a16="http://schemas.microsoft.com/office/drawing/2014/main" id="{ABF72E08-66D3-4E0C-9BFC-5227E4872916}"/>
              </a:ext>
            </a:extLst>
          </p:cNvPr>
          <p:cNvSpPr/>
          <p:nvPr/>
        </p:nvSpPr>
        <p:spPr>
          <a:xfrm>
            <a:off x="8275638" y="2593975"/>
            <a:ext cx="609600" cy="6096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1" name="TextBox 21">
            <a:extLst>
              <a:ext uri="{FF2B5EF4-FFF2-40B4-BE49-F238E27FC236}">
                <a16:creationId xmlns:a16="http://schemas.microsoft.com/office/drawing/2014/main" id="{28D33053-2CE3-4284-ABAA-3640F73FFF44}"/>
              </a:ext>
            </a:extLst>
          </p:cNvPr>
          <p:cNvSpPr txBox="1">
            <a:spLocks noChangeArrowheads="1"/>
          </p:cNvSpPr>
          <p:nvPr/>
        </p:nvSpPr>
        <p:spPr bwMode="auto">
          <a:xfrm>
            <a:off x="8428038" y="27447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3</a:t>
            </a:r>
          </a:p>
        </p:txBody>
      </p:sp>
      <p:pic>
        <p:nvPicPr>
          <p:cNvPr id="35" name="Picture 34" descr="Icon&#10;&#10;Description automatically generated">
            <a:extLst>
              <a:ext uri="{FF2B5EF4-FFF2-40B4-BE49-F238E27FC236}">
                <a16:creationId xmlns:a16="http://schemas.microsoft.com/office/drawing/2014/main" id="{B44C03A0-120F-40E7-BC0F-8F8ADEB0A2AC}"/>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9126538" y="2897508"/>
            <a:ext cx="1119380" cy="1119380"/>
          </a:xfrm>
          <a:prstGeom prst="rect">
            <a:avLst/>
          </a:prstGeom>
        </p:spPr>
      </p:pic>
      <p:pic>
        <p:nvPicPr>
          <p:cNvPr id="37" name="Picture 36" descr="A picture containing outdoor, dark, person, light&#10;&#10;Description automatically generated">
            <a:extLst>
              <a:ext uri="{FF2B5EF4-FFF2-40B4-BE49-F238E27FC236}">
                <a16:creationId xmlns:a16="http://schemas.microsoft.com/office/drawing/2014/main" id="{20498CF2-9430-4208-99EE-DF20BB343151}"/>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06402" y="2857155"/>
            <a:ext cx="1119380" cy="1119380"/>
          </a:xfrm>
          <a:prstGeom prst="rect">
            <a:avLst/>
          </a:prstGeom>
        </p:spPr>
      </p:pic>
      <p:pic>
        <p:nvPicPr>
          <p:cNvPr id="41" name="Picture 40" descr="Icon&#10;&#10;Description automatically generated">
            <a:extLst>
              <a:ext uri="{FF2B5EF4-FFF2-40B4-BE49-F238E27FC236}">
                <a16:creationId xmlns:a16="http://schemas.microsoft.com/office/drawing/2014/main" id="{94089D9E-B8B1-4085-9C0F-0ACF7EB0D8D5}"/>
              </a:ext>
            </a:extLst>
          </p:cNvPr>
          <p:cNvPicPr>
            <a:picLocks noChangeAspect="1"/>
          </p:cNvPicPr>
          <p:nvPr/>
        </p:nvPicPr>
        <p:blipFill>
          <a:blip r:embed="rId5" cstate="screen">
            <a:duotone>
              <a:schemeClr val="bg2">
                <a:shade val="45000"/>
                <a:satMod val="135000"/>
              </a:schemeClr>
              <a:prstClr val="white"/>
            </a:duotone>
          </a:blip>
          <a:stretch>
            <a:fillRect/>
          </a:stretch>
        </p:blipFill>
        <p:spPr>
          <a:xfrm>
            <a:off x="1946082" y="2868438"/>
            <a:ext cx="1219200" cy="1219200"/>
          </a:xfrm>
          <a:prstGeom prst="rect">
            <a:avLst/>
          </a:prstGeom>
        </p:spPr>
      </p:pic>
      <p:sp>
        <p:nvSpPr>
          <p:cNvPr id="31" name="Rectangle 25">
            <a:extLst>
              <a:ext uri="{FF2B5EF4-FFF2-40B4-BE49-F238E27FC236}">
                <a16:creationId xmlns:a16="http://schemas.microsoft.com/office/drawing/2014/main" id="{A66333C4-B1E8-1300-B69C-44F2967363F3}"/>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32" name="Rectangle 31">
            <a:extLst>
              <a:ext uri="{FF2B5EF4-FFF2-40B4-BE49-F238E27FC236}">
                <a16:creationId xmlns:a16="http://schemas.microsoft.com/office/drawing/2014/main" id="{01B0F812-2850-0753-E177-F163EEB994F0}"/>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0C560304-4DB4-8D10-94C9-1C9CB82898E7}"/>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985FE748-61BD-8064-0D8A-73253F3EC5F8}"/>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a:extLst>
              <a:ext uri="{FF2B5EF4-FFF2-40B4-BE49-F238E27FC236}">
                <a16:creationId xmlns:a16="http://schemas.microsoft.com/office/drawing/2014/main" id="{7E32F8FD-7CDE-4754-A203-30D999E625A8}"/>
              </a:ext>
            </a:extLst>
          </p:cNvPr>
          <p:cNvSpPr>
            <a:spLocks noGrp="1"/>
          </p:cNvSpPr>
          <p:nvPr>
            <p:ph type="body" idx="1"/>
          </p:nvPr>
        </p:nvSpPr>
        <p:spPr>
          <a:xfrm>
            <a:off x="577850" y="1427163"/>
            <a:ext cx="11036300" cy="703262"/>
          </a:xfrm>
        </p:spPr>
        <p:txBody>
          <a:bodyPr/>
          <a:lstStyle/>
          <a:p>
            <a:pPr>
              <a:spcBef>
                <a:spcPct val="0"/>
              </a:spcBef>
              <a:spcAft>
                <a:spcPct val="0"/>
              </a:spcAft>
            </a:pPr>
            <a:r>
              <a:rPr lang="en-US" altLang="en-US" sz="4800" b="1">
                <a:solidFill>
                  <a:srgbClr val="FFFFFF"/>
                </a:solidFill>
              </a:rPr>
              <a:t>HOW </a:t>
            </a:r>
            <a:r>
              <a:rPr lang="en-US" altLang="en-US" sz="4800">
                <a:solidFill>
                  <a:srgbClr val="FFFFFF"/>
                </a:solidFill>
              </a:rPr>
              <a:t>does it work?</a:t>
            </a:r>
          </a:p>
        </p:txBody>
      </p:sp>
    </p:spTree>
  </p:cSld>
  <p:clrMapOvr>
    <a:masterClrMapping/>
  </p:clrMapOvr>
</p:sld>
</file>

<file path=ppt/theme/theme1.xml><?xml version="1.0" encoding="utf-8"?>
<a:theme xmlns:a="http://schemas.openxmlformats.org/drawingml/2006/main" name="Covers - Co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Biography Slides">
  <a:themeElements>
    <a:clrScheme name="LFG Teal">
      <a:dk1>
        <a:srgbClr val="000000"/>
      </a:dk1>
      <a:lt1>
        <a:srgbClr val="FFFFFF"/>
      </a:lt1>
      <a:dk2>
        <a:srgbClr val="00747B"/>
      </a:dk2>
      <a:lt2>
        <a:srgbClr val="60CAB9"/>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Thank You,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Thank You,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3.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4.xml><?xml version="1.0" encoding="utf-8"?>
<a:theme xmlns:a="http://schemas.openxmlformats.org/drawingml/2006/main" name="Closing Slide, Whit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5.xml><?xml version="1.0" encoding="utf-8"?>
<a:theme xmlns:a="http://schemas.openxmlformats.org/drawingml/2006/main" name="Closing Slide, Burgundy">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Icon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HPHC_Template_Standard_3-29-18</Template>
  <TotalTime>26307</TotalTime>
  <Words>5127</Words>
  <Application>Microsoft Macintosh PowerPoint</Application>
  <PresentationFormat>Widescreen</PresentationFormat>
  <Paragraphs>432</Paragraphs>
  <Slides>26</Slides>
  <Notes>24</Notes>
  <HiddenSlides>0</HiddenSlides>
  <MMClips>0</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26</vt:i4>
      </vt:variant>
    </vt:vector>
  </HeadingPairs>
  <TitlesOfParts>
    <vt:vector size="51" baseType="lpstr">
      <vt:lpstr>Arial</vt:lpstr>
      <vt:lpstr>Arial Black</vt:lpstr>
      <vt:lpstr>Calibri</vt:lpstr>
      <vt:lpstr>Calibri Light</vt:lpstr>
      <vt:lpstr>Georgia</vt:lpstr>
      <vt:lpstr>Roboto Condensed</vt:lpstr>
      <vt:lpstr>RobotoCondensed-Bold</vt:lpstr>
      <vt:lpstr>Segoe UI</vt:lpstr>
      <vt:lpstr>Times New Roman</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Icons</vt:lpstr>
      <vt:lpstr>Biography Slides</vt:lpstr>
      <vt:lpstr>Thank You, White Background</vt:lpstr>
      <vt:lpstr>Thank You, Colored Backgrounds</vt:lpstr>
      <vt:lpstr>Disclosure</vt:lpstr>
      <vt:lpstr>Closing Slide, White</vt:lpstr>
      <vt:lpstr>Closing Slide, Burgundy</vt:lpstr>
      <vt:lpstr>MoneyGuard Market Advantage®  Variable universal life with long-term care</vt:lpstr>
      <vt:lpstr>Agenda</vt:lpstr>
      <vt:lpstr>PowerPoint Presentation</vt:lpstr>
      <vt:lpstr>What is long-term care?</vt:lpstr>
      <vt:lpstr>Planning for the cost of care</vt:lpstr>
      <vt:lpstr>Impact of a long-term care event </vt:lpstr>
      <vt:lpstr>What does planning do?</vt:lpstr>
      <vt:lpstr>Planning is not about age – it’s about stage</vt:lpstr>
      <vt:lpstr>PowerPoint Presentation</vt:lpstr>
      <vt:lpstr>Access a wide range of portfolio options from  leading investment managers </vt:lpstr>
      <vt:lpstr>Align your strategy to your investment style</vt:lpstr>
      <vt:lpstr>MoneyGuard Market Advantage® offers  growth potential</vt:lpstr>
      <vt:lpstr>A long-term care strategy that offers tax advantages</vt:lpstr>
      <vt:lpstr>The impact of tax-deferred vs. taxable returns</vt:lpstr>
      <vt:lpstr>PowerPoint Presentation</vt:lpstr>
      <vt:lpstr>Our 0-day elimination period saves you money</vt:lpstr>
      <vt:lpstr>Tailored to your lifestyle</vt:lpstr>
      <vt:lpstr>Flex Care Cash Benefits </vt:lpstr>
      <vt:lpstr>Benefit Transfer Rider</vt:lpstr>
      <vt:lpstr>Lincoln Concierge Care Coordination </vt:lpstr>
      <vt:lpstr>The advantage of decades of claims-paying expertise1</vt:lpstr>
      <vt:lpstr>MoneyGuard Market Advantage®</vt:lpstr>
      <vt:lpstr>Your next step</vt:lpstr>
      <vt:lpstr>PowerPoint Presentation</vt:lpstr>
      <vt:lpstr>Important information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Kazmierczak, Nancy</cp:lastModifiedBy>
  <cp:revision>1000</cp:revision>
  <cp:lastPrinted>2019-10-28T12:26:22Z</cp:lastPrinted>
  <dcterms:created xsi:type="dcterms:W3CDTF">2018-04-01T03:51:37Z</dcterms:created>
  <dcterms:modified xsi:type="dcterms:W3CDTF">2023-05-22T19:24:42Z</dcterms:modified>
</cp:coreProperties>
</file>