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 id="2147483863" r:id="rId2"/>
    <p:sldMasterId id="2147483914" r:id="rId3"/>
    <p:sldMasterId id="2147483965" r:id="rId4"/>
    <p:sldMasterId id="2147484319" r:id="rId5"/>
    <p:sldMasterId id="2147483970" r:id="rId6"/>
    <p:sldMasterId id="2147484297" r:id="rId7"/>
    <p:sldMasterId id="2147483977" r:id="rId8"/>
    <p:sldMasterId id="2147484381" r:id="rId9"/>
    <p:sldMasterId id="2147484392" r:id="rId10"/>
    <p:sldMasterId id="2147484396" r:id="rId11"/>
  </p:sldMasterIdLst>
  <p:notesMasterIdLst>
    <p:notesMasterId r:id="rId29"/>
  </p:notesMasterIdLst>
  <p:handoutMasterIdLst>
    <p:handoutMasterId r:id="rId30"/>
  </p:handoutMasterIdLst>
  <p:sldIdLst>
    <p:sldId id="1137" r:id="rId12"/>
    <p:sldId id="2147475408" r:id="rId13"/>
    <p:sldId id="2147475415" r:id="rId14"/>
    <p:sldId id="2147469465" r:id="rId15"/>
    <p:sldId id="2147475399" r:id="rId16"/>
    <p:sldId id="2147475384" r:id="rId17"/>
    <p:sldId id="2147475423" r:id="rId18"/>
    <p:sldId id="2147475424" r:id="rId19"/>
    <p:sldId id="2243" r:id="rId20"/>
    <p:sldId id="2147475421" r:id="rId21"/>
    <p:sldId id="2147475416" r:id="rId22"/>
    <p:sldId id="2147475392" r:id="rId23"/>
    <p:sldId id="2147475418" r:id="rId24"/>
    <p:sldId id="1177" r:id="rId25"/>
    <p:sldId id="1117" r:id="rId26"/>
    <p:sldId id="2147475394" r:id="rId27"/>
    <p:sldId id="2147475422" r:id="rId28"/>
  </p:sldIdLst>
  <p:sldSz cx="12192000" cy="6858000"/>
  <p:notesSz cx="6400800" cy="11734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8C032C-1B04-5240-B11E-AF5D70D12183}">
          <p14:sldIdLst>
            <p14:sldId id="1137"/>
            <p14:sldId id="2147475408"/>
            <p14:sldId id="2147475415"/>
            <p14:sldId id="2147469465"/>
            <p14:sldId id="2147475399"/>
            <p14:sldId id="2147475384"/>
            <p14:sldId id="2147475423"/>
            <p14:sldId id="2147475424"/>
            <p14:sldId id="2243"/>
            <p14:sldId id="2147475421"/>
            <p14:sldId id="2147475416"/>
            <p14:sldId id="2147475392"/>
            <p14:sldId id="2147475418"/>
            <p14:sldId id="1177"/>
            <p14:sldId id="1117"/>
            <p14:sldId id="2147475394"/>
            <p14:sldId id="2147475422"/>
          </p14:sldIdLst>
        </p14:section>
        <p14:section name="Reference" id="{7F782C67-C5BB-7346-8166-D606ED65D90D}">
          <p14:sldIdLst/>
        </p14:section>
        <p14:section name="APPENDIX" id="{724F1FE3-41D1-4B3C-A50A-42E5B49C34A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1B4917-C5F3-37E5-619E-6830B0C7DC85}" name="Majewski, Matt" initials="MM" userId="S::Matt.Majewski@lfg.com::9fd1b036-2c31-415b-8ee8-c1b6ebd27542" providerId="AD"/>
  <p188:author id="{08DD681A-6E41-391B-9D70-FE6B8EC7DA47}" name="Willis, Florrie" initials="WF" userId="S::Florrie.Willis@lfd.com::608120b5-6604-45c6-8576-0311ed10db08" providerId="AD"/>
  <p188:author id="{A9B4BA85-EFF9-5119-7973-18BDAD4E9663}" name="Robison, Sarah" initials="SR" userId="S::Sarah.Robison@lfg.com::f957826a-da96-4a77-9bbe-97f65d83acc1" providerId="AD"/>
  <p188:author id="{3464B0AA-AEF5-38BC-847E-7C8722B2A01D}" name="Popp, Ashley" initials="PA" userId="S::ashley.popp@lfg.com::168899b9-8ef0-4120-a792-d538cdc62005" providerId="AD"/>
  <p188:author id="{7C620BE1-6A13-5004-C7CE-4C4E85E77A93}" name="Lytle, Madison R" initials="ML" userId="S::Madison.Lytle@lfd.com::1e08dfae-2ecd-4132-bf8f-71d72e1fc4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8E"/>
    <a:srgbClr val="09757A"/>
    <a:srgbClr val="FFFFFF"/>
    <a:srgbClr val="F1F8F7"/>
    <a:srgbClr val="AD1F2D"/>
    <a:srgbClr val="299D9F"/>
    <a:srgbClr val="1772AE"/>
    <a:srgbClr val="1D9699"/>
    <a:srgbClr val="00B5B4"/>
    <a:srgbClr val="224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2E577-9A05-1D40-99E2-815D530877BD}" v="1" dt="2024-03-28T13:44:28.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86"/>
    <p:restoredTop sz="96357" autoAdjust="0"/>
  </p:normalViewPr>
  <p:slideViewPr>
    <p:cSldViewPr snapToGrid="0">
      <p:cViewPr varScale="1">
        <p:scale>
          <a:sx n="157" d="100"/>
          <a:sy n="157" d="100"/>
        </p:scale>
        <p:origin x="520" y="168"/>
      </p:cViewPr>
      <p:guideLst>
        <p:guide orient="horz" pos="2160"/>
        <p:guide pos="3840"/>
      </p:guideLst>
    </p:cSldViewPr>
  </p:slideViewPr>
  <p:notesTextViewPr>
    <p:cViewPr>
      <p:scale>
        <a:sx n="125" d="100"/>
        <a:sy n="125" d="100"/>
      </p:scale>
      <p:origin x="0" y="0"/>
    </p:cViewPr>
  </p:notesTextViewPr>
  <p:notesViewPr>
    <p:cSldViewPr snapToGrid="0">
      <p:cViewPr>
        <p:scale>
          <a:sx n="1" d="2"/>
          <a:sy n="1" d="2"/>
        </p:scale>
        <p:origin x="462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microsoft.com/office/2018/10/relationships/authors" Target="author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dirty="0"/>
              <a:t>Percentage of Times</a:t>
            </a:r>
            <a:r>
              <a:rPr lang="en-US" sz="1050" b="1" baseline="0" dirty="0"/>
              <a:t> Cash Underperformed the</a:t>
            </a:r>
            <a:r>
              <a:rPr lang="en-US" sz="1050" b="1" dirty="0"/>
              <a:t> S&amp;P </a:t>
            </a:r>
          </a:p>
          <a:p>
            <a:pPr>
              <a:defRPr sz="1050"/>
            </a:pPr>
            <a:r>
              <a:rPr lang="en-US" sz="1050" dirty="0"/>
              <a:t>(Total Returns, 1940–2023)</a:t>
            </a:r>
          </a:p>
        </c:rich>
      </c:tx>
      <c:layout>
        <c:manualLayout>
          <c:xMode val="edge"/>
          <c:yMode val="edge"/>
          <c:x val="0.17449737532808399"/>
          <c:y val="0.74000081924357652"/>
        </c:manualLayout>
      </c:layout>
      <c:overlay val="0"/>
      <c:spPr>
        <a:solidFill>
          <a:schemeClr val="accent6">
            <a:lumMod val="20000"/>
            <a:lumOff val="80000"/>
          </a:schemeClr>
        </a:solid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428727234025276E-3"/>
          <c:y val="1.5324254419421009E-2"/>
          <c:w val="0.98893584666811474"/>
          <c:h val="0.86020803864355055"/>
        </c:manualLayout>
      </c:layout>
      <c:barChart>
        <c:barDir val="col"/>
        <c:grouping val="clustered"/>
        <c:varyColors val="0"/>
        <c:ser>
          <c:idx val="0"/>
          <c:order val="0"/>
          <c:tx>
            <c:strRef>
              <c:f>Sheet1!$B$1</c:f>
              <c:strCache>
                <c:ptCount val="1"/>
                <c:pt idx="0">
                  <c:v>Odds</c:v>
                </c:pt>
              </c:strCache>
            </c:strRef>
          </c:tx>
          <c:spPr>
            <a:solidFill>
              <a:srgbClr val="0074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1-Year</c:v>
                </c:pt>
                <c:pt idx="1">
                  <c:v>2-Year</c:v>
                </c:pt>
                <c:pt idx="2">
                  <c:v>3-Year</c:v>
                </c:pt>
                <c:pt idx="3">
                  <c:v>5-Year</c:v>
                </c:pt>
                <c:pt idx="4">
                  <c:v>6-Year</c:v>
                </c:pt>
                <c:pt idx="5">
                  <c:v>7-Year</c:v>
                </c:pt>
                <c:pt idx="6">
                  <c:v>10-Year</c:v>
                </c:pt>
                <c:pt idx="7">
                  <c:v>15-Year</c:v>
                </c:pt>
                <c:pt idx="8">
                  <c:v>20-Year</c:v>
                </c:pt>
                <c:pt idx="9">
                  <c:v>25-Year</c:v>
                </c:pt>
              </c:strCache>
            </c:strRef>
          </c:cat>
          <c:val>
            <c:numRef>
              <c:f>Sheet1!$B$2:$B$11</c:f>
              <c:numCache>
                <c:formatCode>0%</c:formatCode>
                <c:ptCount val="10"/>
                <c:pt idx="0">
                  <c:v>0.71</c:v>
                </c:pt>
                <c:pt idx="1">
                  <c:v>0.77</c:v>
                </c:pt>
                <c:pt idx="2">
                  <c:v>0.84</c:v>
                </c:pt>
                <c:pt idx="3">
                  <c:v>0.8</c:v>
                </c:pt>
                <c:pt idx="4">
                  <c:v>0.85</c:v>
                </c:pt>
                <c:pt idx="5">
                  <c:v>0.9</c:v>
                </c:pt>
                <c:pt idx="6">
                  <c:v>0.87</c:v>
                </c:pt>
                <c:pt idx="7">
                  <c:v>0.96</c:v>
                </c:pt>
                <c:pt idx="8">
                  <c:v>1</c:v>
                </c:pt>
                <c:pt idx="9">
                  <c:v>1</c:v>
                </c:pt>
              </c:numCache>
            </c:numRef>
          </c:val>
          <c:extLst>
            <c:ext xmlns:c16="http://schemas.microsoft.com/office/drawing/2014/chart" uri="{C3380CC4-5D6E-409C-BE32-E72D297353CC}">
              <c16:uniqueId val="{00000000-F6C1-4FD7-96E7-F42E8ABBFEBA}"/>
            </c:ext>
          </c:extLst>
        </c:ser>
        <c:dLbls>
          <c:showLegendKey val="0"/>
          <c:showVal val="0"/>
          <c:showCatName val="0"/>
          <c:showSerName val="0"/>
          <c:showPercent val="0"/>
          <c:showBubbleSize val="0"/>
        </c:dLbls>
        <c:gapWidth val="40"/>
        <c:overlap val="-27"/>
        <c:axId val="2111820280"/>
        <c:axId val="2111815600"/>
      </c:barChart>
      <c:catAx>
        <c:axId val="211182028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1100" b="1" dirty="0"/>
                  <a:t>Rolling</a:t>
                </a:r>
                <a:r>
                  <a:rPr lang="en-US" sz="1100" b="1" baseline="0" dirty="0"/>
                  <a:t> periods</a:t>
                </a:r>
                <a:endParaRPr lang="en-US" sz="1100" b="1" dirty="0"/>
              </a:p>
            </c:rich>
          </c:tx>
          <c:layout>
            <c:manualLayout>
              <c:xMode val="edge"/>
              <c:yMode val="edge"/>
              <c:x val="0.40191792227869871"/>
              <c:y val="0.9361752845685001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815600"/>
        <c:crosses val="autoZero"/>
        <c:auto val="1"/>
        <c:lblAlgn val="ctr"/>
        <c:lblOffset val="100"/>
        <c:noMultiLvlLbl val="0"/>
      </c:catAx>
      <c:valAx>
        <c:axId val="2111815600"/>
        <c:scaling>
          <c:orientation val="minMax"/>
          <c:max val="1.1000000000000001"/>
          <c:min val="0"/>
        </c:scaling>
        <c:delete val="1"/>
        <c:axPos val="l"/>
        <c:numFmt formatCode="0%" sourceLinked="1"/>
        <c:majorTickMark val="out"/>
        <c:minorTickMark val="none"/>
        <c:tickLblPos val="nextTo"/>
        <c:crossAx val="2111820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dirty="0"/>
              <a:t>Average Underperformance: Cash vs. S&amp;P 500 </a:t>
            </a:r>
          </a:p>
          <a:p>
            <a:pPr>
              <a:defRPr sz="1050"/>
            </a:pPr>
            <a:r>
              <a:rPr lang="en-US" sz="1050" dirty="0"/>
              <a:t>(1940–2023)</a:t>
            </a:r>
          </a:p>
        </c:rich>
      </c:tx>
      <c:layout>
        <c:manualLayout>
          <c:xMode val="edge"/>
          <c:yMode val="edge"/>
          <c:x val="0.21946281714785648"/>
          <c:y val="0.73362814715317204"/>
        </c:manualLayout>
      </c:layout>
      <c:overlay val="0"/>
      <c:spPr>
        <a:solidFill>
          <a:schemeClr val="accent6">
            <a:lumMod val="20000"/>
            <a:lumOff val="80000"/>
          </a:schemeClr>
        </a:solid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428727234025276E-3"/>
          <c:y val="9.1743002488585204E-2"/>
          <c:w val="0.98893584666811474"/>
          <c:h val="0.778038935608523"/>
        </c:manualLayout>
      </c:layout>
      <c:barChart>
        <c:barDir val="col"/>
        <c:grouping val="clustered"/>
        <c:varyColors val="0"/>
        <c:ser>
          <c:idx val="0"/>
          <c:order val="0"/>
          <c:tx>
            <c:strRef>
              <c:f>Sheet1!$B$1</c:f>
              <c:strCache>
                <c:ptCount val="1"/>
                <c:pt idx="0">
                  <c:v>Underperformance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1-Year</c:v>
                </c:pt>
                <c:pt idx="1">
                  <c:v>2-Year</c:v>
                </c:pt>
                <c:pt idx="2">
                  <c:v>3-Year</c:v>
                </c:pt>
                <c:pt idx="3">
                  <c:v>5-Year</c:v>
                </c:pt>
                <c:pt idx="4">
                  <c:v>6-Year</c:v>
                </c:pt>
                <c:pt idx="5">
                  <c:v>7-Year</c:v>
                </c:pt>
                <c:pt idx="6">
                  <c:v>10-Year</c:v>
                </c:pt>
                <c:pt idx="7">
                  <c:v>15-Year</c:v>
                </c:pt>
                <c:pt idx="8">
                  <c:v>20-Year</c:v>
                </c:pt>
                <c:pt idx="9">
                  <c:v>25-Year</c:v>
                </c:pt>
              </c:strCache>
            </c:strRef>
          </c:cat>
          <c:val>
            <c:numRef>
              <c:f>Sheet1!$B$2:$B$11</c:f>
              <c:numCache>
                <c:formatCode>0%</c:formatCode>
                <c:ptCount val="10"/>
                <c:pt idx="0">
                  <c:v>-0.09</c:v>
                </c:pt>
                <c:pt idx="1">
                  <c:v>-0.19</c:v>
                </c:pt>
                <c:pt idx="2">
                  <c:v>-0.3</c:v>
                </c:pt>
                <c:pt idx="3">
                  <c:v>-0.59</c:v>
                </c:pt>
                <c:pt idx="4">
                  <c:v>-0.75</c:v>
                </c:pt>
                <c:pt idx="5">
                  <c:v>-0.94</c:v>
                </c:pt>
                <c:pt idx="6">
                  <c:v>-1.7</c:v>
                </c:pt>
                <c:pt idx="7">
                  <c:v>-3.7</c:v>
                </c:pt>
                <c:pt idx="8">
                  <c:v>-6.91</c:v>
                </c:pt>
                <c:pt idx="9">
                  <c:v>-12.01</c:v>
                </c:pt>
              </c:numCache>
            </c:numRef>
          </c:val>
          <c:extLst>
            <c:ext xmlns:c16="http://schemas.microsoft.com/office/drawing/2014/chart" uri="{C3380CC4-5D6E-409C-BE32-E72D297353CC}">
              <c16:uniqueId val="{00000000-1891-4760-8EA6-C29C9192E91A}"/>
            </c:ext>
          </c:extLst>
        </c:ser>
        <c:dLbls>
          <c:showLegendKey val="0"/>
          <c:showVal val="0"/>
          <c:showCatName val="0"/>
          <c:showSerName val="0"/>
          <c:showPercent val="0"/>
          <c:showBubbleSize val="0"/>
        </c:dLbls>
        <c:gapWidth val="40"/>
        <c:overlap val="-27"/>
        <c:axId val="2111820280"/>
        <c:axId val="2111815600"/>
      </c:barChart>
      <c:dateAx>
        <c:axId val="211182028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1100" b="1" dirty="0"/>
                  <a:t>Rolling</a:t>
                </a:r>
                <a:r>
                  <a:rPr lang="en-US" sz="1100" b="1" baseline="0" dirty="0"/>
                  <a:t> periods</a:t>
                </a:r>
                <a:endParaRPr lang="en-US" sz="1100" b="1" dirty="0"/>
              </a:p>
            </c:rich>
          </c:tx>
          <c:layout>
            <c:manualLayout>
              <c:xMode val="edge"/>
              <c:yMode val="edge"/>
              <c:x val="0.39155861767279088"/>
              <c:y val="0.93617529933956323"/>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1815600"/>
        <c:crosses val="autoZero"/>
        <c:auto val="0"/>
        <c:lblOffset val="100"/>
        <c:baseTimeUnit val="days"/>
      </c:dateAx>
      <c:valAx>
        <c:axId val="2111815600"/>
        <c:scaling>
          <c:orientation val="minMax"/>
          <c:max val="0"/>
          <c:min val="-14"/>
        </c:scaling>
        <c:delete val="1"/>
        <c:axPos val="l"/>
        <c:numFmt formatCode="0%" sourceLinked="1"/>
        <c:majorTickMark val="out"/>
        <c:minorTickMark val="none"/>
        <c:tickLblPos val="nextTo"/>
        <c:crossAx val="2111820280"/>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621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'60-40 Rolling Returns (PR)'!$AQ$4:$AT$4</c:f>
              <c:strCache>
                <c:ptCount val="4"/>
                <c:pt idx="0">
                  <c:v>15 year </c:v>
                </c:pt>
                <c:pt idx="1">
                  <c:v>20 year </c:v>
                </c:pt>
                <c:pt idx="2">
                  <c:v>25 year </c:v>
                </c:pt>
                <c:pt idx="3">
                  <c:v>30 year </c:v>
                </c:pt>
              </c:strCache>
              <c:extLst/>
            </c:strRef>
          </c:cat>
          <c:val>
            <c:numRef>
              <c:f>'80-20 Rolling Returns (TR)'!$AQ$5:$AT$5</c:f>
              <c:numCache>
                <c:formatCode>0.00%</c:formatCode>
                <c:ptCount val="4"/>
                <c:pt idx="0">
                  <c:v>0.18116789763314856</c:v>
                </c:pt>
                <c:pt idx="1">
                  <c:v>0.1689861923045004</c:v>
                </c:pt>
                <c:pt idx="2">
                  <c:v>0.14305566673718983</c:v>
                </c:pt>
                <c:pt idx="3">
                  <c:v>0.1250299038020386</c:v>
                </c:pt>
              </c:numCache>
              <c:extLst/>
            </c:numRef>
          </c:val>
          <c:extLst>
            <c:ext xmlns:c16="http://schemas.microsoft.com/office/drawing/2014/chart" uri="{C3380CC4-5D6E-409C-BE32-E72D297353CC}">
              <c16:uniqueId val="{00000000-F4A6-4803-910E-60E0E50EECFA}"/>
            </c:ext>
          </c:extLst>
        </c:ser>
        <c:ser>
          <c:idx val="1"/>
          <c:order val="1"/>
          <c:spPr>
            <a:solidFill>
              <a:schemeClr val="accent1">
                <a:lumMod val="7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F4A6-4803-910E-60E0E50EECFA}"/>
              </c:ext>
            </c:extLst>
          </c:dPt>
          <c:dPt>
            <c:idx val="1"/>
            <c:invertIfNegative val="0"/>
            <c:bubble3D val="0"/>
            <c:spPr>
              <a:solidFill>
                <a:schemeClr val="bg1"/>
              </a:solidFill>
              <a:ln>
                <a:noFill/>
              </a:ln>
              <a:effectLst/>
            </c:spPr>
            <c:extLst>
              <c:ext xmlns:c16="http://schemas.microsoft.com/office/drawing/2014/chart" uri="{C3380CC4-5D6E-409C-BE32-E72D297353CC}">
                <c16:uniqueId val="{00000004-F4A6-4803-910E-60E0E50EECFA}"/>
              </c:ext>
            </c:extLst>
          </c:dPt>
          <c:dPt>
            <c:idx val="2"/>
            <c:invertIfNegative val="0"/>
            <c:bubble3D val="0"/>
            <c:spPr>
              <a:solidFill>
                <a:schemeClr val="bg1"/>
              </a:solidFill>
              <a:ln>
                <a:noFill/>
              </a:ln>
              <a:effectLst/>
            </c:spPr>
            <c:extLst>
              <c:ext xmlns:c16="http://schemas.microsoft.com/office/drawing/2014/chart" uri="{C3380CC4-5D6E-409C-BE32-E72D297353CC}">
                <c16:uniqueId val="{00000006-F4A6-4803-910E-60E0E50EECFA}"/>
              </c:ext>
            </c:extLst>
          </c:dPt>
          <c:dPt>
            <c:idx val="3"/>
            <c:invertIfNegative val="0"/>
            <c:bubble3D val="0"/>
            <c:spPr>
              <a:solidFill>
                <a:schemeClr val="bg1"/>
              </a:solidFill>
              <a:ln>
                <a:noFill/>
              </a:ln>
              <a:effectLst/>
            </c:spPr>
            <c:extLst>
              <c:ext xmlns:c16="http://schemas.microsoft.com/office/drawing/2014/chart" uri="{C3380CC4-5D6E-409C-BE32-E72D297353CC}">
                <c16:uniqueId val="{00000008-F4A6-4803-910E-60E0E50EECFA}"/>
              </c:ext>
            </c:extLst>
          </c:dPt>
          <c:dLbls>
            <c:dLbl>
              <c:idx val="0"/>
              <c:layout>
                <c:manualLayout>
                  <c:x val="-1.7641510439919668E-17"/>
                  <c:y val="0.115988777297258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A6-4803-910E-60E0E50EECFA}"/>
                </c:ext>
              </c:extLst>
            </c:dLbl>
            <c:dLbl>
              <c:idx val="1"/>
              <c:layout>
                <c:manualLayout>
                  <c:x val="3.8491012878880755E-3"/>
                  <c:y val="0.117429458648608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A6-4803-910E-60E0E50EECFA}"/>
                </c:ext>
              </c:extLst>
            </c:dLbl>
            <c:dLbl>
              <c:idx val="2"/>
              <c:layout>
                <c:manualLayout>
                  <c:x val="0"/>
                  <c:y val="0.11825097814957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A6-4803-910E-60E0E50EECFA}"/>
                </c:ext>
              </c:extLst>
            </c:dLbl>
            <c:dLbl>
              <c:idx val="3"/>
              <c:layout>
                <c:manualLayout>
                  <c:x val="3.8491012878880755E-3"/>
                  <c:y val="0.111911139236780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A6-4803-910E-60E0E50EECF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'60-40 Rolling Returns (PR)'!$AQ$4:$AT$4</c:f>
              <c:strCache>
                <c:ptCount val="4"/>
                <c:pt idx="0">
                  <c:v>15 year </c:v>
                </c:pt>
                <c:pt idx="1">
                  <c:v>20 year </c:v>
                </c:pt>
                <c:pt idx="2">
                  <c:v>25 year </c:v>
                </c:pt>
                <c:pt idx="3">
                  <c:v>30 year </c:v>
                </c:pt>
              </c:strCache>
              <c:extLst/>
            </c:strRef>
          </c:cat>
          <c:val>
            <c:numRef>
              <c:f>'80-20 Rolling Returns (TR)'!$AQ$6:$AT$6</c:f>
              <c:numCache>
                <c:formatCode>0.00%</c:formatCode>
                <c:ptCount val="4"/>
                <c:pt idx="0">
                  <c:v>4.2786555590501596E-2</c:v>
                </c:pt>
                <c:pt idx="1">
                  <c:v>5.0518503363383038E-2</c:v>
                </c:pt>
                <c:pt idx="2">
                  <c:v>6.8958151230406495E-2</c:v>
                </c:pt>
                <c:pt idx="3">
                  <c:v>8.725584803491615E-2</c:v>
                </c:pt>
              </c:numCache>
              <c:extLst/>
            </c:numRef>
          </c:val>
          <c:extLst>
            <c:ext xmlns:c16="http://schemas.microsoft.com/office/drawing/2014/chart" uri="{C3380CC4-5D6E-409C-BE32-E72D297353CC}">
              <c16:uniqueId val="{00000009-F4A6-4803-910E-60E0E50EECFA}"/>
            </c:ext>
          </c:extLst>
        </c:ser>
        <c:dLbls>
          <c:showLegendKey val="0"/>
          <c:showVal val="0"/>
          <c:showCatName val="0"/>
          <c:showSerName val="0"/>
          <c:showPercent val="0"/>
          <c:showBubbleSize val="0"/>
        </c:dLbls>
        <c:gapWidth val="150"/>
        <c:overlap val="100"/>
        <c:axId val="1029696200"/>
        <c:axId val="1029692592"/>
      </c:barChart>
      <c:lineChart>
        <c:grouping val="standard"/>
        <c:varyColors val="0"/>
        <c:ser>
          <c:idx val="2"/>
          <c:order val="2"/>
          <c:spPr>
            <a:ln>
              <a:noFill/>
            </a:ln>
          </c:spPr>
          <c:marker>
            <c:symbol val="square"/>
            <c:size val="6"/>
          </c:marker>
          <c:dLbls>
            <c:dLbl>
              <c:idx val="0"/>
              <c:layout>
                <c:manualLayout>
                  <c:x val="3.9828802885553037E-2"/>
                  <c:y val="6.1805808137615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A6-4803-910E-60E0E50EECFA}"/>
                </c:ext>
              </c:extLst>
            </c:dLbl>
            <c:dLbl>
              <c:idx val="1"/>
              <c:layout>
                <c:manualLayout>
                  <c:x val="4.1682887698832979E-2"/>
                  <c:y val="-5.1093992763480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A6-4803-910E-60E0E50EECFA}"/>
                </c:ext>
              </c:extLst>
            </c:dLbl>
            <c:dLbl>
              <c:idx val="2"/>
              <c:layout>
                <c:manualLayout>
                  <c:x val="3.7988356620143562E-2"/>
                  <c:y val="-4.42821612007324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A6-4803-910E-60E0E50EECFA}"/>
                </c:ext>
              </c:extLst>
            </c:dLbl>
            <c:dLbl>
              <c:idx val="3"/>
              <c:layout>
                <c:manualLayout>
                  <c:x val="5.2186691110985499E-2"/>
                  <c:y val="-6.98475537325268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A6-4803-910E-60E0E50EECF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'60-40 Rolling Returns (PR)'!$AQ$4:$AT$4</c:f>
              <c:strCache>
                <c:ptCount val="4"/>
                <c:pt idx="0">
                  <c:v>15 year </c:v>
                </c:pt>
                <c:pt idx="1">
                  <c:v>20 year </c:v>
                </c:pt>
                <c:pt idx="2">
                  <c:v>25 year </c:v>
                </c:pt>
                <c:pt idx="3">
                  <c:v>30 year </c:v>
                </c:pt>
              </c:strCache>
              <c:extLst/>
            </c:strRef>
          </c:cat>
          <c:val>
            <c:numRef>
              <c:f>'80-20 Rolling Returns (TR)'!$AQ$7:$AT$7</c:f>
              <c:numCache>
                <c:formatCode>0.00%</c:formatCode>
                <c:ptCount val="4"/>
                <c:pt idx="0">
                  <c:v>0.10446673044902312</c:v>
                </c:pt>
                <c:pt idx="1">
                  <c:v>0.10360492373701281</c:v>
                </c:pt>
                <c:pt idx="2">
                  <c:v>0.10222150171749496</c:v>
                </c:pt>
                <c:pt idx="3">
                  <c:v>0.10321080527666567</c:v>
                </c:pt>
              </c:numCache>
              <c:extLst/>
            </c:numRef>
          </c:val>
          <c:smooth val="0"/>
          <c:extLst>
            <c:ext xmlns:c16="http://schemas.microsoft.com/office/drawing/2014/chart" uri="{C3380CC4-5D6E-409C-BE32-E72D297353CC}">
              <c16:uniqueId val="{0000000E-F4A6-4803-910E-60E0E50EECFA}"/>
            </c:ext>
          </c:extLst>
        </c:ser>
        <c:dLbls>
          <c:showLegendKey val="0"/>
          <c:showVal val="0"/>
          <c:showCatName val="0"/>
          <c:showSerName val="0"/>
          <c:showPercent val="0"/>
          <c:showBubbleSize val="0"/>
        </c:dLbls>
        <c:marker val="1"/>
        <c:smooth val="0"/>
        <c:axId val="1029696200"/>
        <c:axId val="1029692592"/>
      </c:lineChart>
      <c:catAx>
        <c:axId val="1029696200"/>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b" anchorCtr="0"/>
          <a:lstStyle/>
          <a:p>
            <a:pPr>
              <a:defRPr sz="700" b="0" i="0" u="none" strike="noStrike" kern="1200" baseline="0">
                <a:solidFill>
                  <a:schemeClr val="tx1">
                    <a:lumMod val="65000"/>
                    <a:lumOff val="35000"/>
                  </a:schemeClr>
                </a:solidFill>
                <a:latin typeface="+mn-lt"/>
                <a:ea typeface="+mn-ea"/>
                <a:cs typeface="+mn-cs"/>
              </a:defRPr>
            </a:pPr>
            <a:endParaRPr lang="en-US"/>
          </a:p>
        </c:txPr>
        <c:crossAx val="1029692592"/>
        <c:crosses val="autoZero"/>
        <c:auto val="1"/>
        <c:lblAlgn val="ctr"/>
        <c:lblOffset val="100"/>
        <c:noMultiLvlLbl val="0"/>
      </c:catAx>
      <c:valAx>
        <c:axId val="1029692592"/>
        <c:scaling>
          <c:orientation val="minMax"/>
          <c:max val="0.30000000000000004"/>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600" b="0" i="0" u="none" strike="noStrike" kern="1200" baseline="0">
                <a:solidFill>
                  <a:schemeClr val="tx1">
                    <a:lumMod val="65000"/>
                    <a:lumOff val="35000"/>
                  </a:schemeClr>
                </a:solidFill>
                <a:latin typeface="+mn-lt"/>
                <a:ea typeface="+mn-ea"/>
                <a:cs typeface="+mn-cs"/>
              </a:defRPr>
            </a:pPr>
            <a:endParaRPr lang="en-US"/>
          </a:p>
        </c:txPr>
        <c:crossAx val="1029696200"/>
        <c:crosses val="autoZero"/>
        <c:crossBetween val="between"/>
      </c:valAx>
    </c:plotArea>
    <c:plotVisOnly val="1"/>
    <c:dispBlanksAs val="gap"/>
    <c:showDLblsOverMax val="0"/>
    <c:extLst/>
  </c:chart>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33832372815122"/>
          <c:y val="0.13033394224256481"/>
          <c:w val="0.60132259374063357"/>
          <c:h val="0.73933211551487044"/>
        </c:manualLayout>
      </c:layout>
      <c:doughnut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84-034A-8CD5-37893B76A7A4}"/>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3184-034A-8CD5-37893B76A7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84-034A-8CD5-37893B76A7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84-034A-8CD5-37893B76A7A4}"/>
              </c:ext>
            </c:extLst>
          </c:dPt>
          <c:cat>
            <c:numRef>
              <c:f>Sheet1!$A$2:$A$5</c:f>
              <c:numCache>
                <c:formatCode>General</c:formatCode>
                <c:ptCount val="4"/>
              </c:numCache>
            </c:num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3184-034A-8CD5-37893B76A7A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rgbClr val="09757A"/>
              </a:solidFill>
              <a:ln w="19050">
                <a:solidFill>
                  <a:schemeClr val="lt1"/>
                </a:solidFill>
              </a:ln>
              <a:effectLst/>
            </c:spPr>
            <c:extLst>
              <c:ext xmlns:c16="http://schemas.microsoft.com/office/drawing/2014/chart" uri="{C3380CC4-5D6E-409C-BE32-E72D297353CC}">
                <c16:uniqueId val="{00000001-5D8F-46FA-A44A-5125258E3175}"/>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5D8F-46FA-A44A-5125258E31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8F-46FA-A44A-5125258E31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8F-46FA-A44A-5125258E3175}"/>
              </c:ext>
            </c:extLst>
          </c:dPt>
          <c:cat>
            <c:numRef>
              <c:f>Sheet1!$A$2:$A$5</c:f>
              <c:numCache>
                <c:formatCode>General</c:formatCode>
                <c:ptCount val="4"/>
              </c:numCache>
            </c:num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5D8F-46FA-A44A-5125258E317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4179-2F87-459C-AFC4-3262AF603024}"/>
              </a:ext>
            </a:extLst>
          </p:cNvPr>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82126A-D78B-417A-A599-65209FEB8EB2}"/>
              </a:ext>
            </a:extLst>
          </p:cNvPr>
          <p:cNvSpPr>
            <a:spLocks noGrp="1"/>
          </p:cNvSpPr>
          <p:nvPr>
            <p:ph type="dt" sz="quarter" idx="1"/>
          </p:nvPr>
        </p:nvSpPr>
        <p:spPr>
          <a:xfrm>
            <a:off x="3625639" y="1"/>
            <a:ext cx="2773680" cy="588777"/>
          </a:xfrm>
          <a:prstGeom prst="rect">
            <a:avLst/>
          </a:prstGeom>
        </p:spPr>
        <p:txBody>
          <a:bodyPr vert="horz" lIns="96661" tIns="48331" rIns="96661" bIns="48331" rtlCol="0"/>
          <a:lstStyle>
            <a:lvl1pPr algn="r">
              <a:defRPr sz="1300"/>
            </a:lvl1pPr>
          </a:lstStyle>
          <a:p>
            <a:fld id="{3A691120-6F44-4061-9950-535357559BE6}" type="datetimeFigureOut">
              <a:rPr lang="en-US" smtClean="0"/>
              <a:t>3/28/24</a:t>
            </a:fld>
            <a:endParaRPr lang="en-US"/>
          </a:p>
        </p:txBody>
      </p:sp>
      <p:sp>
        <p:nvSpPr>
          <p:cNvPr id="4" name="Footer Placeholder 3">
            <a:extLst>
              <a:ext uri="{FF2B5EF4-FFF2-40B4-BE49-F238E27FC236}">
                <a16:creationId xmlns:a16="http://schemas.microsoft.com/office/drawing/2014/main" id="{7109D7F2-1F36-4516-9528-6AD5A4919C80}"/>
              </a:ext>
            </a:extLst>
          </p:cNvPr>
          <p:cNvSpPr>
            <a:spLocks noGrp="1"/>
          </p:cNvSpPr>
          <p:nvPr>
            <p:ph type="ftr" sz="quarter" idx="2"/>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Tree>
    <p:extLst>
      <p:ext uri="{BB962C8B-B14F-4D97-AF65-F5344CB8AC3E}">
        <p14:creationId xmlns:p14="http://schemas.microsoft.com/office/powerpoint/2010/main" val="102286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877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625639" y="1"/>
            <a:ext cx="2773680" cy="588777"/>
          </a:xfrm>
          <a:prstGeom prst="rect">
            <a:avLst/>
          </a:prstGeom>
        </p:spPr>
        <p:txBody>
          <a:bodyPr vert="horz" lIns="96661" tIns="48331" rIns="96661" bIns="48331" rtlCol="0"/>
          <a:lstStyle>
            <a:lvl1pPr algn="r">
              <a:defRPr sz="1300"/>
            </a:lvl1pPr>
          </a:lstStyle>
          <a:p>
            <a:fld id="{0CE78696-75AD-4A2C-B493-97F69827EE63}" type="datetimeFigureOut">
              <a:rPr lang="en-US" smtClean="0"/>
              <a:t>3/28/24</a:t>
            </a:fld>
            <a:endParaRPr lang="en-US"/>
          </a:p>
        </p:txBody>
      </p:sp>
      <p:sp>
        <p:nvSpPr>
          <p:cNvPr id="4" name="Slide Image Placeholder 3"/>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40080" y="5647373"/>
            <a:ext cx="5120640" cy="4620578"/>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46024"/>
            <a:ext cx="2773680" cy="58877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625639" y="11146024"/>
            <a:ext cx="2773680" cy="588776"/>
          </a:xfrm>
          <a:prstGeom prst="rect">
            <a:avLst/>
          </a:prstGeom>
        </p:spPr>
        <p:txBody>
          <a:bodyPr vert="horz" lIns="96661" tIns="48331" rIns="96661" bIns="48331" rtlCol="0" anchor="b"/>
          <a:lstStyle>
            <a:lvl1pPr algn="r">
              <a:defRPr sz="1300"/>
            </a:lvl1pPr>
          </a:lstStyle>
          <a:p>
            <a:fld id="{EC6B5AA1-B988-45DD-88BF-F9FC26EA8FE4}" type="slidenum">
              <a:rPr lang="en-US" smtClean="0"/>
              <a:t>‹#›</a:t>
            </a:fld>
            <a:endParaRPr lang="en-US"/>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a:t>
            </a:fld>
            <a:endParaRPr lang="en-US"/>
          </a:p>
        </p:txBody>
      </p:sp>
    </p:spTree>
    <p:extLst>
      <p:ext uri="{BB962C8B-B14F-4D97-AF65-F5344CB8AC3E}">
        <p14:creationId xmlns:p14="http://schemas.microsoft.com/office/powerpoint/2010/main" val="154939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Investment – need to cover an additional expense</a:t>
            </a:r>
          </a:p>
          <a:p>
            <a:r>
              <a:rPr lang="en-US" dirty="0"/>
              <a:t>Insurance – you may have a surplus of benefits</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10</a:t>
            </a:fld>
            <a:endParaRPr lang="en-US"/>
          </a:p>
        </p:txBody>
      </p:sp>
    </p:spTree>
    <p:extLst>
      <p:ext uri="{BB962C8B-B14F-4D97-AF65-F5344CB8AC3E}">
        <p14:creationId xmlns:p14="http://schemas.microsoft.com/office/powerpoint/2010/main" val="3880148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of these locations for long-term care expenses provides everything your clients need:</a:t>
            </a:r>
          </a:p>
          <a:p>
            <a:r>
              <a:rPr lang="en-US" dirty="0"/>
              <a:t>Tax efficiency</a:t>
            </a:r>
          </a:p>
          <a:p>
            <a:r>
              <a:rPr lang="en-US" dirty="0"/>
              <a:t>Leverage</a:t>
            </a:r>
          </a:p>
          <a:p>
            <a:r>
              <a:rPr lang="en-US" dirty="0"/>
              <a:t>Mitigation of market timing risks</a:t>
            </a:r>
          </a:p>
          <a:p>
            <a:r>
              <a:rPr lang="en-US" dirty="0"/>
              <a:t>Legacy protection</a:t>
            </a:r>
          </a:p>
          <a:p>
            <a:r>
              <a:rPr lang="en-US" dirty="0"/>
              <a:t>Access to asset</a:t>
            </a:r>
          </a:p>
          <a:p>
            <a:endParaRPr lang="en-US" dirty="0"/>
          </a:p>
          <a:p>
            <a:r>
              <a:rPr lang="en-US" dirty="0"/>
              <a:t>It’s a win for your client, and a win for your business.</a:t>
            </a:r>
          </a:p>
        </p:txBody>
      </p:sp>
      <p:sp>
        <p:nvSpPr>
          <p:cNvPr id="4" name="Slide Number Placeholder 3"/>
          <p:cNvSpPr>
            <a:spLocks noGrp="1"/>
          </p:cNvSpPr>
          <p:nvPr>
            <p:ph type="sldNum" sz="quarter" idx="5"/>
          </p:nvPr>
        </p:nvSpPr>
        <p:spPr/>
        <p:txBody>
          <a:bodyPr/>
          <a:lstStyle/>
          <a:p>
            <a:fld id="{EC6B5AA1-B988-45DD-88BF-F9FC26EA8FE4}" type="slidenum">
              <a:rPr lang="en-US" smtClean="0"/>
              <a:t>11</a:t>
            </a:fld>
            <a:endParaRPr lang="en-US"/>
          </a:p>
        </p:txBody>
      </p:sp>
    </p:spTree>
    <p:extLst>
      <p:ext uri="{BB962C8B-B14F-4D97-AF65-F5344CB8AC3E}">
        <p14:creationId xmlns:p14="http://schemas.microsoft.com/office/powerpoint/2010/main" val="182277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client profiles to consider. Do you have some of these individual in your book of business?</a:t>
            </a:r>
          </a:p>
        </p:txBody>
      </p:sp>
      <p:sp>
        <p:nvSpPr>
          <p:cNvPr id="4" name="Slide Number Placeholder 3"/>
          <p:cNvSpPr>
            <a:spLocks noGrp="1"/>
          </p:cNvSpPr>
          <p:nvPr>
            <p:ph type="sldNum" sz="quarter" idx="5"/>
          </p:nvPr>
        </p:nvSpPr>
        <p:spPr/>
        <p:txBody>
          <a:bodyPr/>
          <a:lstStyle/>
          <a:p>
            <a:fld id="{EC6B5AA1-B988-45DD-88BF-F9FC26EA8FE4}" type="slidenum">
              <a:rPr lang="en-US" smtClean="0"/>
              <a:t>12</a:t>
            </a:fld>
            <a:endParaRPr lang="en-US"/>
          </a:p>
        </p:txBody>
      </p:sp>
    </p:spTree>
    <p:extLst>
      <p:ext uri="{BB962C8B-B14F-4D97-AF65-F5344CB8AC3E}">
        <p14:creationId xmlns:p14="http://schemas.microsoft.com/office/powerpoint/2010/main" val="31522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ea typeface="Calibri" panose="020F0502020204030204" pitchFamily="34" charset="0"/>
              </a:rPr>
              <a:t>With that, I’d like to ask how we can work with you to incorporate Lincoln </a:t>
            </a:r>
            <a:r>
              <a:rPr lang="en-US" sz="1300" i="1" dirty="0">
                <a:ea typeface="Calibri" panose="020F0502020204030204" pitchFamily="34" charset="0"/>
              </a:rPr>
              <a:t>MoneyGuard</a:t>
            </a:r>
            <a:r>
              <a:rPr lang="en-US" sz="1300" i="0" baseline="30000" dirty="0">
                <a:ea typeface="Calibri" panose="020F0502020204030204" pitchFamily="34" charset="0"/>
              </a:rPr>
              <a:t>®</a:t>
            </a:r>
            <a:r>
              <a:rPr lang="en-US" sz="1300" dirty="0">
                <a:ea typeface="Calibri" panose="020F0502020204030204" pitchFamily="34" charset="0"/>
              </a:rPr>
              <a:t> solutions to help your clients meet their long-term goals.</a:t>
            </a:r>
          </a:p>
          <a:p>
            <a:endParaRPr lang="en-US" sz="1300" dirty="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247677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Let’s discuss the insurance expenses and fund fees.</a:t>
            </a:r>
          </a:p>
          <a:p>
            <a:pPr algn="l"/>
            <a:endParaRPr lang="en-US" dirty="0"/>
          </a:p>
          <a:p>
            <a:pPr algn="l"/>
            <a:r>
              <a:rPr lang="en-US" dirty="0"/>
              <a:t>&lt;read slide&gt;</a:t>
            </a:r>
          </a:p>
        </p:txBody>
      </p:sp>
      <p:sp>
        <p:nvSpPr>
          <p:cNvPr id="4" name="Slide Number Placeholder 3"/>
          <p:cNvSpPr>
            <a:spLocks noGrp="1"/>
          </p:cNvSpPr>
          <p:nvPr>
            <p:ph type="sldNum" sz="quarter" idx="5"/>
          </p:nvPr>
        </p:nvSpPr>
        <p:spPr/>
        <p:txBody>
          <a:bodyPr/>
          <a:lstStyle/>
          <a:p>
            <a:fld id="{EC6B5AA1-B988-45DD-88BF-F9FC26EA8FE4}" type="slidenum">
              <a:rPr lang="en-US" smtClean="0"/>
              <a:t>14</a:t>
            </a:fld>
            <a:endParaRPr lang="en-US"/>
          </a:p>
        </p:txBody>
      </p:sp>
    </p:spTree>
    <p:extLst>
      <p:ext uri="{BB962C8B-B14F-4D97-AF65-F5344CB8AC3E}">
        <p14:creationId xmlns:p14="http://schemas.microsoft.com/office/powerpoint/2010/main" val="401745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percentage of your clients have a formal long-term care plan? </a:t>
            </a:r>
          </a:p>
          <a:p>
            <a:endParaRPr lang="en-US" dirty="0"/>
          </a:p>
          <a:p>
            <a:r>
              <a:rPr lang="en-US" dirty="0"/>
              <a:t>For those who don’t, are they aware of the true cost for long-term care?</a:t>
            </a:r>
          </a:p>
          <a:p>
            <a:endParaRPr lang="en-US" dirty="0"/>
          </a:p>
          <a:p>
            <a:r>
              <a:rPr lang="en-US" dirty="0"/>
              <a:t>Do you know how long-term care costs to your clients can affect your business?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were to show you how to reposition dollars in a more efficient way for long-term care, help get net new assets and enhance the value of your business … would you be interested?</a:t>
            </a:r>
          </a:p>
          <a:p>
            <a:endParaRPr 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2</a:t>
            </a:fld>
            <a:endParaRPr lang="en-US"/>
          </a:p>
        </p:txBody>
      </p:sp>
    </p:spTree>
    <p:extLst>
      <p:ext uri="{BB962C8B-B14F-4D97-AF65-F5344CB8AC3E}">
        <p14:creationId xmlns:p14="http://schemas.microsoft.com/office/powerpoint/2010/main" val="303346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“buckets” available to any clients’ assets and they may want to keep funding for LTC in a readily available location. </a:t>
            </a:r>
          </a:p>
          <a:p>
            <a:endParaRPr lang="en-US" dirty="0"/>
          </a:p>
          <a:p>
            <a:r>
              <a:rPr lang="en-US" dirty="0"/>
              <a:t>The ability for each of these funding buckets to keep pace with the rising costs of long-term care expenses, plus any tax liabilities that are incurred upon fund withdrawals, will vary.</a:t>
            </a:r>
          </a:p>
          <a:p>
            <a:endParaRPr lang="en-US" dirty="0"/>
          </a:p>
          <a:p>
            <a:r>
              <a:rPr lang="en-US" dirty="0"/>
              <a:t>Let’s take a look at standard growth for each.</a:t>
            </a:r>
          </a:p>
        </p:txBody>
      </p:sp>
      <p:sp>
        <p:nvSpPr>
          <p:cNvPr id="4" name="Slide Number Placeholder 3"/>
          <p:cNvSpPr>
            <a:spLocks noGrp="1"/>
          </p:cNvSpPr>
          <p:nvPr>
            <p:ph type="sldNum" sz="quarter" idx="5"/>
          </p:nvPr>
        </p:nvSpPr>
        <p:spPr/>
        <p:txBody>
          <a:bodyPr/>
          <a:lstStyle/>
          <a:p>
            <a:fld id="{EC6B5AA1-B988-45DD-88BF-F9FC26EA8FE4}" type="slidenum">
              <a:rPr lang="en-US" smtClean="0"/>
              <a:t>3</a:t>
            </a:fld>
            <a:endParaRPr lang="en-US"/>
          </a:p>
        </p:txBody>
      </p:sp>
    </p:spTree>
    <p:extLst>
      <p:ext uri="{BB962C8B-B14F-4D97-AF65-F5344CB8AC3E}">
        <p14:creationId xmlns:p14="http://schemas.microsoft.com/office/powerpoint/2010/main" val="102531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Before we get into our efficient solutions … let’s make sure we’re all on the same page about what should be driving the creation of a LTC plan.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Clients who plan to self-fund LTC expenses with cash reserves might be using short-term thinking.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On average for one-year periods, cash underperforms by about 9% – impactful, but probably a mistake that most can recover from.</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those holding cash for three years, underperformance increases to 31%, which even on $100,000 is $31,000 in potential growth lost. And, even if it’s unlikely someone stays on the sideline this long, the 25-year comparison should catch your eye with an average underperformance of 1,214%.</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While it’s true that cash may FEEL safe right now – these numbers help prove to investors that the real risk when it comes to stocks is NOT owning them.</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Ok – let’s move on to our second proof point: It’s always a good time to invest.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How often do you hear this: “Yeah I’m in cash … BUT only a little bit – once we get the pullback, THEN I’ll get in.” Or “the market feels high right now – once I get that good entry point, I’m in.”</a:t>
            </a:r>
          </a:p>
          <a:p>
            <a:pPr marL="0" marR="0">
              <a:lnSpc>
                <a:spcPct val="107000"/>
              </a:lnSpc>
              <a:spcBef>
                <a:spcPts val="0"/>
              </a:spcBef>
              <a:spcAft>
                <a:spcPts val="800"/>
              </a:spcAft>
            </a:pPr>
            <a:r>
              <a:rPr lang="en-US"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&lt;CLICK&gt;</a:t>
            </a:r>
          </a:p>
          <a:p>
            <a:pPr marL="0" marR="0">
              <a:lnSpc>
                <a:spcPct val="107000"/>
              </a:lnSpc>
              <a:spcBef>
                <a:spcPts val="0"/>
              </a:spcBef>
              <a:spcAft>
                <a:spcPts val="800"/>
              </a:spcAft>
            </a:pPr>
            <a:endParaRPr lang="en-US"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Cash can be an appropriate part of any financial plan but holding too much (for too long) can keep investors from reaching their long-term investing goals. </a:t>
            </a:r>
          </a:p>
          <a:p>
            <a:pPr marL="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a:endParaRPr>
          </a:p>
          <a:p>
            <a:pPr marL="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Despite average nominal returns of 4.2% since 1980, after headline inflation, the purchasing power of cash increased on average less than 1% per year. </a:t>
            </a:r>
          </a:p>
          <a:p>
            <a:pPr marL="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a:endParaRPr>
          </a:p>
          <a:p>
            <a:pPr marL="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Take into account the higher rate of healthcare inflation, and assets earmarked for future care saw their purchasing power decrease by 0.8% on average each year.</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257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defRPr/>
            </a:pPr>
            <a:r>
              <a:rPr lang="en-US" sz="1200" dirty="0">
                <a:solidFill>
                  <a:schemeClr val="tx1"/>
                </a:solidFill>
                <a:latin typeface="Calibri"/>
                <a:cs typeface="Calibri"/>
              </a:rPr>
              <a:t>[Optional]</a:t>
            </a:r>
          </a:p>
          <a:p>
            <a:pPr>
              <a:spcAft>
                <a:spcPts val="0"/>
              </a:spcAft>
              <a:defRPr/>
            </a:pPr>
            <a:r>
              <a:rPr lang="en-US" sz="1800" dirty="0">
                <a:effectLst/>
                <a:latin typeface="Calibri" panose="020F0502020204030204" pitchFamily="34" charset="0"/>
                <a:ea typeface="Times New Roman" panose="02020603050405020304" pitchFamily="18" charset="0"/>
              </a:rPr>
              <a:t>A 10-year rolling return indicates the cumulative return that occurred over a 10-year period from point A to point B. For example, assuming we start in year 2000, the first 10-year rolling return would be from 1/1/2000 – 12/31/2009. This represents one 10-year rolling return data point. With a one-month step, the next rolling return would be for the 10-year period 2/1/2000 – 1/31/2010, and onwards.</a:t>
            </a:r>
            <a:endParaRPr lang="en-US" sz="1200" dirty="0">
              <a:solidFill>
                <a:schemeClr val="tx1"/>
              </a:solidFill>
              <a:latin typeface="Calibri"/>
              <a:cs typeface="Calibri"/>
            </a:endParaRPr>
          </a:p>
          <a:p>
            <a:pPr>
              <a:spcAft>
                <a:spcPts val="0"/>
              </a:spcAft>
              <a:defRPr/>
            </a:pPr>
            <a:endParaRPr lang="en-US" sz="1200" dirty="0">
              <a:solidFill>
                <a:schemeClr val="tx1"/>
              </a:solidFill>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5</a:t>
            </a:fld>
            <a:endParaRPr lang="en-US"/>
          </a:p>
        </p:txBody>
      </p:sp>
    </p:spTree>
    <p:extLst>
      <p:ext uri="{BB962C8B-B14F-4D97-AF65-F5344CB8AC3E}">
        <p14:creationId xmlns:p14="http://schemas.microsoft.com/office/powerpoint/2010/main" val="374854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defRPr/>
            </a:pPr>
            <a:r>
              <a:rPr lang="en-US" sz="1200" dirty="0">
                <a:solidFill>
                  <a:schemeClr val="tx1"/>
                </a:solidFill>
                <a:latin typeface="Calibri"/>
                <a:cs typeface="Calibri"/>
              </a:rPr>
              <a:t>[Optional]</a:t>
            </a:r>
          </a:p>
          <a:p>
            <a:pPr>
              <a:spcAft>
                <a:spcPts val="0"/>
              </a:spcAft>
              <a:defRPr/>
            </a:pPr>
            <a:endParaRPr lang="en-US" sz="1200" dirty="0">
              <a:solidFill>
                <a:schemeClr val="tx1"/>
              </a:solidFill>
              <a:latin typeface="Calibri"/>
              <a:cs typeface="Calibri"/>
            </a:endParaRPr>
          </a:p>
          <a:p>
            <a:pPr>
              <a:spcAft>
                <a:spcPts val="0"/>
              </a:spcAft>
              <a:defRPr/>
            </a:pPr>
            <a:r>
              <a:rPr lang="en-US" sz="1200" dirty="0">
                <a:solidFill>
                  <a:schemeClr val="tx1"/>
                </a:solidFill>
                <a:latin typeface="Calibri"/>
                <a:cs typeface="Calibri"/>
              </a:rPr>
              <a:t>This chart shows rolling returns of the S&amp;P 500 index, as well as an 80/20 portfolio of U.S. stocks and core bonds over 15-, 20,- 25- and 30-year periods. </a:t>
            </a:r>
            <a:endParaRPr lang="en-US"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cs typeface="Calibri"/>
              </a:rPr>
              <a:t>While returns can be volatile over short periods of time, staying the course over the long term in a balanced portfolio can help shrink the range of potential investment outcomes.</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6</a:t>
            </a:fld>
            <a:endParaRPr lang="en-US"/>
          </a:p>
        </p:txBody>
      </p:sp>
    </p:spTree>
    <p:extLst>
      <p:ext uri="{BB962C8B-B14F-4D97-AF65-F5344CB8AC3E}">
        <p14:creationId xmlns:p14="http://schemas.microsoft.com/office/powerpoint/2010/main" val="116690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Without creating a plan for long-term care, a client could conceivably lose significant chunks of their assets – throwing retirement and estate planning into chaos.</a:t>
            </a:r>
          </a:p>
          <a:p>
            <a:endParaRPr lang="en-US" dirty="0">
              <a:latin typeface="Arial"/>
              <a:cs typeface="Arial"/>
            </a:endParaRPr>
          </a:p>
          <a:p>
            <a:r>
              <a:rPr lang="en-US" dirty="0">
                <a:latin typeface="Arial"/>
                <a:cs typeface="Arial"/>
              </a:rPr>
              <a:t>At the same time, a life-altering long-term care event could have a measurable impact on your book of business. </a:t>
            </a:r>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376940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Remember, with self-funding, clients will most likely need to pay tax on the assets they withdraw to cover the cost of LTC expenses, and experience the full effect of the withdrawal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Helping clients understand the full effects of self-funding on their assets can increase client satisfaction and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r>
              <a:rPr lang="en-US" dirty="0">
                <a:latin typeface="Arial"/>
                <a:cs typeface="Arial"/>
              </a:rPr>
              <a:t>Are you prepared to protect your book of business?</a:t>
            </a:r>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358913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highlight>
                  <a:srgbClr val="FFFF00"/>
                </a:highlight>
              </a:rPr>
              <a:t>To produce the most accurate picture of performance, it is important to approach both the investment and insurance strategies as uniformly as possible to eliminate any potential biases, including the underlying investment choices used. </a:t>
            </a:r>
          </a:p>
          <a:p>
            <a:pPr eaLnBrk="1" hangingPunct="1">
              <a:spcBef>
                <a:spcPct val="0"/>
              </a:spcBef>
            </a:pPr>
            <a:r>
              <a:rPr lang="en-US" altLang="en-US" dirty="0">
                <a:highlight>
                  <a:srgbClr val="FFFF00"/>
                </a:highlight>
              </a:rPr>
              <a:t>Thus, the specific mutual funds and subaccounts in these two strategies, representing equity and bond allocations, are deliberately being shown to reinforce this fact. </a:t>
            </a:r>
          </a:p>
          <a:p>
            <a:pPr eaLnBrk="1" hangingPunct="1">
              <a:spcBef>
                <a:spcPct val="0"/>
              </a:spcBef>
            </a:pPr>
            <a:endParaRPr lang="en-US" altLang="en-US" dirty="0">
              <a:highlight>
                <a:srgbClr val="FFFF00"/>
              </a:highlight>
            </a:endParaRPr>
          </a:p>
          <a:p>
            <a:pPr eaLnBrk="1" hangingPunct="1">
              <a:spcBef>
                <a:spcPct val="0"/>
              </a:spcBef>
            </a:pPr>
            <a:r>
              <a:rPr lang="en-US" altLang="en-US" dirty="0">
                <a:highlight>
                  <a:srgbClr val="FFFF00"/>
                </a:highlight>
              </a:rPr>
              <a:t>We want to demonstrate that the investments used across these two strategies are as alike one another as possible, given that </a:t>
            </a:r>
            <a:r>
              <a:rPr lang="en-US" altLang="en-US" dirty="0"/>
              <a:t>direct retail equivalents to insurance series funds are not available in all cases. In addition, displaying the specific investments helps to reassert that the underlying funds used in each strategy are appropriate proxies for equity and fixed income.</a:t>
            </a:r>
          </a:p>
          <a:p>
            <a:pPr eaLnBrk="1" hangingPunct="1">
              <a:spcBef>
                <a:spcPct val="0"/>
              </a:spcBef>
            </a:pPr>
            <a:endParaRPr lang="en-US" altLang="en-US" dirty="0">
              <a:highlight>
                <a:srgbClr val="FFFF00"/>
              </a:highlight>
            </a:endParaRPr>
          </a:p>
          <a:p>
            <a:pPr eaLnBrk="1" hangingPunct="1">
              <a:spcBef>
                <a:spcPct val="0"/>
              </a:spcBef>
            </a:pPr>
            <a:r>
              <a:rPr lang="en-US" altLang="en-US" dirty="0">
                <a:highlight>
                  <a:srgbClr val="FFFF00"/>
                </a:highlight>
              </a:rPr>
              <a:t>Correlation Statistics:</a:t>
            </a:r>
          </a:p>
          <a:p>
            <a:pPr eaLnBrk="1" hangingPunct="1">
              <a:spcBef>
                <a:spcPct val="0"/>
              </a:spcBef>
            </a:pPr>
            <a:r>
              <a:rPr lang="en-US" altLang="en-US" dirty="0">
                <a:highlight>
                  <a:srgbClr val="FFFF00"/>
                </a:highlight>
              </a:rPr>
              <a:t>State Street S&amp;P 500 Index Fund (retail) &amp; LVIP SSGA S&amp;P 500 Index Fund std. (Insurance Series) </a:t>
            </a:r>
            <a:r>
              <a:rPr lang="en-US" altLang="en-US" dirty="0">
                <a:highlight>
                  <a:srgbClr val="FFFF00"/>
                </a:highlight>
                <a:sym typeface="Wingdings" panose="05000000000000000000" pitchFamily="2" charset="2"/>
              </a:rPr>
              <a:t> Direct Equivalents / 3-, 5-, and 10-year correlation: 1.00</a:t>
            </a:r>
          </a:p>
          <a:p>
            <a:pPr eaLnBrk="1" hangingPunct="1">
              <a:spcBef>
                <a:spcPct val="0"/>
              </a:spcBef>
            </a:pPr>
            <a:endParaRPr lang="en-US" altLang="en-US" dirty="0">
              <a:highlight>
                <a:srgbClr val="FFFF00"/>
              </a:highlight>
              <a:sym typeface="Wingdings" panose="05000000000000000000" pitchFamily="2" charset="2"/>
            </a:endParaRPr>
          </a:p>
          <a:p>
            <a:pPr eaLnBrk="1" hangingPunct="1">
              <a:spcBef>
                <a:spcPct val="0"/>
              </a:spcBef>
            </a:pPr>
            <a:r>
              <a:rPr lang="en-US" altLang="en-US" dirty="0">
                <a:highlight>
                  <a:srgbClr val="FFFF00"/>
                </a:highlight>
                <a:sym typeface="Wingdings" panose="05000000000000000000" pitchFamily="2" charset="2"/>
              </a:rPr>
              <a:t>Putnam Income A (retail) &amp; LVIP Delaware Bond Fund std. (Insurance Series)  3-year correlation: 0.93 / 5-year correlation: 0.93 / 10-year correlation: 0.85</a:t>
            </a:r>
            <a:endParaRPr lang="en-US" altLang="en-US" dirty="0">
              <a:highlight>
                <a:srgbClr val="FFFF00"/>
              </a:highlight>
            </a:endParaRPr>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The source for the correlation data is Morningstar. Simply put, when a direct retail equivalent does not exist for an insurance fund, to establish the likeness/similarity between the retail and insurance funds being used, we list correlation as our justification. Statistically, this correlation of return measures the degree to which these two funds’ returns move in relation to one another. The higher the correlation coefficient, the closer the two funds’ returns move together. Listing correlations over various time frames serves as additional proof.</a:t>
            </a:r>
            <a:endParaRPr lang="en-US" sz="1800" dirty="0">
              <a:effectLst/>
              <a:latin typeface="Calibri" panose="020F0502020204030204" pitchFamily="34" charset="0"/>
              <a:ea typeface="Calibri" panose="020F0502020204030204" pitchFamily="34" charset="0"/>
            </a:endParaRP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9</a:t>
            </a:fld>
            <a:endParaRPr lang="en-US"/>
          </a:p>
        </p:txBody>
      </p:sp>
    </p:spTree>
    <p:extLst>
      <p:ext uri="{BB962C8B-B14F-4D97-AF65-F5344CB8AC3E}">
        <p14:creationId xmlns:p14="http://schemas.microsoft.com/office/powerpoint/2010/main" val="3190749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 Photo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Picture Placeholder 6">
            <a:extLst>
              <a:ext uri="{FF2B5EF4-FFF2-40B4-BE49-F238E27FC236}">
                <a16:creationId xmlns:a16="http://schemas.microsoft.com/office/drawing/2014/main" id="{262902D5-E4F6-4E0B-89D0-9DAC82BBC5AF}"/>
              </a:ext>
            </a:extLst>
          </p:cNvPr>
          <p:cNvSpPr>
            <a:spLocks noGrp="1"/>
          </p:cNvSpPr>
          <p:nvPr>
            <p:ph type="pic" sz="quarter" idx="20" hasCustomPrompt="1"/>
          </p:nvPr>
        </p:nvSpPr>
        <p:spPr>
          <a:xfrm>
            <a:off x="0" y="0"/>
            <a:ext cx="12198096" cy="6858000"/>
          </a:xfrm>
          <a:solidFill>
            <a:schemeClr val="tx2"/>
          </a:solidFill>
        </p:spPr>
        <p:txBody>
          <a:bodyPr lIns="3291840" tIns="2468880"/>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r>
              <a:rPr lang="en-US"/>
              <a:t>Click icon</a:t>
            </a:r>
            <a:br>
              <a:rPr lang="en-US"/>
            </a:br>
            <a:r>
              <a:rPr lang="en-US"/>
              <a:t>To insert</a:t>
            </a:r>
            <a:br>
              <a:rPr lang="en-US"/>
            </a:br>
            <a:r>
              <a:rPr lang="en-US"/>
              <a:t>image</a:t>
            </a:r>
          </a:p>
        </p:txBody>
      </p:sp>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a:t> g</a:t>
            </a:r>
          </a:p>
        </p:txBody>
      </p:sp>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Month xx, 20xx</a:t>
            </a:r>
          </a:p>
        </p:txBody>
      </p:sp>
      <p:sp>
        <p:nvSpPr>
          <p:cNvPr id="19" name="Text Placeholder 2">
            <a:extLst>
              <a:ext uri="{FF2B5EF4-FFF2-40B4-BE49-F238E27FC236}">
                <a16:creationId xmlns:a16="http://schemas.microsoft.com/office/drawing/2014/main" id="{736BC3B3-A144-0D40-945D-E8A7646634DF}"/>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presentation title</a:t>
            </a:r>
          </a:p>
        </p:txBody>
      </p:sp>
      <p:sp>
        <p:nvSpPr>
          <p:cNvPr id="30" name="Title 1">
            <a:extLst>
              <a:ext uri="{FF2B5EF4-FFF2-40B4-BE49-F238E27FC236}">
                <a16:creationId xmlns:a16="http://schemas.microsoft.com/office/drawing/2014/main" id="{95E589A3-826B-E04E-B1A1-872F428051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subtitle</a:t>
            </a:r>
          </a:p>
        </p:txBody>
      </p:sp>
    </p:spTree>
    <p:extLst>
      <p:ext uri="{BB962C8B-B14F-4D97-AF65-F5344CB8AC3E}">
        <p14:creationId xmlns:p14="http://schemas.microsoft.com/office/powerpoint/2010/main" val="96407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enter subtitle</a:t>
            </a:r>
          </a:p>
        </p:txBody>
      </p:sp>
    </p:spTree>
    <p:extLst>
      <p:ext uri="{BB962C8B-B14F-4D97-AF65-F5344CB8AC3E}">
        <p14:creationId xmlns:p14="http://schemas.microsoft.com/office/powerpoint/2010/main" val="161128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enter source information.</a:t>
            </a:r>
            <a:br>
              <a:rPr lang="en-US"/>
            </a:br>
            <a:r>
              <a:rPr lang="en-US"/>
              <a:t>If needed, raise or lower the Source Name and Information to adjust for the amount of quote text. </a:t>
            </a:r>
          </a:p>
        </p:txBody>
      </p:sp>
      <p:sp>
        <p:nvSpPr>
          <p:cNvPr id="8" name="Picture Placeholder 8">
            <a:extLst>
              <a:ext uri="{FF2B5EF4-FFF2-40B4-BE49-F238E27FC236}">
                <a16:creationId xmlns:a16="http://schemas.microsoft.com/office/drawing/2014/main" id="{F0D1F40A-8FC2-4ABA-B1B1-7BFBA6CA2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a:t>Click icon</a:t>
            </a:r>
            <a:br>
              <a:rPr lang="en-US"/>
            </a:br>
            <a:r>
              <a:rPr lang="en-US"/>
              <a:t>To insert</a:t>
            </a:r>
            <a:br>
              <a:rPr lang="en-US"/>
            </a:br>
            <a:r>
              <a:rPr lang="en-US"/>
              <a:t>image</a:t>
            </a:r>
          </a:p>
        </p:txBody>
      </p:sp>
    </p:spTree>
    <p:extLst>
      <p:ext uri="{BB962C8B-B14F-4D97-AF65-F5344CB8AC3E}">
        <p14:creationId xmlns:p14="http://schemas.microsoft.com/office/powerpoint/2010/main" val="331337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enter source information.</a:t>
            </a:r>
            <a:br>
              <a:rPr lang="en-US"/>
            </a:br>
            <a:r>
              <a:rPr lang="en-US"/>
              <a:t>If needed, raise or lower the Source Name and Information to adjust for the amount of quote text. </a:t>
            </a:r>
          </a:p>
        </p:txBody>
      </p:sp>
    </p:spTree>
    <p:extLst>
      <p:ext uri="{BB962C8B-B14F-4D97-AF65-F5344CB8AC3E}">
        <p14:creationId xmlns:p14="http://schemas.microsoft.com/office/powerpoint/2010/main" val="1546984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enter source information.</a:t>
            </a:r>
            <a:br>
              <a:rPr lang="en-US"/>
            </a:br>
            <a:r>
              <a:rPr lang="en-US"/>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a:t>Click icon</a:t>
            </a:r>
            <a:br>
              <a:rPr lang="en-US"/>
            </a:br>
            <a:r>
              <a:rPr lang="en-US"/>
              <a:t>To insert</a:t>
            </a:r>
            <a:br>
              <a:rPr lang="en-US"/>
            </a:br>
            <a:r>
              <a:rPr lang="en-US"/>
              <a:t>image</a:t>
            </a:r>
          </a:p>
        </p:txBody>
      </p:sp>
    </p:spTree>
    <p:extLst>
      <p:ext uri="{BB962C8B-B14F-4D97-AF65-F5344CB8AC3E}">
        <p14:creationId xmlns:p14="http://schemas.microsoft.com/office/powerpoint/2010/main" val="142894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Imag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enter source information.</a:t>
            </a:r>
            <a:br>
              <a:rPr lang="en-US"/>
            </a:br>
            <a:r>
              <a:rPr lang="en-US"/>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a:t>Click icon</a:t>
            </a:r>
            <a:br>
              <a:rPr lang="en-US"/>
            </a:br>
            <a:r>
              <a:rPr lang="en-US"/>
              <a:t>To insert</a:t>
            </a:r>
            <a:br>
              <a:rPr lang="en-US"/>
            </a:br>
            <a:r>
              <a:rPr lang="en-US"/>
              <a:t>image</a:t>
            </a:r>
          </a:p>
        </p:txBody>
      </p:sp>
    </p:spTree>
    <p:extLst>
      <p:ext uri="{BB962C8B-B14F-4D97-AF65-F5344CB8AC3E}">
        <p14:creationId xmlns:p14="http://schemas.microsoft.com/office/powerpoint/2010/main" val="1568933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enter source information.</a:t>
            </a:r>
            <a:br>
              <a:rPr lang="en-US"/>
            </a:br>
            <a:r>
              <a:rPr lang="en-US"/>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a:t>Click icon</a:t>
            </a:r>
            <a:br>
              <a:rPr lang="en-US"/>
            </a:br>
            <a:r>
              <a:rPr lang="en-US"/>
              <a:t>To insert</a:t>
            </a:r>
            <a:br>
              <a:rPr lang="en-US"/>
            </a:br>
            <a:r>
              <a:rPr lang="en-US"/>
              <a:t>image</a:t>
            </a:r>
          </a:p>
        </p:txBody>
      </p:sp>
    </p:spTree>
    <p:extLst>
      <p:ext uri="{BB962C8B-B14F-4D97-AF65-F5344CB8AC3E}">
        <p14:creationId xmlns:p14="http://schemas.microsoft.com/office/powerpoint/2010/main" val="4213868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chemeClr val="accent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enter source information.</a:t>
            </a:r>
            <a:br>
              <a:rPr lang="en-US"/>
            </a:br>
            <a:r>
              <a:rPr lang="en-US"/>
              <a:t>If needed, raise or lower the Source Name and Information to adjust for the amount of quote text. </a:t>
            </a:r>
          </a:p>
        </p:txBody>
      </p:sp>
    </p:spTree>
    <p:extLst>
      <p:ext uri="{BB962C8B-B14F-4D97-AF65-F5344CB8AC3E}">
        <p14:creationId xmlns:p14="http://schemas.microsoft.com/office/powerpoint/2010/main" val="355049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Burgundy">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enter source information.</a:t>
            </a:r>
            <a:br>
              <a:rPr lang="en-US"/>
            </a:br>
            <a:r>
              <a:rPr lang="en-US"/>
              <a:t>If needed, raise or lower the Source Name and Information to adjust for the amount of quote text. </a:t>
            </a:r>
          </a:p>
        </p:txBody>
      </p:sp>
    </p:spTree>
    <p:extLst>
      <p:ext uri="{BB962C8B-B14F-4D97-AF65-F5344CB8AC3E}">
        <p14:creationId xmlns:p14="http://schemas.microsoft.com/office/powerpoint/2010/main" val="4244086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enter source information.</a:t>
            </a:r>
            <a:br>
              <a:rPr lang="en-US"/>
            </a:br>
            <a:r>
              <a:rPr lang="en-US"/>
              <a:t>If needed, raise or lower the Source Name and Information to adjust for the amount of quote text. </a:t>
            </a:r>
          </a:p>
        </p:txBody>
      </p:sp>
    </p:spTree>
    <p:extLst>
      <p:ext uri="{BB962C8B-B14F-4D97-AF65-F5344CB8AC3E}">
        <p14:creationId xmlns:p14="http://schemas.microsoft.com/office/powerpoint/2010/main" val="153238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Tree>
    <p:extLst>
      <p:ext uri="{BB962C8B-B14F-4D97-AF65-F5344CB8AC3E}">
        <p14:creationId xmlns:p14="http://schemas.microsoft.com/office/powerpoint/2010/main" val="83601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 Burgundy">
    <p:bg>
      <p:bgPr>
        <a:solidFill>
          <a:schemeClr val="accent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4" name="Text Placeholder 3">
            <a:extLst>
              <a:ext uri="{FF2B5EF4-FFF2-40B4-BE49-F238E27FC236}">
                <a16:creationId xmlns:a16="http://schemas.microsoft.com/office/drawing/2014/main" id="{5582D39B-10E4-4D0A-BB54-776D60C46D74}"/>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business line]</a:t>
            </a:r>
          </a:p>
        </p:txBody>
      </p:sp>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Month xx, 20xx</a:t>
            </a:r>
          </a:p>
        </p:txBody>
      </p:sp>
      <p:sp>
        <p:nvSpPr>
          <p:cNvPr id="19" name="Text Placeholder 2">
            <a:extLst>
              <a:ext uri="{FF2B5EF4-FFF2-40B4-BE49-F238E27FC236}">
                <a16:creationId xmlns:a16="http://schemas.microsoft.com/office/drawing/2014/main" id="{44C1D058-6687-0347-AF4F-E13B39F2A56A}"/>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presentation title</a:t>
            </a:r>
          </a:p>
        </p:txBody>
      </p:sp>
      <p:sp>
        <p:nvSpPr>
          <p:cNvPr id="30" name="Title 1">
            <a:extLst>
              <a:ext uri="{FF2B5EF4-FFF2-40B4-BE49-F238E27FC236}">
                <a16:creationId xmlns:a16="http://schemas.microsoft.com/office/drawing/2014/main" id="{7C2D5BD6-261F-E245-857C-DD51BD647484}"/>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subtitle</a:t>
            </a:r>
          </a:p>
        </p:txBody>
      </p:sp>
      <p:sp>
        <p:nvSpPr>
          <p:cNvPr id="20" name="TextBox 19">
            <a:extLst>
              <a:ext uri="{FF2B5EF4-FFF2-40B4-BE49-F238E27FC236}">
                <a16:creationId xmlns:a16="http://schemas.microsoft.com/office/drawing/2014/main" id="{8254F18B-7AB7-3242-9A67-EBD2BEE200AF}"/>
              </a:ext>
            </a:extLst>
          </p:cNvPr>
          <p:cNvSpPr txBox="1"/>
          <p:nvPr userDrawn="1"/>
        </p:nvSpPr>
        <p:spPr>
          <a:xfrm>
            <a:off x="572239" y="5775912"/>
            <a:ext cx="2743200" cy="361637"/>
          </a:xfrm>
          <a:prstGeom prst="rect">
            <a:avLst/>
          </a:prstGeom>
          <a:noFill/>
        </p:spPr>
        <p:txBody>
          <a:bodyPr wrap="square" lIns="0" tIns="0" rIns="0" bIns="0" rtlCol="0">
            <a:spAutoFit/>
          </a:bodyPr>
          <a:lstStyle/>
          <a:p>
            <a:pPr algn="l">
              <a:lnSpc>
                <a:spcPct val="100000"/>
              </a:lnSpc>
              <a:spcAft>
                <a:spcPts val="300"/>
              </a:spcAft>
            </a:pPr>
            <a:r>
              <a:rPr lang="en-US" sz="700">
                <a:solidFill>
                  <a:schemeClr val="bg1"/>
                </a:solidFill>
                <a:cs typeface="Arial" panose="020B0604020202020204" pitchFamily="34" charset="0"/>
              </a:rPr>
              <a:t>Insurance products issued by:</a:t>
            </a:r>
          </a:p>
          <a:p>
            <a:pPr algn="l">
              <a:lnSpc>
                <a:spcPct val="100000"/>
              </a:lnSpc>
              <a:spcAft>
                <a:spcPts val="300"/>
              </a:spcAft>
            </a:pPr>
            <a:r>
              <a:rPr lang="en-US" sz="700">
                <a:solidFill>
                  <a:schemeClr val="bg1"/>
                </a:solidFill>
                <a:cs typeface="Arial" panose="020B0604020202020204" pitchFamily="34" charset="0"/>
              </a:rPr>
              <a:t>The Lincoln National Life Insurance Company </a:t>
            </a:r>
            <a:br>
              <a:rPr lang="en-US" sz="700">
                <a:solidFill>
                  <a:schemeClr val="bg1"/>
                </a:solidFill>
                <a:cs typeface="Arial" panose="020B0604020202020204" pitchFamily="34" charset="0"/>
              </a:rPr>
            </a:br>
            <a:r>
              <a:rPr lang="en-US" sz="700">
                <a:solidFill>
                  <a:schemeClr val="bg1"/>
                </a:solidFill>
                <a:cs typeface="Arial" panose="020B0604020202020204" pitchFamily="34" charset="0"/>
              </a:rPr>
              <a:t>Lincoln Life &amp; Annuity Company of New York</a:t>
            </a:r>
          </a:p>
        </p:txBody>
      </p:sp>
      <p:graphicFrame>
        <p:nvGraphicFramePr>
          <p:cNvPr id="32" name="Table 31">
            <a:extLst>
              <a:ext uri="{FF2B5EF4-FFF2-40B4-BE49-F238E27FC236}">
                <a16:creationId xmlns:a16="http://schemas.microsoft.com/office/drawing/2014/main" id="{DA80E7FF-548B-9146-9A4A-78DBC45E3AAF}"/>
              </a:ext>
            </a:extLst>
          </p:cNvPr>
          <p:cNvGraphicFramePr>
            <a:graphicFrameLocks noGrp="1"/>
          </p:cNvGraphicFramePr>
          <p:nvPr userDrawn="1">
            <p:extLst>
              <p:ext uri="{D42A27DB-BD31-4B8C-83A1-F6EECF244321}">
                <p14:modId xmlns:p14="http://schemas.microsoft.com/office/powerpoint/2010/main" val="101608122"/>
              </p:ext>
            </p:extLst>
          </p:nvPr>
        </p:nvGraphicFramePr>
        <p:xfrm>
          <a:off x="572239" y="4644209"/>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a:solidFill>
                            <a:schemeClr val="bg1"/>
                          </a:solidFill>
                          <a:latin typeface="Calibri" panose="020F0502020204030204" pitchFamily="34" charset="0"/>
                          <a:cs typeface="Calibri" panose="020F0502020204030204" pitchFamily="34" charset="0"/>
                        </a:rPr>
                        <a:t>Not insured by any federal </a:t>
                      </a:r>
                      <a:br>
                        <a:rPr lang="en-US" sz="700" b="0">
                          <a:solidFill>
                            <a:schemeClr val="bg1"/>
                          </a:solidFill>
                          <a:latin typeface="Calibri" panose="020F0502020204030204" pitchFamily="34" charset="0"/>
                          <a:cs typeface="Calibri" panose="020F0502020204030204" pitchFamily="34" charset="0"/>
                        </a:rPr>
                      </a:br>
                      <a:r>
                        <a:rPr lang="en-US" sz="700" b="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a:solidFill>
                            <a:schemeClr val="bg1"/>
                          </a:solidFill>
                          <a:latin typeface="Calibri" panose="020F0502020204030204" pitchFamily="34" charset="0"/>
                          <a:cs typeface="Calibri" panose="020F0502020204030204" pitchFamily="34" charset="0"/>
                        </a:rPr>
                        <a:t>Not guaranteed by any bank </a:t>
                      </a:r>
                      <a:br>
                        <a:rPr lang="en-US" sz="700" b="0">
                          <a:solidFill>
                            <a:schemeClr val="bg1"/>
                          </a:solidFill>
                          <a:latin typeface="Calibri" panose="020F0502020204030204" pitchFamily="34" charset="0"/>
                          <a:cs typeface="Calibri" panose="020F0502020204030204" pitchFamily="34" charset="0"/>
                        </a:rPr>
                      </a:br>
                      <a:r>
                        <a:rPr lang="en-US" sz="700" b="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848422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enter text</a:t>
            </a:r>
          </a:p>
          <a:p>
            <a:pPr lvl="1"/>
            <a:r>
              <a:rPr lang="en-US"/>
              <a:t>Second level</a:t>
            </a:r>
          </a:p>
          <a:p>
            <a:pPr lvl="2"/>
            <a:r>
              <a:rPr lang="en-US"/>
              <a:t>Third level</a:t>
            </a:r>
          </a:p>
        </p:txBody>
      </p:sp>
    </p:spTree>
    <p:extLst>
      <p:ext uri="{BB962C8B-B14F-4D97-AF65-F5344CB8AC3E}">
        <p14:creationId xmlns:p14="http://schemas.microsoft.com/office/powerpoint/2010/main" val="2203804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9" name="Text Placeholder 6">
            <a:extLst>
              <a:ext uri="{FF2B5EF4-FFF2-40B4-BE49-F238E27FC236}">
                <a16:creationId xmlns:a16="http://schemas.microsoft.com/office/drawing/2014/main" id="{7DED62BB-5F8F-1546-BA38-8651824FF67A}"/>
              </a:ext>
            </a:extLst>
          </p:cNvPr>
          <p:cNvSpPr>
            <a:spLocks noGrp="1"/>
          </p:cNvSpPr>
          <p:nvPr>
            <p:ph type="body" sz="quarter" idx="12" hasCustomPrompt="1"/>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10" name="Text Placeholder 6">
            <a:extLst>
              <a:ext uri="{FF2B5EF4-FFF2-40B4-BE49-F238E27FC236}">
                <a16:creationId xmlns:a16="http://schemas.microsoft.com/office/drawing/2014/main" id="{914F2D59-907B-EF41-8CA9-39F29BD1C55F}"/>
              </a:ext>
            </a:extLst>
          </p:cNvPr>
          <p:cNvSpPr>
            <a:spLocks noGrp="1"/>
          </p:cNvSpPr>
          <p:nvPr>
            <p:ph type="body" sz="quarter" idx="13" hasCustomPrompt="1"/>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Tree>
    <p:extLst>
      <p:ext uri="{BB962C8B-B14F-4D97-AF65-F5344CB8AC3E}">
        <p14:creationId xmlns:p14="http://schemas.microsoft.com/office/powerpoint/2010/main" val="3873931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a:t>Click icon </a:t>
            </a:r>
            <a:br>
              <a:rPr lang="en-US"/>
            </a:br>
            <a:r>
              <a:rPr lang="en-US"/>
              <a:t>to insert </a:t>
            </a:r>
            <a:br>
              <a:rPr lang="en-US"/>
            </a:br>
            <a:r>
              <a:rPr lang="en-US"/>
              <a:t>image</a:t>
            </a:r>
          </a:p>
        </p:txBody>
      </p:sp>
    </p:spTree>
    <p:extLst>
      <p:ext uri="{BB962C8B-B14F-4D97-AF65-F5344CB8AC3E}">
        <p14:creationId xmlns:p14="http://schemas.microsoft.com/office/powerpoint/2010/main" val="2422932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a:t>Click icon </a:t>
            </a:r>
            <a:br>
              <a:rPr lang="en-US"/>
            </a:br>
            <a:r>
              <a:rPr lang="en-US"/>
              <a:t>to insert </a:t>
            </a:r>
            <a:br>
              <a:rPr lang="en-US"/>
            </a:br>
            <a:r>
              <a:rPr lang="en-US"/>
              <a:t>image</a:t>
            </a:r>
          </a:p>
        </p:txBody>
      </p:sp>
    </p:spTree>
    <p:extLst>
      <p:ext uri="{BB962C8B-B14F-4D97-AF65-F5344CB8AC3E}">
        <p14:creationId xmlns:p14="http://schemas.microsoft.com/office/powerpoint/2010/main" val="72123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a:t>Click icon </a:t>
            </a:r>
            <a:br>
              <a:rPr lang="en-US"/>
            </a:br>
            <a:r>
              <a:rPr lang="en-US"/>
              <a:t>to insert </a:t>
            </a:r>
            <a:br>
              <a:rPr lang="en-US"/>
            </a:br>
            <a:r>
              <a:rPr lang="en-US"/>
              <a:t>image</a:t>
            </a:r>
          </a:p>
        </p:txBody>
      </p:sp>
    </p:spTree>
    <p:extLst>
      <p:ext uri="{BB962C8B-B14F-4D97-AF65-F5344CB8AC3E}">
        <p14:creationId xmlns:p14="http://schemas.microsoft.com/office/powerpoint/2010/main" val="2170126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Tree>
    <p:extLst>
      <p:ext uri="{BB962C8B-B14F-4D97-AF65-F5344CB8AC3E}">
        <p14:creationId xmlns:p14="http://schemas.microsoft.com/office/powerpoint/2010/main" val="2462870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Tree>
    <p:extLst>
      <p:ext uri="{BB962C8B-B14F-4D97-AF65-F5344CB8AC3E}">
        <p14:creationId xmlns:p14="http://schemas.microsoft.com/office/powerpoint/2010/main" val="2184794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Tree>
    <p:extLst>
      <p:ext uri="{BB962C8B-B14F-4D97-AF65-F5344CB8AC3E}">
        <p14:creationId xmlns:p14="http://schemas.microsoft.com/office/powerpoint/2010/main" val="420724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Tree>
    <p:extLst>
      <p:ext uri="{BB962C8B-B14F-4D97-AF65-F5344CB8AC3E}">
        <p14:creationId xmlns:p14="http://schemas.microsoft.com/office/powerpoint/2010/main" val="311663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3"/>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Tree>
    <p:extLst>
      <p:ext uri="{BB962C8B-B14F-4D97-AF65-F5344CB8AC3E}">
        <p14:creationId xmlns:p14="http://schemas.microsoft.com/office/powerpoint/2010/main" val="70781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Tree>
    <p:extLst>
      <p:ext uri="{BB962C8B-B14F-4D97-AF65-F5344CB8AC3E}">
        <p14:creationId xmlns:p14="http://schemas.microsoft.com/office/powerpoint/2010/main" val="3818980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Tree>
    <p:extLst>
      <p:ext uri="{BB962C8B-B14F-4D97-AF65-F5344CB8AC3E}">
        <p14:creationId xmlns:p14="http://schemas.microsoft.com/office/powerpoint/2010/main" val="3893757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a:t>Click icon </a:t>
            </a:r>
            <a:br>
              <a:rPr lang="en-US"/>
            </a:br>
            <a:r>
              <a:rPr lang="en-US"/>
              <a:t>to insert </a:t>
            </a:r>
            <a:br>
              <a:rPr lang="en-US"/>
            </a:br>
            <a:r>
              <a:rPr lang="en-US"/>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4"/>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Edit title, Georgia </a:t>
            </a:r>
            <a:r>
              <a:rPr lang="en-US" err="1"/>
              <a:t>Bld</a:t>
            </a:r>
            <a:br>
              <a:rPr lang="en-US"/>
            </a:br>
            <a:r>
              <a:rPr lang="en-US"/>
              <a:t>Edit info line 1, Calibri </a:t>
            </a:r>
            <a:br>
              <a:rPr lang="en-US"/>
            </a:br>
            <a:r>
              <a:rPr lang="en-US"/>
              <a:t>Edit info line 2, Calibri Italic</a:t>
            </a:r>
          </a:p>
        </p:txBody>
      </p:sp>
    </p:spTree>
    <p:extLst>
      <p:ext uri="{BB962C8B-B14F-4D97-AF65-F5344CB8AC3E}">
        <p14:creationId xmlns:p14="http://schemas.microsoft.com/office/powerpoint/2010/main" val="2557928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Tree>
    <p:extLst>
      <p:ext uri="{BB962C8B-B14F-4D97-AF65-F5344CB8AC3E}">
        <p14:creationId xmlns:p14="http://schemas.microsoft.com/office/powerpoint/2010/main" val="3084471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Tree>
    <p:extLst>
      <p:ext uri="{BB962C8B-B14F-4D97-AF65-F5344CB8AC3E}">
        <p14:creationId xmlns:p14="http://schemas.microsoft.com/office/powerpoint/2010/main" val="4218230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Edit info line 1, Calibri Regular</a:t>
            </a:r>
          </a:p>
          <a:p>
            <a:pPr lvl="0"/>
            <a:r>
              <a:rPr lang="en-US"/>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p>
          <a:p>
            <a:pPr lvl="0"/>
            <a:r>
              <a:rPr lang="en-US"/>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p>
          <a:p>
            <a:pPr lvl="0"/>
            <a:r>
              <a:rPr lang="en-US"/>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a:t>Edit title, Georgia Bold</a:t>
            </a:r>
            <a:endParaRPr lang="en-US"/>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p>
          <a:p>
            <a:pPr lvl="0"/>
            <a:r>
              <a:rPr lang="en-US"/>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insert ICON</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Tree>
    <p:extLst>
      <p:ext uri="{BB962C8B-B14F-4D97-AF65-F5344CB8AC3E}">
        <p14:creationId xmlns:p14="http://schemas.microsoft.com/office/powerpoint/2010/main" val="3542742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Edit info line 1, Calibri Regular</a:t>
            </a:r>
          </a:p>
          <a:p>
            <a:pPr lvl="0"/>
            <a:r>
              <a:rPr lang="en-US"/>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p>
          <a:p>
            <a:pPr lvl="0"/>
            <a:r>
              <a:rPr lang="en-US"/>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p>
          <a:p>
            <a:pPr lvl="0"/>
            <a:r>
              <a:rPr lang="en-US"/>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a:t>Edit title, Georgia Bold</a:t>
            </a:r>
            <a:endParaRPr lang="en-US"/>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p>
          <a:p>
            <a:pPr lvl="0"/>
            <a:r>
              <a:rPr lang="en-US"/>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insert ICON</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insert </a:t>
            </a:r>
            <a:r>
              <a:rPr lang="en-US" err="1"/>
              <a:t>iCON</a:t>
            </a:r>
            <a:endParaRPr lang="en-US"/>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Tree>
    <p:extLst>
      <p:ext uri="{BB962C8B-B14F-4D97-AF65-F5344CB8AC3E}">
        <p14:creationId xmlns:p14="http://schemas.microsoft.com/office/powerpoint/2010/main" val="259446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Tree>
    <p:extLst>
      <p:ext uri="{BB962C8B-B14F-4D97-AF65-F5344CB8AC3E}">
        <p14:creationId xmlns:p14="http://schemas.microsoft.com/office/powerpoint/2010/main" val="1256275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Edit info line 1, Calibri Regular</a:t>
            </a:r>
            <a:br>
              <a:rPr lang="en-US"/>
            </a:br>
            <a:r>
              <a:rPr lang="en-US"/>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ICON</a:t>
            </a:r>
          </a:p>
        </p:txBody>
      </p:sp>
    </p:spTree>
    <p:extLst>
      <p:ext uri="{BB962C8B-B14F-4D97-AF65-F5344CB8AC3E}">
        <p14:creationId xmlns:p14="http://schemas.microsoft.com/office/powerpoint/2010/main" val="939987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a:t>Edit title, Georgia Bold</a:t>
            </a:r>
            <a:br>
              <a:rPr lang="en-US" sz="1000"/>
            </a:br>
            <a:r>
              <a:rPr lang="en-US" sz="1000"/>
              <a:t>Edit info line 1, Calibri Regular</a:t>
            </a:r>
            <a:br>
              <a:rPr lang="en-US" sz="1000"/>
            </a:br>
            <a:r>
              <a:rPr lang="en-US" sz="100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a:t>Edit title, Georgia Bold</a:t>
            </a:r>
            <a:br>
              <a:rPr lang="en-US" sz="1000"/>
            </a:br>
            <a:r>
              <a:rPr lang="en-US" sz="1000"/>
              <a:t>Edit info line 1, Calibri Regular</a:t>
            </a:r>
            <a:br>
              <a:rPr lang="en-US" sz="1000"/>
            </a:br>
            <a:r>
              <a:rPr lang="en-US" sz="100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a:t>Edit title, Georgia Bold</a:t>
            </a:r>
            <a:br>
              <a:rPr lang="en-US" sz="1000"/>
            </a:br>
            <a:r>
              <a:rPr lang="en-US" sz="1000"/>
              <a:t>Edit info line 1, Calibri Regular</a:t>
            </a:r>
            <a:br>
              <a:rPr lang="en-US" sz="1000"/>
            </a:br>
            <a:r>
              <a:rPr lang="en-US" sz="100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a:t>Edit title, Georgia Bold</a:t>
            </a:r>
            <a:br>
              <a:rPr lang="en-US" sz="1000"/>
            </a:br>
            <a:r>
              <a:rPr lang="en-US" sz="1000"/>
              <a:t>Edit info line 1, Calibri Regular</a:t>
            </a:r>
            <a:br>
              <a:rPr lang="en-US" sz="1000"/>
            </a:br>
            <a:r>
              <a:rPr lang="en-US" sz="100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a:t>Click icon to insert ICON</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a:t>Click icon to insert ICON</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a:t>Click icon to insert ICON</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a:t>Click icon to insert ICON</a:t>
            </a:r>
          </a:p>
        </p:txBody>
      </p:sp>
    </p:spTree>
    <p:extLst>
      <p:ext uri="{BB962C8B-B14F-4D97-AF65-F5344CB8AC3E}">
        <p14:creationId xmlns:p14="http://schemas.microsoft.com/office/powerpoint/2010/main" val="2776439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enter text</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a:t>Edit title, Georgia Bold</a:t>
            </a:r>
            <a:br>
              <a:rPr lang="en-US" sz="1000"/>
            </a:br>
            <a:r>
              <a:rPr lang="en-US" sz="1000"/>
              <a:t>Edit info line 1, Calibri Regular</a:t>
            </a:r>
            <a:br>
              <a:rPr lang="en-US" sz="1000"/>
            </a:br>
            <a:r>
              <a:rPr lang="en-US" sz="100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a:t>Edit title, Georgia Bold</a:t>
            </a:r>
            <a:br>
              <a:rPr lang="en-US" sz="1000"/>
            </a:br>
            <a:r>
              <a:rPr lang="en-US" sz="1000"/>
              <a:t>Edit info line 1, Calibri Regular</a:t>
            </a:r>
            <a:br>
              <a:rPr lang="en-US" sz="1000"/>
            </a:br>
            <a:r>
              <a:rPr lang="en-US" sz="100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a:t>Edit title, Georgia Bold</a:t>
            </a:r>
            <a:br>
              <a:rPr lang="en-US" sz="1000"/>
            </a:br>
            <a:r>
              <a:rPr lang="en-US" sz="1000"/>
              <a:t>Edit info line 1, Calibri Regular</a:t>
            </a:r>
            <a:br>
              <a:rPr lang="en-US" sz="1000"/>
            </a:br>
            <a:r>
              <a:rPr lang="en-US" sz="100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a:t>Edit title, Georgia Bold</a:t>
            </a:r>
            <a:br>
              <a:rPr lang="en-US" sz="1000"/>
            </a:br>
            <a:r>
              <a:rPr lang="en-US" sz="1000"/>
              <a:t>Edit info line 1, Calibri Regular</a:t>
            </a:r>
            <a:br>
              <a:rPr lang="en-US" sz="1000"/>
            </a:br>
            <a:r>
              <a:rPr lang="en-US" sz="100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a:t>Click icon to insert ICON</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a:t>Click icon to insert ICON</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a:t>Click icon to insert ICON</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a:t>Click icon to insert ICON</a:t>
            </a:r>
          </a:p>
        </p:txBody>
      </p:sp>
    </p:spTree>
    <p:extLst>
      <p:ext uri="{BB962C8B-B14F-4D97-AF65-F5344CB8AC3E}">
        <p14:creationId xmlns:p14="http://schemas.microsoft.com/office/powerpoint/2010/main" val="74362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FG - CoBrand">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56E265CF-BF59-4093-86B7-2D2FA76253A1}"/>
              </a:ext>
            </a:extLst>
          </p:cNvPr>
          <p:cNvSpPr>
            <a:spLocks noGrp="1"/>
          </p:cNvSpPr>
          <p:nvPr>
            <p:ph type="body" sz="quarter" idx="25" hasCustomPrompt="1"/>
          </p:nvPr>
        </p:nvSpPr>
        <p:spPr>
          <a:xfrm>
            <a:off x="6281928" y="573313"/>
            <a:ext cx="5330952" cy="5394960"/>
          </a:xfrm>
          <a:solidFill>
            <a:schemeClr val="accent1"/>
          </a:solidFill>
        </p:spPr>
        <p:txBody>
          <a:bodyPr/>
          <a:lstStyle>
            <a:lvl1pPr marL="0" indent="0">
              <a:buNone/>
              <a:defRPr/>
            </a:lvl1pPr>
          </a:lstStyle>
          <a:p>
            <a:pPr lvl="0"/>
            <a:r>
              <a:rPr lang="en-US"/>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a:t>Presenter Title Line 1</a:t>
            </a:r>
            <a:br>
              <a:rPr lang="en-US"/>
            </a:br>
            <a:r>
              <a:rPr lang="en-US"/>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a:t>Presenter Title Line 1</a:t>
            </a:r>
            <a:br>
              <a:rPr lang="en-US"/>
            </a:br>
            <a:r>
              <a:rPr lang="en-US"/>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a:t>Presenter Title Line 1</a:t>
            </a:r>
            <a:br>
              <a:rPr lang="en-US"/>
            </a:br>
            <a:r>
              <a:rPr lang="en-US"/>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a:t>Presenter Title Line 1</a:t>
            </a:r>
            <a:br>
              <a:rPr lang="en-US"/>
            </a:br>
            <a:r>
              <a:rPr lang="en-US"/>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a:t>Month, xx, 20xx</a:t>
            </a:r>
          </a:p>
        </p:txBody>
      </p:sp>
      <p:sp>
        <p:nvSpPr>
          <p:cNvPr id="17" name="Text Placeholder 3">
            <a:extLst>
              <a:ext uri="{FF2B5EF4-FFF2-40B4-BE49-F238E27FC236}">
                <a16:creationId xmlns:a16="http://schemas.microsoft.com/office/drawing/2014/main" id="{E424699A-C77D-9B47-B0AC-0B4A8CCD1EE5}"/>
              </a:ext>
            </a:extLst>
          </p:cNvPr>
          <p:cNvSpPr>
            <a:spLocks noGrp="1"/>
          </p:cNvSpPr>
          <p:nvPr>
            <p:ph type="body" sz="quarter" idx="10" hasCustomPrompt="1"/>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a:t>[Click to edit business line]</a:t>
            </a:r>
          </a:p>
        </p:txBody>
      </p:sp>
      <p:sp>
        <p:nvSpPr>
          <p:cNvPr id="18" name="Text Placeholder 2">
            <a:extLst>
              <a:ext uri="{FF2B5EF4-FFF2-40B4-BE49-F238E27FC236}">
                <a16:creationId xmlns:a16="http://schemas.microsoft.com/office/drawing/2014/main" id="{FB6C3E96-1D2C-2B4D-A7BD-8D8A29A83CFC}"/>
              </a:ext>
            </a:extLst>
          </p:cNvPr>
          <p:cNvSpPr>
            <a:spLocks noGrp="1"/>
          </p:cNvSpPr>
          <p:nvPr>
            <p:ph type="body" idx="1" hasCustomPrompt="1"/>
          </p:nvPr>
        </p:nvSpPr>
        <p:spPr>
          <a:xfrm>
            <a:off x="6811390" y="1600200"/>
            <a:ext cx="4270248" cy="1087755"/>
          </a:xfrm>
        </p:spPr>
        <p:txBody>
          <a:bodyPr anchor="b" anchorCtr="0"/>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presentation title</a:t>
            </a:r>
          </a:p>
        </p:txBody>
      </p:sp>
      <p:sp>
        <p:nvSpPr>
          <p:cNvPr id="20" name="Title 1">
            <a:extLst>
              <a:ext uri="{FF2B5EF4-FFF2-40B4-BE49-F238E27FC236}">
                <a16:creationId xmlns:a16="http://schemas.microsoft.com/office/drawing/2014/main" id="{45AA800A-6611-CB4E-809A-8E97D8CF983E}"/>
              </a:ext>
            </a:extLst>
          </p:cNvPr>
          <p:cNvSpPr>
            <a:spLocks noGrp="1"/>
          </p:cNvSpPr>
          <p:nvPr>
            <p:ph type="ctrTitle" hasCustomPrompt="1"/>
          </p:nvPr>
        </p:nvSpPr>
        <p:spPr>
          <a:xfrm>
            <a:off x="6811390" y="2809734"/>
            <a:ext cx="4270248" cy="543066"/>
          </a:xfrm>
        </p:spPr>
        <p:txBody>
          <a:bodyPr anchor="t" anchorCtr="0">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a:t>Click to edit subtitle</a:t>
            </a:r>
          </a:p>
        </p:txBody>
      </p:sp>
      <p:sp>
        <p:nvSpPr>
          <p:cNvPr id="22" name="Picture Placeholder 6">
            <a:extLst>
              <a:ext uri="{FF2B5EF4-FFF2-40B4-BE49-F238E27FC236}">
                <a16:creationId xmlns:a16="http://schemas.microsoft.com/office/drawing/2014/main" id="{A670FB46-1C85-8644-AF7D-DA2CB43F225F}"/>
              </a:ext>
            </a:extLst>
          </p:cNvPr>
          <p:cNvSpPr>
            <a:spLocks noGrp="1"/>
          </p:cNvSpPr>
          <p:nvPr>
            <p:ph type="pic" sz="quarter" idx="20" hasCustomPrompt="1"/>
          </p:nvPr>
        </p:nvSpPr>
        <p:spPr>
          <a:xfrm>
            <a:off x="2514600" y="553973"/>
            <a:ext cx="1250973" cy="500063"/>
          </a:xfrm>
          <a:solidFill>
            <a:schemeClr val="tx2"/>
          </a:solidFill>
        </p:spPr>
        <p:txBody>
          <a:bodyPr lIns="182880" tIns="91440"/>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r>
              <a:rPr lang="en-US"/>
              <a:t>Click icon To </a:t>
            </a:r>
            <a:br>
              <a:rPr lang="en-US"/>
            </a:br>
            <a:r>
              <a:rPr lang="en-US"/>
              <a:t>insert image</a:t>
            </a:r>
          </a:p>
        </p:txBody>
      </p:sp>
      <p:cxnSp>
        <p:nvCxnSpPr>
          <p:cNvPr id="3" name="Straight Connector 2">
            <a:extLst>
              <a:ext uri="{FF2B5EF4-FFF2-40B4-BE49-F238E27FC236}">
                <a16:creationId xmlns:a16="http://schemas.microsoft.com/office/drawing/2014/main" id="{0E13D4B0-0F94-6F45-BDA2-E0E309D7B476}"/>
              </a:ext>
            </a:extLst>
          </p:cNvPr>
          <p:cNvCxnSpPr>
            <a:cxnSpLocks/>
          </p:cNvCxnSpPr>
          <p:nvPr userDrawn="1"/>
        </p:nvCxnSpPr>
        <p:spPr>
          <a:xfrm>
            <a:off x="2209800" y="536448"/>
            <a:ext cx="0" cy="535115"/>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B2F80B3-45C3-3F4D-80AD-57CAF8484214}"/>
              </a:ext>
            </a:extLst>
          </p:cNvPr>
          <p:cNvSpPr txBox="1"/>
          <p:nvPr userDrawn="1"/>
        </p:nvSpPr>
        <p:spPr>
          <a:xfrm>
            <a:off x="572239" y="5775912"/>
            <a:ext cx="2743200" cy="361637"/>
          </a:xfrm>
          <a:prstGeom prst="rect">
            <a:avLst/>
          </a:prstGeom>
          <a:noFill/>
        </p:spPr>
        <p:txBody>
          <a:bodyPr wrap="square" lIns="0" tIns="0" rIns="0" bIns="0" rtlCol="0">
            <a:spAutoFit/>
          </a:bodyPr>
          <a:lstStyle/>
          <a:p>
            <a:pPr algn="l">
              <a:lnSpc>
                <a:spcPct val="100000"/>
              </a:lnSpc>
              <a:spcAft>
                <a:spcPts val="300"/>
              </a:spcAft>
            </a:pPr>
            <a:r>
              <a:rPr lang="en-US" sz="700">
                <a:solidFill>
                  <a:schemeClr val="tx1"/>
                </a:solidFill>
                <a:cs typeface="Arial" panose="020B0604020202020204" pitchFamily="34" charset="0"/>
              </a:rPr>
              <a:t>Insurance products issued by:</a:t>
            </a:r>
          </a:p>
          <a:p>
            <a:pPr algn="l">
              <a:lnSpc>
                <a:spcPct val="100000"/>
              </a:lnSpc>
              <a:spcAft>
                <a:spcPts val="300"/>
              </a:spcAft>
            </a:pPr>
            <a:r>
              <a:rPr lang="en-US" sz="700">
                <a:solidFill>
                  <a:schemeClr val="tx1"/>
                </a:solidFill>
                <a:cs typeface="Arial" panose="020B0604020202020204" pitchFamily="34" charset="0"/>
              </a:rPr>
              <a:t>The Lincoln National Life Insurance Company </a:t>
            </a:r>
            <a:br>
              <a:rPr lang="en-US" sz="700">
                <a:solidFill>
                  <a:schemeClr val="tx1"/>
                </a:solidFill>
                <a:cs typeface="Arial" panose="020B0604020202020204" pitchFamily="34" charset="0"/>
              </a:rPr>
            </a:br>
            <a:r>
              <a:rPr lang="en-US" sz="700">
                <a:solidFill>
                  <a:schemeClr val="tx1"/>
                </a:solidFill>
                <a:cs typeface="Arial" panose="020B0604020202020204" pitchFamily="34" charset="0"/>
              </a:rPr>
              <a:t>Lincoln Life &amp; Annuity Company of New York</a:t>
            </a:r>
          </a:p>
        </p:txBody>
      </p:sp>
      <p:graphicFrame>
        <p:nvGraphicFramePr>
          <p:cNvPr id="36" name="Table 35">
            <a:extLst>
              <a:ext uri="{FF2B5EF4-FFF2-40B4-BE49-F238E27FC236}">
                <a16:creationId xmlns:a16="http://schemas.microsoft.com/office/drawing/2014/main" id="{A15F5C55-BC68-AA49-A933-A9B327BCA3D7}"/>
              </a:ext>
            </a:extLst>
          </p:cNvPr>
          <p:cNvGraphicFramePr>
            <a:graphicFrameLocks noGrp="1"/>
          </p:cNvGraphicFramePr>
          <p:nvPr userDrawn="1">
            <p:extLst>
              <p:ext uri="{D42A27DB-BD31-4B8C-83A1-F6EECF244321}">
                <p14:modId xmlns:p14="http://schemas.microsoft.com/office/powerpoint/2010/main" val="2031643538"/>
              </p:ext>
            </p:extLst>
          </p:nvPr>
        </p:nvGraphicFramePr>
        <p:xfrm>
          <a:off x="572239" y="4644209"/>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a:solidFill>
                            <a:schemeClr val="tx1"/>
                          </a:solidFill>
                          <a:latin typeface="Calibri" panose="020F0502020204030204" pitchFamily="34" charset="0"/>
                          <a:cs typeface="Calibri" panose="020F0502020204030204" pitchFamily="34" charset="0"/>
                        </a:rPr>
                        <a:t>Not insured by any federal </a:t>
                      </a:r>
                      <a:br>
                        <a:rPr lang="en-US" sz="700" b="0">
                          <a:solidFill>
                            <a:schemeClr val="tx1"/>
                          </a:solidFill>
                          <a:latin typeface="Calibri" panose="020F0502020204030204" pitchFamily="34" charset="0"/>
                          <a:cs typeface="Calibri" panose="020F0502020204030204" pitchFamily="34" charset="0"/>
                        </a:rPr>
                      </a:br>
                      <a:r>
                        <a:rPr lang="en-US" sz="700" b="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a:solidFill>
                            <a:schemeClr val="tx1"/>
                          </a:solidFill>
                          <a:latin typeface="Calibri" panose="020F0502020204030204" pitchFamily="34" charset="0"/>
                          <a:cs typeface="Calibri" panose="020F0502020204030204" pitchFamily="34" charset="0"/>
                        </a:rPr>
                        <a:t>Not guaranteed by any bank </a:t>
                      </a:r>
                      <a:br>
                        <a:rPr lang="en-US" sz="700" b="0">
                          <a:solidFill>
                            <a:schemeClr val="tx1"/>
                          </a:solidFill>
                          <a:latin typeface="Calibri" panose="020F0502020204030204" pitchFamily="34" charset="0"/>
                          <a:cs typeface="Calibri" panose="020F0502020204030204" pitchFamily="34" charset="0"/>
                        </a:rPr>
                      </a:br>
                      <a:r>
                        <a:rPr lang="en-US" sz="700" b="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2666287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Enter biography text here. Text will automatically flow to the second column. </a:t>
            </a:r>
            <a:r>
              <a:rPr lang="en-US" err="1"/>
              <a:t>Fugia</a:t>
            </a:r>
            <a:r>
              <a:rPr lang="en-US"/>
              <a:t> </a:t>
            </a:r>
            <a:r>
              <a:rPr lang="en-US" err="1"/>
              <a:t>nes</a:t>
            </a:r>
            <a:r>
              <a:rPr lang="en-US"/>
              <a:t> </a:t>
            </a:r>
            <a:r>
              <a:rPr lang="en-US" err="1"/>
              <a:t>ilit</a:t>
            </a:r>
            <a:r>
              <a:rPr lang="en-US"/>
              <a:t>, </a:t>
            </a:r>
            <a:r>
              <a:rPr lang="en-US" err="1"/>
              <a:t>ut</a:t>
            </a:r>
            <a:r>
              <a:rPr lang="en-US"/>
              <a:t> </a:t>
            </a:r>
            <a:r>
              <a:rPr lang="en-US" err="1"/>
              <a:t>officil</a:t>
            </a:r>
            <a:r>
              <a:rPr lang="en-US"/>
              <a:t> </a:t>
            </a:r>
            <a:r>
              <a:rPr lang="en-US" err="1"/>
              <a:t>iquias</a:t>
            </a:r>
            <a:r>
              <a:rPr lang="en-US"/>
              <a:t> </a:t>
            </a:r>
            <a:r>
              <a:rPr lang="en-US" err="1"/>
              <a:t>assit</a:t>
            </a:r>
            <a:r>
              <a:rPr lang="en-US"/>
              <a:t>, </a:t>
            </a:r>
            <a:r>
              <a:rPr lang="en-US" err="1"/>
              <a:t>offictur</a:t>
            </a:r>
            <a:r>
              <a:rPr lang="en-US"/>
              <a:t>? </a:t>
            </a:r>
            <a:r>
              <a:rPr lang="en-US" err="1"/>
              <a:t>Quiasit</a:t>
            </a:r>
            <a:r>
              <a:rPr lang="en-US"/>
              <a:t>, </a:t>
            </a:r>
            <a:r>
              <a:rPr lang="en-US" err="1"/>
              <a:t>ommodi</a:t>
            </a:r>
            <a:r>
              <a:rPr lang="en-US"/>
              <a:t> </a:t>
            </a:r>
            <a:r>
              <a:rPr lang="en-US" err="1"/>
              <a:t>tem</a:t>
            </a:r>
            <a:r>
              <a:rPr lang="en-US"/>
              <a:t>. </a:t>
            </a:r>
            <a:r>
              <a:rPr lang="en-US" err="1"/>
              <a:t>Apid</a:t>
            </a:r>
            <a:r>
              <a:rPr lang="en-US"/>
              <a:t> </a:t>
            </a:r>
            <a:r>
              <a:rPr lang="en-US" err="1"/>
              <a:t>ullaccum</a:t>
            </a:r>
            <a:r>
              <a:rPr lang="en-US"/>
              <a:t>, </a:t>
            </a:r>
            <a:r>
              <a:rPr lang="en-US" err="1"/>
              <a:t>occumquo</a:t>
            </a:r>
            <a:r>
              <a:rPr lang="en-US"/>
              <a:t> dem qui </a:t>
            </a:r>
            <a:r>
              <a:rPr lang="en-US" err="1"/>
              <a:t>ditem</a:t>
            </a:r>
            <a:r>
              <a:rPr lang="en-US"/>
              <a:t> </a:t>
            </a:r>
            <a:r>
              <a:rPr lang="en-US" err="1"/>
              <a:t>sima</a:t>
            </a:r>
            <a:r>
              <a:rPr lang="en-US"/>
              <a:t> </a:t>
            </a:r>
            <a:r>
              <a:rPr lang="en-US" err="1"/>
              <a:t>nullamenis</a:t>
            </a:r>
            <a:r>
              <a:rPr lang="en-US"/>
              <a:t> ra nihil </a:t>
            </a:r>
            <a:r>
              <a:rPr lang="en-US" err="1"/>
              <a:t>magnitatem</a:t>
            </a:r>
            <a:r>
              <a:rPr lang="en-US"/>
              <a:t>. </a:t>
            </a:r>
            <a:r>
              <a:rPr lang="en-US" err="1"/>
              <a:t>Itate</a:t>
            </a:r>
            <a:r>
              <a:rPr lang="en-US"/>
              <a:t> </a:t>
            </a:r>
            <a:r>
              <a:rPr lang="en-US" err="1"/>
              <a:t>nihillutet</a:t>
            </a:r>
            <a:r>
              <a:rPr lang="en-US"/>
              <a:t> </a:t>
            </a:r>
            <a:r>
              <a:rPr lang="en-US" err="1"/>
              <a:t>audandi</a:t>
            </a:r>
            <a:r>
              <a:rPr lang="en-US"/>
              <a:t> </a:t>
            </a:r>
            <a:r>
              <a:rPr lang="en-US" err="1"/>
              <a:t>cullaut</a:t>
            </a:r>
            <a:r>
              <a:rPr lang="en-US"/>
              <a:t> fugit qui </a:t>
            </a:r>
            <a:r>
              <a:rPr lang="en-US" err="1"/>
              <a:t>nis</a:t>
            </a:r>
            <a:r>
              <a:rPr lang="en-US"/>
              <a:t> </a:t>
            </a:r>
            <a:r>
              <a:rPr lang="en-US" err="1"/>
              <a:t>il</a:t>
            </a:r>
            <a:r>
              <a:rPr lang="en-US"/>
              <a:t> </a:t>
            </a:r>
            <a:r>
              <a:rPr lang="en-US" err="1"/>
              <a:t>maionsedit</a:t>
            </a:r>
            <a:r>
              <a:rPr lang="en-US"/>
              <a:t> re </a:t>
            </a:r>
            <a:r>
              <a:rPr lang="en-US" err="1"/>
              <a:t>netur</a:t>
            </a:r>
            <a:r>
              <a:rPr lang="en-US"/>
              <a:t> </a:t>
            </a:r>
            <a:r>
              <a:rPr lang="en-US" err="1"/>
              <a:t>maio</a:t>
            </a:r>
            <a:r>
              <a:rPr lang="en-US"/>
              <a:t> </a:t>
            </a:r>
            <a:r>
              <a:rPr lang="en-US" err="1"/>
              <a:t>eos</a:t>
            </a:r>
            <a:r>
              <a:rPr lang="en-US"/>
              <a:t> </a:t>
            </a:r>
            <a:r>
              <a:rPr lang="en-US" err="1"/>
              <a:t>ullatem</a:t>
            </a:r>
            <a:r>
              <a:rPr lang="en-US"/>
              <a:t> </a:t>
            </a:r>
            <a:r>
              <a:rPr lang="en-US" err="1"/>
              <a:t>quae</a:t>
            </a:r>
            <a:r>
              <a:rPr lang="en-US"/>
              <a:t>. </a:t>
            </a:r>
          </a:p>
          <a:p>
            <a:pPr lvl="0"/>
            <a:r>
              <a:rPr lang="en-US"/>
              <a:t>Vit quos </a:t>
            </a:r>
            <a:r>
              <a:rPr lang="en-US" err="1"/>
              <a:t>doloribus</a:t>
            </a:r>
            <a:r>
              <a:rPr lang="en-US"/>
              <a:t> </a:t>
            </a:r>
            <a:r>
              <a:rPr lang="en-US" err="1"/>
              <a:t>inctias</a:t>
            </a:r>
            <a:r>
              <a:rPr lang="en-US"/>
              <a:t> </a:t>
            </a:r>
            <a:r>
              <a:rPr lang="en-US" err="1"/>
              <a:t>estotatiur</a:t>
            </a:r>
            <a:r>
              <a:rPr lang="en-US"/>
              <a:t> </a:t>
            </a:r>
            <a:r>
              <a:rPr lang="en-US" err="1"/>
              <a:t>aliquam</a:t>
            </a:r>
            <a:r>
              <a:rPr lang="en-US"/>
              <a:t> et </a:t>
            </a:r>
            <a:r>
              <a:rPr lang="en-US" err="1"/>
              <a:t>quae</a:t>
            </a:r>
            <a:r>
              <a:rPr lang="en-US"/>
              <a:t>. Nam </a:t>
            </a:r>
            <a:r>
              <a:rPr lang="en-US" err="1"/>
              <a:t>ut</a:t>
            </a:r>
            <a:r>
              <a:rPr lang="en-US"/>
              <a:t> </a:t>
            </a:r>
            <a:r>
              <a:rPr lang="en-US" err="1"/>
              <a:t>delic</a:t>
            </a:r>
            <a:r>
              <a:rPr lang="en-US"/>
              <a:t> </a:t>
            </a:r>
            <a:r>
              <a:rPr lang="en-US" err="1"/>
              <a:t>torehen</a:t>
            </a:r>
            <a:r>
              <a:rPr lang="en-US"/>
              <a:t> </a:t>
            </a:r>
            <a:r>
              <a:rPr lang="en-US" err="1"/>
              <a:t>ditatur</a:t>
            </a:r>
            <a:r>
              <a:rPr lang="en-US"/>
              <a:t>, quid </a:t>
            </a:r>
            <a:r>
              <a:rPr lang="en-US" err="1"/>
              <a:t>experuptus</a:t>
            </a:r>
            <a:r>
              <a:rPr lang="en-US"/>
              <a:t> </a:t>
            </a:r>
            <a:r>
              <a:rPr lang="en-US" err="1"/>
              <a:t>nonsequi</a:t>
            </a:r>
            <a:r>
              <a:rPr lang="en-US"/>
              <a:t> </a:t>
            </a:r>
            <a:r>
              <a:rPr lang="en-US" err="1"/>
              <a:t>officiis</a:t>
            </a:r>
            <a:r>
              <a:rPr lang="en-US"/>
              <a:t> </a:t>
            </a:r>
            <a:r>
              <a:rPr lang="en-US" err="1"/>
              <a:t>si</a:t>
            </a:r>
            <a:r>
              <a:rPr lang="en-US"/>
              <a:t> </a:t>
            </a:r>
            <a:r>
              <a:rPr lang="en-US" err="1"/>
              <a:t>consecaborro</a:t>
            </a:r>
            <a:r>
              <a:rPr lang="en-US"/>
              <a:t> </a:t>
            </a:r>
            <a:r>
              <a:rPr lang="en-US" err="1"/>
              <a:t>mos</a:t>
            </a:r>
            <a:r>
              <a:rPr lang="en-US"/>
              <a:t> de </a:t>
            </a:r>
            <a:r>
              <a:rPr lang="en-US" err="1"/>
              <a:t>venist</a:t>
            </a:r>
            <a:r>
              <a:rPr lang="en-US"/>
              <a:t>, </a:t>
            </a:r>
            <a:r>
              <a:rPr lang="en-US" err="1"/>
              <a:t>quodiatis</a:t>
            </a:r>
            <a:r>
              <a:rPr lang="en-US"/>
              <a:t> </a:t>
            </a:r>
            <a:r>
              <a:rPr lang="en-US" err="1"/>
              <a:t>praturia</a:t>
            </a:r>
            <a:r>
              <a:rPr lang="en-US"/>
              <a:t> que </a:t>
            </a:r>
            <a:r>
              <a:rPr lang="en-US" err="1"/>
              <a:t>volupta</a:t>
            </a:r>
            <a:r>
              <a:rPr lang="en-US"/>
              <a:t> vel </a:t>
            </a:r>
            <a:r>
              <a:rPr lang="en-US" err="1"/>
              <a:t>mo</a:t>
            </a:r>
            <a:r>
              <a:rPr lang="en-US"/>
              <a:t> </a:t>
            </a:r>
            <a:r>
              <a:rPr lang="en-US" err="1"/>
              <a:t>odit</a:t>
            </a:r>
            <a:r>
              <a:rPr lang="en-US"/>
              <a:t>, que </a:t>
            </a:r>
            <a:r>
              <a:rPr lang="en-US" err="1"/>
              <a:t>nimpos</a:t>
            </a:r>
            <a:r>
              <a:rPr lang="en-US"/>
              <a:t> doles </a:t>
            </a:r>
            <a:r>
              <a:rPr lang="en-US" err="1"/>
              <a:t>ari</a:t>
            </a:r>
            <a:r>
              <a:rPr lang="en-US"/>
              <a:t> </a:t>
            </a:r>
            <a:r>
              <a:rPr lang="en-US" err="1"/>
              <a:t>occaeperatem</a:t>
            </a:r>
            <a:r>
              <a:rPr lang="en-US"/>
              <a:t> </a:t>
            </a:r>
            <a:r>
              <a:rPr lang="en-US" err="1"/>
              <a:t>nis</a:t>
            </a:r>
            <a:r>
              <a:rPr lang="en-US"/>
              <a:t> </a:t>
            </a:r>
            <a:r>
              <a:rPr lang="en-US" err="1"/>
              <a:t>dionem</a:t>
            </a:r>
            <a:r>
              <a:rPr lang="en-US"/>
              <a:t> </a:t>
            </a:r>
            <a:r>
              <a:rPr lang="en-US" err="1"/>
              <a:t>ius</a:t>
            </a:r>
            <a:r>
              <a:rPr lang="en-US"/>
              <a:t> </a:t>
            </a:r>
            <a:r>
              <a:rPr lang="en-US" err="1"/>
              <a:t>si</a:t>
            </a:r>
            <a:r>
              <a:rPr lang="en-US"/>
              <a:t> </a:t>
            </a:r>
            <a:r>
              <a:rPr lang="en-US" err="1"/>
              <a:t>cupta</a:t>
            </a:r>
            <a:r>
              <a:rPr lang="en-US"/>
              <a:t> que </a:t>
            </a:r>
            <a:r>
              <a:rPr lang="en-US" err="1"/>
              <a:t>nusapit</a:t>
            </a:r>
            <a:r>
              <a:rPr lang="en-US"/>
              <a:t> </a:t>
            </a:r>
            <a:r>
              <a:rPr lang="en-US" err="1"/>
              <a:t>veni</a:t>
            </a:r>
            <a:r>
              <a:rPr lang="en-US"/>
              <a:t>. </a:t>
            </a:r>
          </a:p>
          <a:p>
            <a:pPr lvl="0"/>
            <a:r>
              <a:rPr lang="en-US"/>
              <a:t>Sin </a:t>
            </a:r>
            <a:r>
              <a:rPr lang="en-US" err="1"/>
              <a:t>expla</a:t>
            </a:r>
            <a:r>
              <a:rPr lang="en-US"/>
              <a:t> quo </a:t>
            </a:r>
            <a:r>
              <a:rPr lang="en-US" err="1"/>
              <a:t>quia</a:t>
            </a:r>
            <a:r>
              <a:rPr lang="en-US"/>
              <a:t> quo </a:t>
            </a:r>
            <a:r>
              <a:rPr lang="en-US" err="1"/>
              <a:t>odi</a:t>
            </a:r>
            <a:r>
              <a:rPr lang="en-US"/>
              <a:t> </a:t>
            </a:r>
            <a:r>
              <a:rPr lang="en-US" err="1"/>
              <a:t>volupit</a:t>
            </a:r>
            <a:r>
              <a:rPr lang="en-US"/>
              <a:t> </a:t>
            </a:r>
            <a:r>
              <a:rPr lang="en-US" err="1"/>
              <a:t>fugiatem</a:t>
            </a:r>
            <a:r>
              <a:rPr lang="en-US"/>
              <a:t> rent in </a:t>
            </a:r>
            <a:r>
              <a:rPr lang="en-US" err="1"/>
              <a:t>exerunto</a:t>
            </a:r>
            <a:r>
              <a:rPr lang="en-US"/>
              <a:t> </a:t>
            </a:r>
            <a:r>
              <a:rPr lang="en-US" err="1"/>
              <a:t>velluptus</a:t>
            </a:r>
            <a:r>
              <a:rPr lang="en-US"/>
              <a:t> </a:t>
            </a:r>
            <a:r>
              <a:rPr lang="en-US" err="1"/>
              <a:t>debis</a:t>
            </a:r>
            <a:r>
              <a:rPr lang="en-US"/>
              <a:t> </a:t>
            </a:r>
            <a:r>
              <a:rPr lang="en-US" err="1"/>
              <a:t>unti</a:t>
            </a:r>
            <a:r>
              <a:rPr lang="en-US"/>
              <a:t> </a:t>
            </a:r>
            <a:r>
              <a:rPr lang="en-US" err="1"/>
              <a:t>aute</a:t>
            </a:r>
            <a:r>
              <a:rPr lang="en-US"/>
              <a:t> </a:t>
            </a:r>
            <a:r>
              <a:rPr lang="en-US" err="1"/>
              <a:t>vollab</a:t>
            </a:r>
            <a:r>
              <a:rPr lang="en-US"/>
              <a:t> in </a:t>
            </a:r>
            <a:r>
              <a:rPr lang="en-US" err="1"/>
              <a:t>nes</a:t>
            </a:r>
            <a:r>
              <a:rPr lang="en-US"/>
              <a:t> </a:t>
            </a:r>
            <a:r>
              <a:rPr lang="en-US" err="1"/>
              <a:t>eosaere</a:t>
            </a:r>
            <a:r>
              <a:rPr lang="en-US"/>
              <a:t> </a:t>
            </a:r>
            <a:r>
              <a:rPr lang="en-US" err="1"/>
              <a:t>si</a:t>
            </a:r>
            <a:r>
              <a:rPr lang="en-US"/>
              <a:t> </a:t>
            </a:r>
            <a:r>
              <a:rPr lang="en-US" err="1"/>
              <a:t>doluptatur</a:t>
            </a:r>
            <a:r>
              <a:rPr lang="en-US"/>
              <a:t> </a:t>
            </a:r>
            <a:r>
              <a:rPr lang="en-US" err="1"/>
              <a:t>accae</a:t>
            </a:r>
            <a:r>
              <a:rPr lang="en-US"/>
              <a:t> </a:t>
            </a:r>
            <a:r>
              <a:rPr lang="en-US" err="1"/>
              <a:t>vellam</a:t>
            </a:r>
            <a:r>
              <a:rPr lang="en-US"/>
              <a:t> </a:t>
            </a:r>
            <a:r>
              <a:rPr lang="en-US" err="1"/>
              <a:t>aut</a:t>
            </a:r>
            <a:r>
              <a:rPr lang="en-US"/>
              <a:t> pe </a:t>
            </a:r>
            <a:r>
              <a:rPr lang="en-US" err="1"/>
              <a:t>sunto</a:t>
            </a:r>
            <a:r>
              <a:rPr lang="en-US"/>
              <a:t> </a:t>
            </a:r>
            <a:r>
              <a:rPr lang="en-US" err="1"/>
              <a:t>dolupta</a:t>
            </a:r>
            <a:r>
              <a:rPr lang="en-US"/>
              <a:t> </a:t>
            </a:r>
            <a:r>
              <a:rPr lang="en-US" err="1"/>
              <a:t>temporem</a:t>
            </a:r>
            <a:r>
              <a:rPr lang="en-US"/>
              <a:t>. Ed ma </a:t>
            </a:r>
            <a:r>
              <a:rPr lang="en-US" err="1"/>
              <a:t>sint</a:t>
            </a:r>
            <a:r>
              <a:rPr lang="en-US"/>
              <a:t> de </a:t>
            </a:r>
            <a:r>
              <a:rPr lang="en-US" err="1"/>
              <a:t>quosseria</a:t>
            </a:r>
            <a:r>
              <a:rPr lang="en-US"/>
              <a:t> </a:t>
            </a:r>
            <a:r>
              <a:rPr lang="en-US" err="1"/>
              <a:t>dolum</a:t>
            </a:r>
            <a:r>
              <a:rPr lang="en-US"/>
              <a:t> </a:t>
            </a:r>
            <a:r>
              <a:rPr lang="en-US" err="1"/>
              <a:t>volor</a:t>
            </a:r>
            <a:r>
              <a:rPr lang="en-US"/>
              <a:t> </a:t>
            </a:r>
            <a:r>
              <a:rPr lang="en-US" err="1"/>
              <a:t>aditius</a:t>
            </a:r>
            <a:r>
              <a:rPr lang="en-US"/>
              <a:t> </a:t>
            </a:r>
            <a:r>
              <a:rPr lang="en-US" err="1"/>
              <a:t>dunt</a:t>
            </a:r>
            <a:r>
              <a:rPr lang="en-US"/>
              <a:t> as et quos </a:t>
            </a:r>
            <a:r>
              <a:rPr lang="en-US" err="1"/>
              <a:t>reptaquat</a:t>
            </a:r>
            <a:r>
              <a:rPr lang="en-US"/>
              <a:t> </a:t>
            </a:r>
            <a:r>
              <a:rPr lang="en-US" err="1"/>
              <a:t>minusdam</a:t>
            </a:r>
            <a:r>
              <a:rPr lang="en-US"/>
              <a:t> </a:t>
            </a:r>
            <a:r>
              <a:rPr lang="en-US" err="1"/>
              <a:t>quiam</a:t>
            </a:r>
            <a:r>
              <a:rPr lang="en-US"/>
              <a:t> a </a:t>
            </a:r>
            <a:r>
              <a:rPr lang="en-US" err="1"/>
              <a:t>eiciendem</a:t>
            </a:r>
            <a:r>
              <a:rPr lang="en-US"/>
              <a:t> et </a:t>
            </a:r>
            <a:r>
              <a:rPr lang="en-US" err="1"/>
              <a:t>quati</a:t>
            </a:r>
            <a:r>
              <a:rPr lang="en-US"/>
              <a:t> </a:t>
            </a:r>
            <a:r>
              <a:rPr lang="en-US" err="1"/>
              <a:t>blaboreiusam</a:t>
            </a:r>
            <a:r>
              <a:rPr lang="en-US"/>
              <a:t> </a:t>
            </a:r>
            <a:r>
              <a:rPr lang="en-US" err="1"/>
              <a:t>ut</a:t>
            </a:r>
            <a:r>
              <a:rPr lang="en-US"/>
              <a:t> et </a:t>
            </a:r>
            <a:r>
              <a:rPr lang="en-US" err="1"/>
              <a:t>voluptatur</a:t>
            </a:r>
            <a:r>
              <a:rPr lang="en-US"/>
              <a:t>, </a:t>
            </a:r>
            <a:r>
              <a:rPr lang="en-US" err="1"/>
              <a:t>tem</a:t>
            </a:r>
            <a:r>
              <a:rPr lang="en-US"/>
              <a:t> que </a:t>
            </a:r>
            <a:r>
              <a:rPr lang="en-US" err="1"/>
              <a:t>si</a:t>
            </a:r>
            <a:r>
              <a:rPr lang="en-US"/>
              <a:t> </a:t>
            </a:r>
            <a:r>
              <a:rPr lang="en-US" err="1"/>
              <a:t>ut</a:t>
            </a:r>
            <a:r>
              <a:rPr lang="en-US"/>
              <a:t> as </a:t>
            </a:r>
            <a:r>
              <a:rPr lang="en-US" err="1"/>
              <a:t>etam</a:t>
            </a:r>
            <a:r>
              <a:rPr lang="en-US"/>
              <a:t> </a:t>
            </a:r>
            <a:r>
              <a:rPr lang="en-US" err="1"/>
              <a:t>ut</a:t>
            </a:r>
            <a:r>
              <a:rPr lang="en-US"/>
              <a:t> </a:t>
            </a:r>
            <a:r>
              <a:rPr lang="en-US" err="1"/>
              <a:t>delic</a:t>
            </a:r>
            <a:r>
              <a:rPr lang="en-US"/>
              <a:t> </a:t>
            </a:r>
            <a:r>
              <a:rPr lang="en-US" err="1"/>
              <a:t>torehen</a:t>
            </a:r>
            <a:r>
              <a:rPr lang="en-US"/>
              <a:t> </a:t>
            </a:r>
            <a:r>
              <a:rPr lang="en-US" err="1"/>
              <a:t>ditatur</a:t>
            </a:r>
            <a:r>
              <a:rPr lang="en-US"/>
              <a:t>, quid </a:t>
            </a:r>
            <a:r>
              <a:rPr lang="en-US" err="1"/>
              <a:t>experuptus</a:t>
            </a:r>
            <a:r>
              <a:rPr lang="en-US"/>
              <a:t> </a:t>
            </a:r>
            <a:r>
              <a:rPr lang="en-US" err="1"/>
              <a:t>nonsequi</a:t>
            </a:r>
            <a:r>
              <a:rPr lang="en-US"/>
              <a:t> </a:t>
            </a:r>
            <a:r>
              <a:rPr lang="en-US" err="1"/>
              <a:t>officiis</a:t>
            </a:r>
            <a:r>
              <a:rPr lang="en-US"/>
              <a:t> </a:t>
            </a:r>
            <a:r>
              <a:rPr lang="en-US" err="1"/>
              <a:t>si</a:t>
            </a:r>
            <a:r>
              <a:rPr lang="en-US"/>
              <a:t> </a:t>
            </a:r>
            <a:r>
              <a:rPr lang="en-US" err="1"/>
              <a:t>consecaborro</a:t>
            </a:r>
            <a:r>
              <a:rPr lang="en-US"/>
              <a:t> </a:t>
            </a:r>
            <a:r>
              <a:rPr lang="en-US" err="1"/>
              <a:t>mos</a:t>
            </a:r>
            <a:r>
              <a:rPr lang="en-US"/>
              <a:t> de </a:t>
            </a:r>
            <a:r>
              <a:rPr lang="en-US" err="1"/>
              <a:t>venist</a:t>
            </a:r>
            <a:r>
              <a:rPr lang="en-US"/>
              <a:t>, </a:t>
            </a:r>
            <a:r>
              <a:rPr lang="en-US" err="1"/>
              <a:t>quodiatis</a:t>
            </a:r>
            <a:r>
              <a:rPr lang="en-US"/>
              <a:t> </a:t>
            </a:r>
            <a:r>
              <a:rPr lang="en-US" err="1"/>
              <a:t>praturia</a:t>
            </a:r>
            <a:r>
              <a:rPr lang="en-US"/>
              <a:t> que </a:t>
            </a:r>
            <a:r>
              <a:rPr lang="en-US" err="1"/>
              <a:t>volupta</a:t>
            </a:r>
            <a:r>
              <a:rPr lang="en-US"/>
              <a:t> vel </a:t>
            </a:r>
            <a:r>
              <a:rPr lang="en-US" err="1"/>
              <a:t>mo</a:t>
            </a:r>
            <a:r>
              <a:rPr lang="en-US"/>
              <a:t> </a:t>
            </a:r>
            <a:r>
              <a:rPr lang="en-US" err="1"/>
              <a:t>odit</a:t>
            </a:r>
            <a:r>
              <a:rPr lang="en-US"/>
              <a:t>, que </a:t>
            </a:r>
            <a:r>
              <a:rPr lang="en-US" err="1"/>
              <a:t>nimpos</a:t>
            </a:r>
            <a:r>
              <a:rPr lang="en-US"/>
              <a:t> doles </a:t>
            </a:r>
            <a:r>
              <a:rPr lang="en-US" err="1"/>
              <a:t>arioccaeperatem</a:t>
            </a:r>
            <a:r>
              <a:rPr lang="en-US"/>
              <a:t> </a:t>
            </a:r>
            <a:r>
              <a:rPr lang="en-US" err="1"/>
              <a:t>nis</a:t>
            </a:r>
            <a:r>
              <a:rPr lang="en-US"/>
              <a:t> </a:t>
            </a:r>
            <a:r>
              <a:rPr lang="en-US" err="1"/>
              <a:t>dionem</a:t>
            </a:r>
            <a:r>
              <a:rPr lang="en-US"/>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a:t>Click icon to </a:t>
            </a:r>
            <a:br>
              <a:rPr lang="en-US"/>
            </a:br>
            <a:r>
              <a:rPr lang="en-US"/>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Click to enter Position, Division (Bold Italic),</a:t>
            </a:r>
            <a:br>
              <a:rPr lang="en-US"/>
            </a:br>
            <a:r>
              <a:rPr lang="en-US"/>
              <a:t>Click to enter Location, State | Lincoln Financial Group (Bold Non-Italic)</a:t>
            </a:r>
          </a:p>
        </p:txBody>
      </p:sp>
    </p:spTree>
    <p:extLst>
      <p:ext uri="{BB962C8B-B14F-4D97-AF65-F5344CB8AC3E}">
        <p14:creationId xmlns:p14="http://schemas.microsoft.com/office/powerpoint/2010/main" val="54780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a:t>Click icon to </a:t>
            </a:r>
            <a:br>
              <a:rPr lang="en-US"/>
            </a:br>
            <a:r>
              <a:rPr lang="en-US"/>
              <a:t>insert image</a:t>
            </a:r>
          </a:p>
        </p:txBody>
      </p:sp>
      <p:sp>
        <p:nvSpPr>
          <p:cNvPr id="6" name="Text Placeholder 6">
            <a:extLst>
              <a:ext uri="{FF2B5EF4-FFF2-40B4-BE49-F238E27FC236}">
                <a16:creationId xmlns:a16="http://schemas.microsoft.com/office/drawing/2014/main" id="{203E8597-B5B4-9B45-B032-6773C17FF55E}"/>
              </a:ext>
            </a:extLst>
          </p:cNvPr>
          <p:cNvSpPr>
            <a:spLocks noGrp="1"/>
          </p:cNvSpPr>
          <p:nvPr>
            <p:ph type="body" sz="quarter" idx="11" hasCustomPrompt="1"/>
          </p:nvPr>
        </p:nvSpPr>
        <p:spPr>
          <a:xfrm>
            <a:off x="573026" y="1676400"/>
            <a:ext cx="5433058" cy="4419600"/>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Enter biography text here. Text will automatically flow to the second column. </a:t>
            </a:r>
            <a:r>
              <a:rPr lang="en-US" err="1"/>
              <a:t>Fugia</a:t>
            </a:r>
            <a:r>
              <a:rPr lang="en-US"/>
              <a:t> </a:t>
            </a:r>
            <a:r>
              <a:rPr lang="en-US" err="1"/>
              <a:t>nes</a:t>
            </a:r>
            <a:r>
              <a:rPr lang="en-US"/>
              <a:t> </a:t>
            </a:r>
            <a:r>
              <a:rPr lang="en-US" err="1"/>
              <a:t>ilit</a:t>
            </a:r>
            <a:r>
              <a:rPr lang="en-US"/>
              <a:t>, </a:t>
            </a:r>
            <a:r>
              <a:rPr lang="en-US" err="1"/>
              <a:t>ut</a:t>
            </a:r>
            <a:r>
              <a:rPr lang="en-US"/>
              <a:t> </a:t>
            </a:r>
            <a:r>
              <a:rPr lang="en-US" err="1"/>
              <a:t>officil</a:t>
            </a:r>
            <a:r>
              <a:rPr lang="en-US"/>
              <a:t> </a:t>
            </a:r>
            <a:r>
              <a:rPr lang="en-US" err="1"/>
              <a:t>iquias</a:t>
            </a:r>
            <a:r>
              <a:rPr lang="en-US"/>
              <a:t> </a:t>
            </a:r>
            <a:r>
              <a:rPr lang="en-US" err="1"/>
              <a:t>assit</a:t>
            </a:r>
            <a:r>
              <a:rPr lang="en-US"/>
              <a:t>, </a:t>
            </a:r>
            <a:r>
              <a:rPr lang="en-US" err="1"/>
              <a:t>offictur</a:t>
            </a:r>
            <a:r>
              <a:rPr lang="en-US"/>
              <a:t>? </a:t>
            </a:r>
            <a:r>
              <a:rPr lang="en-US" err="1"/>
              <a:t>Quiasit</a:t>
            </a:r>
            <a:r>
              <a:rPr lang="en-US"/>
              <a:t>, </a:t>
            </a:r>
            <a:r>
              <a:rPr lang="en-US" err="1"/>
              <a:t>ommodi</a:t>
            </a:r>
            <a:r>
              <a:rPr lang="en-US"/>
              <a:t> </a:t>
            </a:r>
            <a:r>
              <a:rPr lang="en-US" err="1"/>
              <a:t>tem</a:t>
            </a:r>
            <a:r>
              <a:rPr lang="en-US"/>
              <a:t>. </a:t>
            </a:r>
            <a:r>
              <a:rPr lang="en-US" err="1"/>
              <a:t>Apid</a:t>
            </a:r>
            <a:r>
              <a:rPr lang="en-US"/>
              <a:t> </a:t>
            </a:r>
            <a:r>
              <a:rPr lang="en-US" err="1"/>
              <a:t>ullaccum</a:t>
            </a:r>
            <a:r>
              <a:rPr lang="en-US"/>
              <a:t>, </a:t>
            </a:r>
            <a:r>
              <a:rPr lang="en-US" err="1"/>
              <a:t>occumquo</a:t>
            </a:r>
            <a:r>
              <a:rPr lang="en-US"/>
              <a:t> dem qui </a:t>
            </a:r>
            <a:r>
              <a:rPr lang="en-US" err="1"/>
              <a:t>ditem</a:t>
            </a:r>
            <a:r>
              <a:rPr lang="en-US"/>
              <a:t> </a:t>
            </a:r>
            <a:r>
              <a:rPr lang="en-US" err="1"/>
              <a:t>sima</a:t>
            </a:r>
            <a:r>
              <a:rPr lang="en-US"/>
              <a:t> </a:t>
            </a:r>
            <a:r>
              <a:rPr lang="en-US" err="1"/>
              <a:t>nullamenis</a:t>
            </a:r>
            <a:r>
              <a:rPr lang="en-US"/>
              <a:t> ra nihil </a:t>
            </a:r>
            <a:r>
              <a:rPr lang="en-US" err="1"/>
              <a:t>magnitatem</a:t>
            </a:r>
            <a:r>
              <a:rPr lang="en-US"/>
              <a:t>. </a:t>
            </a:r>
            <a:r>
              <a:rPr lang="en-US" err="1"/>
              <a:t>Itate</a:t>
            </a:r>
            <a:r>
              <a:rPr lang="en-US"/>
              <a:t> </a:t>
            </a:r>
            <a:r>
              <a:rPr lang="en-US" err="1"/>
              <a:t>nihillutet</a:t>
            </a:r>
            <a:r>
              <a:rPr lang="en-US"/>
              <a:t> </a:t>
            </a:r>
            <a:r>
              <a:rPr lang="en-US" err="1"/>
              <a:t>audandi</a:t>
            </a:r>
            <a:r>
              <a:rPr lang="en-US"/>
              <a:t> </a:t>
            </a:r>
            <a:r>
              <a:rPr lang="en-US" err="1"/>
              <a:t>cullaut</a:t>
            </a:r>
            <a:r>
              <a:rPr lang="en-US"/>
              <a:t> fugit qui </a:t>
            </a:r>
            <a:r>
              <a:rPr lang="en-US" err="1"/>
              <a:t>nis</a:t>
            </a:r>
            <a:r>
              <a:rPr lang="en-US"/>
              <a:t> </a:t>
            </a:r>
            <a:r>
              <a:rPr lang="en-US" err="1"/>
              <a:t>il</a:t>
            </a:r>
            <a:r>
              <a:rPr lang="en-US"/>
              <a:t> </a:t>
            </a:r>
            <a:r>
              <a:rPr lang="en-US" err="1"/>
              <a:t>maionsedit</a:t>
            </a:r>
            <a:r>
              <a:rPr lang="en-US"/>
              <a:t> re </a:t>
            </a:r>
            <a:r>
              <a:rPr lang="en-US" err="1"/>
              <a:t>netur</a:t>
            </a:r>
            <a:r>
              <a:rPr lang="en-US"/>
              <a:t> </a:t>
            </a:r>
            <a:r>
              <a:rPr lang="en-US" err="1"/>
              <a:t>maio</a:t>
            </a:r>
            <a:r>
              <a:rPr lang="en-US"/>
              <a:t> </a:t>
            </a:r>
            <a:r>
              <a:rPr lang="en-US" err="1"/>
              <a:t>eos</a:t>
            </a:r>
            <a:r>
              <a:rPr lang="en-US"/>
              <a:t> </a:t>
            </a:r>
            <a:r>
              <a:rPr lang="en-US" err="1"/>
              <a:t>ullatem</a:t>
            </a:r>
            <a:r>
              <a:rPr lang="en-US"/>
              <a:t> </a:t>
            </a:r>
            <a:r>
              <a:rPr lang="en-US" err="1"/>
              <a:t>quae</a:t>
            </a:r>
            <a:r>
              <a:rPr lang="en-US"/>
              <a:t>. </a:t>
            </a:r>
          </a:p>
          <a:p>
            <a:pPr lvl="0"/>
            <a:r>
              <a:rPr lang="en-US"/>
              <a:t>Vit quos </a:t>
            </a:r>
            <a:r>
              <a:rPr lang="en-US" err="1"/>
              <a:t>doloribus</a:t>
            </a:r>
            <a:r>
              <a:rPr lang="en-US"/>
              <a:t> </a:t>
            </a:r>
            <a:r>
              <a:rPr lang="en-US" err="1"/>
              <a:t>inctias</a:t>
            </a:r>
            <a:r>
              <a:rPr lang="en-US"/>
              <a:t> </a:t>
            </a:r>
            <a:r>
              <a:rPr lang="en-US" err="1"/>
              <a:t>estotatiur</a:t>
            </a:r>
            <a:r>
              <a:rPr lang="en-US"/>
              <a:t> </a:t>
            </a:r>
            <a:r>
              <a:rPr lang="en-US" err="1"/>
              <a:t>aliquam</a:t>
            </a:r>
            <a:r>
              <a:rPr lang="en-US"/>
              <a:t> et </a:t>
            </a:r>
            <a:r>
              <a:rPr lang="en-US" err="1"/>
              <a:t>quae</a:t>
            </a:r>
            <a:r>
              <a:rPr lang="en-US"/>
              <a:t>. Nam </a:t>
            </a:r>
            <a:r>
              <a:rPr lang="en-US" err="1"/>
              <a:t>ut</a:t>
            </a:r>
            <a:r>
              <a:rPr lang="en-US"/>
              <a:t> </a:t>
            </a:r>
            <a:r>
              <a:rPr lang="en-US" err="1"/>
              <a:t>delic</a:t>
            </a:r>
            <a:r>
              <a:rPr lang="en-US"/>
              <a:t> </a:t>
            </a:r>
            <a:r>
              <a:rPr lang="en-US" err="1"/>
              <a:t>torehen</a:t>
            </a:r>
            <a:r>
              <a:rPr lang="en-US"/>
              <a:t> </a:t>
            </a:r>
            <a:r>
              <a:rPr lang="en-US" err="1"/>
              <a:t>ditatur</a:t>
            </a:r>
            <a:r>
              <a:rPr lang="en-US"/>
              <a:t>, quid </a:t>
            </a:r>
            <a:r>
              <a:rPr lang="en-US" err="1"/>
              <a:t>experuptus</a:t>
            </a:r>
            <a:r>
              <a:rPr lang="en-US"/>
              <a:t> </a:t>
            </a:r>
            <a:r>
              <a:rPr lang="en-US" err="1"/>
              <a:t>nonsequi</a:t>
            </a:r>
            <a:r>
              <a:rPr lang="en-US"/>
              <a:t> </a:t>
            </a:r>
            <a:r>
              <a:rPr lang="en-US" err="1"/>
              <a:t>officiis</a:t>
            </a:r>
            <a:r>
              <a:rPr lang="en-US"/>
              <a:t> </a:t>
            </a:r>
            <a:r>
              <a:rPr lang="en-US" err="1"/>
              <a:t>si</a:t>
            </a:r>
            <a:r>
              <a:rPr lang="en-US"/>
              <a:t> </a:t>
            </a:r>
            <a:r>
              <a:rPr lang="en-US" err="1"/>
              <a:t>consecaborro</a:t>
            </a:r>
            <a:r>
              <a:rPr lang="en-US"/>
              <a:t> </a:t>
            </a:r>
            <a:r>
              <a:rPr lang="en-US" err="1"/>
              <a:t>mos</a:t>
            </a:r>
            <a:r>
              <a:rPr lang="en-US"/>
              <a:t> de </a:t>
            </a:r>
            <a:r>
              <a:rPr lang="en-US" err="1"/>
              <a:t>venist</a:t>
            </a:r>
            <a:r>
              <a:rPr lang="en-US"/>
              <a:t>, </a:t>
            </a:r>
            <a:r>
              <a:rPr lang="en-US" err="1"/>
              <a:t>quodiatis</a:t>
            </a:r>
            <a:r>
              <a:rPr lang="en-US"/>
              <a:t> </a:t>
            </a:r>
            <a:r>
              <a:rPr lang="en-US" err="1"/>
              <a:t>praturia</a:t>
            </a:r>
            <a:r>
              <a:rPr lang="en-US"/>
              <a:t> que </a:t>
            </a:r>
            <a:r>
              <a:rPr lang="en-US" err="1"/>
              <a:t>volupta</a:t>
            </a:r>
            <a:r>
              <a:rPr lang="en-US"/>
              <a:t> vel </a:t>
            </a:r>
            <a:r>
              <a:rPr lang="en-US" err="1"/>
              <a:t>mo</a:t>
            </a:r>
            <a:r>
              <a:rPr lang="en-US"/>
              <a:t> </a:t>
            </a:r>
            <a:r>
              <a:rPr lang="en-US" err="1"/>
              <a:t>odit</a:t>
            </a:r>
            <a:r>
              <a:rPr lang="en-US"/>
              <a:t>, que </a:t>
            </a:r>
            <a:r>
              <a:rPr lang="en-US" err="1"/>
              <a:t>nimpos</a:t>
            </a:r>
            <a:r>
              <a:rPr lang="en-US"/>
              <a:t> doles </a:t>
            </a:r>
            <a:r>
              <a:rPr lang="en-US" err="1"/>
              <a:t>ari</a:t>
            </a:r>
            <a:r>
              <a:rPr lang="en-US"/>
              <a:t> </a:t>
            </a:r>
            <a:r>
              <a:rPr lang="en-US" err="1"/>
              <a:t>occaeperatem</a:t>
            </a:r>
            <a:r>
              <a:rPr lang="en-US"/>
              <a:t> </a:t>
            </a:r>
            <a:r>
              <a:rPr lang="en-US" err="1"/>
              <a:t>nis</a:t>
            </a:r>
            <a:r>
              <a:rPr lang="en-US"/>
              <a:t> </a:t>
            </a:r>
            <a:r>
              <a:rPr lang="en-US" err="1"/>
              <a:t>dionem</a:t>
            </a:r>
            <a:r>
              <a:rPr lang="en-US"/>
              <a:t> </a:t>
            </a:r>
            <a:r>
              <a:rPr lang="en-US" err="1"/>
              <a:t>ius</a:t>
            </a:r>
            <a:r>
              <a:rPr lang="en-US"/>
              <a:t> </a:t>
            </a:r>
            <a:r>
              <a:rPr lang="en-US" err="1"/>
              <a:t>si</a:t>
            </a:r>
            <a:r>
              <a:rPr lang="en-US"/>
              <a:t> </a:t>
            </a:r>
            <a:r>
              <a:rPr lang="en-US" err="1"/>
              <a:t>cupta</a:t>
            </a:r>
            <a:r>
              <a:rPr lang="en-US"/>
              <a:t> que </a:t>
            </a:r>
            <a:r>
              <a:rPr lang="en-US" err="1"/>
              <a:t>nusapit</a:t>
            </a:r>
            <a:r>
              <a:rPr lang="en-US"/>
              <a:t> </a:t>
            </a:r>
            <a:r>
              <a:rPr lang="en-US" err="1"/>
              <a:t>veni</a:t>
            </a:r>
            <a:r>
              <a:rPr lang="en-US"/>
              <a:t>. </a:t>
            </a:r>
          </a:p>
          <a:p>
            <a:pPr lvl="0"/>
            <a:r>
              <a:rPr lang="en-US"/>
              <a:t>Sin </a:t>
            </a:r>
            <a:r>
              <a:rPr lang="en-US" err="1"/>
              <a:t>expla</a:t>
            </a:r>
            <a:r>
              <a:rPr lang="en-US"/>
              <a:t> quo </a:t>
            </a:r>
            <a:r>
              <a:rPr lang="en-US" err="1"/>
              <a:t>quia</a:t>
            </a:r>
            <a:r>
              <a:rPr lang="en-US"/>
              <a:t> quo </a:t>
            </a:r>
            <a:r>
              <a:rPr lang="en-US" err="1"/>
              <a:t>odi</a:t>
            </a:r>
            <a:r>
              <a:rPr lang="en-US"/>
              <a:t> </a:t>
            </a:r>
            <a:r>
              <a:rPr lang="en-US" err="1"/>
              <a:t>volupit</a:t>
            </a:r>
            <a:r>
              <a:rPr lang="en-US"/>
              <a:t> </a:t>
            </a:r>
            <a:r>
              <a:rPr lang="en-US" err="1"/>
              <a:t>fugiatem</a:t>
            </a:r>
            <a:r>
              <a:rPr lang="en-US"/>
              <a:t> rent in </a:t>
            </a:r>
            <a:r>
              <a:rPr lang="en-US" err="1"/>
              <a:t>exerunto</a:t>
            </a:r>
            <a:r>
              <a:rPr lang="en-US"/>
              <a:t> </a:t>
            </a:r>
            <a:r>
              <a:rPr lang="en-US" err="1"/>
              <a:t>velluptus</a:t>
            </a:r>
            <a:r>
              <a:rPr lang="en-US"/>
              <a:t> </a:t>
            </a:r>
            <a:r>
              <a:rPr lang="en-US" err="1"/>
              <a:t>debis</a:t>
            </a:r>
            <a:r>
              <a:rPr lang="en-US"/>
              <a:t> </a:t>
            </a:r>
            <a:r>
              <a:rPr lang="en-US" err="1"/>
              <a:t>unti</a:t>
            </a:r>
            <a:r>
              <a:rPr lang="en-US"/>
              <a:t> </a:t>
            </a:r>
            <a:r>
              <a:rPr lang="en-US" err="1"/>
              <a:t>aute</a:t>
            </a:r>
            <a:r>
              <a:rPr lang="en-US"/>
              <a:t> </a:t>
            </a:r>
            <a:r>
              <a:rPr lang="en-US" err="1"/>
              <a:t>vollab</a:t>
            </a:r>
            <a:r>
              <a:rPr lang="en-US"/>
              <a:t> in </a:t>
            </a:r>
            <a:r>
              <a:rPr lang="en-US" err="1"/>
              <a:t>nes</a:t>
            </a:r>
            <a:r>
              <a:rPr lang="en-US"/>
              <a:t> </a:t>
            </a:r>
            <a:r>
              <a:rPr lang="en-US" err="1"/>
              <a:t>eosaere</a:t>
            </a:r>
            <a:r>
              <a:rPr lang="en-US"/>
              <a:t> </a:t>
            </a:r>
            <a:r>
              <a:rPr lang="en-US" err="1"/>
              <a:t>si</a:t>
            </a:r>
            <a:r>
              <a:rPr lang="en-US"/>
              <a:t> </a:t>
            </a:r>
            <a:r>
              <a:rPr lang="en-US" err="1"/>
              <a:t>doluptatur</a:t>
            </a:r>
            <a:r>
              <a:rPr lang="en-US"/>
              <a:t> </a:t>
            </a:r>
            <a:r>
              <a:rPr lang="en-US" err="1"/>
              <a:t>accae</a:t>
            </a:r>
            <a:r>
              <a:rPr lang="en-US"/>
              <a:t> </a:t>
            </a:r>
            <a:r>
              <a:rPr lang="en-US" err="1"/>
              <a:t>vellam</a:t>
            </a:r>
            <a:r>
              <a:rPr lang="en-US"/>
              <a:t> </a:t>
            </a:r>
            <a:r>
              <a:rPr lang="en-US" err="1"/>
              <a:t>aut</a:t>
            </a:r>
            <a:r>
              <a:rPr lang="en-US"/>
              <a:t> pe </a:t>
            </a:r>
            <a:r>
              <a:rPr lang="en-US" err="1"/>
              <a:t>sunto</a:t>
            </a:r>
            <a:r>
              <a:rPr lang="en-US"/>
              <a:t> </a:t>
            </a:r>
            <a:r>
              <a:rPr lang="en-US" err="1"/>
              <a:t>dolupta</a:t>
            </a:r>
            <a:r>
              <a:rPr lang="en-US"/>
              <a:t> </a:t>
            </a:r>
            <a:r>
              <a:rPr lang="en-US" err="1"/>
              <a:t>temporem</a:t>
            </a:r>
            <a:r>
              <a:rPr lang="en-US"/>
              <a:t>. Ed ma </a:t>
            </a:r>
            <a:r>
              <a:rPr lang="en-US" err="1"/>
              <a:t>sint</a:t>
            </a:r>
            <a:r>
              <a:rPr lang="en-US"/>
              <a:t> de </a:t>
            </a:r>
            <a:r>
              <a:rPr lang="en-US" err="1"/>
              <a:t>quosseria</a:t>
            </a:r>
            <a:r>
              <a:rPr lang="en-US"/>
              <a:t> </a:t>
            </a:r>
            <a:r>
              <a:rPr lang="en-US" err="1"/>
              <a:t>dolum</a:t>
            </a:r>
            <a:r>
              <a:rPr lang="en-US"/>
              <a:t> </a:t>
            </a:r>
            <a:r>
              <a:rPr lang="en-US" err="1"/>
              <a:t>volor</a:t>
            </a:r>
            <a:r>
              <a:rPr lang="en-US"/>
              <a:t> </a:t>
            </a:r>
            <a:r>
              <a:rPr lang="en-US" err="1"/>
              <a:t>aditius</a:t>
            </a:r>
            <a:r>
              <a:rPr lang="en-US"/>
              <a:t> </a:t>
            </a:r>
            <a:r>
              <a:rPr lang="en-US" err="1"/>
              <a:t>dunt</a:t>
            </a:r>
            <a:r>
              <a:rPr lang="en-US"/>
              <a:t> as et quos </a:t>
            </a:r>
            <a:r>
              <a:rPr lang="en-US" err="1"/>
              <a:t>reptaquat</a:t>
            </a:r>
            <a:r>
              <a:rPr lang="en-US"/>
              <a:t> </a:t>
            </a:r>
            <a:r>
              <a:rPr lang="en-US" err="1"/>
              <a:t>minusdam</a:t>
            </a:r>
            <a:r>
              <a:rPr lang="en-US"/>
              <a:t> </a:t>
            </a:r>
            <a:r>
              <a:rPr lang="en-US" err="1"/>
              <a:t>quiam</a:t>
            </a:r>
            <a:r>
              <a:rPr lang="en-US"/>
              <a:t> a </a:t>
            </a:r>
            <a:r>
              <a:rPr lang="en-US" err="1"/>
              <a:t>eiciendem</a:t>
            </a:r>
            <a:r>
              <a:rPr lang="en-US"/>
              <a:t> et </a:t>
            </a:r>
            <a:r>
              <a:rPr lang="en-US" err="1"/>
              <a:t>quati</a:t>
            </a:r>
            <a:r>
              <a:rPr lang="en-US"/>
              <a:t> </a:t>
            </a:r>
            <a:r>
              <a:rPr lang="en-US" err="1"/>
              <a:t>blaboreiusam</a:t>
            </a:r>
            <a:r>
              <a:rPr lang="en-US"/>
              <a:t> </a:t>
            </a:r>
            <a:r>
              <a:rPr lang="en-US" err="1"/>
              <a:t>ut</a:t>
            </a:r>
            <a:r>
              <a:rPr lang="en-US"/>
              <a:t> et </a:t>
            </a:r>
            <a:r>
              <a:rPr lang="en-US" err="1"/>
              <a:t>voluptatur</a:t>
            </a:r>
            <a:r>
              <a:rPr lang="en-US"/>
              <a:t>, </a:t>
            </a:r>
            <a:r>
              <a:rPr lang="en-US" err="1"/>
              <a:t>tem</a:t>
            </a:r>
            <a:r>
              <a:rPr lang="en-US"/>
              <a:t> que </a:t>
            </a:r>
            <a:r>
              <a:rPr lang="en-US" err="1"/>
              <a:t>si</a:t>
            </a:r>
            <a:r>
              <a:rPr lang="en-US"/>
              <a:t> </a:t>
            </a:r>
            <a:r>
              <a:rPr lang="en-US" err="1"/>
              <a:t>ut</a:t>
            </a:r>
            <a:r>
              <a:rPr lang="en-US"/>
              <a:t> as </a:t>
            </a:r>
            <a:r>
              <a:rPr lang="en-US" err="1"/>
              <a:t>etam</a:t>
            </a:r>
            <a:r>
              <a:rPr lang="en-US"/>
              <a:t> </a:t>
            </a:r>
            <a:r>
              <a:rPr lang="en-US" err="1"/>
              <a:t>ut</a:t>
            </a:r>
            <a:r>
              <a:rPr lang="en-US"/>
              <a:t> </a:t>
            </a:r>
            <a:r>
              <a:rPr lang="en-US" err="1"/>
              <a:t>delic</a:t>
            </a:r>
            <a:r>
              <a:rPr lang="en-US"/>
              <a:t> </a:t>
            </a:r>
            <a:r>
              <a:rPr lang="en-US" err="1"/>
              <a:t>torehen</a:t>
            </a:r>
            <a:r>
              <a:rPr lang="en-US"/>
              <a:t> </a:t>
            </a:r>
            <a:r>
              <a:rPr lang="en-US" err="1"/>
              <a:t>ditatur</a:t>
            </a:r>
            <a:r>
              <a:rPr lang="en-US"/>
              <a:t>, quid </a:t>
            </a:r>
            <a:r>
              <a:rPr lang="en-US" err="1"/>
              <a:t>experuptus</a:t>
            </a:r>
            <a:r>
              <a:rPr lang="en-US"/>
              <a:t> </a:t>
            </a:r>
            <a:r>
              <a:rPr lang="en-US" err="1"/>
              <a:t>nonsequi</a:t>
            </a:r>
            <a:r>
              <a:rPr lang="en-US"/>
              <a:t> </a:t>
            </a:r>
            <a:r>
              <a:rPr lang="en-US" err="1"/>
              <a:t>officiis</a:t>
            </a:r>
            <a:r>
              <a:rPr lang="en-US"/>
              <a:t> </a:t>
            </a:r>
            <a:r>
              <a:rPr lang="en-US" err="1"/>
              <a:t>si</a:t>
            </a:r>
            <a:r>
              <a:rPr lang="en-US"/>
              <a:t> </a:t>
            </a:r>
            <a:r>
              <a:rPr lang="en-US" err="1"/>
              <a:t>consecaborro</a:t>
            </a:r>
            <a:r>
              <a:rPr lang="en-US"/>
              <a:t> </a:t>
            </a:r>
            <a:r>
              <a:rPr lang="en-US" err="1"/>
              <a:t>mos</a:t>
            </a:r>
            <a:r>
              <a:rPr lang="en-US"/>
              <a:t> de </a:t>
            </a:r>
            <a:r>
              <a:rPr lang="en-US" err="1"/>
              <a:t>venist</a:t>
            </a:r>
            <a:r>
              <a:rPr lang="en-US"/>
              <a:t>, </a:t>
            </a:r>
            <a:r>
              <a:rPr lang="en-US" err="1"/>
              <a:t>quodiatis</a:t>
            </a:r>
            <a:r>
              <a:rPr lang="en-US"/>
              <a:t> </a:t>
            </a:r>
            <a:r>
              <a:rPr lang="en-US" err="1"/>
              <a:t>praturia</a:t>
            </a:r>
            <a:r>
              <a:rPr lang="en-US"/>
              <a:t> que </a:t>
            </a:r>
            <a:r>
              <a:rPr lang="en-US" err="1"/>
              <a:t>volupta</a:t>
            </a:r>
            <a:r>
              <a:rPr lang="en-US"/>
              <a:t> vel </a:t>
            </a:r>
            <a:r>
              <a:rPr lang="en-US" err="1"/>
              <a:t>mo</a:t>
            </a:r>
            <a:r>
              <a:rPr lang="en-US"/>
              <a:t> </a:t>
            </a:r>
            <a:r>
              <a:rPr lang="en-US" err="1"/>
              <a:t>odit</a:t>
            </a:r>
            <a:r>
              <a:rPr lang="en-US"/>
              <a:t>, que </a:t>
            </a:r>
            <a:r>
              <a:rPr lang="en-US" err="1"/>
              <a:t>nimpos</a:t>
            </a:r>
            <a:r>
              <a:rPr lang="en-US"/>
              <a:t> doles </a:t>
            </a:r>
            <a:r>
              <a:rPr lang="en-US" err="1"/>
              <a:t>arioccaeperatem</a:t>
            </a:r>
            <a:r>
              <a:rPr lang="en-US"/>
              <a:t> </a:t>
            </a:r>
            <a:r>
              <a:rPr lang="en-US" err="1"/>
              <a:t>nis</a:t>
            </a:r>
            <a:r>
              <a:rPr lang="en-US"/>
              <a:t> </a:t>
            </a:r>
            <a:r>
              <a:rPr lang="en-US" err="1"/>
              <a:t>dionem</a:t>
            </a:r>
            <a:r>
              <a:rPr lang="en-US"/>
              <a:t>. </a:t>
            </a:r>
          </a:p>
        </p:txBody>
      </p:sp>
      <p:sp>
        <p:nvSpPr>
          <p:cNvPr id="9" name="Text Placeholder 8">
            <a:extLst>
              <a:ext uri="{FF2B5EF4-FFF2-40B4-BE49-F238E27FC236}">
                <a16:creationId xmlns:a16="http://schemas.microsoft.com/office/drawing/2014/main" id="{8BF22918-3BEA-8740-938E-8CDDA6C56046}"/>
              </a:ext>
            </a:extLst>
          </p:cNvPr>
          <p:cNvSpPr>
            <a:spLocks noGrp="1"/>
          </p:cNvSpPr>
          <p:nvPr>
            <p:ph type="body" sz="quarter" idx="17" hasCustomPrompt="1"/>
          </p:nvPr>
        </p:nvSpPr>
        <p:spPr>
          <a:xfrm>
            <a:off x="573027" y="587229"/>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Click to enter Name</a:t>
            </a:r>
          </a:p>
        </p:txBody>
      </p:sp>
      <p:sp>
        <p:nvSpPr>
          <p:cNvPr id="11" name="Text Placeholder 6">
            <a:extLst>
              <a:ext uri="{FF2B5EF4-FFF2-40B4-BE49-F238E27FC236}">
                <a16:creationId xmlns:a16="http://schemas.microsoft.com/office/drawing/2014/main" id="{5EA63335-B891-7F44-8ABB-00CE408FF752}"/>
              </a:ext>
            </a:extLst>
          </p:cNvPr>
          <p:cNvSpPr>
            <a:spLocks noGrp="1"/>
          </p:cNvSpPr>
          <p:nvPr>
            <p:ph type="body" sz="quarter" idx="18" hasCustomPrompt="1"/>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Click to enter Position, Division (Bold Italic),</a:t>
            </a:r>
            <a:br>
              <a:rPr lang="en-US"/>
            </a:br>
            <a:r>
              <a:rPr lang="en-US"/>
              <a:t>Click to enter Location, State | Lincoln Financial Group (Bold Non-Italic)</a:t>
            </a:r>
          </a:p>
        </p:txBody>
      </p:sp>
    </p:spTree>
    <p:extLst>
      <p:ext uri="{BB962C8B-B14F-4D97-AF65-F5344CB8AC3E}">
        <p14:creationId xmlns:p14="http://schemas.microsoft.com/office/powerpoint/2010/main" val="35913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Enter biography text here. Text will automatically flow to the second column. </a:t>
            </a:r>
            <a:r>
              <a:rPr lang="en-US" err="1"/>
              <a:t>Fugia</a:t>
            </a:r>
            <a:r>
              <a:rPr lang="en-US"/>
              <a:t> </a:t>
            </a:r>
            <a:r>
              <a:rPr lang="en-US" err="1"/>
              <a:t>nes</a:t>
            </a:r>
            <a:r>
              <a:rPr lang="en-US"/>
              <a:t> </a:t>
            </a:r>
            <a:r>
              <a:rPr lang="en-US" err="1"/>
              <a:t>ilit</a:t>
            </a:r>
            <a:r>
              <a:rPr lang="en-US"/>
              <a:t>, </a:t>
            </a:r>
            <a:r>
              <a:rPr lang="en-US" err="1"/>
              <a:t>ut</a:t>
            </a:r>
            <a:r>
              <a:rPr lang="en-US"/>
              <a:t> </a:t>
            </a:r>
            <a:r>
              <a:rPr lang="en-US" err="1"/>
              <a:t>officil</a:t>
            </a:r>
            <a:r>
              <a:rPr lang="en-US"/>
              <a:t> </a:t>
            </a:r>
            <a:r>
              <a:rPr lang="en-US" err="1"/>
              <a:t>iquias</a:t>
            </a:r>
            <a:r>
              <a:rPr lang="en-US"/>
              <a:t> </a:t>
            </a:r>
            <a:r>
              <a:rPr lang="en-US" err="1"/>
              <a:t>assit</a:t>
            </a:r>
            <a:r>
              <a:rPr lang="en-US"/>
              <a:t>, </a:t>
            </a:r>
            <a:r>
              <a:rPr lang="en-US" err="1"/>
              <a:t>offictur</a:t>
            </a:r>
            <a:r>
              <a:rPr lang="en-US"/>
              <a:t>? </a:t>
            </a:r>
            <a:r>
              <a:rPr lang="en-US" err="1"/>
              <a:t>Quiasit</a:t>
            </a:r>
            <a:r>
              <a:rPr lang="en-US"/>
              <a:t>, </a:t>
            </a:r>
            <a:r>
              <a:rPr lang="en-US" err="1"/>
              <a:t>ommodi</a:t>
            </a:r>
            <a:r>
              <a:rPr lang="en-US"/>
              <a:t> </a:t>
            </a:r>
            <a:r>
              <a:rPr lang="en-US" err="1"/>
              <a:t>tem</a:t>
            </a:r>
            <a:r>
              <a:rPr lang="en-US"/>
              <a:t>. </a:t>
            </a:r>
            <a:r>
              <a:rPr lang="en-US" err="1"/>
              <a:t>Apid</a:t>
            </a:r>
            <a:r>
              <a:rPr lang="en-US"/>
              <a:t> </a:t>
            </a:r>
            <a:r>
              <a:rPr lang="en-US" err="1"/>
              <a:t>ullaccum</a:t>
            </a:r>
            <a:r>
              <a:rPr lang="en-US"/>
              <a:t>, </a:t>
            </a:r>
            <a:r>
              <a:rPr lang="en-US" err="1"/>
              <a:t>occumquo</a:t>
            </a:r>
            <a:r>
              <a:rPr lang="en-US"/>
              <a:t> dem qui </a:t>
            </a:r>
            <a:r>
              <a:rPr lang="en-US" err="1"/>
              <a:t>ditem</a:t>
            </a:r>
            <a:r>
              <a:rPr lang="en-US"/>
              <a:t> </a:t>
            </a:r>
            <a:r>
              <a:rPr lang="en-US" err="1"/>
              <a:t>sima</a:t>
            </a:r>
            <a:r>
              <a:rPr lang="en-US"/>
              <a:t> </a:t>
            </a:r>
            <a:r>
              <a:rPr lang="en-US" err="1"/>
              <a:t>nullamenis</a:t>
            </a:r>
            <a:r>
              <a:rPr lang="en-US"/>
              <a:t> ra nihil </a:t>
            </a:r>
            <a:r>
              <a:rPr lang="en-US" err="1"/>
              <a:t>magnitatem</a:t>
            </a:r>
            <a:r>
              <a:rPr lang="en-US"/>
              <a:t>. </a:t>
            </a:r>
            <a:r>
              <a:rPr lang="en-US" err="1"/>
              <a:t>Itate</a:t>
            </a:r>
            <a:r>
              <a:rPr lang="en-US"/>
              <a:t> </a:t>
            </a:r>
            <a:r>
              <a:rPr lang="en-US" err="1"/>
              <a:t>nihillutet</a:t>
            </a:r>
            <a:r>
              <a:rPr lang="en-US"/>
              <a:t> </a:t>
            </a:r>
            <a:r>
              <a:rPr lang="en-US" err="1"/>
              <a:t>audandi</a:t>
            </a:r>
            <a:r>
              <a:rPr lang="en-US"/>
              <a:t> </a:t>
            </a:r>
            <a:r>
              <a:rPr lang="en-US" err="1"/>
              <a:t>cullaut</a:t>
            </a:r>
            <a:r>
              <a:rPr lang="en-US"/>
              <a:t> fugit qui </a:t>
            </a:r>
            <a:r>
              <a:rPr lang="en-US" err="1"/>
              <a:t>nis</a:t>
            </a:r>
            <a:r>
              <a:rPr lang="en-US"/>
              <a:t> </a:t>
            </a:r>
            <a:r>
              <a:rPr lang="en-US" err="1"/>
              <a:t>il</a:t>
            </a:r>
            <a:r>
              <a:rPr lang="en-US"/>
              <a:t> </a:t>
            </a:r>
            <a:r>
              <a:rPr lang="en-US" err="1"/>
              <a:t>maionsedit</a:t>
            </a:r>
            <a:r>
              <a:rPr lang="en-US"/>
              <a:t> re </a:t>
            </a:r>
            <a:r>
              <a:rPr lang="en-US" err="1"/>
              <a:t>netur</a:t>
            </a:r>
            <a:r>
              <a:rPr lang="en-US"/>
              <a:t> </a:t>
            </a:r>
            <a:r>
              <a:rPr lang="en-US" err="1"/>
              <a:t>maio</a:t>
            </a:r>
            <a:r>
              <a:rPr lang="en-US"/>
              <a:t> </a:t>
            </a:r>
            <a:r>
              <a:rPr lang="en-US" err="1"/>
              <a:t>eos</a:t>
            </a:r>
            <a:r>
              <a:rPr lang="en-US"/>
              <a:t> </a:t>
            </a:r>
            <a:r>
              <a:rPr lang="en-US" err="1"/>
              <a:t>ullatem</a:t>
            </a:r>
            <a:r>
              <a:rPr lang="en-US"/>
              <a:t> </a:t>
            </a:r>
            <a:r>
              <a:rPr lang="en-US" err="1"/>
              <a:t>quae</a:t>
            </a:r>
            <a:r>
              <a:rPr lang="en-US"/>
              <a:t>. </a:t>
            </a:r>
          </a:p>
          <a:p>
            <a:pPr lvl="0"/>
            <a:r>
              <a:rPr lang="en-US"/>
              <a:t>Vit quos </a:t>
            </a:r>
            <a:r>
              <a:rPr lang="en-US" err="1"/>
              <a:t>doloribus</a:t>
            </a:r>
            <a:r>
              <a:rPr lang="en-US"/>
              <a:t> </a:t>
            </a:r>
            <a:r>
              <a:rPr lang="en-US" err="1"/>
              <a:t>inctias</a:t>
            </a:r>
            <a:r>
              <a:rPr lang="en-US"/>
              <a:t> </a:t>
            </a:r>
            <a:r>
              <a:rPr lang="en-US" err="1"/>
              <a:t>estotatiur</a:t>
            </a:r>
            <a:r>
              <a:rPr lang="en-US"/>
              <a:t> </a:t>
            </a:r>
            <a:r>
              <a:rPr lang="en-US" err="1"/>
              <a:t>aliquam</a:t>
            </a:r>
            <a:r>
              <a:rPr lang="en-US"/>
              <a:t> et </a:t>
            </a:r>
            <a:r>
              <a:rPr lang="en-US" err="1"/>
              <a:t>quae</a:t>
            </a:r>
            <a:r>
              <a:rPr lang="en-US"/>
              <a:t>. </a:t>
            </a:r>
            <a:br>
              <a:rPr lang="en-US"/>
            </a:br>
            <a:r>
              <a:rPr lang="en-US"/>
              <a:t>Nam </a:t>
            </a:r>
            <a:r>
              <a:rPr lang="en-US" err="1"/>
              <a:t>ut</a:t>
            </a:r>
            <a:r>
              <a:rPr lang="en-US"/>
              <a:t> </a:t>
            </a:r>
            <a:r>
              <a:rPr lang="en-US" err="1"/>
              <a:t>delic</a:t>
            </a:r>
            <a:r>
              <a:rPr lang="en-US"/>
              <a:t> </a:t>
            </a:r>
            <a:r>
              <a:rPr lang="en-US" err="1"/>
              <a:t>torehen</a:t>
            </a:r>
            <a:r>
              <a:rPr lang="en-US"/>
              <a:t> </a:t>
            </a:r>
            <a:r>
              <a:rPr lang="en-US" err="1"/>
              <a:t>ditatur</a:t>
            </a:r>
            <a:r>
              <a:rPr lang="en-US"/>
              <a:t>, quid </a:t>
            </a:r>
            <a:r>
              <a:rPr lang="en-US" err="1"/>
              <a:t>experuptus</a:t>
            </a:r>
            <a:r>
              <a:rPr lang="en-US"/>
              <a:t> </a:t>
            </a:r>
            <a:r>
              <a:rPr lang="en-US" err="1"/>
              <a:t>nonsequi</a:t>
            </a:r>
            <a:r>
              <a:rPr lang="en-US"/>
              <a:t> </a:t>
            </a:r>
            <a:r>
              <a:rPr lang="en-US" err="1"/>
              <a:t>officiis</a:t>
            </a:r>
            <a:r>
              <a:rPr lang="en-US"/>
              <a:t> </a:t>
            </a:r>
            <a:r>
              <a:rPr lang="en-US" err="1"/>
              <a:t>si</a:t>
            </a:r>
            <a:r>
              <a:rPr lang="en-US"/>
              <a:t> </a:t>
            </a:r>
            <a:r>
              <a:rPr lang="en-US" err="1"/>
              <a:t>consecaborro</a:t>
            </a:r>
            <a:r>
              <a:rPr lang="en-US"/>
              <a:t> </a:t>
            </a:r>
            <a:r>
              <a:rPr lang="en-US" err="1"/>
              <a:t>mos</a:t>
            </a:r>
            <a:r>
              <a:rPr lang="en-US"/>
              <a:t> de </a:t>
            </a:r>
            <a:r>
              <a:rPr lang="en-US" err="1"/>
              <a:t>venist</a:t>
            </a:r>
            <a:r>
              <a:rPr lang="en-US"/>
              <a:t>, </a:t>
            </a:r>
            <a:r>
              <a:rPr lang="en-US" err="1"/>
              <a:t>quodiatis</a:t>
            </a:r>
            <a:r>
              <a:rPr lang="en-US"/>
              <a:t> </a:t>
            </a:r>
            <a:br>
              <a:rPr lang="en-US"/>
            </a:br>
            <a:r>
              <a:rPr lang="en-US" err="1"/>
              <a:t>praturia</a:t>
            </a:r>
            <a:r>
              <a:rPr lang="en-US"/>
              <a:t> que </a:t>
            </a:r>
            <a:r>
              <a:rPr lang="en-US" err="1"/>
              <a:t>volupta</a:t>
            </a:r>
            <a:r>
              <a:rPr lang="en-US"/>
              <a:t> vel </a:t>
            </a:r>
            <a:r>
              <a:rPr lang="en-US" err="1"/>
              <a:t>mo</a:t>
            </a:r>
            <a:r>
              <a:rPr lang="en-US"/>
              <a:t> </a:t>
            </a:r>
            <a:r>
              <a:rPr lang="en-US" err="1"/>
              <a:t>odit</a:t>
            </a:r>
            <a:r>
              <a:rPr lang="en-US"/>
              <a:t>, que </a:t>
            </a:r>
            <a:r>
              <a:rPr lang="en-US" err="1"/>
              <a:t>nimpos</a:t>
            </a:r>
            <a:r>
              <a:rPr lang="en-US"/>
              <a:t> doles </a:t>
            </a:r>
            <a:r>
              <a:rPr lang="en-US" err="1"/>
              <a:t>ari</a:t>
            </a:r>
            <a:r>
              <a:rPr lang="en-US"/>
              <a:t> </a:t>
            </a:r>
            <a:r>
              <a:rPr lang="en-US" err="1"/>
              <a:t>occaeperatem</a:t>
            </a:r>
            <a:r>
              <a:rPr lang="en-US"/>
              <a:t> </a:t>
            </a:r>
            <a:r>
              <a:rPr lang="en-US" err="1"/>
              <a:t>nis</a:t>
            </a:r>
            <a:r>
              <a:rPr lang="en-US"/>
              <a:t> </a:t>
            </a:r>
            <a:r>
              <a:rPr lang="en-US" err="1"/>
              <a:t>dionem</a:t>
            </a:r>
            <a:r>
              <a:rPr lang="en-US"/>
              <a:t> </a:t>
            </a:r>
            <a:r>
              <a:rPr lang="en-US" err="1"/>
              <a:t>ius</a:t>
            </a:r>
            <a:r>
              <a:rPr lang="en-US"/>
              <a:t> </a:t>
            </a:r>
            <a:r>
              <a:rPr lang="en-US" err="1"/>
              <a:t>si</a:t>
            </a:r>
            <a:r>
              <a:rPr lang="en-US"/>
              <a:t> </a:t>
            </a:r>
            <a:r>
              <a:rPr lang="en-US" err="1"/>
              <a:t>cupta</a:t>
            </a:r>
            <a:r>
              <a:rPr lang="en-US"/>
              <a:t> que </a:t>
            </a:r>
            <a:r>
              <a:rPr lang="en-US" err="1"/>
              <a:t>nusapit</a:t>
            </a:r>
            <a:r>
              <a:rPr lang="en-US"/>
              <a:t> </a:t>
            </a:r>
            <a:r>
              <a:rPr lang="en-US" err="1"/>
              <a:t>veni</a:t>
            </a:r>
            <a:r>
              <a:rPr lang="en-US"/>
              <a:t>. </a:t>
            </a:r>
          </a:p>
          <a:p>
            <a:pPr lvl="0"/>
            <a:r>
              <a:rPr lang="en-US"/>
              <a:t>Ed ma </a:t>
            </a:r>
            <a:r>
              <a:rPr lang="en-US" err="1"/>
              <a:t>sint</a:t>
            </a:r>
            <a:r>
              <a:rPr lang="en-US"/>
              <a:t> de </a:t>
            </a:r>
            <a:r>
              <a:rPr lang="en-US" err="1"/>
              <a:t>quosseria</a:t>
            </a:r>
            <a:r>
              <a:rPr lang="en-US"/>
              <a:t> </a:t>
            </a:r>
            <a:r>
              <a:rPr lang="en-US" err="1"/>
              <a:t>dolum</a:t>
            </a:r>
            <a:r>
              <a:rPr lang="en-US"/>
              <a:t> </a:t>
            </a:r>
            <a:r>
              <a:rPr lang="en-US" err="1"/>
              <a:t>volor</a:t>
            </a:r>
            <a:r>
              <a:rPr lang="en-US"/>
              <a:t> </a:t>
            </a:r>
            <a:r>
              <a:rPr lang="en-US" err="1"/>
              <a:t>aditius</a:t>
            </a:r>
            <a:r>
              <a:rPr lang="en-US"/>
              <a:t> </a:t>
            </a:r>
            <a:r>
              <a:rPr lang="en-US" err="1"/>
              <a:t>dunt</a:t>
            </a:r>
            <a:r>
              <a:rPr lang="en-US"/>
              <a:t> as et quos </a:t>
            </a:r>
            <a:r>
              <a:rPr lang="en-US" err="1"/>
              <a:t>reptaquat</a:t>
            </a:r>
            <a:r>
              <a:rPr lang="en-US"/>
              <a:t> </a:t>
            </a:r>
            <a:r>
              <a:rPr lang="en-US" err="1"/>
              <a:t>minusdam</a:t>
            </a:r>
            <a:r>
              <a:rPr lang="en-US"/>
              <a:t> </a:t>
            </a:r>
            <a:r>
              <a:rPr lang="en-US" err="1"/>
              <a:t>quiam</a:t>
            </a:r>
            <a:r>
              <a:rPr lang="en-US"/>
              <a:t> a </a:t>
            </a:r>
            <a:r>
              <a:rPr lang="en-US" err="1"/>
              <a:t>eiciendem</a:t>
            </a:r>
            <a:r>
              <a:rPr lang="en-US"/>
              <a:t> et </a:t>
            </a:r>
            <a:r>
              <a:rPr lang="en-US" err="1"/>
              <a:t>quati</a:t>
            </a:r>
            <a:r>
              <a:rPr lang="en-US"/>
              <a:t> </a:t>
            </a:r>
            <a:r>
              <a:rPr lang="en-US" err="1"/>
              <a:t>blaboreiusam</a:t>
            </a:r>
            <a:r>
              <a:rPr lang="en-US"/>
              <a:t> </a:t>
            </a:r>
            <a:r>
              <a:rPr lang="en-US" err="1"/>
              <a:t>ut</a:t>
            </a:r>
            <a:r>
              <a:rPr lang="en-US"/>
              <a:t> et </a:t>
            </a:r>
            <a:r>
              <a:rPr lang="en-US" err="1"/>
              <a:t>voluptatur</a:t>
            </a:r>
            <a:r>
              <a:rPr lang="en-US"/>
              <a:t>, </a:t>
            </a:r>
            <a:r>
              <a:rPr lang="en-US" err="1"/>
              <a:t>tem</a:t>
            </a:r>
            <a:r>
              <a:rPr lang="en-US"/>
              <a:t> que </a:t>
            </a:r>
            <a:r>
              <a:rPr lang="en-US" err="1"/>
              <a:t>si</a:t>
            </a:r>
            <a:r>
              <a:rPr lang="en-US"/>
              <a:t> </a:t>
            </a:r>
            <a:r>
              <a:rPr lang="en-US" err="1"/>
              <a:t>ut</a:t>
            </a:r>
            <a:r>
              <a:rPr lang="en-US"/>
              <a:t> as </a:t>
            </a:r>
            <a:r>
              <a:rPr lang="en-US" err="1"/>
              <a:t>etam</a:t>
            </a:r>
            <a:r>
              <a:rPr lang="en-US"/>
              <a:t> </a:t>
            </a:r>
            <a:r>
              <a:rPr lang="en-US" err="1"/>
              <a:t>ut</a:t>
            </a:r>
            <a:r>
              <a:rPr lang="en-US"/>
              <a:t> </a:t>
            </a:r>
            <a:r>
              <a:rPr lang="en-US" err="1"/>
              <a:t>delic</a:t>
            </a:r>
            <a:r>
              <a:rPr lang="en-US"/>
              <a:t> </a:t>
            </a:r>
            <a:r>
              <a:rPr lang="en-US" err="1"/>
              <a:t>torehen</a:t>
            </a:r>
            <a:r>
              <a:rPr lang="en-US"/>
              <a:t> </a:t>
            </a:r>
            <a:r>
              <a:rPr lang="en-US" err="1"/>
              <a:t>ditatur</a:t>
            </a:r>
            <a:r>
              <a:rPr lang="en-US"/>
              <a:t>, quid </a:t>
            </a:r>
            <a:r>
              <a:rPr lang="en-US" err="1"/>
              <a:t>experuptus</a:t>
            </a:r>
            <a:r>
              <a:rPr lang="en-US"/>
              <a:t> </a:t>
            </a:r>
            <a:r>
              <a:rPr lang="en-US" err="1"/>
              <a:t>nonsequi</a:t>
            </a:r>
            <a:r>
              <a:rPr lang="en-US"/>
              <a:t> </a:t>
            </a:r>
            <a:r>
              <a:rPr lang="en-US" err="1"/>
              <a:t>officiis</a:t>
            </a:r>
            <a:r>
              <a:rPr lang="en-US"/>
              <a:t> </a:t>
            </a:r>
            <a:r>
              <a:rPr lang="en-US" err="1"/>
              <a:t>si</a:t>
            </a:r>
            <a:r>
              <a:rPr lang="en-US"/>
              <a:t> </a:t>
            </a:r>
            <a:r>
              <a:rPr lang="en-US" err="1"/>
              <a:t>consecaborro</a:t>
            </a:r>
            <a:r>
              <a:rPr lang="en-US"/>
              <a:t> </a:t>
            </a:r>
            <a:r>
              <a:rPr lang="en-US" err="1"/>
              <a:t>mos</a:t>
            </a:r>
            <a:r>
              <a:rPr lang="en-US"/>
              <a:t> de </a:t>
            </a:r>
            <a:r>
              <a:rPr lang="en-US" err="1"/>
              <a:t>venist</a:t>
            </a:r>
            <a:r>
              <a:rPr lang="en-US"/>
              <a:t>, </a:t>
            </a:r>
            <a:r>
              <a:rPr lang="en-US" err="1"/>
              <a:t>quodiatis</a:t>
            </a:r>
            <a:r>
              <a:rPr lang="en-US"/>
              <a:t> </a:t>
            </a:r>
            <a:r>
              <a:rPr lang="en-US" err="1"/>
              <a:t>praturia</a:t>
            </a:r>
            <a:r>
              <a:rPr lang="en-US"/>
              <a:t> que </a:t>
            </a:r>
            <a:r>
              <a:rPr lang="en-US" err="1"/>
              <a:t>volupta</a:t>
            </a:r>
            <a:r>
              <a:rPr lang="en-US"/>
              <a:t> vel </a:t>
            </a:r>
            <a:r>
              <a:rPr lang="en-US" err="1"/>
              <a:t>mo</a:t>
            </a:r>
            <a:r>
              <a:rPr lang="en-US"/>
              <a:t> </a:t>
            </a:r>
            <a:r>
              <a:rPr lang="en-US" err="1"/>
              <a:t>odit</a:t>
            </a:r>
            <a:r>
              <a:rPr lang="en-US"/>
              <a:t>, que </a:t>
            </a:r>
            <a:r>
              <a:rPr lang="en-US" err="1"/>
              <a:t>nimpos</a:t>
            </a:r>
            <a:r>
              <a:rPr lang="en-US"/>
              <a:t> doles </a:t>
            </a:r>
            <a:r>
              <a:rPr lang="en-US" err="1"/>
              <a:t>arioccaeperatem</a:t>
            </a:r>
            <a:r>
              <a:rPr lang="en-US"/>
              <a:t> </a:t>
            </a:r>
            <a:r>
              <a:rPr lang="en-US" err="1"/>
              <a:t>nis</a:t>
            </a:r>
            <a:r>
              <a:rPr lang="en-US"/>
              <a:t> </a:t>
            </a:r>
            <a:r>
              <a:rPr lang="en-US" err="1"/>
              <a:t>dionem</a:t>
            </a:r>
            <a:r>
              <a:rPr lang="en-US"/>
              <a:t>. </a:t>
            </a:r>
            <a:r>
              <a:rPr lang="en-US" err="1"/>
              <a:t>ius</a:t>
            </a:r>
            <a:r>
              <a:rPr lang="en-US"/>
              <a:t> </a:t>
            </a:r>
            <a:r>
              <a:rPr lang="en-US" err="1"/>
              <a:t>si</a:t>
            </a:r>
            <a:r>
              <a:rPr lang="en-US"/>
              <a:t> </a:t>
            </a:r>
            <a:r>
              <a:rPr lang="en-US" err="1"/>
              <a:t>cupta</a:t>
            </a:r>
            <a:r>
              <a:rPr lang="en-US"/>
              <a:t> que </a:t>
            </a:r>
            <a:r>
              <a:rPr lang="en-US" err="1"/>
              <a:t>nusapit</a:t>
            </a:r>
            <a:r>
              <a:rPr lang="en-US"/>
              <a:t> </a:t>
            </a:r>
            <a:r>
              <a:rPr lang="en-US" err="1"/>
              <a:t>venit</a:t>
            </a:r>
            <a:r>
              <a:rPr lang="en-US"/>
              <a:t>, sin </a:t>
            </a:r>
            <a:r>
              <a:rPr lang="en-US" err="1"/>
              <a:t>expla</a:t>
            </a:r>
            <a:r>
              <a:rPr lang="en-US"/>
              <a:t> quo </a:t>
            </a:r>
            <a:r>
              <a:rPr lang="en-US" err="1"/>
              <a:t>quia</a:t>
            </a:r>
            <a:r>
              <a:rPr lang="en-US"/>
              <a:t> quo </a:t>
            </a:r>
            <a:r>
              <a:rPr lang="en-US" err="1"/>
              <a:t>odi</a:t>
            </a:r>
            <a:r>
              <a:rPr lang="en-US"/>
              <a:t> </a:t>
            </a:r>
            <a:r>
              <a:rPr lang="en-US" err="1"/>
              <a:t>volupit</a:t>
            </a:r>
            <a:r>
              <a:rPr lang="en-US"/>
              <a:t> </a:t>
            </a:r>
            <a:r>
              <a:rPr lang="en-US" err="1"/>
              <a:t>fugiatem</a:t>
            </a:r>
            <a:r>
              <a:rPr lang="en-US"/>
              <a:t> rent in </a:t>
            </a:r>
            <a:r>
              <a:rPr lang="en-US" err="1"/>
              <a:t>exerunto</a:t>
            </a:r>
            <a:r>
              <a:rPr lang="en-US"/>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a:t>Click icon to </a:t>
            </a:r>
            <a:br>
              <a:rPr lang="en-US"/>
            </a:br>
            <a:r>
              <a:rPr lang="en-US"/>
              <a:t>insert image</a:t>
            </a:r>
          </a:p>
        </p:txBody>
      </p:sp>
      <p:sp>
        <p:nvSpPr>
          <p:cNvPr id="11" name="Text Placeholder 8">
            <a:extLst>
              <a:ext uri="{FF2B5EF4-FFF2-40B4-BE49-F238E27FC236}">
                <a16:creationId xmlns:a16="http://schemas.microsoft.com/office/drawing/2014/main" id="{8E7CC910-6526-D845-B9CB-0381576898F5}"/>
              </a:ext>
            </a:extLst>
          </p:cNvPr>
          <p:cNvSpPr>
            <a:spLocks noGrp="1"/>
          </p:cNvSpPr>
          <p:nvPr>
            <p:ph type="body" sz="quarter" idx="17" hasCustomPrompt="1"/>
          </p:nvPr>
        </p:nvSpPr>
        <p:spPr>
          <a:xfrm>
            <a:off x="2796539" y="2008666"/>
            <a:ext cx="5431536" cy="274320"/>
          </a:xfrm>
        </p:spPr>
        <p:txBody>
          <a:bodyPr anchor="b" anchorCtr="0"/>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Click to enter Name</a:t>
            </a:r>
          </a:p>
        </p:txBody>
      </p:sp>
      <p:sp>
        <p:nvSpPr>
          <p:cNvPr id="12" name="Text Placeholder 6">
            <a:extLst>
              <a:ext uri="{FF2B5EF4-FFF2-40B4-BE49-F238E27FC236}">
                <a16:creationId xmlns:a16="http://schemas.microsoft.com/office/drawing/2014/main" id="{1BF05F45-D26F-2541-AECC-DE9ED4DFFB12}"/>
              </a:ext>
            </a:extLst>
          </p:cNvPr>
          <p:cNvSpPr>
            <a:spLocks noGrp="1"/>
          </p:cNvSpPr>
          <p:nvPr>
            <p:ph type="body" sz="quarter" idx="18" hasCustomPrompt="1"/>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Click to enter Position, Division (Bold Italic),</a:t>
            </a:r>
            <a:br>
              <a:rPr lang="en-US"/>
            </a:br>
            <a:r>
              <a:rPr lang="en-US"/>
              <a:t>Click to enter Location, State | Lincoln Financial Group (Bold Non-Italic)</a:t>
            </a:r>
          </a:p>
        </p:txBody>
      </p:sp>
    </p:spTree>
    <p:extLst>
      <p:ext uri="{BB962C8B-B14F-4D97-AF65-F5344CB8AC3E}">
        <p14:creationId xmlns:p14="http://schemas.microsoft.com/office/powerpoint/2010/main" val="3191401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enter subtitle</a:t>
            </a:r>
          </a:p>
        </p:txBody>
      </p:sp>
    </p:spTree>
    <p:extLst>
      <p:ext uri="{BB962C8B-B14F-4D97-AF65-F5344CB8AC3E}">
        <p14:creationId xmlns:p14="http://schemas.microsoft.com/office/powerpoint/2010/main" val="1680470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0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35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p:txBody>
          <a:bodyPr/>
          <a:lstStyle/>
          <a:p>
            <a:endParaRPr lang="en-US"/>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p:txBody>
          <a:bodyPr/>
          <a:lstStyle/>
          <a:p>
            <a:fld id="{24C8C45C-947F-4981-8B3F-4F32E973C901}" type="slidenum">
              <a:rPr lang="en-US" smtClean="0"/>
              <a:pPr/>
              <a:t>‹#›</a:t>
            </a:fld>
            <a:endParaRPr lang="en-US"/>
          </a:p>
        </p:txBody>
      </p:sp>
      <p:sp>
        <p:nvSpPr>
          <p:cNvPr id="11" name="Title 10">
            <a:extLst>
              <a:ext uri="{FF2B5EF4-FFF2-40B4-BE49-F238E27FC236}">
                <a16:creationId xmlns:a16="http://schemas.microsoft.com/office/drawing/2014/main" id="{756BBA15-B3F8-4CF3-AF72-510ADFE05551}"/>
              </a:ext>
            </a:extLst>
          </p:cNvPr>
          <p:cNvSpPr>
            <a:spLocks noGrp="1"/>
          </p:cNvSpPr>
          <p:nvPr>
            <p:ph type="title"/>
          </p:nvPr>
        </p:nvSpPr>
        <p:spPr/>
        <p:txBody>
          <a:bodyPr/>
          <a:lstStyle/>
          <a:p>
            <a:r>
              <a:rPr lang="en-US"/>
              <a:t>Click to edit Master title style</a:t>
            </a:r>
          </a:p>
        </p:txBody>
      </p:sp>
      <p:sp>
        <p:nvSpPr>
          <p:cNvPr id="12" name="Subtitle 2">
            <a:extLst>
              <a:ext uri="{FF2B5EF4-FFF2-40B4-BE49-F238E27FC236}">
                <a16:creationId xmlns:a16="http://schemas.microsoft.com/office/drawing/2014/main" id="{885DF893-FC54-49BE-87E0-744B604E84BA}"/>
              </a:ext>
            </a:extLst>
          </p:cNvPr>
          <p:cNvSpPr>
            <a:spLocks noGrp="1"/>
          </p:cNvSpPr>
          <p:nvPr>
            <p:ph type="subTitle" idx="28" hasCustomPrompt="1"/>
          </p:nvPr>
        </p:nvSpPr>
        <p:spPr>
          <a:xfrm>
            <a:off x="574676" y="1015200"/>
            <a:ext cx="11041062" cy="273600"/>
          </a:xfrm>
        </p:spPr>
        <p:txBody>
          <a:bodyPr/>
          <a:lstStyle>
            <a:lvl1pPr marL="0" indent="0" algn="l">
              <a:spcBef>
                <a:spcPts val="0"/>
              </a:spcBef>
              <a:spcAft>
                <a:spcPts val="0"/>
              </a:spcAft>
              <a:buFont typeface="Arial" panose="020B0604020202020204" pitchFamily="34" charset="0"/>
              <a:buChar char="​"/>
              <a:defRPr sz="1600" b="1">
                <a:latin typeface="+mj-lt"/>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en-US"/>
              <a:t>Click to enter subtitle</a:t>
            </a:r>
          </a:p>
        </p:txBody>
      </p:sp>
      <p:sp>
        <p:nvSpPr>
          <p:cNvPr id="7" name="Rectangle 6">
            <a:extLst>
              <a:ext uri="{FF2B5EF4-FFF2-40B4-BE49-F238E27FC236}">
                <a16:creationId xmlns:a16="http://schemas.microsoft.com/office/drawing/2014/main" id="{4FC66F5E-C44C-467E-825F-B47C68D65034}"/>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151B6FE6-23D2-401E-ABB6-FFF4DED180C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6DACC615-6477-4D16-A581-52CF9B9B666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Tree>
    <p:extLst>
      <p:ext uri="{BB962C8B-B14F-4D97-AF65-F5344CB8AC3E}">
        <p14:creationId xmlns:p14="http://schemas.microsoft.com/office/powerpoint/2010/main" val="2654669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enter text</a:t>
            </a:r>
          </a:p>
          <a:p>
            <a:pPr lvl="1"/>
            <a:r>
              <a:rPr lang="en-US"/>
              <a:t>Click to enter text</a:t>
            </a:r>
          </a:p>
          <a:p>
            <a:pPr lvl="0"/>
            <a:r>
              <a:rPr lang="en-US"/>
              <a:t>Click to enter text</a:t>
            </a:r>
          </a:p>
          <a:p>
            <a:pPr lvl="1"/>
            <a:r>
              <a:rPr lang="en-US"/>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To change the List Number place your cursor here, right-click and select “Numbering / Bullets and Numbering”, and enter a “Start at:” number.</a:t>
            </a:r>
          </a:p>
          <a:p>
            <a:pPr lvl="1"/>
            <a:r>
              <a:rPr lang="en-US"/>
              <a:t>Click to enter text</a:t>
            </a:r>
          </a:p>
          <a:p>
            <a:pPr lvl="0"/>
            <a:r>
              <a:rPr lang="en-US"/>
              <a:t>Click to enter text</a:t>
            </a:r>
          </a:p>
          <a:p>
            <a:pPr lvl="1"/>
            <a:r>
              <a:rPr lang="en-US"/>
              <a:t>Click to enter text</a:t>
            </a:r>
          </a:p>
        </p:txBody>
      </p:sp>
    </p:spTree>
    <p:extLst>
      <p:ext uri="{BB962C8B-B14F-4D97-AF65-F5344CB8AC3E}">
        <p14:creationId xmlns:p14="http://schemas.microsoft.com/office/powerpoint/2010/main" val="1610434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meTrade Q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7DC3A9B-9E61-FD47-832E-BAAAA49312DB}"/>
              </a:ext>
            </a:extLst>
          </p:cNvPr>
          <p:cNvSpPr/>
          <p:nvPr userDrawn="1"/>
        </p:nvSpPr>
        <p:spPr>
          <a:xfrm>
            <a:off x="3307175" y="1356155"/>
            <a:ext cx="2392617" cy="4447745"/>
          </a:xfrm>
          <a:prstGeom prst="rect">
            <a:avLst/>
          </a:prstGeom>
          <a:solidFill>
            <a:schemeClr val="accent6">
              <a:lumMod val="20000"/>
              <a:lumOff val="80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err="1">
              <a:solidFill>
                <a:schemeClr val="accent1"/>
              </a:solidFill>
              <a:latin typeface="+mn-lt"/>
              <a:cs typeface="Arial" panose="020B0604020202020204" pitchFamily="34" charset="0"/>
            </a:endParaRPr>
          </a:p>
        </p:txBody>
      </p:sp>
      <p:sp>
        <p:nvSpPr>
          <p:cNvPr id="30" name="Rectangle 29">
            <a:extLst>
              <a:ext uri="{FF2B5EF4-FFF2-40B4-BE49-F238E27FC236}">
                <a16:creationId xmlns:a16="http://schemas.microsoft.com/office/drawing/2014/main" id="{15C3AE56-5458-1F4A-94C3-DC79655BA09A}"/>
              </a:ext>
            </a:extLst>
          </p:cNvPr>
          <p:cNvSpPr/>
          <p:nvPr userDrawn="1"/>
        </p:nvSpPr>
        <p:spPr>
          <a:xfrm>
            <a:off x="4165433" y="1355898"/>
            <a:ext cx="676101" cy="676101"/>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err="1">
              <a:solidFill>
                <a:schemeClr val="accent1"/>
              </a:solidFill>
              <a:latin typeface="+mn-lt"/>
              <a:cs typeface="Arial" panose="020B0604020202020204" pitchFamily="34" charset="0"/>
            </a:endParaRPr>
          </a:p>
        </p:txBody>
      </p:sp>
      <p:sp>
        <p:nvSpPr>
          <p:cNvPr id="8" name="Date Placeholder 7">
            <a:extLst>
              <a:ext uri="{FF2B5EF4-FFF2-40B4-BE49-F238E27FC236}">
                <a16:creationId xmlns:a16="http://schemas.microsoft.com/office/drawing/2014/main" id="{BC1CC235-13AB-4719-AE3C-0AC04ABC91C2}"/>
              </a:ext>
            </a:extLst>
          </p:cNvPr>
          <p:cNvSpPr>
            <a:spLocks noGrp="1"/>
          </p:cNvSpPr>
          <p:nvPr>
            <p:ph type="dt" sz="half" idx="14"/>
          </p:nvPr>
        </p:nvSpPr>
        <p:spPr>
          <a:xfrm>
            <a:off x="0" y="6876000"/>
            <a:ext cx="0" cy="0"/>
          </a:xfrm>
          <a:prstGeom prst="rect">
            <a:avLst/>
          </a:prstGeom>
        </p:spPr>
        <p:txBody>
          <a:bodyPr/>
          <a:lstStyle/>
          <a:p>
            <a:endParaRPr lang="en-US"/>
          </a:p>
        </p:txBody>
      </p:sp>
      <p:sp>
        <p:nvSpPr>
          <p:cNvPr id="9" name="Footer Placeholder 8">
            <a:extLst>
              <a:ext uri="{FF2B5EF4-FFF2-40B4-BE49-F238E27FC236}">
                <a16:creationId xmlns:a16="http://schemas.microsoft.com/office/drawing/2014/main" id="{69EE575D-9925-435A-A892-0516AF5ED232}"/>
              </a:ext>
            </a:extLst>
          </p:cNvPr>
          <p:cNvSpPr>
            <a:spLocks noGrp="1"/>
          </p:cNvSpPr>
          <p:nvPr>
            <p:ph type="ftr" sz="quarter" idx="15"/>
          </p:nvPr>
        </p:nvSpPr>
        <p:spPr>
          <a:xfrm>
            <a:off x="0" y="6876000"/>
            <a:ext cx="0" cy="0"/>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05D09F2-DE2B-4063-ACAC-C180974C0575}"/>
              </a:ext>
            </a:extLst>
          </p:cNvPr>
          <p:cNvSpPr>
            <a:spLocks noGrp="1"/>
          </p:cNvSpPr>
          <p:nvPr>
            <p:ph type="sldNum" sz="quarter" idx="16"/>
          </p:nvPr>
        </p:nvSpPr>
        <p:spPr>
          <a:xfrm>
            <a:off x="0" y="6876000"/>
            <a:ext cx="0" cy="0"/>
          </a:xfrm>
          <a:prstGeom prst="rect">
            <a:avLst/>
          </a:prstGeom>
        </p:spPr>
        <p:txBody>
          <a:bodyPr/>
          <a:lstStyle/>
          <a:p>
            <a:fld id="{24C8C45C-947F-4981-8B3F-4F32E973C901}" type="slidenum">
              <a:rPr lang="en-US" smtClean="0"/>
              <a:pPr/>
              <a:t>‹#›</a:t>
            </a:fld>
            <a:endParaRPr lang="en-US"/>
          </a:p>
        </p:txBody>
      </p:sp>
      <p:sp>
        <p:nvSpPr>
          <p:cNvPr id="11" name="Title 10">
            <a:extLst>
              <a:ext uri="{FF2B5EF4-FFF2-40B4-BE49-F238E27FC236}">
                <a16:creationId xmlns:a16="http://schemas.microsoft.com/office/drawing/2014/main" id="{756BBA15-B3F8-4CF3-AF72-510ADFE05551}"/>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4FC66F5E-C44C-467E-825F-B47C68D65034}"/>
              </a:ext>
            </a:extLst>
          </p:cNvPr>
          <p:cNvSpPr/>
          <p:nvPr userDrawn="1"/>
        </p:nvSpPr>
        <p:spPr>
          <a:xfrm>
            <a:off x="-4" y="-651767"/>
            <a:ext cx="576000" cy="574677"/>
          </a:xfrm>
          <a:prstGeom prst="rect">
            <a:avLst/>
          </a:prstGeom>
          <a:solidFill>
            <a:schemeClr val="tx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3" name="Rectangle 12">
            <a:extLst>
              <a:ext uri="{FF2B5EF4-FFF2-40B4-BE49-F238E27FC236}">
                <a16:creationId xmlns:a16="http://schemas.microsoft.com/office/drawing/2014/main" id="{151B6FE6-23D2-401E-ABB6-FFF4DED180C7}"/>
              </a:ext>
            </a:extLst>
          </p:cNvPr>
          <p:cNvSpPr/>
          <p:nvPr userDrawn="1"/>
        </p:nvSpPr>
        <p:spPr>
          <a:xfrm>
            <a:off x="655900" y="-651767"/>
            <a:ext cx="576000" cy="574675"/>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endParaRPr lang="en-US" sz="1000" noProof="0">
              <a:solidFill>
                <a:schemeClr val="tx1"/>
              </a:solidFill>
              <a:latin typeface="+mn-lt"/>
              <a:cs typeface="Arial" panose="020B0604020202020204" pitchFamily="34" charset="0"/>
            </a:endParaRPr>
          </a:p>
        </p:txBody>
      </p:sp>
      <p:sp>
        <p:nvSpPr>
          <p:cNvPr id="14" name="Rectangle 37">
            <a:extLst>
              <a:ext uri="{FF2B5EF4-FFF2-40B4-BE49-F238E27FC236}">
                <a16:creationId xmlns:a16="http://schemas.microsoft.com/office/drawing/2014/main" id="{6DACC615-6477-4D16-A581-52CF9B9B6660}"/>
              </a:ext>
            </a:extLst>
          </p:cNvPr>
          <p:cNvSpPr/>
          <p:nvPr userDrawn="1"/>
        </p:nvSpPr>
        <p:spPr>
          <a:xfrm>
            <a:off x="1306286" y="-212825"/>
            <a:ext cx="2358997" cy="135735"/>
          </a:xfrm>
          <a:prstGeom prst="rect">
            <a:avLst/>
          </a:prstGeom>
          <a:no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r>
              <a:rPr lang="en-US" sz="1000">
                <a:solidFill>
                  <a:schemeClr val="tx1"/>
                </a:solidFill>
                <a:latin typeface="+mn-lt"/>
                <a:cs typeface="Arial" panose="020B0604020202020204" pitchFamily="34" charset="0"/>
              </a:rPr>
              <a:t>This slide has no elements that change color</a:t>
            </a:r>
          </a:p>
        </p:txBody>
      </p:sp>
      <p:sp>
        <p:nvSpPr>
          <p:cNvPr id="21" name="Rectangle 20">
            <a:extLst>
              <a:ext uri="{FF2B5EF4-FFF2-40B4-BE49-F238E27FC236}">
                <a16:creationId xmlns:a16="http://schemas.microsoft.com/office/drawing/2014/main" id="{A2133342-41CA-7641-86F9-C73C68B8B5B5}"/>
              </a:ext>
            </a:extLst>
          </p:cNvPr>
          <p:cNvSpPr/>
          <p:nvPr userDrawn="1"/>
        </p:nvSpPr>
        <p:spPr>
          <a:xfrm>
            <a:off x="3307175" y="2264976"/>
            <a:ext cx="2392617" cy="954107"/>
          </a:xfrm>
          <a:prstGeom prst="rect">
            <a:avLst/>
          </a:prstGeom>
        </p:spPr>
        <p:txBody>
          <a:bodyPr wrap="square">
            <a:spAutoFit/>
          </a:bodyPr>
          <a:lstStyle/>
          <a:p>
            <a:pPr algn="ctr"/>
            <a:r>
              <a:rPr lang="en-US" sz="2800">
                <a:latin typeface="+mj-lt"/>
              </a:rPr>
              <a:t>Scan the QR code below</a:t>
            </a:r>
          </a:p>
        </p:txBody>
      </p:sp>
      <p:grpSp>
        <p:nvGrpSpPr>
          <p:cNvPr id="5" name="Group 4">
            <a:extLst>
              <a:ext uri="{FF2B5EF4-FFF2-40B4-BE49-F238E27FC236}">
                <a16:creationId xmlns:a16="http://schemas.microsoft.com/office/drawing/2014/main" id="{B5CE4F05-BF3A-DE4D-8852-08DB028E7A2C}"/>
              </a:ext>
            </a:extLst>
          </p:cNvPr>
          <p:cNvGrpSpPr/>
          <p:nvPr userDrawn="1"/>
        </p:nvGrpSpPr>
        <p:grpSpPr>
          <a:xfrm>
            <a:off x="6350452" y="1276100"/>
            <a:ext cx="2627863" cy="4598761"/>
            <a:chOff x="7459040" y="1039165"/>
            <a:chExt cx="2627863" cy="4598761"/>
          </a:xfrm>
        </p:grpSpPr>
        <p:pic>
          <p:nvPicPr>
            <p:cNvPr id="16" name="Picture 15" descr="Shape, square&#10;&#10;Description automatically generated">
              <a:extLst>
                <a:ext uri="{FF2B5EF4-FFF2-40B4-BE49-F238E27FC236}">
                  <a16:creationId xmlns:a16="http://schemas.microsoft.com/office/drawing/2014/main" id="{C6F34C59-2381-504F-BEA6-9497777AA7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9040" y="1039165"/>
              <a:ext cx="2627863" cy="4598761"/>
            </a:xfrm>
            <a:prstGeom prst="rect">
              <a:avLst/>
            </a:prstGeom>
            <a:effectLst>
              <a:outerShdw blurRad="50800" dist="38100" dir="5400000" algn="t" rotWithShape="0">
                <a:prstClr val="black">
                  <a:alpha val="40000"/>
                </a:prstClr>
              </a:outerShdw>
            </a:effectLst>
          </p:spPr>
        </p:pic>
        <p:sp>
          <p:nvSpPr>
            <p:cNvPr id="4" name="Rounded Rectangle 3">
              <a:extLst>
                <a:ext uri="{FF2B5EF4-FFF2-40B4-BE49-F238E27FC236}">
                  <a16:creationId xmlns:a16="http://schemas.microsoft.com/office/drawing/2014/main" id="{200DEEC2-B468-1449-8D20-F7431872E24F}"/>
                </a:ext>
              </a:extLst>
            </p:cNvPr>
            <p:cNvSpPr/>
            <p:nvPr userDrawn="1"/>
          </p:nvSpPr>
          <p:spPr>
            <a:xfrm>
              <a:off x="7715250" y="1549400"/>
              <a:ext cx="2057400" cy="3829050"/>
            </a:xfrm>
            <a:prstGeom prst="roundRect">
              <a:avLst>
                <a:gd name="adj" fmla="val 5556"/>
              </a:avLst>
            </a:prstGeom>
            <a:blipFill>
              <a:blip r:embed="rId3" cstate="screen">
                <a:extLst>
                  <a:ext uri="{28A0092B-C50C-407E-A947-70E740481C1C}">
                    <a14:useLocalDpi xmlns:a14="http://schemas.microsoft.com/office/drawing/2010/main"/>
                  </a:ext>
                </a:extLst>
              </a:blip>
              <a:srcRect/>
              <a:stretch>
                <a:fillRect t="790"/>
              </a:stretch>
            </a:blip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err="1">
                <a:solidFill>
                  <a:schemeClr val="accent1"/>
                </a:solidFill>
                <a:latin typeface="+mn-lt"/>
                <a:cs typeface="Arial" panose="020B0604020202020204" pitchFamily="34" charset="0"/>
              </a:endParaRPr>
            </a:p>
          </p:txBody>
        </p:sp>
      </p:grpSp>
      <p:pic>
        <p:nvPicPr>
          <p:cNvPr id="29" name="Picture 28" descr="Qr code&#10;&#10;Description automatically generated with low confidence">
            <a:extLst>
              <a:ext uri="{FF2B5EF4-FFF2-40B4-BE49-F238E27FC236}">
                <a16:creationId xmlns:a16="http://schemas.microsoft.com/office/drawing/2014/main" id="{BA11F48C-3889-C746-A892-3F0D508852CE}"/>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278712" y="1452624"/>
            <a:ext cx="449543" cy="482649"/>
          </a:xfrm>
          <a:prstGeom prst="rect">
            <a:avLst/>
          </a:prstGeom>
        </p:spPr>
      </p:pic>
      <p:sp>
        <p:nvSpPr>
          <p:cNvPr id="32" name="Picture Placeholder 31">
            <a:extLst>
              <a:ext uri="{FF2B5EF4-FFF2-40B4-BE49-F238E27FC236}">
                <a16:creationId xmlns:a16="http://schemas.microsoft.com/office/drawing/2014/main" id="{5940B0C1-53D9-2E46-AFFB-A20B47FC87C5}"/>
              </a:ext>
            </a:extLst>
          </p:cNvPr>
          <p:cNvSpPr>
            <a:spLocks noGrp="1"/>
          </p:cNvSpPr>
          <p:nvPr>
            <p:ph type="pic" sz="quarter" idx="17" hasCustomPrompt="1"/>
          </p:nvPr>
        </p:nvSpPr>
        <p:spPr>
          <a:xfrm>
            <a:off x="3680523" y="3892550"/>
            <a:ext cx="1645920" cy="1645920"/>
          </a:xfrm>
          <a:solidFill>
            <a:schemeClr val="bg1"/>
          </a:solidFill>
        </p:spPr>
        <p:txBody>
          <a:bodyPr/>
          <a:lstStyle>
            <a:lvl1pPr marL="0" indent="0">
              <a:buNone/>
              <a:defRPr/>
            </a:lvl1pPr>
          </a:lstStyle>
          <a:p>
            <a:r>
              <a:rPr lang="en-US"/>
              <a:t>Click to place your QR code</a:t>
            </a:r>
          </a:p>
        </p:txBody>
      </p:sp>
    </p:spTree>
    <p:extLst>
      <p:ext uri="{BB962C8B-B14F-4D97-AF65-F5344CB8AC3E}">
        <p14:creationId xmlns:p14="http://schemas.microsoft.com/office/powerpoint/2010/main" val="2215311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4C9B3DCA-FD59-47A1-82B6-730D2AF283C7}"/>
              </a:ext>
            </a:extLst>
          </p:cNvPr>
          <p:cNvSpPr>
            <a:spLocks noGrp="1"/>
          </p:cNvSpPr>
          <p:nvPr>
            <p:ph type="body" sz="quarter" idx="25" hasCustomPrompt="1"/>
          </p:nvPr>
        </p:nvSpPr>
        <p:spPr>
          <a:xfrm>
            <a:off x="6281928" y="573313"/>
            <a:ext cx="5330952" cy="5394960"/>
          </a:xfrm>
          <a:solidFill>
            <a:schemeClr val="bg1"/>
          </a:solidFill>
        </p:spPr>
        <p:txBody>
          <a:bodyPr/>
          <a:lstStyle>
            <a:lvl1pPr marL="0" indent="0">
              <a:buNone/>
              <a:defRPr/>
            </a:lvl1pPr>
          </a:lstStyle>
          <a:p>
            <a:pPr lvl="0"/>
            <a:r>
              <a:rPr lang="en-US"/>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2239" y="571500"/>
            <a:ext cx="1389888" cy="441314"/>
          </a:xfrm>
          <a:prstGeom prst="rect">
            <a:avLst/>
          </a:prstGeom>
        </p:spPr>
      </p:pic>
      <p:sp>
        <p:nvSpPr>
          <p:cNvPr id="18" name="Text Placeholder 20">
            <a:extLst>
              <a:ext uri="{FF2B5EF4-FFF2-40B4-BE49-F238E27FC236}">
                <a16:creationId xmlns:a16="http://schemas.microsoft.com/office/drawing/2014/main" id="{3DDE4039-A5B9-4536-8BBB-DB4B53EE33E8}"/>
              </a:ext>
            </a:extLst>
          </p:cNvPr>
          <p:cNvSpPr>
            <a:spLocks noGrp="1"/>
          </p:cNvSpPr>
          <p:nvPr>
            <p:ph type="body" sz="quarter" idx="11" hasCustomPrompt="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19" name="Text Placeholder 22">
            <a:extLst>
              <a:ext uri="{FF2B5EF4-FFF2-40B4-BE49-F238E27FC236}">
                <a16:creationId xmlns:a16="http://schemas.microsoft.com/office/drawing/2014/main" id="{777C3A01-FEE9-49DB-A402-CB031262B021}"/>
              </a:ext>
            </a:extLst>
          </p:cNvPr>
          <p:cNvSpPr>
            <a:spLocks noGrp="1"/>
          </p:cNvSpPr>
          <p:nvPr>
            <p:ph type="body" sz="quarter" idx="12" hasCustomPrompt="1"/>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32" name="Text Placeholder 20">
            <a:extLst>
              <a:ext uri="{FF2B5EF4-FFF2-40B4-BE49-F238E27FC236}">
                <a16:creationId xmlns:a16="http://schemas.microsoft.com/office/drawing/2014/main" id="{76667FB7-5CE2-4ABA-8289-2ABE931DA358}"/>
              </a:ext>
            </a:extLst>
          </p:cNvPr>
          <p:cNvSpPr>
            <a:spLocks noGrp="1"/>
          </p:cNvSpPr>
          <p:nvPr>
            <p:ph type="body" sz="quarter" idx="13" hasCustomPrompt="1"/>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33" name="Text Placeholder 22">
            <a:extLst>
              <a:ext uri="{FF2B5EF4-FFF2-40B4-BE49-F238E27FC236}">
                <a16:creationId xmlns:a16="http://schemas.microsoft.com/office/drawing/2014/main" id="{F1EC7AE1-78D0-4F19-A28F-D4C8390E5B3F}"/>
              </a:ext>
            </a:extLst>
          </p:cNvPr>
          <p:cNvSpPr>
            <a:spLocks noGrp="1"/>
          </p:cNvSpPr>
          <p:nvPr>
            <p:ph type="body" sz="quarter" idx="14" hasCustomPrompt="1"/>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34" name="Text Placeholder 20">
            <a:extLst>
              <a:ext uri="{FF2B5EF4-FFF2-40B4-BE49-F238E27FC236}">
                <a16:creationId xmlns:a16="http://schemas.microsoft.com/office/drawing/2014/main" id="{32EDC384-7C4A-498A-A937-9BBE58C42917}"/>
              </a:ext>
            </a:extLst>
          </p:cNvPr>
          <p:cNvSpPr>
            <a:spLocks noGrp="1"/>
          </p:cNvSpPr>
          <p:nvPr>
            <p:ph type="body" sz="quarter" idx="15" hasCustomPrompt="1"/>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35" name="Text Placeholder 22">
            <a:extLst>
              <a:ext uri="{FF2B5EF4-FFF2-40B4-BE49-F238E27FC236}">
                <a16:creationId xmlns:a16="http://schemas.microsoft.com/office/drawing/2014/main" id="{7B434064-FCA1-45D5-A7E3-E9AB54548EC7}"/>
              </a:ext>
            </a:extLst>
          </p:cNvPr>
          <p:cNvSpPr>
            <a:spLocks noGrp="1"/>
          </p:cNvSpPr>
          <p:nvPr>
            <p:ph type="body" sz="quarter" idx="16" hasCustomPrompt="1"/>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36" name="Text Placeholder 20">
            <a:extLst>
              <a:ext uri="{FF2B5EF4-FFF2-40B4-BE49-F238E27FC236}">
                <a16:creationId xmlns:a16="http://schemas.microsoft.com/office/drawing/2014/main" id="{75E9C9DC-8504-4787-9D51-40003A594BCD}"/>
              </a:ext>
            </a:extLst>
          </p:cNvPr>
          <p:cNvSpPr>
            <a:spLocks noGrp="1"/>
          </p:cNvSpPr>
          <p:nvPr>
            <p:ph type="body" sz="quarter" idx="17" hasCustomPrompt="1"/>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Presenter Name</a:t>
            </a:r>
          </a:p>
        </p:txBody>
      </p:sp>
      <p:sp>
        <p:nvSpPr>
          <p:cNvPr id="37" name="Text Placeholder 22">
            <a:extLst>
              <a:ext uri="{FF2B5EF4-FFF2-40B4-BE49-F238E27FC236}">
                <a16:creationId xmlns:a16="http://schemas.microsoft.com/office/drawing/2014/main" id="{BF8207EF-1F99-4034-B9AB-525981F3373E}"/>
              </a:ext>
            </a:extLst>
          </p:cNvPr>
          <p:cNvSpPr>
            <a:spLocks noGrp="1"/>
          </p:cNvSpPr>
          <p:nvPr>
            <p:ph type="body" sz="quarter" idx="18" hasCustomPrompt="1"/>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a:t>Presenter Title Line 1</a:t>
            </a:r>
            <a:br>
              <a:rPr lang="en-US"/>
            </a:br>
            <a:r>
              <a:rPr lang="en-US"/>
              <a:t>Presenter Title Line 2</a:t>
            </a:r>
          </a:p>
        </p:txBody>
      </p:sp>
      <p:sp>
        <p:nvSpPr>
          <p:cNvPr id="38" name="Text Placeholder 2">
            <a:extLst>
              <a:ext uri="{FF2B5EF4-FFF2-40B4-BE49-F238E27FC236}">
                <a16:creationId xmlns:a16="http://schemas.microsoft.com/office/drawing/2014/main" id="{82958471-0F33-4F21-95BA-C119180B9A63}"/>
              </a:ext>
            </a:extLst>
          </p:cNvPr>
          <p:cNvSpPr>
            <a:spLocks noGrp="1"/>
          </p:cNvSpPr>
          <p:nvPr>
            <p:ph type="body" idx="1" hasCustomPrompt="1"/>
          </p:nvPr>
        </p:nvSpPr>
        <p:spPr>
          <a:xfrm>
            <a:off x="6812280" y="1508760"/>
            <a:ext cx="4270248" cy="850392"/>
          </a:xfrm>
        </p:spPr>
        <p:txBody>
          <a:bodyPr anchor="t" anchorCtr="0"/>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Thank You</a:t>
            </a:r>
          </a:p>
        </p:txBody>
      </p:sp>
    </p:spTree>
    <p:extLst>
      <p:ext uri="{BB962C8B-B14F-4D97-AF65-F5344CB8AC3E}">
        <p14:creationId xmlns:p14="http://schemas.microsoft.com/office/powerpoint/2010/main" val="234477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enter text</a:t>
            </a:r>
          </a:p>
          <a:p>
            <a:pPr lvl="1"/>
            <a:r>
              <a:rPr lang="en-US"/>
              <a:t>Click to enter text</a:t>
            </a:r>
          </a:p>
          <a:p>
            <a:pPr lvl="0"/>
            <a:r>
              <a:rPr lang="en-US"/>
              <a:t>Click to enter text</a:t>
            </a:r>
          </a:p>
          <a:p>
            <a:pPr lvl="1"/>
            <a:r>
              <a:rPr lang="en-US"/>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To change the List Number place your cursor here, right-click and select “Numbering / Bullets and Numbering”, and enter a “Start at:” number.</a:t>
            </a:r>
          </a:p>
          <a:p>
            <a:pPr lvl="1"/>
            <a:r>
              <a:rPr lang="en-US"/>
              <a:t>Click to enter text</a:t>
            </a:r>
          </a:p>
          <a:p>
            <a:pPr lvl="0"/>
            <a:r>
              <a:rPr lang="en-US"/>
              <a:t>Click to enter text</a:t>
            </a:r>
          </a:p>
          <a:p>
            <a:pPr lvl="1"/>
            <a:r>
              <a:rPr lang="en-US"/>
              <a:t>Click to enter text</a:t>
            </a:r>
          </a:p>
        </p:txBody>
      </p:sp>
    </p:spTree>
    <p:extLst>
      <p:ext uri="{BB962C8B-B14F-4D97-AF65-F5344CB8AC3E}">
        <p14:creationId xmlns:p14="http://schemas.microsoft.com/office/powerpoint/2010/main" val="1698632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err="1"/>
              <a:t>Thank</a:t>
            </a:r>
            <a:r>
              <a:rPr lang="sv-SE"/>
              <a:t> </a:t>
            </a:r>
            <a:r>
              <a:rPr lang="sv-SE" err="1"/>
              <a:t>You</a:t>
            </a:r>
            <a:endParaRPr lang="sv-SE"/>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Tree>
    <p:extLst>
      <p:ext uri="{BB962C8B-B14F-4D97-AF65-F5344CB8AC3E}">
        <p14:creationId xmlns:p14="http://schemas.microsoft.com/office/powerpoint/2010/main" val="1218312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err="1"/>
              <a:t>Thank</a:t>
            </a:r>
            <a:r>
              <a:rPr lang="sv-SE"/>
              <a:t> </a:t>
            </a:r>
            <a:r>
              <a:rPr lang="sv-SE" err="1"/>
              <a:t>You</a:t>
            </a:r>
            <a:endParaRPr lang="sv-SE"/>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Tree>
    <p:extLst>
      <p:ext uri="{BB962C8B-B14F-4D97-AF65-F5344CB8AC3E}">
        <p14:creationId xmlns:p14="http://schemas.microsoft.com/office/powerpoint/2010/main" val="3796099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err="1"/>
              <a:t>Thank</a:t>
            </a:r>
            <a:r>
              <a:rPr lang="sv-SE"/>
              <a:t> </a:t>
            </a:r>
            <a:r>
              <a:rPr lang="sv-SE" err="1"/>
              <a:t>You</a:t>
            </a:r>
            <a:endParaRPr lang="sv-SE"/>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Contact person info 1</a:t>
            </a:r>
            <a:br>
              <a:rPr lang="en-US"/>
            </a:br>
            <a:r>
              <a:rPr lang="en-US"/>
              <a:t>Contact person info 2</a:t>
            </a:r>
          </a:p>
        </p:txBody>
      </p:sp>
    </p:spTree>
    <p:extLst>
      <p:ext uri="{BB962C8B-B14F-4D97-AF65-F5344CB8AC3E}">
        <p14:creationId xmlns:p14="http://schemas.microsoft.com/office/powerpoint/2010/main" val="3562305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a:p>
        </p:txBody>
      </p:sp>
      <p:pic>
        <p:nvPicPr>
          <p:cNvPr id="8" name="Picture 7">
            <a:extLst>
              <a:ext uri="{FF2B5EF4-FFF2-40B4-BE49-F238E27FC236}">
                <a16:creationId xmlns:a16="http://schemas.microsoft.com/office/drawing/2014/main" id="{272D3CA2-0317-F244-89E4-543AB081F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8671" y="5747264"/>
            <a:ext cx="1070721" cy="340027"/>
          </a:xfrm>
          <a:prstGeom prst="rect">
            <a:avLst/>
          </a:prstGeom>
        </p:spPr>
      </p:pic>
      <p:sp>
        <p:nvSpPr>
          <p:cNvPr id="9" name="TextBox 8">
            <a:extLst>
              <a:ext uri="{FF2B5EF4-FFF2-40B4-BE49-F238E27FC236}">
                <a16:creationId xmlns:a16="http://schemas.microsoft.com/office/drawing/2014/main" id="{6EC1E23C-91C3-6B4F-8338-08B80C1E53B8}"/>
              </a:ext>
            </a:extLst>
          </p:cNvPr>
          <p:cNvSpPr txBox="1"/>
          <p:nvPr userDrawn="1"/>
        </p:nvSpPr>
        <p:spPr>
          <a:xfrm>
            <a:off x="9949457" y="4227376"/>
            <a:ext cx="1480543" cy="1272143"/>
          </a:xfrm>
          <a:prstGeom prst="rect">
            <a:avLst/>
          </a:prstGeom>
          <a:noFill/>
        </p:spPr>
        <p:txBody>
          <a:bodyPr wrap="square" lIns="0" tIns="0" rIns="0" bIns="0" rtlCol="0">
            <a:spAutoFit/>
          </a:bodyPr>
          <a:lstStyle/>
          <a:p>
            <a:r>
              <a:rPr lang="en-US" sz="700" b="0" kern="1200" dirty="0">
                <a:solidFill>
                  <a:schemeClr val="tx1"/>
                </a:solidFill>
                <a:effectLst/>
                <a:latin typeface="+mn-lt"/>
                <a:ea typeface="+mn-ea"/>
                <a:cs typeface="+mn-cs"/>
              </a:rPr>
              <a:t>Lincoln Financial Group is the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marketing name for Lincoln National Corporation and its affiliates. </a:t>
            </a:r>
            <a:br>
              <a:rPr lang="en-US" sz="700" b="0" kern="1200" dirty="0">
                <a:solidFill>
                  <a:schemeClr val="tx1"/>
                </a:solidFill>
                <a:effectLst/>
                <a:latin typeface="+mn-lt"/>
                <a:ea typeface="+mn-ea"/>
                <a:cs typeface="+mn-cs"/>
              </a:rPr>
            </a:b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Affiliates are separately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responsible for their own financial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and contractual obligations.</a:t>
            </a:r>
            <a:br>
              <a:rPr lang="en-US" sz="800" dirty="0">
                <a:cs typeface="Arial" panose="020B0604020202020204" pitchFamily="34" charset="0"/>
              </a:rPr>
            </a:br>
            <a:endParaRPr lang="en-US" sz="800" dirty="0">
              <a:cs typeface="Arial" panose="020B0604020202020204" pitchFamily="34" charset="0"/>
            </a:endParaRPr>
          </a:p>
          <a:p>
            <a:pPr algn="l">
              <a:lnSpc>
                <a:spcPct val="100000"/>
              </a:lnSpc>
              <a:spcAft>
                <a:spcPts val="200"/>
              </a:spcAft>
            </a:pPr>
            <a:r>
              <a:rPr lang="en-US" sz="800" dirty="0">
                <a:cs typeface="Arial" panose="020B0604020202020204" pitchFamily="34" charset="0"/>
              </a:rPr>
              <a:t>Order code: MMA-TAX-PPT001</a:t>
            </a:r>
            <a:br>
              <a:rPr lang="en-US" sz="800" dirty="0">
                <a:cs typeface="Arial" panose="020B0604020202020204" pitchFamily="34" charset="0"/>
              </a:rPr>
            </a:br>
            <a:r>
              <a:rPr lang="en-US" sz="800" dirty="0">
                <a:cs typeface="Arial" panose="020B0604020202020204" pitchFamily="34" charset="0"/>
              </a:rPr>
              <a:t>3/24 Z05</a:t>
            </a:r>
          </a:p>
          <a:p>
            <a:pPr algn="l">
              <a:lnSpc>
                <a:spcPct val="100000"/>
              </a:lnSpc>
              <a:spcAft>
                <a:spcPts val="0"/>
              </a:spcAft>
            </a:pPr>
            <a:r>
              <a:rPr lang="en-US" sz="800" b="1" dirty="0">
                <a:cs typeface="Arial" panose="020B0604020202020204" pitchFamily="34" charset="0"/>
              </a:rPr>
              <a:t>LincolnFinancial.com</a:t>
            </a:r>
          </a:p>
        </p:txBody>
      </p:sp>
      <p:graphicFrame>
        <p:nvGraphicFramePr>
          <p:cNvPr id="10" name="Table 9">
            <a:extLst>
              <a:ext uri="{FF2B5EF4-FFF2-40B4-BE49-F238E27FC236}">
                <a16:creationId xmlns:a16="http://schemas.microsoft.com/office/drawing/2014/main" id="{FC88F842-C399-3C47-9950-375120A3F2F6}"/>
              </a:ext>
            </a:extLst>
          </p:cNvPr>
          <p:cNvGraphicFramePr>
            <a:graphicFrameLocks noGrp="1"/>
          </p:cNvGraphicFramePr>
          <p:nvPr userDrawn="1">
            <p:extLst>
              <p:ext uri="{D42A27DB-BD31-4B8C-83A1-F6EECF244321}">
                <p14:modId xmlns:p14="http://schemas.microsoft.com/office/powerpoint/2010/main" val="2338697114"/>
              </p:ext>
            </p:extLst>
          </p:nvPr>
        </p:nvGraphicFramePr>
        <p:xfrm>
          <a:off x="9949458" y="312420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a:solidFill>
                            <a:schemeClr val="tx1"/>
                          </a:solidFill>
                          <a:latin typeface="Calibri" panose="020F0502020204030204" pitchFamily="34" charset="0"/>
                          <a:cs typeface="Calibri" panose="020F0502020204030204" pitchFamily="34" charset="0"/>
                        </a:rPr>
                        <a:t>Not insured by any federal </a:t>
                      </a:r>
                      <a:br>
                        <a:rPr lang="en-US" sz="700" b="0">
                          <a:solidFill>
                            <a:schemeClr val="tx1"/>
                          </a:solidFill>
                          <a:latin typeface="Calibri" panose="020F0502020204030204" pitchFamily="34" charset="0"/>
                          <a:cs typeface="Calibri" panose="020F0502020204030204" pitchFamily="34" charset="0"/>
                        </a:rPr>
                      </a:br>
                      <a:r>
                        <a:rPr lang="en-US" sz="700" b="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a:solidFill>
                            <a:schemeClr val="tx1"/>
                          </a:solidFill>
                          <a:latin typeface="Calibri" panose="020F0502020204030204" pitchFamily="34" charset="0"/>
                          <a:cs typeface="Calibri" panose="020F0502020204030204" pitchFamily="34" charset="0"/>
                        </a:rPr>
                        <a:t>Not guaranteed by any bank </a:t>
                      </a:r>
                      <a:br>
                        <a:rPr lang="en-US" sz="700" b="0">
                          <a:solidFill>
                            <a:schemeClr val="tx1"/>
                          </a:solidFill>
                          <a:latin typeface="Calibri" panose="020F0502020204030204" pitchFamily="34" charset="0"/>
                          <a:cs typeface="Calibri" panose="020F0502020204030204" pitchFamily="34" charset="0"/>
                        </a:rPr>
                      </a:br>
                      <a:r>
                        <a:rPr lang="en-US" sz="700" b="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12481478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Closing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E3311-6D86-4501-B28C-4F862E50BE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6072" y="5562600"/>
            <a:ext cx="1682496" cy="532917"/>
          </a:xfrm>
          <a:prstGeom prst="rect">
            <a:avLst/>
          </a:prstGeom>
        </p:spPr>
      </p:pic>
      <p:sp>
        <p:nvSpPr>
          <p:cNvPr id="9" name="TextBox 8">
            <a:extLst>
              <a:ext uri="{FF2B5EF4-FFF2-40B4-BE49-F238E27FC236}">
                <a16:creationId xmlns:a16="http://schemas.microsoft.com/office/drawing/2014/main" id="{2354983B-3E4A-4245-A563-B12CDC41F6A4}"/>
              </a:ext>
            </a:extLst>
          </p:cNvPr>
          <p:cNvSpPr txBox="1"/>
          <p:nvPr userDrawn="1"/>
        </p:nvSpPr>
        <p:spPr>
          <a:xfrm>
            <a:off x="572938" y="6248400"/>
            <a:ext cx="1388201" cy="200055"/>
          </a:xfrm>
          <a:prstGeom prst="rect">
            <a:avLst/>
          </a:prstGeom>
          <a:noFill/>
        </p:spPr>
        <p:txBody>
          <a:bodyPr wrap="none" lIns="0" tIns="0" rIns="0" bIns="0" rtlCol="0">
            <a:spAutoFit/>
          </a:bodyPr>
          <a:lstStyle/>
          <a:p>
            <a:pPr algn="l"/>
            <a:r>
              <a:rPr lang="en-US" sz="1300">
                <a:solidFill>
                  <a:schemeClr val="tx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6105843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FC499-7777-ED46-B4FF-E01DEAB2CF31}"/>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41DC8E-28E1-FE46-BD60-8F3EB6F943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938" y="5562600"/>
            <a:ext cx="1682496" cy="532917"/>
          </a:xfrm>
          <a:prstGeom prst="rect">
            <a:avLst/>
          </a:prstGeom>
        </p:spPr>
      </p:pic>
      <p:sp>
        <p:nvSpPr>
          <p:cNvPr id="6" name="TextBox 5">
            <a:extLst>
              <a:ext uri="{FF2B5EF4-FFF2-40B4-BE49-F238E27FC236}">
                <a16:creationId xmlns:a16="http://schemas.microsoft.com/office/drawing/2014/main" id="{F7882B12-C728-FD4D-A9EC-9ABF391F761B}"/>
              </a:ext>
            </a:extLst>
          </p:cNvPr>
          <p:cNvSpPr txBox="1"/>
          <p:nvPr userDrawn="1"/>
        </p:nvSpPr>
        <p:spPr>
          <a:xfrm>
            <a:off x="572938" y="6248400"/>
            <a:ext cx="1388201" cy="200055"/>
          </a:xfrm>
          <a:prstGeom prst="rect">
            <a:avLst/>
          </a:prstGeom>
          <a:noFill/>
        </p:spPr>
        <p:txBody>
          <a:bodyPr wrap="none" lIns="0" tIns="0" rIns="0" bIns="0" rtlCol="0">
            <a:noAutofit/>
          </a:bodyPr>
          <a:lstStyle/>
          <a:p>
            <a:pPr algn="l"/>
            <a:r>
              <a:rPr lang="en-US" sz="130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80885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7124841" y="484632"/>
            <a:ext cx="4457559" cy="521208"/>
          </a:xfrm>
        </p:spPr>
        <p:txBody>
          <a:bodyPr/>
          <a:lstStyle>
            <a:lvl1pPr>
              <a:defRPr/>
            </a:lvl1pPr>
          </a:lstStyle>
          <a:p>
            <a:r>
              <a:rPr lang="en-US"/>
              <a:t>Click to enter title</a:t>
            </a:r>
          </a:p>
        </p:txBody>
      </p:sp>
      <p:sp>
        <p:nvSpPr>
          <p:cNvPr id="9" name="Picture Placeholder 8">
            <a:extLst>
              <a:ext uri="{FF2B5EF4-FFF2-40B4-BE49-F238E27FC236}">
                <a16:creationId xmlns:a16="http://schemas.microsoft.com/office/drawing/2014/main" id="{87C45F50-3233-4AAB-BCDC-9D733AEFCBF4}"/>
              </a:ext>
            </a:extLst>
          </p:cNvPr>
          <p:cNvSpPr>
            <a:spLocks noGrp="1"/>
          </p:cNvSpPr>
          <p:nvPr>
            <p:ph type="pic" sz="quarter" idx="10" hasCustomPrompt="1"/>
          </p:nvPr>
        </p:nvSpPr>
        <p:spPr>
          <a:xfrm>
            <a:off x="0" y="576432"/>
            <a:ext cx="5959736" cy="5394062"/>
          </a:xfrm>
          <a:prstGeom prst="rect">
            <a:avLst/>
          </a:prstGeom>
          <a:solidFill>
            <a:schemeClr val="tx2"/>
          </a:solidFill>
        </p:spPr>
        <p:txBody>
          <a:bodyPr lIns="548640" tIns="1920240" rIns="0"/>
          <a:lstStyle>
            <a:lvl1pPr marL="0" indent="0">
              <a:spcAft>
                <a:spcPts val="0"/>
              </a:spcAft>
              <a:buNone/>
              <a:defRPr sz="3200" b="1" cap="all" baseline="0">
                <a:solidFill>
                  <a:srgbClr val="FF289F"/>
                </a:solidFill>
              </a:defRPr>
            </a:lvl1pPr>
          </a:lstStyle>
          <a:p>
            <a:r>
              <a:rPr lang="en-US"/>
              <a:t>Click icon</a:t>
            </a:r>
            <a:br>
              <a:rPr lang="en-US"/>
            </a:br>
            <a:r>
              <a:rPr lang="en-US"/>
              <a:t>To insert</a:t>
            </a:r>
            <a:br>
              <a:rPr lang="en-US"/>
            </a:br>
            <a:r>
              <a:rPr lang="en-US"/>
              <a:t>image</a:t>
            </a:r>
          </a:p>
        </p:txBody>
      </p:sp>
      <p:sp>
        <p:nvSpPr>
          <p:cNvPr id="5" name="Text Placeholder 6">
            <a:extLst>
              <a:ext uri="{FF2B5EF4-FFF2-40B4-BE49-F238E27FC236}">
                <a16:creationId xmlns:a16="http://schemas.microsoft.com/office/drawing/2014/main" id="{0F481563-88FF-46F2-9F14-8B43D1B26B14}"/>
              </a:ext>
            </a:extLst>
          </p:cNvPr>
          <p:cNvSpPr>
            <a:spLocks noGrp="1"/>
          </p:cNvSpPr>
          <p:nvPr>
            <p:ph type="body" sz="quarter" idx="11" hasCustomPrompt="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enter text</a:t>
            </a:r>
          </a:p>
          <a:p>
            <a:pPr lvl="1"/>
            <a:r>
              <a:rPr lang="en-US"/>
              <a:t>Click to enter text</a:t>
            </a:r>
          </a:p>
        </p:txBody>
      </p:sp>
    </p:spTree>
    <p:extLst>
      <p:ext uri="{BB962C8B-B14F-4D97-AF65-F5344CB8AC3E}">
        <p14:creationId xmlns:p14="http://schemas.microsoft.com/office/powerpoint/2010/main" val="26331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enter subtitle</a:t>
            </a:r>
          </a:p>
        </p:txBody>
      </p:sp>
    </p:spTree>
    <p:extLst>
      <p:ext uri="{BB962C8B-B14F-4D97-AF65-F5344CB8AC3E}">
        <p14:creationId xmlns:p14="http://schemas.microsoft.com/office/powerpoint/2010/main" val="187625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enter subtitle</a:t>
            </a:r>
          </a:p>
        </p:txBody>
      </p:sp>
    </p:spTree>
    <p:extLst>
      <p:ext uri="{BB962C8B-B14F-4D97-AF65-F5344CB8AC3E}">
        <p14:creationId xmlns:p14="http://schemas.microsoft.com/office/powerpoint/2010/main" val="370425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enter subtitle</a:t>
            </a:r>
          </a:p>
        </p:txBody>
      </p:sp>
    </p:spTree>
    <p:extLst>
      <p:ext uri="{BB962C8B-B14F-4D97-AF65-F5344CB8AC3E}">
        <p14:creationId xmlns:p14="http://schemas.microsoft.com/office/powerpoint/2010/main" val="3155127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heme" Target="../theme/theme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9.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6C26A163-CFC3-3249-B953-B2F90DD06A82}"/>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a:solidFill>
                <a:schemeClr val="bg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74E9D65E-4039-AC44-A9C3-7D8F360AA282}"/>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bg1"/>
                </a:solidFill>
                <a:cs typeface="Arial" panose="020B0604020202020204" pitchFamily="34" charset="0"/>
              </a:rPr>
              <a:t>For broker-dealer use only. Not for use with the public.</a:t>
            </a:r>
          </a:p>
        </p:txBody>
      </p:sp>
      <p:sp>
        <p:nvSpPr>
          <p:cNvPr id="13" name="TextBox 12">
            <a:extLst>
              <a:ext uri="{FF2B5EF4-FFF2-40B4-BE49-F238E27FC236}">
                <a16:creationId xmlns:a16="http://schemas.microsoft.com/office/drawing/2014/main" id="{2BF055BF-D90A-6546-8217-9AFD43D6D8AD}"/>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baseline="0">
                <a:solidFill>
                  <a:schemeClr val="bg1"/>
                </a:solidFill>
                <a:cs typeface="Arial" panose="020B0604020202020204" pitchFamily="34" charset="0"/>
              </a:rPr>
              <a:t>LCN-6109655-112023</a:t>
            </a:r>
          </a:p>
        </p:txBody>
      </p:sp>
      <p:sp>
        <p:nvSpPr>
          <p:cNvPr id="8" name="TextBox 7">
            <a:extLst>
              <a:ext uri="{FF2B5EF4-FFF2-40B4-BE49-F238E27FC236}">
                <a16:creationId xmlns:a16="http://schemas.microsoft.com/office/drawing/2014/main" id="{389FBA49-E0BB-FE46-9454-39043D75CA99}"/>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2024</a:t>
            </a:fld>
            <a:r>
              <a:rPr lang="en-US" sz="700" kern="40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094626778"/>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422" r:id="rId3"/>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21552DE8-012F-2F40-8A3D-A6C6E478EB47}"/>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A9B68A99-591B-7344-AB61-CD50BD053B9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tx1"/>
                </a:solidFill>
                <a:cs typeface="Arial" panose="020B0604020202020204" pitchFamily="34" charset="0"/>
              </a:rPr>
              <a:t>For broker-dealer use only. Not for use with the public.</a:t>
            </a:r>
          </a:p>
        </p:txBody>
      </p:sp>
      <p:sp>
        <p:nvSpPr>
          <p:cNvPr id="13" name="TextBox 12">
            <a:extLst>
              <a:ext uri="{FF2B5EF4-FFF2-40B4-BE49-F238E27FC236}">
                <a16:creationId xmlns:a16="http://schemas.microsoft.com/office/drawing/2014/main" id="{344E679C-A5B0-184B-AA38-9C0BD25712AE}"/>
              </a:ext>
            </a:extLst>
          </p:cNvPr>
          <p:cNvSpPr txBox="1"/>
          <p:nvPr userDrawn="1"/>
        </p:nvSpPr>
        <p:spPr>
          <a:xfrm>
            <a:off x="546487" y="6350809"/>
            <a:ext cx="1708404"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baseline="0" dirty="0">
                <a:solidFill>
                  <a:schemeClr val="tx1"/>
                </a:solidFill>
                <a:cs typeface="Arial" panose="020B0604020202020204" pitchFamily="34" charset="0"/>
              </a:rPr>
              <a:t>LCN-6194959-010324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400" baseline="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E10A3D6B-8338-5D43-B30D-6D04D627865F}"/>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2024</a:t>
            </a:fld>
            <a:r>
              <a:rPr lang="en-US" sz="700" kern="40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469963"/>
      </p:ext>
    </p:extLst>
  </p:cSld>
  <p:clrMap bg1="lt1" tx1="dk1" bg2="lt2" tx2="dk2" accent1="accent1" accent2="accent2" accent3="accent3" accent4="accent4" accent5="accent5" accent6="accent6" hlink="hlink" folHlink="folHlink"/>
  <p:sldLayoutIdLst>
    <p:sldLayoutId id="2147484393"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44041"/>
      </p:ext>
    </p:extLst>
  </p:cSld>
  <p:clrMap bg1="lt1" tx1="dk1" bg2="lt2" tx2="dk2" accent1="accent1" accent2="accent2" accent3="accent3" accent4="accent4" accent5="accent5" accent6="accent6" hlink="hlink" folHlink="folHlink"/>
  <p:sldLayoutIdLst>
    <p:sldLayoutId id="2147484397" r:id="rId1"/>
    <p:sldLayoutId id="2147484421"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4F773560-165D-204A-BE05-D12225734D9C}"/>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a:solidFill>
                <a:schemeClr val="tx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1DFAA617-286B-2E4C-9C24-815CD36478A8}"/>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tx1"/>
                </a:solidFill>
                <a:cs typeface="Arial" panose="020B0604020202020204" pitchFamily="34" charset="0"/>
              </a:rPr>
              <a:t>For broker-dealer use only. Not for use with the public.</a:t>
            </a:r>
          </a:p>
        </p:txBody>
      </p:sp>
      <p:sp>
        <p:nvSpPr>
          <p:cNvPr id="11" name="TextBox 10">
            <a:extLst>
              <a:ext uri="{FF2B5EF4-FFF2-40B4-BE49-F238E27FC236}">
                <a16:creationId xmlns:a16="http://schemas.microsoft.com/office/drawing/2014/main" id="{2A67045F-3C1D-734C-958E-8FB60DE1EB9C}"/>
              </a:ext>
            </a:extLst>
          </p:cNvPr>
          <p:cNvSpPr txBox="1"/>
          <p:nvPr userDrawn="1"/>
        </p:nvSpPr>
        <p:spPr>
          <a:xfrm>
            <a:off x="546487" y="6350809"/>
            <a:ext cx="1708404" cy="215444"/>
          </a:xfrm>
          <a:prstGeom prst="rect">
            <a:avLst/>
          </a:prstGeom>
          <a:noFill/>
        </p:spPr>
        <p:txBody>
          <a:bodyPr wrap="square" lIns="0" tIns="0" rIns="0" bIns="0" rtlCol="0" anchor="b" anchorCtr="0">
            <a:spAutoFit/>
          </a:bodyPr>
          <a:lstStyle/>
          <a:p>
            <a:pPr algn="l"/>
            <a:r>
              <a:rPr lang="en-US" sz="700" kern="400" baseline="0" dirty="0">
                <a:solidFill>
                  <a:schemeClr val="tx1"/>
                </a:solidFill>
                <a:cs typeface="Arial" panose="020B0604020202020204" pitchFamily="34" charset="0"/>
              </a:rPr>
              <a:t>LCN-6194959-010324</a:t>
            </a:r>
          </a:p>
          <a:p>
            <a:pPr algn="l"/>
            <a:endParaRPr lang="en-US" sz="700" kern="400" baseline="0" dirty="0">
              <a:solidFill>
                <a:schemeClr val="tx1"/>
              </a:solidFill>
              <a:cs typeface="Arial" panose="020B0604020202020204" pitchFamily="34" charset="0"/>
            </a:endParaRPr>
          </a:p>
        </p:txBody>
      </p:sp>
      <p:sp>
        <p:nvSpPr>
          <p:cNvPr id="9" name="TextBox 8">
            <a:extLst>
              <a:ext uri="{FF2B5EF4-FFF2-40B4-BE49-F238E27FC236}">
                <a16:creationId xmlns:a16="http://schemas.microsoft.com/office/drawing/2014/main" id="{71BA68D4-BE6C-7A48-AAAF-AB0303EFF75E}"/>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2024</a:t>
            </a:fld>
            <a:r>
              <a:rPr lang="en-US" sz="700" kern="40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2002911490"/>
      </p:ext>
    </p:extLst>
  </p:cSld>
  <p:clrMap bg1="lt1" tx1="dk1" bg2="lt2" tx2="dk2" accent1="accent1" accent2="accent2" accent3="accent3" accent4="accent4" accent5="accent5" accent6="accent6" hlink="hlink" folHlink="folHlink"/>
  <p:sldLayoutIdLst>
    <p:sldLayoutId id="2147483864"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C48EED52-CCE8-A746-B508-154E93066389}"/>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F056CC45-1FA4-4F42-9E37-50A89B2F240B}"/>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tx1"/>
                </a:solidFill>
                <a:cs typeface="Arial" panose="020B0604020202020204" pitchFamily="34" charset="0"/>
              </a:rPr>
              <a:t>For broker-dealer use only. Not for use with the public.</a:t>
            </a:r>
          </a:p>
        </p:txBody>
      </p:sp>
      <p:sp>
        <p:nvSpPr>
          <p:cNvPr id="12" name="TextBox 11">
            <a:extLst>
              <a:ext uri="{FF2B5EF4-FFF2-40B4-BE49-F238E27FC236}">
                <a16:creationId xmlns:a16="http://schemas.microsoft.com/office/drawing/2014/main" id="{8861DF14-AC85-2447-9557-7F58612F17C0}"/>
              </a:ext>
            </a:extLst>
          </p:cNvPr>
          <p:cNvSpPr txBox="1"/>
          <p:nvPr userDrawn="1"/>
        </p:nvSpPr>
        <p:spPr>
          <a:xfrm>
            <a:off x="546487" y="6350809"/>
            <a:ext cx="1708404"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baseline="0" dirty="0">
                <a:solidFill>
                  <a:schemeClr val="tx1"/>
                </a:solidFill>
                <a:cs typeface="Arial" panose="020B0604020202020204" pitchFamily="34" charset="0"/>
              </a:rPr>
              <a:t>LCN-6194959-010324</a:t>
            </a:r>
          </a:p>
          <a:p>
            <a:pPr algn="l"/>
            <a:endParaRPr lang="en-US" sz="700" kern="400" dirty="0">
              <a:solidFill>
                <a:schemeClr val="tx1"/>
              </a:solidFill>
              <a:cs typeface="Arial" panose="020B0604020202020204" pitchFamily="34" charset="0"/>
            </a:endParaRPr>
          </a:p>
        </p:txBody>
      </p:sp>
      <p:sp>
        <p:nvSpPr>
          <p:cNvPr id="10" name="TextBox 9">
            <a:extLst>
              <a:ext uri="{FF2B5EF4-FFF2-40B4-BE49-F238E27FC236}">
                <a16:creationId xmlns:a16="http://schemas.microsoft.com/office/drawing/2014/main" id="{6EFEAD0A-C491-1847-A212-C4B3D6EC0A8D}"/>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2024</a:t>
            </a:fld>
            <a:r>
              <a:rPr lang="en-US" sz="700" kern="40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34877497"/>
      </p:ext>
    </p:extLst>
  </p:cSld>
  <p:clrMap bg1="lt1" tx1="dk1" bg2="lt2" tx2="dk2" accent1="accent1" accent2="accent2" accent3="accent3" accent4="accent4" accent5="accent5" accent6="accent6" hlink="hlink" folHlink="folHlink"/>
  <p:sldLayoutIdLst>
    <p:sldLayoutId id="2147483916" r:id="rId1"/>
    <p:sldLayoutId id="2147483917"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BC615174-9A89-A641-81E9-E2894120999A}"/>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AC0F9A48-CE1B-AF4A-82AE-7AB8B0D28AAF}"/>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tx1"/>
                </a:solidFill>
                <a:cs typeface="Arial" panose="020B0604020202020204" pitchFamily="34" charset="0"/>
              </a:rPr>
              <a:t>For broker-dealer use only. Not for use with the public.</a:t>
            </a:r>
          </a:p>
        </p:txBody>
      </p:sp>
      <p:sp>
        <p:nvSpPr>
          <p:cNvPr id="12" name="TextBox 11">
            <a:extLst>
              <a:ext uri="{FF2B5EF4-FFF2-40B4-BE49-F238E27FC236}">
                <a16:creationId xmlns:a16="http://schemas.microsoft.com/office/drawing/2014/main" id="{250DD2C2-D84B-0749-B8D7-8E600A22E31D}"/>
              </a:ext>
            </a:extLst>
          </p:cNvPr>
          <p:cNvSpPr txBox="1"/>
          <p:nvPr userDrawn="1"/>
        </p:nvSpPr>
        <p:spPr>
          <a:xfrm>
            <a:off x="546487" y="6350809"/>
            <a:ext cx="1708404"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baseline="0" dirty="0">
                <a:solidFill>
                  <a:schemeClr val="tx1"/>
                </a:solidFill>
                <a:cs typeface="Arial" panose="020B0604020202020204" pitchFamily="34" charset="0"/>
              </a:rPr>
              <a:t>LCN-6194959-010324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400" baseline="0" dirty="0">
              <a:solidFill>
                <a:schemeClr val="tx1"/>
              </a:solidFill>
              <a:cs typeface="Arial" panose="020B0604020202020204" pitchFamily="34" charset="0"/>
            </a:endParaRPr>
          </a:p>
        </p:txBody>
      </p:sp>
      <p:sp>
        <p:nvSpPr>
          <p:cNvPr id="10" name="TextBox 9">
            <a:extLst>
              <a:ext uri="{FF2B5EF4-FFF2-40B4-BE49-F238E27FC236}">
                <a16:creationId xmlns:a16="http://schemas.microsoft.com/office/drawing/2014/main" id="{B9476B2E-608F-EC4D-99B5-36862513CE7B}"/>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2024</a:t>
            </a:fld>
            <a:r>
              <a:rPr lang="en-US" sz="700" kern="40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796548561"/>
      </p:ext>
    </p:extLst>
  </p:cSld>
  <p:clrMap bg1="lt1" tx1="dk1" bg2="lt2" tx2="dk2" accent1="accent1" accent2="accent2" accent3="accent3" accent4="accent4" accent5="accent5" accent6="accent6" hlink="hlink" folHlink="folHlink"/>
  <p:sldLayoutIdLst>
    <p:sldLayoutId id="2147483969"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57AF1BF7-3313-7E40-82B2-4F4D6D352C7B}"/>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4068190B-0D2E-FA4D-BD2A-A5D8058D3129}"/>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bg1"/>
                </a:solidFill>
                <a:cs typeface="Arial" panose="020B0604020202020204" pitchFamily="34" charset="0"/>
              </a:rPr>
              <a:t>For broker-dealer use only. Not for use with the public.</a:t>
            </a:r>
          </a:p>
        </p:txBody>
      </p:sp>
      <p:sp>
        <p:nvSpPr>
          <p:cNvPr id="11" name="TextBox 10">
            <a:extLst>
              <a:ext uri="{FF2B5EF4-FFF2-40B4-BE49-F238E27FC236}">
                <a16:creationId xmlns:a16="http://schemas.microsoft.com/office/drawing/2014/main" id="{BC71D4B5-FBD6-514E-B89F-821E9C2B3CDB}"/>
              </a:ext>
            </a:extLst>
          </p:cNvPr>
          <p:cNvSpPr txBox="1"/>
          <p:nvPr userDrawn="1"/>
        </p:nvSpPr>
        <p:spPr>
          <a:xfrm>
            <a:off x="546487" y="6458531"/>
            <a:ext cx="1708404"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baseline="0">
                <a:solidFill>
                  <a:schemeClr val="bg1"/>
                </a:solidFill>
                <a:cs typeface="Arial" panose="020B0604020202020204" pitchFamily="34" charset="0"/>
              </a:rPr>
              <a:t>LCN-6109655-112023</a:t>
            </a:r>
          </a:p>
        </p:txBody>
      </p:sp>
      <p:sp>
        <p:nvSpPr>
          <p:cNvPr id="12" name="TextBox 11">
            <a:extLst>
              <a:ext uri="{FF2B5EF4-FFF2-40B4-BE49-F238E27FC236}">
                <a16:creationId xmlns:a16="http://schemas.microsoft.com/office/drawing/2014/main" id="{FDA9BC1B-5420-9A4F-A677-0684E5FBAD50}"/>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2024</a:t>
            </a:fld>
            <a:r>
              <a:rPr lang="en-US" sz="700" kern="40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13910131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109C8AD0-844E-8544-86C3-F1A956A4C73A}"/>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a:solidFill>
                <a:schemeClr val="tx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365510AC-DDA5-BD49-B507-CE5A0158B871}"/>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tx1"/>
                </a:solidFill>
                <a:cs typeface="Arial" panose="020B0604020202020204" pitchFamily="34" charset="0"/>
              </a:rPr>
              <a:t>For broker-dealer use only. Not for use with the public.</a:t>
            </a:r>
          </a:p>
        </p:txBody>
      </p:sp>
      <p:sp>
        <p:nvSpPr>
          <p:cNvPr id="12" name="TextBox 11">
            <a:extLst>
              <a:ext uri="{FF2B5EF4-FFF2-40B4-BE49-F238E27FC236}">
                <a16:creationId xmlns:a16="http://schemas.microsoft.com/office/drawing/2014/main" id="{064B6C3E-111E-0247-BB67-8FA2DEEB8F10}"/>
              </a:ext>
            </a:extLst>
          </p:cNvPr>
          <p:cNvSpPr txBox="1"/>
          <p:nvPr userDrawn="1"/>
        </p:nvSpPr>
        <p:spPr>
          <a:xfrm>
            <a:off x="546487" y="6350809"/>
            <a:ext cx="1708404"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baseline="0" dirty="0">
                <a:solidFill>
                  <a:schemeClr val="tx1"/>
                </a:solidFill>
                <a:cs typeface="Arial" panose="020B0604020202020204" pitchFamily="34" charset="0"/>
              </a:rPr>
              <a:t>LCN-6194959-010324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400" baseline="0" dirty="0">
              <a:solidFill>
                <a:schemeClr val="tx1"/>
              </a:solidFill>
              <a:cs typeface="Arial" panose="020B0604020202020204" pitchFamily="34" charset="0"/>
            </a:endParaRPr>
          </a:p>
        </p:txBody>
      </p:sp>
      <p:sp>
        <p:nvSpPr>
          <p:cNvPr id="10" name="TextBox 9">
            <a:extLst>
              <a:ext uri="{FF2B5EF4-FFF2-40B4-BE49-F238E27FC236}">
                <a16:creationId xmlns:a16="http://schemas.microsoft.com/office/drawing/2014/main" id="{4F8258E6-C3F5-4347-9FFD-4FF401839AA9}"/>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2024</a:t>
            </a:fld>
            <a:r>
              <a:rPr lang="en-US" sz="700" kern="40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209414343"/>
      </p:ext>
    </p:extLst>
  </p:cSld>
  <p:clrMap bg1="lt1" tx1="dk1" bg2="lt2" tx2="dk2" accent1="accent1" accent2="accent2" accent3="accent3" accent4="accent4" accent5="accent5" accent6="accent6" hlink="hlink" folHlink="folHlink"/>
  <p:sldLayoutIdLst>
    <p:sldLayoutId id="2147483975" r:id="rId1"/>
    <p:sldLayoutId id="2147483976"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63272875-E8D4-0843-90C4-DE5EAC9F118B}"/>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6A8E714E-21EE-E246-BCCB-F583BBF6F32C}"/>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bg1"/>
                </a:solidFill>
                <a:cs typeface="Arial" panose="020B0604020202020204" pitchFamily="34" charset="0"/>
              </a:rPr>
              <a:t>For broker-dealer use only. Not for use with the public.</a:t>
            </a:r>
          </a:p>
        </p:txBody>
      </p:sp>
      <p:sp>
        <p:nvSpPr>
          <p:cNvPr id="11" name="TextBox 10">
            <a:extLst>
              <a:ext uri="{FF2B5EF4-FFF2-40B4-BE49-F238E27FC236}">
                <a16:creationId xmlns:a16="http://schemas.microsoft.com/office/drawing/2014/main" id="{28A35496-09AC-F349-88AB-193765B3C215}"/>
              </a:ext>
            </a:extLst>
          </p:cNvPr>
          <p:cNvSpPr txBox="1"/>
          <p:nvPr userDrawn="1"/>
        </p:nvSpPr>
        <p:spPr>
          <a:xfrm>
            <a:off x="546487" y="6350809"/>
            <a:ext cx="1708404"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baseline="0" dirty="0">
                <a:solidFill>
                  <a:schemeClr val="bg1"/>
                </a:solidFill>
                <a:cs typeface="Arial" panose="020B0604020202020204" pitchFamily="34" charset="0"/>
              </a:rPr>
              <a:t>LCN-6194959-010324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400" baseline="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0CA0E056-AD29-3A4A-829B-F8879F5C90D8}"/>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2024</a:t>
            </a:fld>
            <a:r>
              <a:rPr lang="en-US" sz="700" kern="40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32337965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4" r:id="rId4"/>
    <p:sldLayoutId id="2147484315" r:id="rId5"/>
    <p:sldLayoutId id="2147484316" r:id="rId6"/>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534BE129-0439-7C4A-A65C-A0998BFDC6DC}"/>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392906DF-0516-F64B-B48A-ADE0985F5349}"/>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tx1"/>
                </a:solidFill>
                <a:cs typeface="Arial" panose="020B0604020202020204" pitchFamily="34" charset="0"/>
              </a:rPr>
              <a:t>For broker-dealer use only. Not for use with the public.</a:t>
            </a:r>
          </a:p>
        </p:txBody>
      </p:sp>
      <p:sp>
        <p:nvSpPr>
          <p:cNvPr id="13" name="TextBox 12">
            <a:extLst>
              <a:ext uri="{FF2B5EF4-FFF2-40B4-BE49-F238E27FC236}">
                <a16:creationId xmlns:a16="http://schemas.microsoft.com/office/drawing/2014/main" id="{3DC4D957-662A-5148-8FC6-1930FFA61B55}"/>
              </a:ext>
            </a:extLst>
          </p:cNvPr>
          <p:cNvSpPr txBox="1"/>
          <p:nvPr userDrawn="1"/>
        </p:nvSpPr>
        <p:spPr>
          <a:xfrm>
            <a:off x="546487" y="6350809"/>
            <a:ext cx="1708404"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baseline="0" dirty="0">
                <a:solidFill>
                  <a:schemeClr val="tx1"/>
                </a:solidFill>
                <a:cs typeface="Arial" panose="020B0604020202020204" pitchFamily="34" charset="0"/>
              </a:rPr>
              <a:t>LCN-6194959-010324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400" baseline="0" dirty="0">
              <a:solidFill>
                <a:schemeClr val="tx1"/>
              </a:solidFill>
              <a:cs typeface="Arial" panose="020B0604020202020204" pitchFamily="34" charset="0"/>
            </a:endParaRPr>
          </a:p>
        </p:txBody>
      </p:sp>
      <p:sp>
        <p:nvSpPr>
          <p:cNvPr id="8" name="TextBox 7">
            <a:extLst>
              <a:ext uri="{FF2B5EF4-FFF2-40B4-BE49-F238E27FC236}">
                <a16:creationId xmlns:a16="http://schemas.microsoft.com/office/drawing/2014/main" id="{0FAC777B-7672-3448-9560-CC2089A592AE}"/>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tx1"/>
                </a:solidFill>
                <a:cs typeface="Arial" panose="020B0604020202020204" pitchFamily="34" charset="0"/>
              </a:rPr>
              <a:t>©</a:t>
            </a:r>
            <a:fld id="{0C874901-42A5-3743-9BD0-78F3F8EA6A12}" type="datetimeyyyy">
              <a:rPr lang="en-US" sz="700" kern="400" smtClean="0">
                <a:solidFill>
                  <a:schemeClr val="tx1"/>
                </a:solidFill>
                <a:cs typeface="Arial" panose="020B0604020202020204" pitchFamily="34" charset="0"/>
              </a:rPr>
              <a:t>2024</a:t>
            </a:fld>
            <a:r>
              <a:rPr lang="en-US" sz="700" kern="400">
                <a:solidFill>
                  <a:schemeClr val="tx1"/>
                </a:solidFill>
                <a:cs typeface="Arial" panose="020B0604020202020204" pitchFamily="34" charset="0"/>
              </a:rPr>
              <a:t> Lincoln National Corporation</a:t>
            </a:r>
          </a:p>
        </p:txBody>
      </p:sp>
    </p:spTree>
    <p:extLst>
      <p:ext uri="{BB962C8B-B14F-4D97-AF65-F5344CB8AC3E}">
        <p14:creationId xmlns:p14="http://schemas.microsoft.com/office/powerpoint/2010/main" val="34420524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4025" r:id="rId7"/>
    <p:sldLayoutId id="2147484031" r:id="rId8"/>
    <p:sldLayoutId id="2147484037" r:id="rId9"/>
    <p:sldLayoutId id="2147483990" r:id="rId10"/>
    <p:sldLayoutId id="2147483991" r:id="rId11"/>
    <p:sldLayoutId id="2147483992" r:id="rId12"/>
    <p:sldLayoutId id="2147483993" r:id="rId13"/>
    <p:sldLayoutId id="2147484413" r:id="rId14"/>
    <p:sldLayoutId id="2147484414" r:id="rId15"/>
    <p:sldLayoutId id="2147484408" r:id="rId16"/>
    <p:sldLayoutId id="2147484409" r:id="rId17"/>
    <p:sldLayoutId id="2147484418" r:id="rId18"/>
    <p:sldLayoutId id="2147484419" r:id="rId19"/>
    <p:sldLayoutId id="2147484403" r:id="rId20"/>
    <p:sldLayoutId id="2147484404" r:id="rId21"/>
    <p:sldLayoutId id="2147484399" r:id="rId22"/>
    <p:sldLayoutId id="2147484400" r:id="rId23"/>
    <p:sldLayoutId id="2147484401" r:id="rId24"/>
    <p:sldLayoutId id="2147484044" r:id="rId25"/>
    <p:sldLayoutId id="2147484045" r:id="rId26"/>
    <p:sldLayoutId id="2147484046" r:id="rId27"/>
    <p:sldLayoutId id="2147484423" r:id="rId28"/>
    <p:sldLayoutId id="2147484424" r:id="rId29"/>
    <p:sldLayoutId id="2147484425" r:id="rId30"/>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C5AE913E-AD0A-A745-BDF3-EEC57E11C3DD}"/>
              </a:ext>
            </a:extLst>
          </p:cNvPr>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a:solidFill>
                <a:schemeClr val="bg1"/>
              </a:solidFill>
              <a:latin typeface="+mn-lt"/>
              <a:cs typeface="Arial" panose="020B0604020202020204" pitchFamily="34" charset="0"/>
            </a:endParaRPr>
          </a:p>
        </p:txBody>
      </p:sp>
      <p:sp>
        <p:nvSpPr>
          <p:cNvPr id="10" name="TextBox 9">
            <a:extLst>
              <a:ext uri="{FF2B5EF4-FFF2-40B4-BE49-F238E27FC236}">
                <a16:creationId xmlns:a16="http://schemas.microsoft.com/office/drawing/2014/main" id="{4F75BDD8-34C8-9B43-9E95-7FAC336BCA91}"/>
              </a:ext>
            </a:extLst>
          </p:cNvPr>
          <p:cNvSpPr txBox="1"/>
          <p:nvPr userDrawn="1"/>
        </p:nvSpPr>
        <p:spPr>
          <a:xfrm>
            <a:off x="2042160" y="6458531"/>
            <a:ext cx="6949440" cy="107722"/>
          </a:xfrm>
          <a:prstGeom prst="rect">
            <a:avLst/>
          </a:prstGeom>
          <a:noFill/>
        </p:spPr>
        <p:txBody>
          <a:bodyPr wrap="square" lIns="0" tIns="0" rIns="0" bIns="0" rtlCol="0" anchor="b" anchorCtr="0">
            <a:spAutoFit/>
          </a:bodyPr>
          <a:lstStyle/>
          <a:p>
            <a:pPr algn="ctr"/>
            <a:r>
              <a:rPr lang="en-US" sz="700" b="1" kern="400" baseline="0" dirty="0">
                <a:solidFill>
                  <a:schemeClr val="bg1"/>
                </a:solidFill>
                <a:cs typeface="Arial" panose="020B0604020202020204" pitchFamily="34" charset="0"/>
              </a:rPr>
              <a:t>For broker-dealer use only. Not for use with the public.</a:t>
            </a:r>
          </a:p>
        </p:txBody>
      </p:sp>
      <p:sp>
        <p:nvSpPr>
          <p:cNvPr id="11" name="TextBox 10">
            <a:extLst>
              <a:ext uri="{FF2B5EF4-FFF2-40B4-BE49-F238E27FC236}">
                <a16:creationId xmlns:a16="http://schemas.microsoft.com/office/drawing/2014/main" id="{091C6476-A967-4C41-98B3-C4D13875F2CB}"/>
              </a:ext>
            </a:extLst>
          </p:cNvPr>
          <p:cNvSpPr txBox="1"/>
          <p:nvPr userDrawn="1"/>
        </p:nvSpPr>
        <p:spPr>
          <a:xfrm>
            <a:off x="546487" y="6350809"/>
            <a:ext cx="1708404" cy="215444"/>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400" baseline="0" dirty="0">
                <a:solidFill>
                  <a:schemeClr val="bg1"/>
                </a:solidFill>
                <a:cs typeface="Arial" panose="020B0604020202020204" pitchFamily="34" charset="0"/>
              </a:rPr>
              <a:t>LCN-6194959-010324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kern="400" baseline="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B4694EE1-A0BC-BB4D-B5C8-BF6CE0CCE712}"/>
              </a:ext>
            </a:extLst>
          </p:cNvPr>
          <p:cNvSpPr txBox="1"/>
          <p:nvPr userDrawn="1"/>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2024</a:t>
            </a:fld>
            <a:r>
              <a:rPr lang="en-US" sz="700" kern="400">
                <a:solidFill>
                  <a:schemeClr val="bg1"/>
                </a:solidFill>
                <a:cs typeface="Arial" panose="020B0604020202020204" pitchFamily="34" charset="0"/>
              </a:rPr>
              <a:t> Lincoln National Corporation</a:t>
            </a:r>
          </a:p>
        </p:txBody>
      </p:sp>
    </p:spTree>
    <p:extLst>
      <p:ext uri="{BB962C8B-B14F-4D97-AF65-F5344CB8AC3E}">
        <p14:creationId xmlns:p14="http://schemas.microsoft.com/office/powerpoint/2010/main" val="2316953240"/>
      </p:ext>
    </p:extLst>
  </p:cSld>
  <p:clrMap bg1="lt1" tx1="dk1" bg2="lt2" tx2="dk2" accent1="accent1" accent2="accent2" accent3="accent3" accent4="accent4" accent5="accent5" accent6="accent6" hlink="hlink" folHlink="folHlink"/>
  <p:sldLayoutIdLst>
    <p:sldLayoutId id="2147484382" r:id="rId1"/>
    <p:sldLayoutId id="2147484387" r:id="rId2"/>
    <p:sldLayoutId id="2147484390" r:id="rId3"/>
    <p:sldLayoutId id="2147484391" r:id="rId4"/>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Wingdings" pitchFamily="2" charset="2"/>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hyperlink" Target="https://www.wealthmanagement.com/client-relations/four-factors-advisors-consider-2022" TargetMode="Externa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4.xml"/><Relationship Id="rId7" Type="http://schemas.openxmlformats.org/officeDocument/2006/relationships/image" Target="../media/image14.svg"/><Relationship Id="rId12"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svg"/><Relationship Id="rId10" Type="http://schemas.openxmlformats.org/officeDocument/2006/relationships/chart" Target="../charts/chart5.xml"/><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group of people sitting at a round table&#10;&#10;Description automatically generated">
            <a:extLst>
              <a:ext uri="{FF2B5EF4-FFF2-40B4-BE49-F238E27FC236}">
                <a16:creationId xmlns:a16="http://schemas.microsoft.com/office/drawing/2014/main" id="{B19E9AB2-2F70-90A8-95B2-5B8CFF28FD3B}"/>
              </a:ext>
            </a:extLst>
          </p:cNvPr>
          <p:cNvPicPr>
            <a:picLocks noGrp="1" noChangeAspect="1"/>
          </p:cNvPicPr>
          <p:nvPr>
            <p:ph type="pic" sz="quarter" idx="20"/>
          </p:nvPr>
        </p:nvPicPr>
        <p:blipFill rotWithShape="1">
          <a:blip r:embed="rId3" cstate="screen">
            <a:extLst>
              <a:ext uri="{28A0092B-C50C-407E-A947-70E740481C1C}">
                <a14:useLocalDpi xmlns:a14="http://schemas.microsoft.com/office/drawing/2010/main"/>
              </a:ext>
            </a:extLst>
          </a:blip>
          <a:srcRect/>
          <a:stretch/>
        </p:blipFill>
        <p:spPr>
          <a:xfrm flipH="1">
            <a:off x="0" y="0"/>
            <a:ext cx="12198350" cy="6858000"/>
          </a:xfrm>
          <a:solidFill>
            <a:schemeClr val="tx2"/>
          </a:solidFill>
        </p:spPr>
      </p:pic>
      <p:sp>
        <p:nvSpPr>
          <p:cNvPr id="3" name="Text Placeholder 2">
            <a:extLst>
              <a:ext uri="{FF2B5EF4-FFF2-40B4-BE49-F238E27FC236}">
                <a16:creationId xmlns:a16="http://schemas.microsoft.com/office/drawing/2014/main" id="{83990F69-DF9C-4742-B0A1-36E1D7AB5A96}"/>
              </a:ext>
            </a:extLst>
          </p:cNvPr>
          <p:cNvSpPr>
            <a:spLocks noGrp="1"/>
          </p:cNvSpPr>
          <p:nvPr>
            <p:ph type="body" sz="quarter" idx="25"/>
          </p:nvPr>
        </p:nvSpPr>
        <p:spPr/>
        <p:txBody>
          <a:bodyPr/>
          <a:lstStyle/>
          <a:p>
            <a:endParaRPr lang="en-US" dirty="0"/>
          </a:p>
        </p:txBody>
      </p:sp>
      <p:sp>
        <p:nvSpPr>
          <p:cNvPr id="4" name="Text Placeholder 3">
            <a:extLst>
              <a:ext uri="{FF2B5EF4-FFF2-40B4-BE49-F238E27FC236}">
                <a16:creationId xmlns:a16="http://schemas.microsoft.com/office/drawing/2014/main" id="{E126C78F-B621-1B4C-A0FC-31963AA40F07}"/>
              </a:ext>
            </a:extLst>
          </p:cNvPr>
          <p:cNvSpPr>
            <a:spLocks noGrp="1"/>
          </p:cNvSpPr>
          <p:nvPr>
            <p:ph type="body" sz="quarter" idx="10"/>
          </p:nvPr>
        </p:nvSpPr>
        <p:spPr/>
        <p:txBody>
          <a:bodyPr/>
          <a:lstStyle/>
          <a:p>
            <a:r>
              <a:rPr lang="en-US" dirty="0"/>
              <a:t>Long-term care</a:t>
            </a:r>
          </a:p>
          <a:p>
            <a:endParaRPr lang="en-US" dirty="0"/>
          </a:p>
        </p:txBody>
      </p:sp>
      <p:sp>
        <p:nvSpPr>
          <p:cNvPr id="5" name="Text Placeholder 4">
            <a:extLst>
              <a:ext uri="{FF2B5EF4-FFF2-40B4-BE49-F238E27FC236}">
                <a16:creationId xmlns:a16="http://schemas.microsoft.com/office/drawing/2014/main" id="{71EB2146-0E02-9042-8B8C-CC5132F77F3A}"/>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EB79AAD2-EFAE-F743-91CA-C8C67302FF77}"/>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D92608C2-57BB-D24E-8512-C3F2CD6B064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2CE70EF3-3C9D-5D44-9781-8F05ABD113FE}"/>
              </a:ext>
            </a:extLst>
          </p:cNvPr>
          <p:cNvSpPr>
            <a:spLocks noGrp="1"/>
          </p:cNvSpPr>
          <p:nvPr>
            <p:ph type="body" sz="quarter" idx="14"/>
          </p:nvPr>
        </p:nvSpPr>
        <p:spPr/>
        <p:txBody>
          <a:bodyPr/>
          <a:lstStyle/>
          <a:p>
            <a:endParaRPr lang="en-US"/>
          </a:p>
        </p:txBody>
      </p:sp>
      <p:sp>
        <p:nvSpPr>
          <p:cNvPr id="9" name="Text Placeholder 8">
            <a:extLst>
              <a:ext uri="{FF2B5EF4-FFF2-40B4-BE49-F238E27FC236}">
                <a16:creationId xmlns:a16="http://schemas.microsoft.com/office/drawing/2014/main" id="{29198ACD-B842-B246-AB53-84EBDBC38735}"/>
              </a:ext>
            </a:extLst>
          </p:cNvPr>
          <p:cNvSpPr>
            <a:spLocks noGrp="1"/>
          </p:cNvSpPr>
          <p:nvPr>
            <p:ph type="body" sz="quarter" idx="15"/>
          </p:nvPr>
        </p:nvSpPr>
        <p:spPr/>
        <p:txBody>
          <a:bodyPr/>
          <a:lstStyle/>
          <a:p>
            <a:endParaRPr lang="en-US"/>
          </a:p>
        </p:txBody>
      </p:sp>
      <p:sp>
        <p:nvSpPr>
          <p:cNvPr id="10" name="Text Placeholder 9">
            <a:extLst>
              <a:ext uri="{FF2B5EF4-FFF2-40B4-BE49-F238E27FC236}">
                <a16:creationId xmlns:a16="http://schemas.microsoft.com/office/drawing/2014/main" id="{18200A44-20EB-D64D-98E1-342884C513DF}"/>
              </a:ext>
            </a:extLst>
          </p:cNvPr>
          <p:cNvSpPr>
            <a:spLocks noGrp="1"/>
          </p:cNvSpPr>
          <p:nvPr>
            <p:ph type="body" sz="quarter" idx="16"/>
          </p:nvPr>
        </p:nvSpPr>
        <p:spPr/>
        <p:txBody>
          <a:bodyPr/>
          <a:lstStyle/>
          <a:p>
            <a:endParaRPr lang="en-US"/>
          </a:p>
        </p:txBody>
      </p:sp>
      <p:sp>
        <p:nvSpPr>
          <p:cNvPr id="11" name="Text Placeholder 10">
            <a:extLst>
              <a:ext uri="{FF2B5EF4-FFF2-40B4-BE49-F238E27FC236}">
                <a16:creationId xmlns:a16="http://schemas.microsoft.com/office/drawing/2014/main" id="{A4007D08-D573-F84C-974A-0AD2AA642BC1}"/>
              </a:ext>
            </a:extLst>
          </p:cNvPr>
          <p:cNvSpPr>
            <a:spLocks noGrp="1"/>
          </p:cNvSpPr>
          <p:nvPr>
            <p:ph type="body" sz="quarter" idx="17"/>
          </p:nvPr>
        </p:nvSpPr>
        <p:spPr/>
        <p:txBody>
          <a:bodyPr/>
          <a:lstStyle/>
          <a:p>
            <a:endParaRPr lang="en-US"/>
          </a:p>
        </p:txBody>
      </p:sp>
      <p:sp>
        <p:nvSpPr>
          <p:cNvPr id="12" name="Text Placeholder 11">
            <a:extLst>
              <a:ext uri="{FF2B5EF4-FFF2-40B4-BE49-F238E27FC236}">
                <a16:creationId xmlns:a16="http://schemas.microsoft.com/office/drawing/2014/main" id="{330EE03B-2930-2049-B06A-454C97FEDEC4}"/>
              </a:ext>
            </a:extLst>
          </p:cNvPr>
          <p:cNvSpPr>
            <a:spLocks noGrp="1"/>
          </p:cNvSpPr>
          <p:nvPr>
            <p:ph type="body" sz="quarter" idx="18"/>
          </p:nvPr>
        </p:nvSpPr>
        <p:spPr/>
        <p:txBody>
          <a:bodyPr/>
          <a:lstStyle/>
          <a:p>
            <a:endParaRPr lang="en-US"/>
          </a:p>
        </p:txBody>
      </p:sp>
      <p:sp>
        <p:nvSpPr>
          <p:cNvPr id="13" name="Text Placeholder 12">
            <a:extLst>
              <a:ext uri="{FF2B5EF4-FFF2-40B4-BE49-F238E27FC236}">
                <a16:creationId xmlns:a16="http://schemas.microsoft.com/office/drawing/2014/main" id="{1660DC2D-F4E9-7E42-8F48-404863BF0B64}"/>
              </a:ext>
            </a:extLst>
          </p:cNvPr>
          <p:cNvSpPr>
            <a:spLocks noGrp="1"/>
          </p:cNvSpPr>
          <p:nvPr>
            <p:ph type="body" sz="quarter" idx="19"/>
          </p:nvPr>
        </p:nvSpPr>
        <p:spPr/>
        <p:txBody>
          <a:bodyPr/>
          <a:lstStyle/>
          <a:p>
            <a:endParaRPr lang="en-US"/>
          </a:p>
        </p:txBody>
      </p:sp>
      <p:sp>
        <p:nvSpPr>
          <p:cNvPr id="14" name="Text Placeholder 13">
            <a:extLst>
              <a:ext uri="{FF2B5EF4-FFF2-40B4-BE49-F238E27FC236}">
                <a16:creationId xmlns:a16="http://schemas.microsoft.com/office/drawing/2014/main" id="{155C1AE9-9E13-0E49-9D10-87FFC0BB8ED4}"/>
              </a:ext>
            </a:extLst>
          </p:cNvPr>
          <p:cNvSpPr>
            <a:spLocks noGrp="1"/>
          </p:cNvSpPr>
          <p:nvPr>
            <p:ph type="body" idx="4294967295"/>
          </p:nvPr>
        </p:nvSpPr>
        <p:spPr>
          <a:xfrm>
            <a:off x="6811390" y="1600200"/>
            <a:ext cx="4270248" cy="1087755"/>
          </a:xfrm>
        </p:spPr>
        <p:txBody>
          <a:bodyPr/>
          <a:lstStyle/>
          <a:p>
            <a:pPr marL="0" indent="0">
              <a:lnSpc>
                <a:spcPts val="4200"/>
              </a:lnSpc>
              <a:buNone/>
            </a:pPr>
            <a:r>
              <a:rPr lang="en-US" sz="3200" dirty="0">
                <a:solidFill>
                  <a:schemeClr val="tx1"/>
                </a:solidFill>
                <a:latin typeface="Georgia" panose="02040502050405020303" pitchFamily="18" charset="0"/>
              </a:rPr>
              <a:t>The tax-advantage your clients are missing</a:t>
            </a:r>
          </a:p>
        </p:txBody>
      </p:sp>
      <p:sp>
        <p:nvSpPr>
          <p:cNvPr id="15" name="Title 14">
            <a:extLst>
              <a:ext uri="{FF2B5EF4-FFF2-40B4-BE49-F238E27FC236}">
                <a16:creationId xmlns:a16="http://schemas.microsoft.com/office/drawing/2014/main" id="{5EFBA833-B4F3-324F-9C87-CC51C971226B}"/>
              </a:ext>
            </a:extLst>
          </p:cNvPr>
          <p:cNvSpPr>
            <a:spLocks noGrp="1"/>
          </p:cNvSpPr>
          <p:nvPr>
            <p:ph type="ctrTitle"/>
          </p:nvPr>
        </p:nvSpPr>
        <p:spPr>
          <a:xfrm>
            <a:off x="6856476" y="2764328"/>
            <a:ext cx="4270248" cy="543066"/>
          </a:xfrm>
        </p:spPr>
        <p:txBody>
          <a:bodyPr/>
          <a:lstStyle/>
          <a:p>
            <a:r>
              <a:rPr lang="en-US" dirty="0"/>
              <a:t>Insurance and investment</a:t>
            </a:r>
          </a:p>
        </p:txBody>
      </p:sp>
      <p:sp>
        <p:nvSpPr>
          <p:cNvPr id="29" name="TextBox 28">
            <a:extLst>
              <a:ext uri="{FF2B5EF4-FFF2-40B4-BE49-F238E27FC236}">
                <a16:creationId xmlns:a16="http://schemas.microsoft.com/office/drawing/2014/main" id="{3E8F123E-F0A4-174D-8F83-1C429D614FBC}"/>
              </a:ext>
            </a:extLst>
          </p:cNvPr>
          <p:cNvSpPr txBox="1"/>
          <p:nvPr/>
        </p:nvSpPr>
        <p:spPr>
          <a:xfrm>
            <a:off x="572239" y="5601261"/>
            <a:ext cx="2743200" cy="361637"/>
          </a:xfrm>
          <a:prstGeom prst="rect">
            <a:avLst/>
          </a:prstGeom>
          <a:noFill/>
        </p:spPr>
        <p:txBody>
          <a:bodyPr wrap="square" lIns="0" tIns="0" rIns="0" bIns="0" rtlCol="0">
            <a:spAutoFit/>
          </a:bodyPr>
          <a:lstStyle/>
          <a:p>
            <a:pPr algn="l">
              <a:lnSpc>
                <a:spcPct val="100000"/>
              </a:lnSpc>
              <a:spcAft>
                <a:spcPts val="300"/>
              </a:spcAft>
            </a:pPr>
            <a:r>
              <a:rPr lang="en-US" sz="700" dirty="0">
                <a:solidFill>
                  <a:schemeClr val="bg1"/>
                </a:solidFill>
                <a:cs typeface="Arial" panose="020B0604020202020204" pitchFamily="34" charset="0"/>
              </a:rPr>
              <a:t>Insurance products issued by:</a:t>
            </a:r>
          </a:p>
          <a:p>
            <a:pPr algn="l">
              <a:lnSpc>
                <a:spcPct val="100000"/>
              </a:lnSpc>
              <a:spcAft>
                <a:spcPts val="300"/>
              </a:spcAft>
            </a:pPr>
            <a:r>
              <a:rPr lang="en-US" sz="700" dirty="0">
                <a:solidFill>
                  <a:schemeClr val="bg1"/>
                </a:solidFill>
                <a:cs typeface="Arial" panose="020B0604020202020204" pitchFamily="34" charset="0"/>
              </a:rPr>
              <a:t>The Lincoln National Life Insurance Company </a:t>
            </a:r>
            <a:br>
              <a:rPr lang="en-US" sz="700" dirty="0">
                <a:solidFill>
                  <a:schemeClr val="bg1"/>
                </a:solidFill>
                <a:cs typeface="Arial" panose="020B0604020202020204" pitchFamily="34" charset="0"/>
              </a:rPr>
            </a:br>
            <a:endParaRPr lang="en-US" sz="700" dirty="0">
              <a:solidFill>
                <a:schemeClr val="bg1"/>
              </a:solidFill>
              <a:cs typeface="Arial" panose="020B0604020202020204" pitchFamily="34" charset="0"/>
            </a:endParaRPr>
          </a:p>
        </p:txBody>
      </p:sp>
      <p:graphicFrame>
        <p:nvGraphicFramePr>
          <p:cNvPr id="30" name="Table 29">
            <a:extLst>
              <a:ext uri="{FF2B5EF4-FFF2-40B4-BE49-F238E27FC236}">
                <a16:creationId xmlns:a16="http://schemas.microsoft.com/office/drawing/2014/main" id="{D085D6DF-08A3-D746-9071-A0ECD20F9342}"/>
              </a:ext>
            </a:extLst>
          </p:cNvPr>
          <p:cNvGraphicFramePr>
            <a:graphicFrameLocks noGrp="1"/>
          </p:cNvGraphicFramePr>
          <p:nvPr>
            <p:extLst>
              <p:ext uri="{D42A27DB-BD31-4B8C-83A1-F6EECF244321}">
                <p14:modId xmlns:p14="http://schemas.microsoft.com/office/powerpoint/2010/main" val="101608122"/>
              </p:ext>
            </p:extLst>
          </p:nvPr>
        </p:nvGraphicFramePr>
        <p:xfrm>
          <a:off x="572239" y="4644209"/>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a:solidFill>
                            <a:schemeClr val="bg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a:solidFill>
                            <a:schemeClr val="bg1"/>
                          </a:solidFill>
                          <a:latin typeface="Calibri" panose="020F0502020204030204" pitchFamily="34" charset="0"/>
                          <a:cs typeface="Calibri" panose="020F0502020204030204" pitchFamily="34" charset="0"/>
                        </a:rPr>
                        <a:t>Not insured by any federal </a:t>
                      </a:r>
                      <a:br>
                        <a:rPr lang="en-US" sz="700" b="0">
                          <a:solidFill>
                            <a:schemeClr val="bg1"/>
                          </a:solidFill>
                          <a:latin typeface="Calibri" panose="020F0502020204030204" pitchFamily="34" charset="0"/>
                          <a:cs typeface="Calibri" panose="020F0502020204030204" pitchFamily="34" charset="0"/>
                        </a:rPr>
                      </a:br>
                      <a:r>
                        <a:rPr lang="en-US" sz="700" b="0">
                          <a:solidFill>
                            <a:schemeClr val="bg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a:solidFill>
                            <a:schemeClr val="bg1"/>
                          </a:solidFill>
                          <a:latin typeface="Calibri" panose="020F0502020204030204" pitchFamily="34" charset="0"/>
                          <a:cs typeface="Calibri" panose="020F0502020204030204" pitchFamily="34" charset="0"/>
                        </a:rPr>
                        <a:t>Not guaranteed by any bank </a:t>
                      </a:r>
                      <a:br>
                        <a:rPr lang="en-US" sz="700" b="0">
                          <a:solidFill>
                            <a:schemeClr val="bg1"/>
                          </a:solidFill>
                          <a:latin typeface="Calibri" panose="020F0502020204030204" pitchFamily="34" charset="0"/>
                          <a:cs typeface="Calibri" panose="020F0502020204030204" pitchFamily="34" charset="0"/>
                        </a:rPr>
                      </a:br>
                      <a:r>
                        <a:rPr lang="en-US" sz="700" b="0">
                          <a:solidFill>
                            <a:schemeClr val="bg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
        <p:nvSpPr>
          <p:cNvPr id="32" name="TextBox 31">
            <a:extLst>
              <a:ext uri="{FF2B5EF4-FFF2-40B4-BE49-F238E27FC236}">
                <a16:creationId xmlns:a16="http://schemas.microsoft.com/office/drawing/2014/main" id="{7E4887BB-74C1-7243-9B4E-66A6B71759D9}"/>
              </a:ext>
            </a:extLst>
          </p:cNvPr>
          <p:cNvSpPr txBox="1"/>
          <p:nvPr/>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1</a:t>
            </a:fld>
            <a:endParaRPr lang="en-US" sz="700" kern="400" baseline="0">
              <a:solidFill>
                <a:schemeClr val="bg1"/>
              </a:solidFill>
              <a:latin typeface="+mn-lt"/>
              <a:cs typeface="Arial" panose="020B0604020202020204" pitchFamily="34" charset="0"/>
            </a:endParaRPr>
          </a:p>
        </p:txBody>
      </p:sp>
      <p:sp>
        <p:nvSpPr>
          <p:cNvPr id="33" name="TextBox 32">
            <a:extLst>
              <a:ext uri="{FF2B5EF4-FFF2-40B4-BE49-F238E27FC236}">
                <a16:creationId xmlns:a16="http://schemas.microsoft.com/office/drawing/2014/main" id="{9A9FDB5A-8947-2445-BA3C-AD5A09C31617}"/>
              </a:ext>
            </a:extLst>
          </p:cNvPr>
          <p:cNvSpPr txBox="1"/>
          <p:nvPr/>
        </p:nvSpPr>
        <p:spPr>
          <a:xfrm>
            <a:off x="1987629" y="6458531"/>
            <a:ext cx="6949440" cy="107722"/>
          </a:xfrm>
          <a:prstGeom prst="rect">
            <a:avLst/>
          </a:prstGeom>
          <a:noFill/>
        </p:spPr>
        <p:txBody>
          <a:bodyPr wrap="square" lIns="0" tIns="0" rIns="0" bIns="0" rtlCol="0" anchor="b" anchorCtr="0">
            <a:spAutoFit/>
          </a:bodyPr>
          <a:lstStyle/>
          <a:p>
            <a:pPr algn="ctr"/>
            <a:r>
              <a:rPr lang="en-US" sz="700" b="1" kern="400" dirty="0">
                <a:cs typeface="Arial" panose="020B0604020202020204" pitchFamily="34" charset="0"/>
              </a:rPr>
              <a:t>For broker-dealer use only. Not for use with the public.</a:t>
            </a:r>
          </a:p>
        </p:txBody>
      </p:sp>
      <p:sp>
        <p:nvSpPr>
          <p:cNvPr id="34" name="TextBox 33">
            <a:extLst>
              <a:ext uri="{FF2B5EF4-FFF2-40B4-BE49-F238E27FC236}">
                <a16:creationId xmlns:a16="http://schemas.microsoft.com/office/drawing/2014/main" id="{DFF9A139-EB30-0E4A-BA6F-18343B46C8A8}"/>
              </a:ext>
            </a:extLst>
          </p:cNvPr>
          <p:cNvSpPr txBox="1"/>
          <p:nvPr/>
        </p:nvSpPr>
        <p:spPr>
          <a:xfrm>
            <a:off x="579120" y="5936449"/>
            <a:ext cx="1708404" cy="107722"/>
          </a:xfrm>
          <a:prstGeom prst="rect">
            <a:avLst/>
          </a:prstGeom>
          <a:noFill/>
        </p:spPr>
        <p:txBody>
          <a:bodyPr wrap="square" lIns="0" tIns="0" rIns="0" bIns="0" rtlCol="0" anchor="b" anchorCtr="0">
            <a:spAutoFit/>
          </a:bodyPr>
          <a:lstStyle/>
          <a:p>
            <a:r>
              <a:rPr lang="en-US" sz="700" kern="400" baseline="0" dirty="0">
                <a:solidFill>
                  <a:schemeClr val="bg1"/>
                </a:solidFill>
                <a:cs typeface="Arial" panose="020B0604020202020204" pitchFamily="34" charset="0"/>
              </a:rPr>
              <a:t>LCN-6194959-010324</a:t>
            </a:r>
          </a:p>
        </p:txBody>
      </p:sp>
      <p:sp>
        <p:nvSpPr>
          <p:cNvPr id="24" name="TextBox 23">
            <a:extLst>
              <a:ext uri="{FF2B5EF4-FFF2-40B4-BE49-F238E27FC236}">
                <a16:creationId xmlns:a16="http://schemas.microsoft.com/office/drawing/2014/main" id="{2DBCD3E7-DF74-644B-BD71-315A96058272}"/>
              </a:ext>
            </a:extLst>
          </p:cNvPr>
          <p:cNvSpPr txBox="1"/>
          <p:nvPr/>
        </p:nvSpPr>
        <p:spPr>
          <a:xfrm>
            <a:off x="8991600" y="6458838"/>
            <a:ext cx="2243099" cy="107722"/>
          </a:xfrm>
          <a:prstGeom prst="rect">
            <a:avLst/>
          </a:prstGeom>
          <a:noFill/>
        </p:spPr>
        <p:txBody>
          <a:bodyPr wrap="square" lIns="0" tIns="0" rIns="0" bIns="0" rtlCol="0" anchor="b" anchorCtr="0">
            <a:spAutoFit/>
          </a:bodyPr>
          <a:lstStyle/>
          <a:p>
            <a:pPr algn="r"/>
            <a:r>
              <a:rPr lang="en-US" sz="700" kern="400">
                <a:solidFill>
                  <a:schemeClr val="bg1"/>
                </a:solidFill>
                <a:cs typeface="Arial" panose="020B0604020202020204" pitchFamily="34" charset="0"/>
              </a:rPr>
              <a:t>©</a:t>
            </a:r>
            <a:fld id="{0C874901-42A5-3743-9BD0-78F3F8EA6A12}" type="datetimeyyyy">
              <a:rPr lang="en-US" sz="700" kern="400" smtClean="0">
                <a:solidFill>
                  <a:schemeClr val="bg1"/>
                </a:solidFill>
                <a:cs typeface="Arial" panose="020B0604020202020204" pitchFamily="34" charset="0"/>
              </a:rPr>
              <a:t>2024</a:t>
            </a:fld>
            <a:r>
              <a:rPr lang="en-US" sz="700" kern="400">
                <a:solidFill>
                  <a:schemeClr val="bg1"/>
                </a:solidFill>
                <a:cs typeface="Arial" panose="020B0604020202020204" pitchFamily="34" charset="0"/>
              </a:rPr>
              <a:t> Lincoln National Corporation</a:t>
            </a:r>
          </a:p>
        </p:txBody>
      </p:sp>
      <p:pic>
        <p:nvPicPr>
          <p:cNvPr id="19" name="Picture 18">
            <a:extLst>
              <a:ext uri="{FF2B5EF4-FFF2-40B4-BE49-F238E27FC236}">
                <a16:creationId xmlns:a16="http://schemas.microsoft.com/office/drawing/2014/main" id="{CD7542ED-ADBA-107B-4B25-068EBE89C9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239" y="533400"/>
            <a:ext cx="1389888" cy="441315"/>
          </a:xfrm>
          <a:prstGeom prst="rect">
            <a:avLst/>
          </a:prstGeom>
        </p:spPr>
      </p:pic>
    </p:spTree>
    <p:extLst>
      <p:ext uri="{BB962C8B-B14F-4D97-AF65-F5344CB8AC3E}">
        <p14:creationId xmlns:p14="http://schemas.microsoft.com/office/powerpoint/2010/main" val="424349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graph with lines and a white background&#10;&#10;Description automatically generated with medium confidence">
            <a:extLst>
              <a:ext uri="{FF2B5EF4-FFF2-40B4-BE49-F238E27FC236}">
                <a16:creationId xmlns:a16="http://schemas.microsoft.com/office/drawing/2014/main" id="{E98361B9-9DFC-B3F2-945E-6C81A9A4F90B}"/>
              </a:ext>
            </a:extLst>
          </p:cNvPr>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p:blipFill>
        <p:spPr>
          <a:xfrm>
            <a:off x="0" y="1497721"/>
            <a:ext cx="12192000" cy="4925869"/>
          </a:xfrm>
          <a:prstGeom prst="rect">
            <a:avLst/>
          </a:prstGeom>
        </p:spPr>
      </p:pic>
      <p:sp>
        <p:nvSpPr>
          <p:cNvPr id="5" name="Rectangle 4">
            <a:extLst>
              <a:ext uri="{FF2B5EF4-FFF2-40B4-BE49-F238E27FC236}">
                <a16:creationId xmlns:a16="http://schemas.microsoft.com/office/drawing/2014/main" id="{D6968FA6-C4C9-E2FF-9566-2F2104CCD8B0}"/>
              </a:ext>
            </a:extLst>
          </p:cNvPr>
          <p:cNvSpPr/>
          <p:nvPr/>
        </p:nvSpPr>
        <p:spPr>
          <a:xfrm>
            <a:off x="6379780" y="3131581"/>
            <a:ext cx="4312737" cy="2033890"/>
          </a:xfrm>
          <a:prstGeom prst="rect">
            <a:avLst/>
          </a:prstGeom>
          <a:solidFill>
            <a:schemeClr val="bg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D41F14-C914-8E07-83E7-D4CF34592903}"/>
              </a:ext>
            </a:extLst>
          </p:cNvPr>
          <p:cNvSpPr/>
          <p:nvPr/>
        </p:nvSpPr>
        <p:spPr>
          <a:xfrm>
            <a:off x="625710" y="3112474"/>
            <a:ext cx="4611580" cy="2033890"/>
          </a:xfrm>
          <a:prstGeom prst="rect">
            <a:avLst/>
          </a:prstGeom>
          <a:solidFill>
            <a:schemeClr val="bg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4">
            <a:extLst>
              <a:ext uri="{FF2B5EF4-FFF2-40B4-BE49-F238E27FC236}">
                <a16:creationId xmlns:a16="http://schemas.microsoft.com/office/drawing/2014/main" id="{07F7C76C-C9CA-6E86-94F2-820AECFCB033}"/>
              </a:ext>
            </a:extLst>
          </p:cNvPr>
          <p:cNvSpPr/>
          <p:nvPr/>
        </p:nvSpPr>
        <p:spPr>
          <a:xfrm>
            <a:off x="2245674" y="2425259"/>
            <a:ext cx="2991615" cy="702252"/>
          </a:xfrm>
          <a:custGeom>
            <a:avLst/>
            <a:gdLst/>
            <a:ahLst/>
            <a:cxnLst/>
            <a:rect l="l" t="t" r="r" b="b"/>
            <a:pathLst>
              <a:path w="2286000" h="862964">
                <a:moveTo>
                  <a:pt x="2286000" y="0"/>
                </a:moveTo>
                <a:lnTo>
                  <a:pt x="0" y="0"/>
                </a:lnTo>
                <a:lnTo>
                  <a:pt x="0" y="862736"/>
                </a:lnTo>
                <a:lnTo>
                  <a:pt x="2286000" y="862736"/>
                </a:lnTo>
                <a:lnTo>
                  <a:pt x="2286000" y="0"/>
                </a:lnTo>
                <a:close/>
              </a:path>
            </a:pathLst>
          </a:custGeom>
          <a:solidFill>
            <a:schemeClr val="accent1"/>
          </a:solidFill>
        </p:spPr>
        <p:txBody>
          <a:bodyPr wrap="square" lIns="0" tIns="91440" rIns="0" bIns="91440" rtlCol="0" anchor="ctr" anchorCtr="0">
            <a:noAutofit/>
          </a:bodyPr>
          <a:lstStyle/>
          <a:p>
            <a:pPr algn="ctr">
              <a:lnSpc>
                <a:spcPct val="100000"/>
              </a:lnSpc>
              <a:spcBef>
                <a:spcPts val="100"/>
              </a:spcBef>
            </a:pPr>
            <a:r>
              <a:rPr lang="en-US" sz="1800">
                <a:solidFill>
                  <a:srgbClr val="FFFFFF"/>
                </a:solidFill>
                <a:cs typeface="DINPro-Italic"/>
              </a:rPr>
              <a:t>Investment Strategy</a:t>
            </a:r>
          </a:p>
        </p:txBody>
      </p:sp>
      <p:sp>
        <p:nvSpPr>
          <p:cNvPr id="8" name="object 5">
            <a:extLst>
              <a:ext uri="{FF2B5EF4-FFF2-40B4-BE49-F238E27FC236}">
                <a16:creationId xmlns:a16="http://schemas.microsoft.com/office/drawing/2014/main" id="{30BC6719-2E6D-2BE7-D713-7AE8B5949163}"/>
              </a:ext>
            </a:extLst>
          </p:cNvPr>
          <p:cNvSpPr/>
          <p:nvPr/>
        </p:nvSpPr>
        <p:spPr>
          <a:xfrm>
            <a:off x="7322323" y="2429329"/>
            <a:ext cx="3370194" cy="702252"/>
          </a:xfrm>
          <a:custGeom>
            <a:avLst/>
            <a:gdLst/>
            <a:ahLst/>
            <a:cxnLst/>
            <a:rect l="l" t="t" r="r" b="b"/>
            <a:pathLst>
              <a:path w="2286000" h="862964">
                <a:moveTo>
                  <a:pt x="2286000" y="0"/>
                </a:moveTo>
                <a:lnTo>
                  <a:pt x="0" y="0"/>
                </a:lnTo>
                <a:lnTo>
                  <a:pt x="0" y="862736"/>
                </a:lnTo>
                <a:lnTo>
                  <a:pt x="2286000" y="862736"/>
                </a:lnTo>
                <a:lnTo>
                  <a:pt x="2286000" y="0"/>
                </a:lnTo>
                <a:close/>
              </a:path>
            </a:pathLst>
          </a:custGeom>
          <a:solidFill>
            <a:srgbClr val="00747B"/>
          </a:solidFill>
        </p:spPr>
        <p:txBody>
          <a:bodyPr wrap="square" lIns="91440" tIns="91440" rIns="91440" bIns="91440" rtlCol="0" anchor="ctr" anchorCtr="0">
            <a:noAutofit/>
          </a:bodyPr>
          <a:lstStyle/>
          <a:p>
            <a:pPr algn="ctr">
              <a:lnSpc>
                <a:spcPct val="100000"/>
              </a:lnSpc>
              <a:spcBef>
                <a:spcPts val="100"/>
              </a:spcBef>
            </a:pPr>
            <a:r>
              <a:rPr lang="en-US" sz="1800">
                <a:solidFill>
                  <a:srgbClr val="FFFFFF"/>
                </a:solidFill>
                <a:cs typeface="DINPro-BoldItalic"/>
              </a:rPr>
              <a:t>Insurance Strategy</a:t>
            </a:r>
            <a:endParaRPr lang="en-US" sz="1800">
              <a:cs typeface="DINPro-Italic"/>
            </a:endParaRPr>
          </a:p>
        </p:txBody>
      </p:sp>
      <p:sp>
        <p:nvSpPr>
          <p:cNvPr id="9" name="object 89">
            <a:extLst>
              <a:ext uri="{FF2B5EF4-FFF2-40B4-BE49-F238E27FC236}">
                <a16:creationId xmlns:a16="http://schemas.microsoft.com/office/drawing/2014/main" id="{40959406-3422-2BC5-7704-B3278C85FD26}"/>
              </a:ext>
            </a:extLst>
          </p:cNvPr>
          <p:cNvSpPr txBox="1"/>
          <p:nvPr/>
        </p:nvSpPr>
        <p:spPr>
          <a:xfrm>
            <a:off x="2452589" y="3293403"/>
            <a:ext cx="1225554" cy="472950"/>
          </a:xfrm>
          <a:prstGeom prst="rect">
            <a:avLst/>
          </a:prstGeom>
        </p:spPr>
        <p:txBody>
          <a:bodyPr vert="horz" wrap="square" lIns="0" tIns="134620" rIns="0" bIns="0" rtlCol="0" anchor="t" anchorCtr="0">
            <a:spAutoFit/>
          </a:bodyPr>
          <a:lstStyle/>
          <a:p>
            <a:pPr marR="5080" algn="r">
              <a:lnSpc>
                <a:spcPts val="2800"/>
              </a:lnSpc>
              <a:spcAft>
                <a:spcPts val="700"/>
              </a:spcAft>
            </a:pPr>
            <a:r>
              <a:rPr sz="2000" spc="-10" dirty="0">
                <a:solidFill>
                  <a:schemeClr val="accent1"/>
                </a:solidFill>
                <a:cs typeface="DINPro-Medium"/>
              </a:rPr>
              <a:t>$</a:t>
            </a:r>
            <a:r>
              <a:rPr lang="en-US" sz="2000" spc="-10" dirty="0">
                <a:solidFill>
                  <a:schemeClr val="accent1"/>
                </a:solidFill>
                <a:cs typeface="DINPro-Medium"/>
              </a:rPr>
              <a:t>507,153</a:t>
            </a:r>
            <a:endParaRPr sz="2000" dirty="0">
              <a:solidFill>
                <a:schemeClr val="accent1"/>
              </a:solidFill>
              <a:cs typeface="DINPro-Medium"/>
            </a:endParaRPr>
          </a:p>
        </p:txBody>
      </p:sp>
      <p:sp>
        <p:nvSpPr>
          <p:cNvPr id="10" name="object 91">
            <a:extLst>
              <a:ext uri="{FF2B5EF4-FFF2-40B4-BE49-F238E27FC236}">
                <a16:creationId xmlns:a16="http://schemas.microsoft.com/office/drawing/2014/main" id="{3E13845A-F9E9-C092-4828-0D08F91D03F9}"/>
              </a:ext>
            </a:extLst>
          </p:cNvPr>
          <p:cNvSpPr txBox="1"/>
          <p:nvPr/>
        </p:nvSpPr>
        <p:spPr>
          <a:xfrm>
            <a:off x="7275821" y="3366445"/>
            <a:ext cx="1528052" cy="1498872"/>
          </a:xfrm>
          <a:prstGeom prst="rect">
            <a:avLst/>
          </a:prstGeom>
        </p:spPr>
        <p:txBody>
          <a:bodyPr vert="horz" wrap="square" lIns="0" tIns="134620" rIns="0" bIns="0" rtlCol="0" anchor="t">
            <a:spAutoFit/>
          </a:bodyPr>
          <a:lstStyle/>
          <a:p>
            <a:pPr marR="8255" algn="r">
              <a:lnSpc>
                <a:spcPts val="2800"/>
              </a:lnSpc>
              <a:spcAft>
                <a:spcPts val="1200"/>
              </a:spcAft>
            </a:pPr>
            <a:r>
              <a:rPr lang="en-US" sz="2000" spc="-25" dirty="0">
                <a:solidFill>
                  <a:srgbClr val="00747B"/>
                </a:solidFill>
                <a:cs typeface="DINPro-Medium"/>
              </a:rPr>
              <a:t>$1,723,375</a:t>
            </a:r>
            <a:endParaRPr sz="2000" dirty="0">
              <a:solidFill>
                <a:srgbClr val="00747B"/>
              </a:solidFill>
              <a:cs typeface="DINPro-Medium"/>
            </a:endParaRPr>
          </a:p>
          <a:p>
            <a:pPr marR="5080" algn="r">
              <a:lnSpc>
                <a:spcPts val="2800"/>
              </a:lnSpc>
              <a:spcAft>
                <a:spcPts val="1200"/>
              </a:spcAft>
            </a:pPr>
            <a:r>
              <a:rPr sz="2000" spc="-25" dirty="0">
                <a:solidFill>
                  <a:srgbClr val="00747B"/>
                </a:solidFill>
                <a:cs typeface="DINPro-Medium"/>
              </a:rPr>
              <a:t>$</a:t>
            </a:r>
            <a:r>
              <a:rPr lang="en-US" sz="2000" spc="-25" dirty="0">
                <a:solidFill>
                  <a:srgbClr val="00747B"/>
                </a:solidFill>
                <a:cs typeface="DINPro-Medium"/>
              </a:rPr>
              <a:t>637,649</a:t>
            </a:r>
            <a:endParaRPr sz="2000" dirty="0">
              <a:solidFill>
                <a:srgbClr val="00747B"/>
              </a:solidFill>
              <a:cs typeface="DINPro-Medium"/>
            </a:endParaRPr>
          </a:p>
          <a:p>
            <a:pPr marR="7620" algn="r">
              <a:lnSpc>
                <a:spcPts val="2800"/>
              </a:lnSpc>
              <a:spcAft>
                <a:spcPts val="700"/>
              </a:spcAft>
            </a:pPr>
            <a:r>
              <a:rPr lang="en-US" sz="2000" spc="-25" dirty="0">
                <a:solidFill>
                  <a:srgbClr val="00747B"/>
                </a:solidFill>
                <a:cs typeface="DINPro-Medium"/>
              </a:rPr>
              <a:t>$430,844</a:t>
            </a:r>
            <a:endParaRPr lang="en-US" sz="2400" dirty="0">
              <a:solidFill>
                <a:srgbClr val="00747B"/>
              </a:solidFill>
              <a:ea typeface="Calibri"/>
              <a:cs typeface="DINPro-Medium"/>
            </a:endParaRPr>
          </a:p>
        </p:txBody>
      </p:sp>
      <p:sp>
        <p:nvSpPr>
          <p:cNvPr id="12" name="TextBox 11">
            <a:extLst>
              <a:ext uri="{FF2B5EF4-FFF2-40B4-BE49-F238E27FC236}">
                <a16:creationId xmlns:a16="http://schemas.microsoft.com/office/drawing/2014/main" id="{7345E766-4066-38C8-30D7-87C06569D98D}"/>
              </a:ext>
            </a:extLst>
          </p:cNvPr>
          <p:cNvSpPr txBox="1"/>
          <p:nvPr/>
        </p:nvSpPr>
        <p:spPr>
          <a:xfrm>
            <a:off x="704755" y="5356692"/>
            <a:ext cx="10416665" cy="1054135"/>
          </a:xfrm>
          <a:prstGeom prst="rect">
            <a:avLst/>
          </a:prstGeom>
          <a:noFill/>
        </p:spPr>
        <p:txBody>
          <a:bodyPr wrap="square">
            <a:spAutoFit/>
          </a:bodyPr>
          <a:lstStyle/>
          <a:p>
            <a:pPr>
              <a:spcAft>
                <a:spcPts val="300"/>
              </a:spcAft>
              <a:defRPr/>
            </a:pPr>
            <a:r>
              <a:rPr lang="en-US" sz="1000" dirty="0">
                <a:latin typeface="+mn-lt"/>
                <a:cs typeface="Arial" panose="020B0604020202020204" pitchFamily="34" charset="0"/>
              </a:rPr>
              <a:t>Investment Strategy: Assumed historical returns from 2001 through 2023 with 80% allocated to the State Street S&amp;P 500 Index N (SVSPX) with a current management fee of 16 bps and 20% allocation to the Putnam Income A (PINCX) with a current management fee of 73 bps. 24% federal/15% capital gains tax rate and 1% annual advisory fee. Values shown are net of all applicable taxes and fees. Source: Morningstar.</a:t>
            </a:r>
          </a:p>
          <a:p>
            <a:pPr eaLnBrk="1" fontAlgn="auto" hangingPunct="1">
              <a:spcBef>
                <a:spcPts val="0"/>
              </a:spcBef>
              <a:spcAft>
                <a:spcPts val="300"/>
              </a:spcAft>
              <a:defRPr/>
            </a:pPr>
            <a:r>
              <a:rPr lang="en-US" sz="1000" dirty="0">
                <a:latin typeface="+mn-lt"/>
                <a:cs typeface="Arial" panose="020B0604020202020204" pitchFamily="34" charset="0"/>
              </a:rPr>
              <a:t>Insurance Strategy: </a:t>
            </a:r>
            <a:r>
              <a:rPr lang="en-US" sz="1000" dirty="0">
                <a:cs typeface="Arial" panose="020B0604020202020204" pitchFamily="34" charset="0"/>
              </a:rPr>
              <a:t>Male</a:t>
            </a:r>
            <a:r>
              <a:rPr lang="en-US" sz="1000" dirty="0">
                <a:latin typeface="+mn-lt"/>
                <a:cs typeface="Arial" panose="020B0604020202020204" pitchFamily="34" charset="0"/>
              </a:rPr>
              <a:t>, age 55, “couples discount” underwriting class. </a:t>
            </a:r>
            <a:r>
              <a:rPr lang="en-US" sz="1000" i="1" dirty="0">
                <a:latin typeface="+mn-lt"/>
                <a:cs typeface="Arial" panose="020B0604020202020204" pitchFamily="34" charset="0"/>
              </a:rPr>
              <a:t>MoneyGuard Market Advantage</a:t>
            </a:r>
            <a:r>
              <a:rPr lang="en-US" sz="1000" dirty="0">
                <a:latin typeface="+mn-lt"/>
                <a:cs typeface="Arial" panose="020B0604020202020204" pitchFamily="34" charset="0"/>
              </a:rPr>
              <a:t>®,</a:t>
            </a:r>
            <a:r>
              <a:rPr lang="en-US" sz="1000" dirty="0">
                <a:cs typeface="Arial" panose="020B0604020202020204" pitchFamily="34" charset="0"/>
              </a:rPr>
              <a:t> a variable universal life insurance policy with a long-term care rider,</a:t>
            </a:r>
            <a:r>
              <a:rPr lang="en-US" sz="1000" dirty="0">
                <a:latin typeface="+mn-lt"/>
                <a:cs typeface="Arial" panose="020B0604020202020204" pitchFamily="34" charset="0"/>
              </a:rPr>
              <a:t> assuming a $15,000 annual premium paid for 10 years. Assumed historical returns from 2001 through 2023 with 80% allocated to the LVIP SSGA S&amp;P 500 Index Std with a current management fee of </a:t>
            </a:r>
            <a:r>
              <a:rPr lang="en-US" sz="1000" dirty="0">
                <a:cs typeface="Arial" panose="020B0604020202020204" pitchFamily="34" charset="0"/>
              </a:rPr>
              <a:t>23 </a:t>
            </a:r>
            <a:r>
              <a:rPr lang="en-US" sz="1000" dirty="0">
                <a:latin typeface="+mn-lt"/>
                <a:cs typeface="Arial" panose="020B0604020202020204" pitchFamily="34" charset="0"/>
              </a:rPr>
              <a:t>bps</a:t>
            </a:r>
            <a:r>
              <a:rPr lang="en-US" sz="1000" dirty="0">
                <a:cs typeface="Arial" panose="020B0604020202020204" pitchFamily="34" charset="0"/>
              </a:rPr>
              <a:t> and 20% allocation to the LVIP Delaware Bond Fund Std with a current management fee of 37 bps. Source: </a:t>
            </a:r>
            <a:r>
              <a:rPr lang="en-US" sz="1000" i="1" dirty="0">
                <a:effectLst/>
                <a:ea typeface="Calibri" panose="020F0502020204030204" pitchFamily="34" charset="0"/>
              </a:rPr>
              <a:t>Lincoln</a:t>
            </a:r>
            <a:r>
              <a:rPr lang="en-US" sz="1000" dirty="0">
                <a:effectLst/>
                <a:ea typeface="Calibri" panose="020F0502020204030204" pitchFamily="34" charset="0"/>
              </a:rPr>
              <a:t> </a:t>
            </a:r>
            <a:r>
              <a:rPr lang="en-US" sz="1000" i="1" dirty="0" err="1">
                <a:effectLst/>
                <a:ea typeface="Calibri" panose="020F0502020204030204" pitchFamily="34" charset="0"/>
              </a:rPr>
              <a:t>DesignIt</a:t>
            </a:r>
            <a:r>
              <a:rPr lang="en-US" sz="1000" baseline="30000" dirty="0" err="1">
                <a:effectLst/>
                <a:ea typeface="Calibri" panose="020F0502020204030204" pitchFamily="34" charset="0"/>
              </a:rPr>
              <a:t>SM</a:t>
            </a:r>
            <a:r>
              <a:rPr lang="en-US" sz="1000" dirty="0">
                <a:effectLst/>
                <a:ea typeface="Calibri" panose="020F0502020204030204" pitchFamily="34" charset="0"/>
              </a:rPr>
              <a:t>.</a:t>
            </a:r>
            <a:endParaRPr lang="en-US" sz="1000" dirty="0">
              <a:latin typeface="+mn-lt"/>
              <a:cs typeface="Arial" panose="020B0604020202020204" pitchFamily="34" charset="0"/>
            </a:endParaRPr>
          </a:p>
        </p:txBody>
      </p:sp>
      <p:sp>
        <p:nvSpPr>
          <p:cNvPr id="13" name="object 89">
            <a:extLst>
              <a:ext uri="{FF2B5EF4-FFF2-40B4-BE49-F238E27FC236}">
                <a16:creationId xmlns:a16="http://schemas.microsoft.com/office/drawing/2014/main" id="{ADA40695-9408-C63B-16E7-D845985915B9}"/>
              </a:ext>
            </a:extLst>
          </p:cNvPr>
          <p:cNvSpPr txBox="1"/>
          <p:nvPr/>
        </p:nvSpPr>
        <p:spPr>
          <a:xfrm>
            <a:off x="2428789" y="3811259"/>
            <a:ext cx="1225554" cy="472950"/>
          </a:xfrm>
          <a:prstGeom prst="rect">
            <a:avLst/>
          </a:prstGeom>
        </p:spPr>
        <p:txBody>
          <a:bodyPr vert="horz" wrap="square" lIns="0" tIns="134620" rIns="0" bIns="0" rtlCol="0" anchor="t" anchorCtr="0">
            <a:spAutoFit/>
          </a:bodyPr>
          <a:lstStyle/>
          <a:p>
            <a:pPr marR="5080" algn="r">
              <a:lnSpc>
                <a:spcPts val="2800"/>
              </a:lnSpc>
              <a:spcAft>
                <a:spcPts val="700"/>
              </a:spcAft>
            </a:pPr>
            <a:r>
              <a:rPr lang="en-US" sz="2000" spc="-10" dirty="0">
                <a:solidFill>
                  <a:schemeClr val="accent1"/>
                </a:solidFill>
                <a:cs typeface="DINPro-Medium"/>
              </a:rPr>
              <a:t>$ 507,153</a:t>
            </a:r>
            <a:endParaRPr lang="en-US" sz="2000" dirty="0">
              <a:solidFill>
                <a:schemeClr val="accent1"/>
              </a:solidFill>
              <a:cs typeface="DINPro-Medium"/>
            </a:endParaRPr>
          </a:p>
        </p:txBody>
      </p:sp>
      <p:sp>
        <p:nvSpPr>
          <p:cNvPr id="14" name="object 92">
            <a:extLst>
              <a:ext uri="{FF2B5EF4-FFF2-40B4-BE49-F238E27FC236}">
                <a16:creationId xmlns:a16="http://schemas.microsoft.com/office/drawing/2014/main" id="{B0CDEDB8-E371-442C-5E03-F20F506ECCCE}"/>
              </a:ext>
            </a:extLst>
          </p:cNvPr>
          <p:cNvSpPr txBox="1"/>
          <p:nvPr/>
        </p:nvSpPr>
        <p:spPr>
          <a:xfrm>
            <a:off x="3765575" y="3498294"/>
            <a:ext cx="1618530" cy="1287532"/>
          </a:xfrm>
          <a:prstGeom prst="rect">
            <a:avLst/>
          </a:prstGeom>
        </p:spPr>
        <p:txBody>
          <a:bodyPr vert="horz" wrap="square" lIns="0" tIns="30480" rIns="0" bIns="0" rtlCol="0">
            <a:spAutoFit/>
          </a:bodyPr>
          <a:lstStyle/>
          <a:p>
            <a:pPr marR="106045"/>
            <a:r>
              <a:rPr lang="en-US" sz="1400" spc="-10" dirty="0">
                <a:solidFill>
                  <a:srgbClr val="231F20"/>
                </a:solidFill>
                <a:cs typeface="DINPro-Italic"/>
              </a:rPr>
              <a:t>Ending market value</a:t>
            </a:r>
            <a:endParaRPr lang="en-US" sz="1400" dirty="0">
              <a:cs typeface="DINPro-Italic"/>
            </a:endParaRPr>
          </a:p>
          <a:p>
            <a:pPr marR="106045">
              <a:spcAft>
                <a:spcPts val="600"/>
              </a:spcAft>
            </a:pPr>
            <a:endParaRPr lang="en-US" sz="1400" spc="-10" dirty="0">
              <a:solidFill>
                <a:srgbClr val="231F20"/>
              </a:solidFill>
              <a:cs typeface="DINPro-Italic"/>
            </a:endParaRPr>
          </a:p>
          <a:p>
            <a:pPr marR="106045"/>
            <a:r>
              <a:rPr lang="en-US" sz="1400" spc="-10" dirty="0">
                <a:solidFill>
                  <a:srgbClr val="231F20"/>
                </a:solidFill>
                <a:cs typeface="DINPro-Italic"/>
              </a:rPr>
              <a:t>Ending market value</a:t>
            </a:r>
            <a:endParaRPr lang="en-US" sz="1400" dirty="0">
              <a:cs typeface="DINPro-Italic"/>
            </a:endParaRPr>
          </a:p>
          <a:p>
            <a:pPr marR="106045">
              <a:spcAft>
                <a:spcPts val="800"/>
              </a:spcAft>
            </a:pPr>
            <a:endParaRPr lang="en-US" sz="1400" spc="-10" dirty="0">
              <a:solidFill>
                <a:srgbClr val="231F20"/>
              </a:solidFill>
              <a:cs typeface="DINPro-Italic"/>
            </a:endParaRPr>
          </a:p>
          <a:p>
            <a:pPr marR="106045"/>
            <a:r>
              <a:rPr lang="en-US" sz="1400" spc="-10" dirty="0">
                <a:solidFill>
                  <a:srgbClr val="231F20"/>
                </a:solidFill>
                <a:cs typeface="DINPro-Italic"/>
              </a:rPr>
              <a:t>Ending market value</a:t>
            </a:r>
            <a:endParaRPr lang="en-US" sz="1400" dirty="0">
              <a:cs typeface="DINPro-Italic"/>
            </a:endParaRPr>
          </a:p>
        </p:txBody>
      </p:sp>
      <p:sp>
        <p:nvSpPr>
          <p:cNvPr id="15" name="object 89">
            <a:extLst>
              <a:ext uri="{FF2B5EF4-FFF2-40B4-BE49-F238E27FC236}">
                <a16:creationId xmlns:a16="http://schemas.microsoft.com/office/drawing/2014/main" id="{F40CE1F2-FD54-8F1E-AE02-202226E735D5}"/>
              </a:ext>
            </a:extLst>
          </p:cNvPr>
          <p:cNvSpPr txBox="1"/>
          <p:nvPr/>
        </p:nvSpPr>
        <p:spPr>
          <a:xfrm>
            <a:off x="2440028" y="4359001"/>
            <a:ext cx="1225554" cy="472950"/>
          </a:xfrm>
          <a:prstGeom prst="rect">
            <a:avLst/>
          </a:prstGeom>
        </p:spPr>
        <p:txBody>
          <a:bodyPr vert="horz" wrap="square" lIns="0" tIns="134620" rIns="0" bIns="0" rtlCol="0" anchor="t" anchorCtr="0">
            <a:spAutoFit/>
          </a:bodyPr>
          <a:lstStyle/>
          <a:p>
            <a:pPr marR="5080" algn="r">
              <a:lnSpc>
                <a:spcPts val="2800"/>
              </a:lnSpc>
              <a:spcAft>
                <a:spcPts val="700"/>
              </a:spcAft>
            </a:pPr>
            <a:r>
              <a:rPr lang="en-US" sz="2000" spc="-10" dirty="0">
                <a:solidFill>
                  <a:schemeClr val="accent1"/>
                </a:solidFill>
                <a:cs typeface="DINPro-Medium"/>
              </a:rPr>
              <a:t>$ 507,153</a:t>
            </a:r>
            <a:endParaRPr lang="en-US" sz="2000" dirty="0">
              <a:solidFill>
                <a:schemeClr val="accent1"/>
              </a:solidFill>
              <a:cs typeface="DINPro-Medium"/>
            </a:endParaRPr>
          </a:p>
        </p:txBody>
      </p:sp>
      <p:sp>
        <p:nvSpPr>
          <p:cNvPr id="16" name="TextBox 15">
            <a:extLst>
              <a:ext uri="{FF2B5EF4-FFF2-40B4-BE49-F238E27FC236}">
                <a16:creationId xmlns:a16="http://schemas.microsoft.com/office/drawing/2014/main" id="{D2DE5CA3-7CF1-32B3-AF61-9F0D9D22E87D}"/>
              </a:ext>
            </a:extLst>
          </p:cNvPr>
          <p:cNvSpPr txBox="1"/>
          <p:nvPr/>
        </p:nvSpPr>
        <p:spPr>
          <a:xfrm>
            <a:off x="562383" y="3293402"/>
            <a:ext cx="1736783" cy="1723549"/>
          </a:xfrm>
          <a:prstGeom prst="rect">
            <a:avLst/>
          </a:prstGeom>
          <a:noFill/>
        </p:spPr>
        <p:txBody>
          <a:bodyPr wrap="square" lIns="0" tIns="0" rIns="0" bIns="0" rtlCol="0">
            <a:spAutoFit/>
          </a:bodyPr>
          <a:lstStyle/>
          <a:p>
            <a:pPr algn="l"/>
            <a:endParaRPr lang="en-US" sz="1600" dirty="0">
              <a:cs typeface="Arial" panose="020B0604020202020204" pitchFamily="34" charset="0"/>
            </a:endParaRPr>
          </a:p>
          <a:p>
            <a:pPr algn="r"/>
            <a:r>
              <a:rPr lang="en-US" sz="1600" b="1" dirty="0">
                <a:cs typeface="Arial" panose="020B0604020202020204" pitchFamily="34" charset="0"/>
              </a:rPr>
              <a:t>LTC</a:t>
            </a:r>
          </a:p>
          <a:p>
            <a:pPr algn="r"/>
            <a:endParaRPr lang="en-US" sz="1600" b="1" dirty="0">
              <a:cs typeface="Arial" panose="020B0604020202020204" pitchFamily="34" charset="0"/>
            </a:endParaRPr>
          </a:p>
          <a:p>
            <a:pPr algn="r"/>
            <a:r>
              <a:rPr lang="en-US" sz="1600" b="1" dirty="0">
                <a:cs typeface="Arial" panose="020B0604020202020204" pitchFamily="34" charset="0"/>
              </a:rPr>
              <a:t>Legacy</a:t>
            </a:r>
          </a:p>
          <a:p>
            <a:pPr algn="r"/>
            <a:endParaRPr lang="en-US" sz="1600" b="1" dirty="0">
              <a:cs typeface="Arial" panose="020B0604020202020204" pitchFamily="34" charset="0"/>
            </a:endParaRPr>
          </a:p>
          <a:p>
            <a:pPr algn="r"/>
            <a:r>
              <a:rPr lang="en-US" sz="1600" b="1" dirty="0">
                <a:cs typeface="Arial" panose="020B0604020202020204" pitchFamily="34" charset="0"/>
              </a:rPr>
              <a:t>Available Asset</a:t>
            </a:r>
          </a:p>
          <a:p>
            <a:pPr algn="r"/>
            <a:endParaRPr lang="en-US" sz="1600" b="1" dirty="0">
              <a:cs typeface="Arial" panose="020B0604020202020204" pitchFamily="34" charset="0"/>
            </a:endParaRPr>
          </a:p>
        </p:txBody>
      </p:sp>
      <p:sp>
        <p:nvSpPr>
          <p:cNvPr id="18" name="Rectangle 17">
            <a:extLst>
              <a:ext uri="{FF2B5EF4-FFF2-40B4-BE49-F238E27FC236}">
                <a16:creationId xmlns:a16="http://schemas.microsoft.com/office/drawing/2014/main" id="{5F51B6BC-5E75-E524-7295-082869557015}"/>
              </a:ext>
            </a:extLst>
          </p:cNvPr>
          <p:cNvSpPr/>
          <p:nvPr/>
        </p:nvSpPr>
        <p:spPr>
          <a:xfrm>
            <a:off x="2604435" y="4464471"/>
            <a:ext cx="2673117" cy="449503"/>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65B4F83-838A-99E1-EBB6-A3431A067AFE}"/>
              </a:ext>
            </a:extLst>
          </p:cNvPr>
          <p:cNvSpPr/>
          <p:nvPr/>
        </p:nvSpPr>
        <p:spPr>
          <a:xfrm>
            <a:off x="7557545" y="3447690"/>
            <a:ext cx="3134972" cy="449503"/>
          </a:xfrm>
          <a:prstGeom prst="rect">
            <a:avLst/>
          </a:prstGeom>
          <a:noFill/>
          <a:ln w="38100">
            <a:solidFill>
              <a:srgbClr val="09757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81381DF-A2C6-3B03-DD75-1CB19BE2E86B}"/>
              </a:ext>
            </a:extLst>
          </p:cNvPr>
          <p:cNvSpPr/>
          <p:nvPr/>
        </p:nvSpPr>
        <p:spPr>
          <a:xfrm>
            <a:off x="7557545" y="3970545"/>
            <a:ext cx="3134972" cy="449503"/>
          </a:xfrm>
          <a:prstGeom prst="rect">
            <a:avLst/>
          </a:prstGeom>
          <a:noFill/>
          <a:ln w="38100">
            <a:solidFill>
              <a:srgbClr val="09757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9AA5387-5F8A-BBF7-BB95-8BB41FA73A15}"/>
              </a:ext>
            </a:extLst>
          </p:cNvPr>
          <p:cNvSpPr txBox="1"/>
          <p:nvPr/>
        </p:nvSpPr>
        <p:spPr>
          <a:xfrm>
            <a:off x="625710" y="1580696"/>
            <a:ext cx="10593282" cy="369332"/>
          </a:xfrm>
          <a:prstGeom prst="rect">
            <a:avLst/>
          </a:prstGeom>
          <a:noFill/>
        </p:spPr>
        <p:txBody>
          <a:bodyPr wrap="square">
            <a:spAutoFit/>
          </a:bodyPr>
          <a:lstStyle/>
          <a:p>
            <a:r>
              <a:rPr lang="en-US" b="1" dirty="0"/>
              <a:t>55, male, married, </a:t>
            </a:r>
            <a:r>
              <a:rPr lang="en-US" altLang="en-US" sz="1800" b="1" dirty="0"/>
              <a:t>$15,000 annual investment for 10 years, 23-year historical illustration (200</a:t>
            </a:r>
            <a:r>
              <a:rPr lang="en-US" altLang="en-US" b="1" dirty="0"/>
              <a:t>1</a:t>
            </a:r>
            <a:r>
              <a:rPr lang="en-US" altLang="en-US" sz="1800" b="1" dirty="0"/>
              <a:t>–2023)</a:t>
            </a:r>
          </a:p>
        </p:txBody>
      </p:sp>
      <p:sp>
        <p:nvSpPr>
          <p:cNvPr id="24" name="Title 1">
            <a:extLst>
              <a:ext uri="{FF2B5EF4-FFF2-40B4-BE49-F238E27FC236}">
                <a16:creationId xmlns:a16="http://schemas.microsoft.com/office/drawing/2014/main" id="{307A5AD5-020B-71E3-CC2A-09BD817915E7}"/>
              </a:ext>
            </a:extLst>
          </p:cNvPr>
          <p:cNvSpPr txBox="1">
            <a:spLocks/>
          </p:cNvSpPr>
          <p:nvPr/>
        </p:nvSpPr>
        <p:spPr>
          <a:xfrm>
            <a:off x="571641" y="484632"/>
            <a:ext cx="11036808" cy="52120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a:lstStyle>
          <a:p>
            <a:r>
              <a:rPr lang="en-US" dirty="0"/>
              <a:t>The answer to the location question</a:t>
            </a:r>
          </a:p>
        </p:txBody>
      </p:sp>
      <p:sp>
        <p:nvSpPr>
          <p:cNvPr id="26" name="Subtitle 2">
            <a:extLst>
              <a:ext uri="{FF2B5EF4-FFF2-40B4-BE49-F238E27FC236}">
                <a16:creationId xmlns:a16="http://schemas.microsoft.com/office/drawing/2014/main" id="{E174832B-FCA0-3166-D75A-958918E4DB64}"/>
              </a:ext>
            </a:extLst>
          </p:cNvPr>
          <p:cNvSpPr txBox="1">
            <a:spLocks/>
          </p:cNvSpPr>
          <p:nvPr/>
        </p:nvSpPr>
        <p:spPr>
          <a:xfrm>
            <a:off x="574676" y="1015200"/>
            <a:ext cx="11041062" cy="273600"/>
          </a:xfrm>
          <a:prstGeom prst="rect">
            <a:avLst/>
          </a:prstGeom>
        </p:spPr>
        <p:txBody>
          <a:bodyPr/>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latin typeface="Georgia" panose="02040502050405020303" pitchFamily="18" charset="0"/>
              </a:rPr>
              <a:t>What bucket provides the right location for long-term care dollars?</a:t>
            </a:r>
          </a:p>
        </p:txBody>
      </p:sp>
      <p:sp>
        <p:nvSpPr>
          <p:cNvPr id="2" name="TextBox 1">
            <a:extLst>
              <a:ext uri="{FF2B5EF4-FFF2-40B4-BE49-F238E27FC236}">
                <a16:creationId xmlns:a16="http://schemas.microsoft.com/office/drawing/2014/main" id="{5DA2362F-28BC-105C-81C4-AD7D9C57949E}"/>
              </a:ext>
            </a:extLst>
          </p:cNvPr>
          <p:cNvSpPr txBox="1"/>
          <p:nvPr/>
        </p:nvSpPr>
        <p:spPr>
          <a:xfrm>
            <a:off x="5689375" y="3340502"/>
            <a:ext cx="1736783" cy="1723549"/>
          </a:xfrm>
          <a:prstGeom prst="rect">
            <a:avLst/>
          </a:prstGeom>
          <a:noFill/>
        </p:spPr>
        <p:txBody>
          <a:bodyPr wrap="square" lIns="0" tIns="0" rIns="0" bIns="0" rtlCol="0">
            <a:spAutoFit/>
          </a:bodyPr>
          <a:lstStyle/>
          <a:p>
            <a:pPr algn="l"/>
            <a:endParaRPr lang="en-US" sz="1600" dirty="0">
              <a:cs typeface="Arial" panose="020B0604020202020204" pitchFamily="34" charset="0"/>
            </a:endParaRPr>
          </a:p>
          <a:p>
            <a:pPr algn="r"/>
            <a:r>
              <a:rPr lang="en-US" sz="1600" b="1" dirty="0">
                <a:cs typeface="Arial" panose="020B0604020202020204" pitchFamily="34" charset="0"/>
              </a:rPr>
              <a:t>LTC</a:t>
            </a:r>
          </a:p>
          <a:p>
            <a:pPr algn="r"/>
            <a:endParaRPr lang="en-US" sz="1600" b="1" dirty="0">
              <a:cs typeface="Arial" panose="020B0604020202020204" pitchFamily="34" charset="0"/>
            </a:endParaRPr>
          </a:p>
          <a:p>
            <a:pPr algn="r"/>
            <a:r>
              <a:rPr lang="en-US" sz="1600" b="1" dirty="0">
                <a:cs typeface="Arial" panose="020B0604020202020204" pitchFamily="34" charset="0"/>
              </a:rPr>
              <a:t>Legacy</a:t>
            </a:r>
          </a:p>
          <a:p>
            <a:pPr algn="r"/>
            <a:endParaRPr lang="en-US" sz="1600" b="1" dirty="0">
              <a:cs typeface="Arial" panose="020B0604020202020204" pitchFamily="34" charset="0"/>
            </a:endParaRPr>
          </a:p>
          <a:p>
            <a:pPr algn="r"/>
            <a:r>
              <a:rPr lang="en-US" sz="1600" b="1" dirty="0">
                <a:cs typeface="Arial" panose="020B0604020202020204" pitchFamily="34" charset="0"/>
              </a:rPr>
              <a:t>Available Asset</a:t>
            </a:r>
          </a:p>
          <a:p>
            <a:pPr algn="r"/>
            <a:endParaRPr lang="en-US" sz="1600" b="1" dirty="0">
              <a:cs typeface="Arial" panose="020B0604020202020204" pitchFamily="34" charset="0"/>
            </a:endParaRPr>
          </a:p>
        </p:txBody>
      </p:sp>
      <p:sp>
        <p:nvSpPr>
          <p:cNvPr id="3" name="object 92">
            <a:extLst>
              <a:ext uri="{FF2B5EF4-FFF2-40B4-BE49-F238E27FC236}">
                <a16:creationId xmlns:a16="http://schemas.microsoft.com/office/drawing/2014/main" id="{C3B369BD-D317-5D92-18B2-E9EE5F86D12D}"/>
              </a:ext>
            </a:extLst>
          </p:cNvPr>
          <p:cNvSpPr txBox="1"/>
          <p:nvPr/>
        </p:nvSpPr>
        <p:spPr>
          <a:xfrm>
            <a:off x="8955736" y="3558510"/>
            <a:ext cx="1736782" cy="1287532"/>
          </a:xfrm>
          <a:prstGeom prst="rect">
            <a:avLst/>
          </a:prstGeom>
        </p:spPr>
        <p:txBody>
          <a:bodyPr vert="horz" wrap="square" lIns="0" tIns="30480" rIns="0" bIns="0" rtlCol="0">
            <a:spAutoFit/>
          </a:bodyPr>
          <a:lstStyle/>
          <a:p>
            <a:pPr marR="106045"/>
            <a:r>
              <a:rPr lang="en-US" sz="1400" spc="-10" dirty="0">
                <a:solidFill>
                  <a:srgbClr val="231F20"/>
                </a:solidFill>
                <a:cs typeface="DINPro-Italic"/>
              </a:rPr>
              <a:t>Long-term care benefit</a:t>
            </a:r>
            <a:endParaRPr lang="en-US" sz="1400" dirty="0">
              <a:cs typeface="DINPro-Italic"/>
            </a:endParaRPr>
          </a:p>
          <a:p>
            <a:pPr marR="106045">
              <a:spcAft>
                <a:spcPts val="600"/>
              </a:spcAft>
            </a:pPr>
            <a:endParaRPr lang="en-US" sz="1400" spc="-10" dirty="0">
              <a:solidFill>
                <a:srgbClr val="231F20"/>
              </a:solidFill>
              <a:cs typeface="DINPro-Italic"/>
            </a:endParaRPr>
          </a:p>
          <a:p>
            <a:pPr marR="106045"/>
            <a:r>
              <a:rPr lang="en-US" sz="1400" spc="-10" dirty="0">
                <a:solidFill>
                  <a:srgbClr val="231F20"/>
                </a:solidFill>
                <a:cs typeface="DINPro-Italic"/>
              </a:rPr>
              <a:t>Death benefit</a:t>
            </a:r>
            <a:endParaRPr lang="en-US" sz="1400" dirty="0">
              <a:cs typeface="DINPro-Italic"/>
            </a:endParaRPr>
          </a:p>
          <a:p>
            <a:pPr marR="106045">
              <a:spcAft>
                <a:spcPts val="800"/>
              </a:spcAft>
            </a:pPr>
            <a:endParaRPr lang="en-US" sz="1400" spc="-10" dirty="0">
              <a:solidFill>
                <a:srgbClr val="231F20"/>
              </a:solidFill>
              <a:cs typeface="DINPro-Italic"/>
            </a:endParaRPr>
          </a:p>
          <a:p>
            <a:pPr marR="106045"/>
            <a:r>
              <a:rPr lang="en-US" sz="1400" spc="-10" dirty="0">
                <a:solidFill>
                  <a:srgbClr val="231F20"/>
                </a:solidFill>
                <a:cs typeface="DINPro-Italic"/>
              </a:rPr>
              <a:t>Cash value</a:t>
            </a:r>
            <a:endParaRPr lang="en-US" sz="1400" dirty="0">
              <a:cs typeface="DINPro-Italic"/>
            </a:endParaRPr>
          </a:p>
        </p:txBody>
      </p:sp>
    </p:spTree>
    <p:extLst>
      <p:ext uri="{BB962C8B-B14F-4D97-AF65-F5344CB8AC3E}">
        <p14:creationId xmlns:p14="http://schemas.microsoft.com/office/powerpoint/2010/main" val="34761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9814-D54A-318F-5DAB-29876FFF297B}"/>
              </a:ext>
            </a:extLst>
          </p:cNvPr>
          <p:cNvSpPr>
            <a:spLocks noGrp="1"/>
          </p:cNvSpPr>
          <p:nvPr>
            <p:ph type="title"/>
          </p:nvPr>
        </p:nvSpPr>
        <p:spPr/>
        <p:txBody>
          <a:bodyPr/>
          <a:lstStyle/>
          <a:p>
            <a:r>
              <a:rPr lang="en-US" dirty="0"/>
              <a:t>Where should clients hold their LTC dollars?</a:t>
            </a:r>
          </a:p>
        </p:txBody>
      </p:sp>
      <p:sp>
        <p:nvSpPr>
          <p:cNvPr id="3" name="Text Placeholder 2">
            <a:extLst>
              <a:ext uri="{FF2B5EF4-FFF2-40B4-BE49-F238E27FC236}">
                <a16:creationId xmlns:a16="http://schemas.microsoft.com/office/drawing/2014/main" id="{60E04887-4BA8-89F8-9340-C91E334D2860}"/>
              </a:ext>
            </a:extLst>
          </p:cNvPr>
          <p:cNvSpPr>
            <a:spLocks noGrp="1"/>
          </p:cNvSpPr>
          <p:nvPr>
            <p:ph type="body" sz="quarter" idx="10"/>
          </p:nvPr>
        </p:nvSpPr>
        <p:spPr/>
        <p:txBody>
          <a:bodyPr/>
          <a:lstStyle/>
          <a:p>
            <a:r>
              <a:rPr lang="en-US" dirty="0"/>
              <a:t>Location, location, location. It matters.</a:t>
            </a:r>
          </a:p>
        </p:txBody>
      </p:sp>
      <p:sp>
        <p:nvSpPr>
          <p:cNvPr id="13" name="Rectangle 12">
            <a:extLst>
              <a:ext uri="{FF2B5EF4-FFF2-40B4-BE49-F238E27FC236}">
                <a16:creationId xmlns:a16="http://schemas.microsoft.com/office/drawing/2014/main" id="{E60553F1-0687-672F-AA14-EE4AD1FF0C79}"/>
              </a:ext>
            </a:extLst>
          </p:cNvPr>
          <p:cNvSpPr/>
          <p:nvPr/>
        </p:nvSpPr>
        <p:spPr>
          <a:xfrm>
            <a:off x="5702870" y="2048161"/>
            <a:ext cx="1375064" cy="1375064"/>
          </a:xfrm>
          <a:prstGeom prst="rect">
            <a:avLst/>
          </a:prstGeom>
          <a:solidFill>
            <a:schemeClr val="accent1"/>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8F26D2A-8475-297F-1085-F1621E0FC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9105" y="2398555"/>
            <a:ext cx="762593" cy="674276"/>
          </a:xfrm>
          <a:prstGeom prst="rect">
            <a:avLst/>
          </a:prstGeom>
        </p:spPr>
      </p:pic>
      <p:sp>
        <p:nvSpPr>
          <p:cNvPr id="37" name="Rectangle 36">
            <a:extLst>
              <a:ext uri="{FF2B5EF4-FFF2-40B4-BE49-F238E27FC236}">
                <a16:creationId xmlns:a16="http://schemas.microsoft.com/office/drawing/2014/main" id="{DF9186CB-4309-CABB-814B-DE6604544340}"/>
              </a:ext>
            </a:extLst>
          </p:cNvPr>
          <p:cNvSpPr/>
          <p:nvPr/>
        </p:nvSpPr>
        <p:spPr>
          <a:xfrm>
            <a:off x="2924225" y="2048161"/>
            <a:ext cx="1375064" cy="1375064"/>
          </a:xfrm>
          <a:prstGeom prst="rect">
            <a:avLst/>
          </a:prstGeom>
          <a:solidFill>
            <a:srgbClr val="1E508E"/>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C056D1D2-7D33-72E7-5047-7BFD6758D8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0460" y="2398555"/>
            <a:ext cx="762593" cy="674276"/>
          </a:xfrm>
          <a:prstGeom prst="rect">
            <a:avLst/>
          </a:prstGeom>
        </p:spPr>
      </p:pic>
      <p:sp>
        <p:nvSpPr>
          <p:cNvPr id="39" name="Rectangle 38">
            <a:extLst>
              <a:ext uri="{FF2B5EF4-FFF2-40B4-BE49-F238E27FC236}">
                <a16:creationId xmlns:a16="http://schemas.microsoft.com/office/drawing/2014/main" id="{039D731C-E0A5-AAC1-827A-29E5B54D2D7D}"/>
              </a:ext>
            </a:extLst>
          </p:cNvPr>
          <p:cNvSpPr/>
          <p:nvPr/>
        </p:nvSpPr>
        <p:spPr>
          <a:xfrm>
            <a:off x="8537827" y="2053936"/>
            <a:ext cx="1375064" cy="1375064"/>
          </a:xfrm>
          <a:prstGeom prst="rect">
            <a:avLst/>
          </a:prstGeom>
          <a:solidFill>
            <a:srgbClr val="09757A"/>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68263F00-93B4-FB07-C3FC-847AB59E5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4062" y="2404330"/>
            <a:ext cx="762593" cy="674276"/>
          </a:xfrm>
          <a:prstGeom prst="rect">
            <a:avLst/>
          </a:prstGeom>
        </p:spPr>
      </p:pic>
      <p:sp>
        <p:nvSpPr>
          <p:cNvPr id="41" name="TextBox 40">
            <a:extLst>
              <a:ext uri="{FF2B5EF4-FFF2-40B4-BE49-F238E27FC236}">
                <a16:creationId xmlns:a16="http://schemas.microsoft.com/office/drawing/2014/main" id="{12647DD2-2BDD-9A78-89D4-0F1109B46751}"/>
              </a:ext>
            </a:extLst>
          </p:cNvPr>
          <p:cNvSpPr txBox="1"/>
          <p:nvPr/>
        </p:nvSpPr>
        <p:spPr>
          <a:xfrm>
            <a:off x="5586806" y="3444007"/>
            <a:ext cx="1607189" cy="492443"/>
          </a:xfrm>
          <a:prstGeom prst="rect">
            <a:avLst/>
          </a:prstGeom>
          <a:noFill/>
        </p:spPr>
        <p:txBody>
          <a:bodyPr wrap="square" lIns="0" tIns="0" rIns="0" bIns="0" rtlCol="0">
            <a:spAutoFit/>
          </a:bodyPr>
          <a:lstStyle/>
          <a:p>
            <a:pPr algn="ctr"/>
            <a:r>
              <a:rPr lang="en-US" sz="1600" b="1">
                <a:cs typeface="Arial" panose="020B0604020202020204" pitchFamily="34" charset="0"/>
              </a:rPr>
              <a:t>Brokerage</a:t>
            </a:r>
          </a:p>
          <a:p>
            <a:pPr algn="ctr"/>
            <a:r>
              <a:rPr lang="en-US" sz="1600" b="1">
                <a:cs typeface="Arial" panose="020B0604020202020204" pitchFamily="34" charset="0"/>
              </a:rPr>
              <a:t>Account</a:t>
            </a:r>
          </a:p>
        </p:txBody>
      </p:sp>
      <p:sp>
        <p:nvSpPr>
          <p:cNvPr id="42" name="TextBox 41">
            <a:extLst>
              <a:ext uri="{FF2B5EF4-FFF2-40B4-BE49-F238E27FC236}">
                <a16:creationId xmlns:a16="http://schemas.microsoft.com/office/drawing/2014/main" id="{8430B668-1E7E-DAD6-BADD-B739C6F4035B}"/>
              </a:ext>
            </a:extLst>
          </p:cNvPr>
          <p:cNvSpPr txBox="1"/>
          <p:nvPr/>
        </p:nvSpPr>
        <p:spPr>
          <a:xfrm>
            <a:off x="2816670" y="3519247"/>
            <a:ext cx="1607189" cy="246221"/>
          </a:xfrm>
          <a:prstGeom prst="rect">
            <a:avLst/>
          </a:prstGeom>
          <a:noFill/>
        </p:spPr>
        <p:txBody>
          <a:bodyPr wrap="square" lIns="0" tIns="0" rIns="0" bIns="0" rtlCol="0">
            <a:spAutoFit/>
          </a:bodyPr>
          <a:lstStyle/>
          <a:p>
            <a:pPr algn="ctr"/>
            <a:r>
              <a:rPr lang="en-US" sz="1600" b="1">
                <a:cs typeface="Arial" panose="020B0604020202020204" pitchFamily="34" charset="0"/>
              </a:rPr>
              <a:t>Cash</a:t>
            </a:r>
          </a:p>
        </p:txBody>
      </p:sp>
      <p:sp>
        <p:nvSpPr>
          <p:cNvPr id="43" name="TextBox 42">
            <a:extLst>
              <a:ext uri="{FF2B5EF4-FFF2-40B4-BE49-F238E27FC236}">
                <a16:creationId xmlns:a16="http://schemas.microsoft.com/office/drawing/2014/main" id="{939AD133-FFFA-C370-F6A9-136396A84820}"/>
              </a:ext>
            </a:extLst>
          </p:cNvPr>
          <p:cNvSpPr txBox="1"/>
          <p:nvPr/>
        </p:nvSpPr>
        <p:spPr>
          <a:xfrm>
            <a:off x="8373737" y="3423225"/>
            <a:ext cx="1703240" cy="492443"/>
          </a:xfrm>
          <a:prstGeom prst="rect">
            <a:avLst/>
          </a:prstGeom>
          <a:noFill/>
        </p:spPr>
        <p:txBody>
          <a:bodyPr wrap="square" lIns="0" tIns="0" rIns="0" bIns="0" rtlCol="0">
            <a:spAutoFit/>
          </a:bodyPr>
          <a:lstStyle/>
          <a:p>
            <a:pPr algn="ctr"/>
            <a:r>
              <a:rPr lang="en-US" sz="1600" b="1" i="1">
                <a:cs typeface="Arial" panose="020B0604020202020204" pitchFamily="34" charset="0"/>
              </a:rPr>
              <a:t>MoneyGuard</a:t>
            </a:r>
          </a:p>
          <a:p>
            <a:pPr algn="ctr"/>
            <a:r>
              <a:rPr lang="en-US" sz="1600" b="1" i="1">
                <a:cs typeface="Arial" panose="020B0604020202020204" pitchFamily="34" charset="0"/>
              </a:rPr>
              <a:t>Market Advantage®</a:t>
            </a:r>
          </a:p>
        </p:txBody>
      </p:sp>
      <p:cxnSp>
        <p:nvCxnSpPr>
          <p:cNvPr id="44" name="Straight Connector 43">
            <a:extLst>
              <a:ext uri="{FF2B5EF4-FFF2-40B4-BE49-F238E27FC236}">
                <a16:creationId xmlns:a16="http://schemas.microsoft.com/office/drawing/2014/main" id="{DAB91CD6-22A8-F89C-96CA-6F6C13FC8259}"/>
              </a:ext>
            </a:extLst>
          </p:cNvPr>
          <p:cNvCxnSpPr/>
          <p:nvPr/>
        </p:nvCxnSpPr>
        <p:spPr>
          <a:xfrm>
            <a:off x="1056633" y="4221018"/>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94B2619-719C-B311-762B-BBBB690D4AC4}"/>
              </a:ext>
            </a:extLst>
          </p:cNvPr>
          <p:cNvCxnSpPr/>
          <p:nvPr/>
        </p:nvCxnSpPr>
        <p:spPr>
          <a:xfrm>
            <a:off x="1056633" y="4550525"/>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A1E903E-B41E-A2FE-0EF3-C34D64FAE330}"/>
              </a:ext>
            </a:extLst>
          </p:cNvPr>
          <p:cNvCxnSpPr/>
          <p:nvPr/>
        </p:nvCxnSpPr>
        <p:spPr>
          <a:xfrm>
            <a:off x="1056633" y="4884651"/>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6D5C138-15DE-B23D-3930-22B3D69DFA95}"/>
              </a:ext>
            </a:extLst>
          </p:cNvPr>
          <p:cNvCxnSpPr/>
          <p:nvPr/>
        </p:nvCxnSpPr>
        <p:spPr>
          <a:xfrm>
            <a:off x="1056633" y="5212542"/>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A24084-50DA-15E1-5A1E-C328EEBFD982}"/>
              </a:ext>
            </a:extLst>
          </p:cNvPr>
          <p:cNvCxnSpPr/>
          <p:nvPr/>
        </p:nvCxnSpPr>
        <p:spPr>
          <a:xfrm>
            <a:off x="1056633" y="5550824"/>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24F149F-8D08-F031-F4A6-B7C0EBB29C2F}"/>
              </a:ext>
            </a:extLst>
          </p:cNvPr>
          <p:cNvSpPr txBox="1"/>
          <p:nvPr/>
        </p:nvSpPr>
        <p:spPr>
          <a:xfrm>
            <a:off x="1056633" y="4256116"/>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Tax efficient</a:t>
            </a:r>
          </a:p>
        </p:txBody>
      </p:sp>
      <p:sp>
        <p:nvSpPr>
          <p:cNvPr id="50" name="TextBox 49">
            <a:extLst>
              <a:ext uri="{FF2B5EF4-FFF2-40B4-BE49-F238E27FC236}">
                <a16:creationId xmlns:a16="http://schemas.microsoft.com/office/drawing/2014/main" id="{0E2B02C7-9A9A-221F-0354-18404D3280ED}"/>
              </a:ext>
            </a:extLst>
          </p:cNvPr>
          <p:cNvSpPr txBox="1"/>
          <p:nvPr/>
        </p:nvSpPr>
        <p:spPr>
          <a:xfrm>
            <a:off x="1056633" y="4602087"/>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Leverage</a:t>
            </a:r>
          </a:p>
        </p:txBody>
      </p:sp>
      <p:sp>
        <p:nvSpPr>
          <p:cNvPr id="51" name="TextBox 50">
            <a:extLst>
              <a:ext uri="{FF2B5EF4-FFF2-40B4-BE49-F238E27FC236}">
                <a16:creationId xmlns:a16="http://schemas.microsoft.com/office/drawing/2014/main" id="{C4C374AA-F117-FE52-DC94-F749334BC7FD}"/>
              </a:ext>
            </a:extLst>
          </p:cNvPr>
          <p:cNvSpPr txBox="1"/>
          <p:nvPr/>
        </p:nvSpPr>
        <p:spPr>
          <a:xfrm>
            <a:off x="1056633" y="4957742"/>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Timing risk</a:t>
            </a:r>
          </a:p>
        </p:txBody>
      </p:sp>
      <p:sp>
        <p:nvSpPr>
          <p:cNvPr id="52" name="TextBox 51">
            <a:extLst>
              <a:ext uri="{FF2B5EF4-FFF2-40B4-BE49-F238E27FC236}">
                <a16:creationId xmlns:a16="http://schemas.microsoft.com/office/drawing/2014/main" id="{09F81A1B-9AE0-3074-F840-D20E3DC22896}"/>
              </a:ext>
            </a:extLst>
          </p:cNvPr>
          <p:cNvSpPr txBox="1"/>
          <p:nvPr/>
        </p:nvSpPr>
        <p:spPr>
          <a:xfrm>
            <a:off x="1056633" y="5281743"/>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Legacy</a:t>
            </a:r>
          </a:p>
        </p:txBody>
      </p:sp>
      <p:pic>
        <p:nvPicPr>
          <p:cNvPr id="53" name="Graphic 52" descr="Checkmark with solid fill">
            <a:extLst>
              <a:ext uri="{FF2B5EF4-FFF2-40B4-BE49-F238E27FC236}">
                <a16:creationId xmlns:a16="http://schemas.microsoft.com/office/drawing/2014/main" id="{21794EEE-A638-086D-D57B-2A469A1D78E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47601" y="4239889"/>
            <a:ext cx="315546" cy="315546"/>
          </a:xfrm>
          <a:prstGeom prst="rect">
            <a:avLst/>
          </a:prstGeom>
        </p:spPr>
      </p:pic>
      <p:sp>
        <p:nvSpPr>
          <p:cNvPr id="54" name="Multiplication Sign 53">
            <a:extLst>
              <a:ext uri="{FF2B5EF4-FFF2-40B4-BE49-F238E27FC236}">
                <a16:creationId xmlns:a16="http://schemas.microsoft.com/office/drawing/2014/main" id="{37ED4AA4-101F-B199-4B39-8F3B98BE5B87}"/>
              </a:ext>
            </a:extLst>
          </p:cNvPr>
          <p:cNvSpPr/>
          <p:nvPr/>
        </p:nvSpPr>
        <p:spPr>
          <a:xfrm>
            <a:off x="6141201" y="4178906"/>
            <a:ext cx="315546" cy="430654"/>
          </a:xfrm>
          <a:prstGeom prst="mathMultiply">
            <a:avLst/>
          </a:prstGeom>
          <a:solidFill>
            <a:srgbClr val="C00000"/>
          </a:solidFill>
          <a:ln w="31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A73A6BC1-C18E-96F8-ACDA-304B448935B8}"/>
              </a:ext>
            </a:extLst>
          </p:cNvPr>
          <p:cNvSpPr/>
          <p:nvPr/>
        </p:nvSpPr>
        <p:spPr>
          <a:xfrm>
            <a:off x="6141201" y="4506796"/>
            <a:ext cx="315546" cy="430654"/>
          </a:xfrm>
          <a:prstGeom prst="mathMultiply">
            <a:avLst/>
          </a:prstGeom>
          <a:solidFill>
            <a:srgbClr val="C00000"/>
          </a:solidFill>
          <a:ln w="31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B43296AB-CBBC-642D-0A08-8A548FC2FB9B}"/>
              </a:ext>
            </a:extLst>
          </p:cNvPr>
          <p:cNvSpPr/>
          <p:nvPr/>
        </p:nvSpPr>
        <p:spPr>
          <a:xfrm>
            <a:off x="6141201" y="4842854"/>
            <a:ext cx="315546" cy="430654"/>
          </a:xfrm>
          <a:prstGeom prst="mathMultiply">
            <a:avLst/>
          </a:prstGeom>
          <a:solidFill>
            <a:srgbClr val="C00000"/>
          </a:solidFill>
          <a:ln w="31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ication Sign 56">
            <a:extLst>
              <a:ext uri="{FF2B5EF4-FFF2-40B4-BE49-F238E27FC236}">
                <a16:creationId xmlns:a16="http://schemas.microsoft.com/office/drawing/2014/main" id="{835F3125-AE06-A1D2-9C30-5E5BBAD6E548}"/>
              </a:ext>
            </a:extLst>
          </p:cNvPr>
          <p:cNvSpPr/>
          <p:nvPr/>
        </p:nvSpPr>
        <p:spPr>
          <a:xfrm>
            <a:off x="6141201" y="5201224"/>
            <a:ext cx="315546" cy="430654"/>
          </a:xfrm>
          <a:prstGeom prst="mathMultiply">
            <a:avLst/>
          </a:prstGeom>
          <a:solidFill>
            <a:srgbClr val="C00000"/>
          </a:solidFill>
          <a:ln w="31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6DE14001-BC2F-780B-3271-7B7734C12DC8}"/>
              </a:ext>
            </a:extLst>
          </p:cNvPr>
          <p:cNvSpPr/>
          <p:nvPr/>
        </p:nvSpPr>
        <p:spPr>
          <a:xfrm>
            <a:off x="3453982" y="4526125"/>
            <a:ext cx="315546" cy="430654"/>
          </a:xfrm>
          <a:prstGeom prst="mathMultiply">
            <a:avLst/>
          </a:prstGeom>
          <a:solidFill>
            <a:srgbClr val="C00000"/>
          </a:solidFill>
          <a:ln w="31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Checkmark with solid fill">
            <a:extLst>
              <a:ext uri="{FF2B5EF4-FFF2-40B4-BE49-F238E27FC236}">
                <a16:creationId xmlns:a16="http://schemas.microsoft.com/office/drawing/2014/main" id="{9EDF212B-9D3E-1A38-9F97-8029DA8F05B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62492" y="4888560"/>
            <a:ext cx="315546" cy="315546"/>
          </a:xfrm>
          <a:prstGeom prst="rect">
            <a:avLst/>
          </a:prstGeom>
        </p:spPr>
      </p:pic>
      <p:sp>
        <p:nvSpPr>
          <p:cNvPr id="61" name="Multiplication Sign 60">
            <a:extLst>
              <a:ext uri="{FF2B5EF4-FFF2-40B4-BE49-F238E27FC236}">
                <a16:creationId xmlns:a16="http://schemas.microsoft.com/office/drawing/2014/main" id="{13787291-3F24-4AAE-F14E-3532AD7BBF8F}"/>
              </a:ext>
            </a:extLst>
          </p:cNvPr>
          <p:cNvSpPr/>
          <p:nvPr/>
        </p:nvSpPr>
        <p:spPr>
          <a:xfrm>
            <a:off x="3471002" y="5189757"/>
            <a:ext cx="315546" cy="430654"/>
          </a:xfrm>
          <a:prstGeom prst="mathMultiply">
            <a:avLst/>
          </a:prstGeom>
          <a:solidFill>
            <a:srgbClr val="C00000"/>
          </a:solidFill>
          <a:ln w="31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Checkmark with solid fill">
            <a:extLst>
              <a:ext uri="{FF2B5EF4-FFF2-40B4-BE49-F238E27FC236}">
                <a16:creationId xmlns:a16="http://schemas.microsoft.com/office/drawing/2014/main" id="{B7759FF3-A93A-1413-3C18-AB8A4070751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67584" y="4215868"/>
            <a:ext cx="315546" cy="315546"/>
          </a:xfrm>
          <a:prstGeom prst="rect">
            <a:avLst/>
          </a:prstGeom>
        </p:spPr>
      </p:pic>
      <p:pic>
        <p:nvPicPr>
          <p:cNvPr id="63" name="Graphic 62" descr="Checkmark with solid fill">
            <a:extLst>
              <a:ext uri="{FF2B5EF4-FFF2-40B4-BE49-F238E27FC236}">
                <a16:creationId xmlns:a16="http://schemas.microsoft.com/office/drawing/2014/main" id="{61051C6A-B2C9-5D1F-3AEE-CFE733E5B40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67584" y="4567898"/>
            <a:ext cx="315546" cy="315546"/>
          </a:xfrm>
          <a:prstGeom prst="rect">
            <a:avLst/>
          </a:prstGeom>
        </p:spPr>
      </p:pic>
      <p:pic>
        <p:nvPicPr>
          <p:cNvPr id="64" name="Graphic 63" descr="Checkmark with solid fill">
            <a:extLst>
              <a:ext uri="{FF2B5EF4-FFF2-40B4-BE49-F238E27FC236}">
                <a16:creationId xmlns:a16="http://schemas.microsoft.com/office/drawing/2014/main" id="{6D6656F9-ECF2-5E86-A4E3-66F403A944D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67584" y="4892496"/>
            <a:ext cx="315546" cy="315546"/>
          </a:xfrm>
          <a:prstGeom prst="rect">
            <a:avLst/>
          </a:prstGeom>
        </p:spPr>
      </p:pic>
      <p:pic>
        <p:nvPicPr>
          <p:cNvPr id="65" name="Graphic 64" descr="Checkmark with solid fill">
            <a:extLst>
              <a:ext uri="{FF2B5EF4-FFF2-40B4-BE49-F238E27FC236}">
                <a16:creationId xmlns:a16="http://schemas.microsoft.com/office/drawing/2014/main" id="{57F8967A-5BC8-EE19-84BC-230E9A85B1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67584" y="5212542"/>
            <a:ext cx="315546" cy="315546"/>
          </a:xfrm>
          <a:prstGeom prst="rect">
            <a:avLst/>
          </a:prstGeom>
        </p:spPr>
      </p:pic>
      <p:sp>
        <p:nvSpPr>
          <p:cNvPr id="66" name="Multiplication Sign 65">
            <a:extLst>
              <a:ext uri="{FF2B5EF4-FFF2-40B4-BE49-F238E27FC236}">
                <a16:creationId xmlns:a16="http://schemas.microsoft.com/office/drawing/2014/main" id="{63E44BB9-8247-F3ED-1014-56F3C3FBCE91}"/>
              </a:ext>
            </a:extLst>
          </p:cNvPr>
          <p:cNvSpPr/>
          <p:nvPr/>
        </p:nvSpPr>
        <p:spPr>
          <a:xfrm>
            <a:off x="3471002" y="4159525"/>
            <a:ext cx="315546" cy="430654"/>
          </a:xfrm>
          <a:prstGeom prst="mathMultiply">
            <a:avLst/>
          </a:prstGeom>
          <a:solidFill>
            <a:srgbClr val="C00000"/>
          </a:solidFill>
          <a:ln w="31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9541DE7-D77C-F74F-B63E-5744DB3AB2C9}"/>
              </a:ext>
            </a:extLst>
          </p:cNvPr>
          <p:cNvSpPr txBox="1"/>
          <p:nvPr/>
        </p:nvSpPr>
        <p:spPr>
          <a:xfrm>
            <a:off x="1056633" y="5649282"/>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Access to asset</a:t>
            </a:r>
          </a:p>
        </p:txBody>
      </p:sp>
      <p:pic>
        <p:nvPicPr>
          <p:cNvPr id="7" name="Graphic 6" descr="Checkmark with solid fill">
            <a:extLst>
              <a:ext uri="{FF2B5EF4-FFF2-40B4-BE49-F238E27FC236}">
                <a16:creationId xmlns:a16="http://schemas.microsoft.com/office/drawing/2014/main" id="{5CB9DF4C-4527-B508-6C29-52783FA5C14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67584" y="5580081"/>
            <a:ext cx="315546" cy="315546"/>
          </a:xfrm>
          <a:prstGeom prst="rect">
            <a:avLst/>
          </a:prstGeom>
        </p:spPr>
      </p:pic>
      <p:pic>
        <p:nvPicPr>
          <p:cNvPr id="8" name="Graphic 7" descr="Checkmark with solid fill">
            <a:extLst>
              <a:ext uri="{FF2B5EF4-FFF2-40B4-BE49-F238E27FC236}">
                <a16:creationId xmlns:a16="http://schemas.microsoft.com/office/drawing/2014/main" id="{727CC2FD-C6DA-773A-B864-3D65563853E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41201" y="5620411"/>
            <a:ext cx="315546" cy="315546"/>
          </a:xfrm>
          <a:prstGeom prst="rect">
            <a:avLst/>
          </a:prstGeom>
        </p:spPr>
      </p:pic>
      <p:pic>
        <p:nvPicPr>
          <p:cNvPr id="9" name="Graphic 8" descr="Checkmark with solid fill">
            <a:extLst>
              <a:ext uri="{FF2B5EF4-FFF2-40B4-BE49-F238E27FC236}">
                <a16:creationId xmlns:a16="http://schemas.microsoft.com/office/drawing/2014/main" id="{A625793D-11DB-F99F-E879-A8022601809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79512" y="5606062"/>
            <a:ext cx="315546" cy="315546"/>
          </a:xfrm>
          <a:prstGeom prst="rect">
            <a:avLst/>
          </a:prstGeom>
        </p:spPr>
      </p:pic>
    </p:spTree>
    <p:extLst>
      <p:ext uri="{BB962C8B-B14F-4D97-AF65-F5344CB8AC3E}">
        <p14:creationId xmlns:p14="http://schemas.microsoft.com/office/powerpoint/2010/main" val="2820705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C338-760E-67CA-677E-8E7BA5CABB31}"/>
              </a:ext>
            </a:extLst>
          </p:cNvPr>
          <p:cNvSpPr>
            <a:spLocks noGrp="1"/>
          </p:cNvSpPr>
          <p:nvPr>
            <p:ph type="title"/>
          </p:nvPr>
        </p:nvSpPr>
        <p:spPr>
          <a:xfrm>
            <a:off x="571640" y="484632"/>
            <a:ext cx="10220185" cy="521208"/>
          </a:xfrm>
        </p:spPr>
        <p:txBody>
          <a:bodyPr anchor="t">
            <a:normAutofit/>
          </a:bodyPr>
          <a:lstStyle/>
          <a:p>
            <a:r>
              <a:rPr lang="en-US" dirty="0"/>
              <a:t>The tax advantages your clients are missing</a:t>
            </a:r>
          </a:p>
        </p:txBody>
      </p:sp>
      <p:sp>
        <p:nvSpPr>
          <p:cNvPr id="5" name="Text Placeholder 4">
            <a:extLst>
              <a:ext uri="{FF2B5EF4-FFF2-40B4-BE49-F238E27FC236}">
                <a16:creationId xmlns:a16="http://schemas.microsoft.com/office/drawing/2014/main" id="{87B7E2A4-D5DC-2159-E642-0871AF61D93F}"/>
              </a:ext>
            </a:extLst>
          </p:cNvPr>
          <p:cNvSpPr>
            <a:spLocks noGrp="1"/>
          </p:cNvSpPr>
          <p:nvPr>
            <p:ph type="body" sz="quarter" idx="10"/>
          </p:nvPr>
        </p:nvSpPr>
        <p:spPr>
          <a:xfrm>
            <a:off x="571640" y="1065736"/>
            <a:ext cx="11200592" cy="385851"/>
          </a:xfrm>
        </p:spPr>
        <p:txBody>
          <a:bodyPr>
            <a:noAutofit/>
          </a:bodyPr>
          <a:lstStyle/>
          <a:p>
            <a:pPr>
              <a:lnSpc>
                <a:spcPct val="90000"/>
              </a:lnSpc>
              <a:spcAft>
                <a:spcPts val="600"/>
              </a:spcAft>
            </a:pPr>
            <a:r>
              <a:rPr lang="en-US" dirty="0"/>
              <a:t>Find opportunities to create a tax-efficient strategy for clients at all stages of life</a:t>
            </a:r>
          </a:p>
        </p:txBody>
      </p:sp>
      <p:sp>
        <p:nvSpPr>
          <p:cNvPr id="3" name="TextBox 2">
            <a:extLst>
              <a:ext uri="{FF2B5EF4-FFF2-40B4-BE49-F238E27FC236}">
                <a16:creationId xmlns:a16="http://schemas.microsoft.com/office/drawing/2014/main" id="{889930DF-F1CA-1EF3-8DBB-F30F629F6F7A}"/>
              </a:ext>
            </a:extLst>
          </p:cNvPr>
          <p:cNvSpPr txBox="1"/>
          <p:nvPr/>
        </p:nvSpPr>
        <p:spPr>
          <a:xfrm>
            <a:off x="1439932" y="1893627"/>
            <a:ext cx="4241800" cy="2092881"/>
          </a:xfrm>
          <a:prstGeom prst="rect">
            <a:avLst/>
          </a:prstGeom>
          <a:noFill/>
        </p:spPr>
        <p:txBody>
          <a:bodyPr wrap="square" lIns="0" tIns="0" rIns="0" bIns="0" rtlCol="0">
            <a:spAutoFit/>
          </a:bodyPr>
          <a:lstStyle/>
          <a:p>
            <a:r>
              <a:rPr lang="en-US" sz="1800" b="0" i="0" u="none" strike="noStrike" baseline="0" dirty="0">
                <a:solidFill>
                  <a:srgbClr val="000000"/>
                </a:solidFill>
                <a:latin typeface="Georgia" panose="02040502050405020303" pitchFamily="18" charset="0"/>
              </a:rPr>
              <a:t> </a:t>
            </a:r>
            <a:r>
              <a:rPr lang="en-US" sz="1800" b="0" i="0" u="none" strike="noStrike" baseline="0" dirty="0">
                <a:solidFill>
                  <a:srgbClr val="AD1D2C"/>
                </a:solidFill>
                <a:latin typeface="Georgia" panose="02040502050405020303" pitchFamily="18" charset="0"/>
              </a:rPr>
              <a:t>High-income earners</a:t>
            </a:r>
          </a:p>
          <a:p>
            <a:endParaRPr lang="en-US" sz="1800" b="0" i="0" u="none" strike="noStrike" baseline="0" dirty="0">
              <a:solidFill>
                <a:srgbClr val="000000"/>
              </a:solidFill>
              <a:latin typeface="Roboto Light" panose="02000000000000000000" pitchFamily="2" charset="0"/>
            </a:endParaRPr>
          </a:p>
          <a:p>
            <a:pPr marL="285750" indent="-285750">
              <a:buFont typeface="Wingdings" panose="05000000000000000000" pitchFamily="2" charset="2"/>
              <a:buChar char="§"/>
            </a:pPr>
            <a:r>
              <a:rPr lang="en-US" sz="1400" b="0" i="0" u="none" strike="noStrike" baseline="0" dirty="0">
                <a:solidFill>
                  <a:srgbClr val="000000"/>
                </a:solidFill>
              </a:rPr>
              <a:t>Strong interest in financial retirement planning with a focus on tax-advantaged opportunities </a:t>
            </a:r>
          </a:p>
          <a:p>
            <a:pPr marL="285750" indent="-285750">
              <a:buFont typeface="Wingdings" panose="05000000000000000000" pitchFamily="2" charset="2"/>
              <a:buChar char="§"/>
            </a:pPr>
            <a:r>
              <a:rPr lang="en-US" sz="1400" b="0" i="0" u="none" strike="noStrike" baseline="0" dirty="0">
                <a:solidFill>
                  <a:srgbClr val="000000"/>
                </a:solidFill>
              </a:rPr>
              <a:t>Looking for guidance on where to allocate ongoing income </a:t>
            </a:r>
          </a:p>
          <a:p>
            <a:pPr marL="285750" indent="-285750">
              <a:buFont typeface="Wingdings" panose="05000000000000000000" pitchFamily="2" charset="2"/>
              <a:buChar char="§"/>
            </a:pPr>
            <a:r>
              <a:rPr lang="en-US" sz="1400" b="0" i="0" u="none" strike="noStrike" baseline="0" dirty="0">
                <a:solidFill>
                  <a:srgbClr val="000000"/>
                </a:solidFill>
              </a:rPr>
              <a:t>Current or past experiences with family member requiring LTC services </a:t>
            </a:r>
          </a:p>
          <a:p>
            <a:endParaRPr lang="en-US" sz="1600" dirty="0">
              <a:cs typeface="Arial" panose="020B0604020202020204" pitchFamily="34" charset="0"/>
            </a:endParaRPr>
          </a:p>
        </p:txBody>
      </p:sp>
      <p:pic>
        <p:nvPicPr>
          <p:cNvPr id="6" name="Picture 5">
            <a:extLst>
              <a:ext uri="{FF2B5EF4-FFF2-40B4-BE49-F238E27FC236}">
                <a16:creationId xmlns:a16="http://schemas.microsoft.com/office/drawing/2014/main" id="{32778770-757C-449B-9A83-2E1E0CFDCB4C}"/>
              </a:ext>
            </a:extLst>
          </p:cNvPr>
          <p:cNvPicPr>
            <a:picLocks noChangeAspect="1"/>
          </p:cNvPicPr>
          <p:nvPr/>
        </p:nvPicPr>
        <p:blipFill>
          <a:blip r:embed="rId3"/>
          <a:stretch>
            <a:fillRect/>
          </a:stretch>
        </p:blipFill>
        <p:spPr>
          <a:xfrm>
            <a:off x="492822" y="1893627"/>
            <a:ext cx="781050" cy="752475"/>
          </a:xfrm>
          <a:prstGeom prst="rect">
            <a:avLst/>
          </a:prstGeom>
        </p:spPr>
      </p:pic>
      <p:sp>
        <p:nvSpPr>
          <p:cNvPr id="8" name="TextBox 7">
            <a:extLst>
              <a:ext uri="{FF2B5EF4-FFF2-40B4-BE49-F238E27FC236}">
                <a16:creationId xmlns:a16="http://schemas.microsoft.com/office/drawing/2014/main" id="{0A080402-493B-0A85-8B50-C1C4B11DBB3F}"/>
              </a:ext>
            </a:extLst>
          </p:cNvPr>
          <p:cNvSpPr txBox="1"/>
          <p:nvPr/>
        </p:nvSpPr>
        <p:spPr>
          <a:xfrm>
            <a:off x="7023100" y="1894954"/>
            <a:ext cx="4394200" cy="1508105"/>
          </a:xfrm>
          <a:prstGeom prst="rect">
            <a:avLst/>
          </a:prstGeom>
          <a:noFill/>
        </p:spPr>
        <p:txBody>
          <a:bodyPr wrap="square">
            <a:spAutoFit/>
          </a:bodyPr>
          <a:lstStyle/>
          <a:p>
            <a:r>
              <a:rPr lang="en-US" b="0" i="0" u="none" strike="noStrike" baseline="0" dirty="0">
                <a:solidFill>
                  <a:srgbClr val="000000"/>
                </a:solidFill>
                <a:latin typeface="Georgia" panose="02040502050405020303" pitchFamily="18" charset="0"/>
              </a:rPr>
              <a:t> </a:t>
            </a:r>
            <a:r>
              <a:rPr lang="en-US" b="0" i="0" u="none" strike="noStrike" baseline="0" dirty="0">
                <a:solidFill>
                  <a:srgbClr val="742135"/>
                </a:solidFill>
                <a:latin typeface="Georgia" panose="02040502050405020303" pitchFamily="18" charset="0"/>
              </a:rPr>
              <a:t>Cash-strong clients</a:t>
            </a:r>
          </a:p>
          <a:p>
            <a:endParaRPr lang="en-US" b="0" i="0" u="none" strike="noStrike" baseline="0" dirty="0">
              <a:solidFill>
                <a:srgbClr val="742135"/>
              </a:solidFill>
              <a:latin typeface="Georgia" panose="02040502050405020303" pitchFamily="18" charset="0"/>
            </a:endParaRPr>
          </a:p>
          <a:p>
            <a:pPr marL="285750" indent="-285750">
              <a:buFont typeface="Wingdings" panose="05000000000000000000" pitchFamily="2" charset="2"/>
              <a:buChar char="§"/>
            </a:pPr>
            <a:r>
              <a:rPr lang="en-US" sz="1400" b="0" i="0" u="none" strike="noStrike" baseline="0" dirty="0">
                <a:solidFill>
                  <a:srgbClr val="000000"/>
                </a:solidFill>
              </a:rPr>
              <a:t>Significant assets currently sitting in CDs and money markets </a:t>
            </a:r>
          </a:p>
          <a:p>
            <a:pPr marL="285750" indent="-285750">
              <a:buFont typeface="Wingdings" panose="05000000000000000000" pitchFamily="2" charset="2"/>
              <a:buChar char="§"/>
            </a:pPr>
            <a:r>
              <a:rPr lang="en-US" sz="1400" b="0" i="0" u="none" strike="noStrike" baseline="0" dirty="0">
                <a:solidFill>
                  <a:srgbClr val="000000"/>
                </a:solidFill>
              </a:rPr>
              <a:t>Own life insurance with cash value </a:t>
            </a:r>
          </a:p>
          <a:p>
            <a:pPr marL="285750" indent="-285750">
              <a:buFont typeface="Wingdings" panose="05000000000000000000" pitchFamily="2" charset="2"/>
              <a:buChar char="§"/>
            </a:pPr>
            <a:r>
              <a:rPr lang="en-US" sz="1400" b="0" i="0" u="none" strike="noStrike" baseline="0" dirty="0">
                <a:solidFill>
                  <a:srgbClr val="000000"/>
                </a:solidFill>
              </a:rPr>
              <a:t>Looking for cash management solutions </a:t>
            </a:r>
          </a:p>
        </p:txBody>
      </p:sp>
      <p:pic>
        <p:nvPicPr>
          <p:cNvPr id="10" name="Picture 9">
            <a:extLst>
              <a:ext uri="{FF2B5EF4-FFF2-40B4-BE49-F238E27FC236}">
                <a16:creationId xmlns:a16="http://schemas.microsoft.com/office/drawing/2014/main" id="{F9BA5B62-DDF6-75FA-412E-83261564C030}"/>
              </a:ext>
            </a:extLst>
          </p:cNvPr>
          <p:cNvPicPr>
            <a:picLocks noChangeAspect="1"/>
          </p:cNvPicPr>
          <p:nvPr/>
        </p:nvPicPr>
        <p:blipFill>
          <a:blip r:embed="rId4"/>
          <a:stretch>
            <a:fillRect/>
          </a:stretch>
        </p:blipFill>
        <p:spPr>
          <a:xfrm>
            <a:off x="6096000" y="1874576"/>
            <a:ext cx="762000" cy="790575"/>
          </a:xfrm>
          <a:prstGeom prst="rect">
            <a:avLst/>
          </a:prstGeom>
        </p:spPr>
      </p:pic>
      <p:sp>
        <p:nvSpPr>
          <p:cNvPr id="13" name="TextBox 12">
            <a:extLst>
              <a:ext uri="{FF2B5EF4-FFF2-40B4-BE49-F238E27FC236}">
                <a16:creationId xmlns:a16="http://schemas.microsoft.com/office/drawing/2014/main" id="{D663E256-32A8-497C-05D2-C55BC6570373}"/>
              </a:ext>
            </a:extLst>
          </p:cNvPr>
          <p:cNvSpPr txBox="1"/>
          <p:nvPr/>
        </p:nvSpPr>
        <p:spPr>
          <a:xfrm>
            <a:off x="1439932" y="4211935"/>
            <a:ext cx="4241800" cy="1938992"/>
          </a:xfrm>
          <a:prstGeom prst="rect">
            <a:avLst/>
          </a:prstGeom>
          <a:noFill/>
        </p:spPr>
        <p:txBody>
          <a:bodyPr wrap="square">
            <a:spAutoFit/>
          </a:bodyPr>
          <a:lstStyle/>
          <a:p>
            <a:r>
              <a:rPr lang="en-US" b="0" i="0" u="none" strike="noStrike" baseline="0" dirty="0">
                <a:solidFill>
                  <a:srgbClr val="1772AF"/>
                </a:solidFill>
                <a:latin typeface="Georgia" panose="02040502050405020303" pitchFamily="18" charset="0"/>
              </a:rPr>
              <a:t>Pre-retirees</a:t>
            </a:r>
          </a:p>
          <a:p>
            <a:endParaRPr lang="en-US" b="0" i="0" u="none" strike="noStrike" baseline="0" dirty="0">
              <a:solidFill>
                <a:srgbClr val="1772AF"/>
              </a:solidFill>
              <a:latin typeface="Georgia" panose="02040502050405020303" pitchFamily="18" charset="0"/>
            </a:endParaRPr>
          </a:p>
          <a:p>
            <a:pPr marL="285750" indent="-285750">
              <a:buFont typeface="Wingdings" panose="05000000000000000000" pitchFamily="2" charset="2"/>
              <a:buChar char="§"/>
            </a:pPr>
            <a:r>
              <a:rPr lang="en-US" sz="1400" dirty="0">
                <a:solidFill>
                  <a:srgbClr val="000000"/>
                </a:solidFill>
              </a:rPr>
              <a:t>Probability of r</a:t>
            </a:r>
            <a:r>
              <a:rPr lang="en-US" sz="1400" b="0" i="0" u="none" strike="noStrike" baseline="0" dirty="0">
                <a:solidFill>
                  <a:srgbClr val="000000"/>
                </a:solidFill>
              </a:rPr>
              <a:t>etirement plan success is good, and they’re now ready to address funding LTC needs </a:t>
            </a:r>
          </a:p>
          <a:p>
            <a:pPr marL="285750" indent="-285750">
              <a:buFont typeface="Wingdings" panose="05000000000000000000" pitchFamily="2" charset="2"/>
              <a:buChar char="§"/>
            </a:pPr>
            <a:r>
              <a:rPr lang="en-US" sz="1400" b="0" i="0" u="none" strike="noStrike" baseline="0" dirty="0">
                <a:solidFill>
                  <a:srgbClr val="000000"/>
                </a:solidFill>
              </a:rPr>
              <a:t>May have an </a:t>
            </a:r>
            <a:r>
              <a:rPr lang="en-US" sz="1400" dirty="0">
                <a:solidFill>
                  <a:srgbClr val="000000"/>
                </a:solidFill>
              </a:rPr>
              <a:t>inherited </a:t>
            </a:r>
            <a:r>
              <a:rPr lang="en-US" sz="1400" b="0" i="0" u="none" strike="noStrike" baseline="0" dirty="0">
                <a:solidFill>
                  <a:srgbClr val="000000"/>
                </a:solidFill>
              </a:rPr>
              <a:t>IRA and are currently taking required 10-year distributions </a:t>
            </a:r>
          </a:p>
          <a:p>
            <a:pPr marL="285750" indent="-285750">
              <a:buFont typeface="Wingdings" panose="05000000000000000000" pitchFamily="2" charset="2"/>
              <a:buChar char="§"/>
            </a:pPr>
            <a:r>
              <a:rPr lang="en-US" sz="1400" b="0" i="0" u="none" strike="noStrike" baseline="0" dirty="0">
                <a:solidFill>
                  <a:srgbClr val="000000"/>
                </a:solidFill>
              </a:rPr>
              <a:t>Current or past experiences with family member requiring LTC services </a:t>
            </a:r>
          </a:p>
        </p:txBody>
      </p:sp>
      <p:pic>
        <p:nvPicPr>
          <p:cNvPr id="15" name="Picture 14">
            <a:extLst>
              <a:ext uri="{FF2B5EF4-FFF2-40B4-BE49-F238E27FC236}">
                <a16:creationId xmlns:a16="http://schemas.microsoft.com/office/drawing/2014/main" id="{DFAE0660-A481-59F0-FEF6-B6B34A118162}"/>
              </a:ext>
            </a:extLst>
          </p:cNvPr>
          <p:cNvPicPr>
            <a:picLocks noChangeAspect="1"/>
          </p:cNvPicPr>
          <p:nvPr/>
        </p:nvPicPr>
        <p:blipFill>
          <a:blip r:embed="rId5"/>
          <a:stretch>
            <a:fillRect/>
          </a:stretch>
        </p:blipFill>
        <p:spPr>
          <a:xfrm>
            <a:off x="524683" y="4211899"/>
            <a:ext cx="771525" cy="781050"/>
          </a:xfrm>
          <a:prstGeom prst="rect">
            <a:avLst/>
          </a:prstGeom>
        </p:spPr>
      </p:pic>
      <p:sp>
        <p:nvSpPr>
          <p:cNvPr id="17" name="TextBox 16">
            <a:extLst>
              <a:ext uri="{FF2B5EF4-FFF2-40B4-BE49-F238E27FC236}">
                <a16:creationId xmlns:a16="http://schemas.microsoft.com/office/drawing/2014/main" id="{8B4BAF66-8414-1D5E-F498-1E63E28CFCA8}"/>
              </a:ext>
            </a:extLst>
          </p:cNvPr>
          <p:cNvSpPr txBox="1"/>
          <p:nvPr/>
        </p:nvSpPr>
        <p:spPr>
          <a:xfrm>
            <a:off x="7023100" y="4211899"/>
            <a:ext cx="4394200" cy="1938992"/>
          </a:xfrm>
          <a:prstGeom prst="rect">
            <a:avLst/>
          </a:prstGeom>
          <a:noFill/>
        </p:spPr>
        <p:txBody>
          <a:bodyPr wrap="square">
            <a:spAutoFit/>
          </a:bodyPr>
          <a:lstStyle/>
          <a:p>
            <a:r>
              <a:rPr lang="en-US" b="0" i="0" u="none" strike="noStrike" baseline="0" dirty="0">
                <a:solidFill>
                  <a:srgbClr val="00788A"/>
                </a:solidFill>
                <a:latin typeface="Georgia" panose="02040502050405020303" pitchFamily="18" charset="0"/>
              </a:rPr>
              <a:t>Retirees</a:t>
            </a:r>
          </a:p>
          <a:p>
            <a:endParaRPr lang="en-US" b="0" i="0" u="none" strike="noStrike" baseline="0" dirty="0">
              <a:solidFill>
                <a:srgbClr val="00788A"/>
              </a:solidFill>
              <a:latin typeface="Georgia" panose="02040502050405020303" pitchFamily="18" charset="0"/>
            </a:endParaRPr>
          </a:p>
          <a:p>
            <a:pPr marL="285750" indent="-285750">
              <a:buFont typeface="Wingdings" panose="05000000000000000000" pitchFamily="2" charset="2"/>
              <a:buChar char="§"/>
            </a:pPr>
            <a:r>
              <a:rPr lang="en-US" sz="1400" b="0" i="0" u="none" strike="noStrike" baseline="0" dirty="0">
                <a:solidFill>
                  <a:srgbClr val="000000"/>
                </a:solidFill>
                <a:latin typeface="+mj-lt"/>
              </a:rPr>
              <a:t>May possibly have tax implications when they need to fund LTC expenses </a:t>
            </a:r>
          </a:p>
          <a:p>
            <a:pPr marL="285750" indent="-285750">
              <a:buFont typeface="Wingdings" panose="05000000000000000000" pitchFamily="2" charset="2"/>
              <a:buChar char="§"/>
            </a:pPr>
            <a:r>
              <a:rPr lang="en-US" sz="1400" b="0" i="0" u="none" strike="noStrike" baseline="0" dirty="0">
                <a:solidFill>
                  <a:srgbClr val="000000"/>
                </a:solidFill>
                <a:latin typeface="+mj-lt"/>
              </a:rPr>
              <a:t>Beginning to take RMDs and not sure what to do with income </a:t>
            </a:r>
          </a:p>
          <a:p>
            <a:pPr marL="285750" indent="-285750">
              <a:buFont typeface="Wingdings" panose="05000000000000000000" pitchFamily="2" charset="2"/>
              <a:buChar char="§"/>
            </a:pPr>
            <a:r>
              <a:rPr lang="en-US" sz="1400" b="0" i="0" u="none" strike="noStrike" baseline="0" dirty="0">
                <a:solidFill>
                  <a:srgbClr val="000000"/>
                </a:solidFill>
                <a:latin typeface="+mj-lt"/>
              </a:rPr>
              <a:t>In good health with history of lifespan longevity in the family</a:t>
            </a:r>
          </a:p>
        </p:txBody>
      </p:sp>
      <p:pic>
        <p:nvPicPr>
          <p:cNvPr id="19" name="Picture 18">
            <a:extLst>
              <a:ext uri="{FF2B5EF4-FFF2-40B4-BE49-F238E27FC236}">
                <a16:creationId xmlns:a16="http://schemas.microsoft.com/office/drawing/2014/main" id="{3E8A2586-50C1-E33F-CB1C-E69BAEFC5AAF}"/>
              </a:ext>
            </a:extLst>
          </p:cNvPr>
          <p:cNvPicPr>
            <a:picLocks noChangeAspect="1"/>
          </p:cNvPicPr>
          <p:nvPr/>
        </p:nvPicPr>
        <p:blipFill>
          <a:blip r:embed="rId6"/>
          <a:stretch>
            <a:fillRect/>
          </a:stretch>
        </p:blipFill>
        <p:spPr>
          <a:xfrm>
            <a:off x="6105231" y="4192850"/>
            <a:ext cx="781050" cy="790575"/>
          </a:xfrm>
          <a:prstGeom prst="rect">
            <a:avLst/>
          </a:prstGeom>
        </p:spPr>
      </p:pic>
    </p:spTree>
    <p:extLst>
      <p:ext uri="{BB962C8B-B14F-4D97-AF65-F5344CB8AC3E}">
        <p14:creationId xmlns:p14="http://schemas.microsoft.com/office/powerpoint/2010/main" val="406031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B440-4D13-A241-B5F2-1D0F76EEA728}"/>
              </a:ext>
            </a:extLst>
          </p:cNvPr>
          <p:cNvSpPr>
            <a:spLocks noGrp="1"/>
          </p:cNvSpPr>
          <p:nvPr>
            <p:ph type="title"/>
          </p:nvPr>
        </p:nvSpPr>
        <p:spPr/>
        <p:txBody>
          <a:bodyPr/>
          <a:lstStyle/>
          <a:p>
            <a:r>
              <a:rPr lang="en-US" dirty="0"/>
              <a:t>Take the next step</a:t>
            </a:r>
          </a:p>
        </p:txBody>
      </p:sp>
      <p:sp>
        <p:nvSpPr>
          <p:cNvPr id="5" name="Picture Placeholder 4">
            <a:extLst>
              <a:ext uri="{FF2B5EF4-FFF2-40B4-BE49-F238E27FC236}">
                <a16:creationId xmlns:a16="http://schemas.microsoft.com/office/drawing/2014/main" id="{0DC711CA-0AD4-8340-A9BB-EE3934B6D34F}"/>
              </a:ext>
            </a:extLst>
          </p:cNvPr>
          <p:cNvSpPr>
            <a:spLocks noGrp="1"/>
          </p:cNvSpPr>
          <p:nvPr>
            <p:ph type="pic" sz="quarter" idx="17"/>
          </p:nvPr>
        </p:nvSpPr>
        <p:spPr/>
        <p:txBody>
          <a:bodyPr/>
          <a:lstStyle/>
          <a:p>
            <a:endParaRPr lang="en-US"/>
          </a:p>
        </p:txBody>
      </p:sp>
    </p:spTree>
    <p:extLst>
      <p:ext uri="{BB962C8B-B14F-4D97-AF65-F5344CB8AC3E}">
        <p14:creationId xmlns:p14="http://schemas.microsoft.com/office/powerpoint/2010/main" val="1490106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31C5-482E-A348-11AB-946F7504C659}"/>
              </a:ext>
            </a:extLst>
          </p:cNvPr>
          <p:cNvSpPr>
            <a:spLocks noGrp="1"/>
          </p:cNvSpPr>
          <p:nvPr>
            <p:ph type="title"/>
          </p:nvPr>
        </p:nvSpPr>
        <p:spPr/>
        <p:txBody>
          <a:bodyPr/>
          <a:lstStyle/>
          <a:p>
            <a:r>
              <a:rPr lang="en-US" dirty="0"/>
              <a:t>Illustrated policy values include insurance expenses </a:t>
            </a:r>
            <a:br>
              <a:rPr lang="en-US" dirty="0"/>
            </a:br>
            <a:r>
              <a:rPr lang="en-US" dirty="0"/>
              <a:t>and fund fees</a:t>
            </a:r>
          </a:p>
        </p:txBody>
      </p:sp>
      <p:sp>
        <p:nvSpPr>
          <p:cNvPr id="3" name="Text Placeholder 2">
            <a:extLst>
              <a:ext uri="{FF2B5EF4-FFF2-40B4-BE49-F238E27FC236}">
                <a16:creationId xmlns:a16="http://schemas.microsoft.com/office/drawing/2014/main" id="{80E78A9C-33B4-7C0B-BC5E-F55AF8B86B4D}"/>
              </a:ext>
            </a:extLst>
          </p:cNvPr>
          <p:cNvSpPr>
            <a:spLocks noGrp="1"/>
          </p:cNvSpPr>
          <p:nvPr>
            <p:ph type="body" sz="quarter" idx="10"/>
          </p:nvPr>
        </p:nvSpPr>
        <p:spPr>
          <a:xfrm>
            <a:off x="571641" y="1549908"/>
            <a:ext cx="11036808" cy="274320"/>
          </a:xfrm>
        </p:spPr>
        <p:txBody>
          <a:bodyPr/>
          <a:lstStyle/>
          <a:p>
            <a:r>
              <a:rPr lang="en-US" i="1" dirty="0"/>
              <a:t>MoneyGuard Market Advantage</a:t>
            </a:r>
            <a:r>
              <a:rPr lang="en-US" baseline="30000" dirty="0"/>
              <a:t>®</a:t>
            </a:r>
            <a:r>
              <a:rPr lang="en-US" dirty="0"/>
              <a:t>, variable life insurance with a LTC rider, is an insurance policy and </a:t>
            </a:r>
            <a:br>
              <a:rPr lang="en-US" dirty="0"/>
            </a:br>
            <a:r>
              <a:rPr lang="en-US" dirty="0"/>
              <a:t>not considered a liquid asset</a:t>
            </a:r>
          </a:p>
        </p:txBody>
      </p:sp>
      <p:sp>
        <p:nvSpPr>
          <p:cNvPr id="4" name="TextBox 3">
            <a:extLst>
              <a:ext uri="{FF2B5EF4-FFF2-40B4-BE49-F238E27FC236}">
                <a16:creationId xmlns:a16="http://schemas.microsoft.com/office/drawing/2014/main" id="{9DC06904-E75B-3292-2AF5-CDE0F63E4D95}"/>
              </a:ext>
            </a:extLst>
          </p:cNvPr>
          <p:cNvSpPr txBox="1">
            <a:spLocks noChangeArrowheads="1"/>
          </p:cNvSpPr>
          <p:nvPr/>
        </p:nvSpPr>
        <p:spPr bwMode="auto">
          <a:xfrm>
            <a:off x="516636" y="2128957"/>
            <a:ext cx="455828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1200" b="1">
                <a:solidFill>
                  <a:schemeClr val="accent1"/>
                </a:solidFill>
                <a:latin typeface="+mn-lt"/>
                <a:cs typeface="Arial" panose="020B0604020202020204" pitchFamily="34" charset="0"/>
              </a:rPr>
              <a:t>Cost of insurance: 55-year-old male with a “couples discount” underwriting class.</a:t>
            </a:r>
          </a:p>
        </p:txBody>
      </p:sp>
      <p:sp>
        <p:nvSpPr>
          <p:cNvPr id="5" name="TextBox 4">
            <a:extLst>
              <a:ext uri="{FF2B5EF4-FFF2-40B4-BE49-F238E27FC236}">
                <a16:creationId xmlns:a16="http://schemas.microsoft.com/office/drawing/2014/main" id="{611E656C-C0DE-7ABB-8817-95F4D8316FAD}"/>
              </a:ext>
            </a:extLst>
          </p:cNvPr>
          <p:cNvSpPr txBox="1"/>
          <p:nvPr/>
        </p:nvSpPr>
        <p:spPr>
          <a:xfrm>
            <a:off x="512826" y="2642616"/>
            <a:ext cx="4136176" cy="3116238"/>
          </a:xfrm>
          <a:prstGeom prst="rect">
            <a:avLst/>
          </a:prstGeom>
          <a:noFill/>
        </p:spPr>
        <p:txBody>
          <a:bodyPr wrap="square" lIns="0" tIns="0" rIns="0" bIns="0" rtlCol="0">
            <a:spAutoFit/>
          </a:bodyPr>
          <a:lstStyle/>
          <a:p>
            <a:pPr marL="342900" indent="-342900" algn="l">
              <a:buClr>
                <a:schemeClr val="accent1"/>
              </a:buClr>
              <a:buAutoNum type="arabicParenR"/>
            </a:pPr>
            <a:r>
              <a:rPr lang="en-US" sz="1000" b="1" dirty="0">
                <a:cs typeface="Arial" panose="020B0604020202020204" pitchFamily="34" charset="0"/>
              </a:rPr>
              <a:t>Fees and surrender:</a:t>
            </a:r>
            <a:endParaRPr lang="en-US" sz="1000" dirty="0">
              <a:cs typeface="Arial" panose="020B0604020202020204" pitchFamily="34" charset="0"/>
            </a:endParaRPr>
          </a:p>
          <a:p>
            <a:pPr marL="0" marR="0">
              <a:spcBef>
                <a:spcPts val="0"/>
              </a:spcBef>
              <a:spcAft>
                <a:spcPts val="0"/>
              </a:spcAft>
            </a:pPr>
            <a:r>
              <a:rPr lang="en-US" sz="1000" b="1" dirty="0">
                <a:effectLst/>
                <a:ea typeface="Calibri" panose="020F0502020204030204" pitchFamily="34" charset="0"/>
              </a:rPr>
              <a:t>Premium Load: </a:t>
            </a:r>
            <a:r>
              <a:rPr lang="en-US" sz="1000" dirty="0">
                <a:effectLst/>
                <a:ea typeface="Calibri" panose="020F0502020204030204" pitchFamily="34" charset="0"/>
              </a:rPr>
              <a:t>Premium Load applies in all years on all premiums paid. The </a:t>
            </a:r>
            <a:r>
              <a:rPr lang="en-US" sz="1000" dirty="0">
                <a:ea typeface="Calibri" panose="020F0502020204030204" pitchFamily="34" charset="0"/>
              </a:rPr>
              <a:t>P</a:t>
            </a:r>
            <a:r>
              <a:rPr lang="en-US" sz="1000" dirty="0">
                <a:effectLst/>
                <a:ea typeface="Calibri" panose="020F0502020204030204" pitchFamily="34" charset="0"/>
              </a:rPr>
              <a:t>remium </a:t>
            </a:r>
            <a:r>
              <a:rPr lang="en-US" sz="1000" dirty="0">
                <a:ea typeface="Calibri" panose="020F0502020204030204" pitchFamily="34" charset="0"/>
              </a:rPr>
              <a:t>L</a:t>
            </a:r>
            <a:r>
              <a:rPr lang="en-US" sz="1000" dirty="0">
                <a:effectLst/>
                <a:ea typeface="Calibri" panose="020F0502020204030204" pitchFamily="34" charset="0"/>
              </a:rPr>
              <a:t>oad is deducted from all premiums. This is deducted prior to allocation to the variable or Fixed Account. </a:t>
            </a:r>
          </a:p>
          <a:p>
            <a:pPr marL="0" marR="0">
              <a:spcBef>
                <a:spcPts val="0"/>
              </a:spcBef>
              <a:spcAft>
                <a:spcPts val="0"/>
              </a:spcAft>
            </a:pPr>
            <a:endParaRPr lang="en-US" sz="1000" dirty="0">
              <a:effectLst/>
              <a:ea typeface="Calibri" panose="020F0502020204030204" pitchFamily="34" charset="0"/>
            </a:endParaRPr>
          </a:p>
          <a:p>
            <a:pPr marL="0" marR="0">
              <a:spcBef>
                <a:spcPts val="0"/>
              </a:spcBef>
              <a:spcAft>
                <a:spcPts val="0"/>
              </a:spcAft>
            </a:pPr>
            <a:r>
              <a:rPr lang="en-US" sz="1000" dirty="0">
                <a:effectLst/>
                <a:ea typeface="Calibri" panose="020F0502020204030204" pitchFamily="34" charset="0"/>
              </a:rPr>
              <a:t>The Current Rate is identified in the table </a:t>
            </a:r>
            <a:r>
              <a:rPr lang="en-US" sz="1000" dirty="0">
                <a:ea typeface="Calibri" panose="020F0502020204030204" pitchFamily="34" charset="0"/>
              </a:rPr>
              <a:t>to the right.</a:t>
            </a:r>
            <a:r>
              <a:rPr lang="en-US" sz="1000" dirty="0">
                <a:effectLst/>
                <a:ea typeface="Calibri" panose="020F0502020204030204" pitchFamily="34" charset="0"/>
              </a:rPr>
              <a:t> The Current Premium Load returns to 25% if past Policy Year 15, or the insured has passed </a:t>
            </a:r>
            <a:r>
              <a:rPr lang="en-US" sz="1000" dirty="0">
                <a:ea typeface="Calibri" panose="020F0502020204030204" pitchFamily="34" charset="0"/>
              </a:rPr>
              <a:t>a</a:t>
            </a:r>
            <a:r>
              <a:rPr lang="en-US" sz="1000" dirty="0">
                <a:effectLst/>
                <a:ea typeface="Calibri" panose="020F0502020204030204" pitchFamily="34" charset="0"/>
              </a:rPr>
              <a:t>ttained </a:t>
            </a:r>
            <a:r>
              <a:rPr lang="en-US" sz="1000" dirty="0">
                <a:ea typeface="Calibri" panose="020F0502020204030204" pitchFamily="34" charset="0"/>
              </a:rPr>
              <a:t>a</a:t>
            </a:r>
            <a:r>
              <a:rPr lang="en-US" sz="1000" dirty="0">
                <a:effectLst/>
                <a:ea typeface="Calibri" panose="020F0502020204030204" pitchFamily="34" charset="0"/>
              </a:rPr>
              <a:t>ge 75 (whichever is later).</a:t>
            </a:r>
          </a:p>
          <a:p>
            <a:pPr marL="0" marR="0">
              <a:spcBef>
                <a:spcPts val="0"/>
              </a:spcBef>
              <a:spcAft>
                <a:spcPts val="0"/>
              </a:spcAft>
            </a:pPr>
            <a:endParaRPr lang="en-US" sz="1000" dirty="0">
              <a:ea typeface="Calibri" panose="020F0502020204030204" pitchFamily="34" charset="0"/>
            </a:endParaRPr>
          </a:p>
          <a:p>
            <a:r>
              <a:rPr lang="en-US" sz="1000" b="1" dirty="0">
                <a:effectLst/>
                <a:ea typeface="Calibri" panose="020F0502020204030204" pitchFamily="34" charset="0"/>
              </a:rPr>
              <a:t>The Guaranteed Rate is 25% in all years. </a:t>
            </a:r>
          </a:p>
          <a:p>
            <a:pPr marL="341313" indent="-341313" algn="l">
              <a:buClr>
                <a:schemeClr val="accent1"/>
              </a:buClr>
              <a:buAutoNum type="arabicParenR" startAt="2"/>
            </a:pPr>
            <a:r>
              <a:rPr lang="en-US" sz="1000" b="1" dirty="0">
                <a:cs typeface="Arial" panose="020B0604020202020204" pitchFamily="34" charset="0"/>
              </a:rPr>
              <a:t>Monthly charges:</a:t>
            </a:r>
          </a:p>
          <a:p>
            <a:pPr marL="0" marR="0">
              <a:spcBef>
                <a:spcPts val="300"/>
              </a:spcBef>
              <a:spcAft>
                <a:spcPts val="300"/>
              </a:spcAft>
            </a:pPr>
            <a:r>
              <a:rPr lang="en-US" sz="1000" dirty="0">
                <a:effectLst/>
                <a:ea typeface="Calibri" panose="020F0502020204030204" pitchFamily="34" charset="0"/>
              </a:rPr>
              <a:t>Separate deductions are made each month to cover the cost of the various insurance elements, up to age 121 or when the policy has fully accelerated the Specified Amount and Accumulation Value down to zero. For these charges, aside from the LTCBR Charge, current and guaranteed rates may differ.</a:t>
            </a:r>
            <a:r>
              <a:rPr lang="en-US" sz="1000" dirty="0">
                <a:solidFill>
                  <a:srgbClr val="4472C4"/>
                </a:solidFill>
                <a:effectLst/>
                <a:ea typeface="Calibri" panose="020F0502020204030204" pitchFamily="34" charset="0"/>
              </a:rPr>
              <a:t> </a:t>
            </a:r>
            <a:endParaRPr lang="en-US" sz="1000" dirty="0">
              <a:effectLst/>
              <a:ea typeface="Calibri" panose="020F0502020204030204" pitchFamily="34" charset="0"/>
            </a:endParaRPr>
          </a:p>
          <a:p>
            <a:pPr marL="0" marR="0">
              <a:spcBef>
                <a:spcPts val="300"/>
              </a:spcBef>
            </a:pPr>
            <a:r>
              <a:rPr lang="en-US" sz="1000" dirty="0">
                <a:solidFill>
                  <a:srgbClr val="C00000"/>
                </a:solidFill>
                <a:effectLst/>
                <a:ea typeface="Calibri" panose="020F0502020204030204" pitchFamily="34" charset="0"/>
              </a:rPr>
              <a:t>Cost of </a:t>
            </a:r>
            <a:r>
              <a:rPr lang="en-US" sz="1000" dirty="0">
                <a:solidFill>
                  <a:srgbClr val="C00000"/>
                </a:solidFill>
                <a:ea typeface="Calibri" panose="020F0502020204030204" pitchFamily="34" charset="0"/>
              </a:rPr>
              <a:t>i</a:t>
            </a:r>
            <a:r>
              <a:rPr lang="en-US" sz="1000" dirty="0">
                <a:solidFill>
                  <a:srgbClr val="C00000"/>
                </a:solidFill>
                <a:effectLst/>
                <a:ea typeface="Calibri" panose="020F0502020204030204" pitchFamily="34" charset="0"/>
              </a:rPr>
              <a:t>nsurance: </a:t>
            </a:r>
            <a:endParaRPr lang="en-US" sz="1000" dirty="0">
              <a:effectLst/>
              <a:ea typeface="Calibri" panose="020F0502020204030204" pitchFamily="34" charset="0"/>
            </a:endParaRPr>
          </a:p>
          <a:p>
            <a:pPr marL="0" marR="0">
              <a:spcBef>
                <a:spcPts val="0"/>
              </a:spcBef>
              <a:spcAft>
                <a:spcPts val="600"/>
              </a:spcAft>
            </a:pPr>
            <a:r>
              <a:rPr lang="en-US" sz="1000" dirty="0">
                <a:solidFill>
                  <a:srgbClr val="000000"/>
                </a:solidFill>
                <a:effectLst/>
                <a:ea typeface="Calibri" panose="020F0502020204030204" pitchFamily="34" charset="0"/>
              </a:rPr>
              <a:t>Monthly charge based on attained age, gender, </a:t>
            </a:r>
            <a:r>
              <a:rPr lang="en-US" sz="1000" dirty="0">
                <a:solidFill>
                  <a:srgbClr val="000000"/>
                </a:solidFill>
                <a:ea typeface="Calibri" panose="020F0502020204030204" pitchFamily="34" charset="0"/>
              </a:rPr>
              <a:t>A</a:t>
            </a:r>
            <a:r>
              <a:rPr lang="en-US" sz="1000" dirty="0">
                <a:solidFill>
                  <a:srgbClr val="000000"/>
                </a:solidFill>
                <a:effectLst/>
                <a:ea typeface="Calibri" panose="020F0502020204030204" pitchFamily="34" charset="0"/>
              </a:rPr>
              <a:t>ccumulation Value, and death </a:t>
            </a:r>
            <a:r>
              <a:rPr lang="en-US" sz="1000" dirty="0">
                <a:solidFill>
                  <a:srgbClr val="000000"/>
                </a:solidFill>
                <a:ea typeface="Calibri" panose="020F0502020204030204" pitchFamily="34" charset="0"/>
              </a:rPr>
              <a:t>b</a:t>
            </a:r>
            <a:r>
              <a:rPr lang="en-US" sz="1000" dirty="0">
                <a:solidFill>
                  <a:srgbClr val="000000"/>
                </a:solidFill>
                <a:effectLst/>
                <a:ea typeface="Calibri" panose="020F0502020204030204" pitchFamily="34" charset="0"/>
              </a:rPr>
              <a:t>enefit. </a:t>
            </a:r>
            <a:endParaRPr lang="en-US" sz="1000" dirty="0">
              <a:effectLst/>
              <a:ea typeface="Calibri" panose="020F0502020204030204" pitchFamily="34" charset="0"/>
            </a:endParaRPr>
          </a:p>
          <a:p>
            <a:endParaRPr lang="en-US" sz="1000" b="1" dirty="0">
              <a:effectLst/>
              <a:ea typeface="Calibri" panose="020F0502020204030204" pitchFamily="34" charset="0"/>
            </a:endParaRPr>
          </a:p>
        </p:txBody>
      </p:sp>
      <p:graphicFrame>
        <p:nvGraphicFramePr>
          <p:cNvPr id="6" name="Table 5">
            <a:extLst>
              <a:ext uri="{FF2B5EF4-FFF2-40B4-BE49-F238E27FC236}">
                <a16:creationId xmlns:a16="http://schemas.microsoft.com/office/drawing/2014/main" id="{2876B548-FE6C-C649-ABC4-1DA6BBFEF581}"/>
              </a:ext>
            </a:extLst>
          </p:cNvPr>
          <p:cNvGraphicFramePr>
            <a:graphicFrameLocks noGrp="1"/>
          </p:cNvGraphicFramePr>
          <p:nvPr/>
        </p:nvGraphicFramePr>
        <p:xfrm>
          <a:off x="5071024" y="2642616"/>
          <a:ext cx="1898353" cy="1434834"/>
        </p:xfrm>
        <a:graphic>
          <a:graphicData uri="http://schemas.openxmlformats.org/drawingml/2006/table">
            <a:tbl>
              <a:tblPr firstRow="1" firstCol="1" bandRow="1">
                <a:tableStyleId>{5C22544A-7EE6-4342-B048-85BDC9FD1C3A}</a:tableStyleId>
              </a:tblPr>
              <a:tblGrid>
                <a:gridCol w="966114">
                  <a:extLst>
                    <a:ext uri="{9D8B030D-6E8A-4147-A177-3AD203B41FA5}">
                      <a16:colId xmlns:a16="http://schemas.microsoft.com/office/drawing/2014/main" val="3646112482"/>
                    </a:ext>
                  </a:extLst>
                </a:gridCol>
                <a:gridCol w="932239">
                  <a:extLst>
                    <a:ext uri="{9D8B030D-6E8A-4147-A177-3AD203B41FA5}">
                      <a16:colId xmlns:a16="http://schemas.microsoft.com/office/drawing/2014/main" val="1447360011"/>
                    </a:ext>
                  </a:extLst>
                </a:gridCol>
              </a:tblGrid>
              <a:tr h="158196">
                <a:tc>
                  <a:txBody>
                    <a:bodyPr/>
                    <a:lstStyle/>
                    <a:p>
                      <a:pPr marL="0" marR="0" algn="ctr">
                        <a:spcBef>
                          <a:spcPts val="0"/>
                        </a:spcBef>
                        <a:spcAft>
                          <a:spcPts val="0"/>
                        </a:spcAft>
                      </a:pPr>
                      <a:r>
                        <a:rPr lang="en-US" sz="1000">
                          <a:effectLst/>
                        </a:rPr>
                        <a:t>Policy year</a:t>
                      </a:r>
                      <a:endParaRPr lang="en-US" sz="1000">
                        <a:effectLst/>
                        <a:latin typeface="Calibri" panose="020F0502020204030204" pitchFamily="34" charset="0"/>
                        <a:ea typeface="Calibri" panose="020F0502020204030204" pitchFamily="34" charset="0"/>
                      </a:endParaRPr>
                    </a:p>
                  </a:txBody>
                  <a:tcPr marL="71188" marR="71188" marT="0" marB="0" anchor="ctr"/>
                </a:tc>
                <a:tc>
                  <a:txBody>
                    <a:bodyPr/>
                    <a:lstStyle/>
                    <a:p>
                      <a:pPr marL="0" marR="0" algn="ctr">
                        <a:spcBef>
                          <a:spcPts val="0"/>
                        </a:spcBef>
                        <a:spcAft>
                          <a:spcPts val="0"/>
                        </a:spcAft>
                      </a:pPr>
                      <a:r>
                        <a:rPr lang="en-US" sz="1000">
                          <a:effectLst/>
                        </a:rPr>
                        <a:t>Premium load</a:t>
                      </a:r>
                      <a:endParaRPr lang="en-US" sz="1000">
                        <a:effectLst/>
                        <a:latin typeface="Calibri" panose="020F0502020204030204" pitchFamily="34" charset="0"/>
                        <a:ea typeface="Calibri" panose="020F0502020204030204" pitchFamily="34" charset="0"/>
                      </a:endParaRPr>
                    </a:p>
                  </a:txBody>
                  <a:tcPr marL="71188" marR="71188" marT="0" marB="0" anchor="ctr"/>
                </a:tc>
                <a:extLst>
                  <a:ext uri="{0D108BD9-81ED-4DB2-BD59-A6C34878D82A}">
                    <a16:rowId xmlns:a16="http://schemas.microsoft.com/office/drawing/2014/main" val="922717266"/>
                  </a:ext>
                </a:extLst>
              </a:tr>
              <a:tr h="212773">
                <a:tc>
                  <a:txBody>
                    <a:bodyPr/>
                    <a:lstStyle/>
                    <a:p>
                      <a:pPr marL="0" marR="0" algn="ctr">
                        <a:lnSpc>
                          <a:spcPct val="150000"/>
                        </a:lnSpc>
                        <a:spcBef>
                          <a:spcPts val="0"/>
                        </a:spcBef>
                        <a:spcAft>
                          <a:spcPts val="0"/>
                        </a:spcAft>
                      </a:pPr>
                      <a:r>
                        <a:rPr lang="en-US" sz="1000">
                          <a:solidFill>
                            <a:schemeClr val="tx1"/>
                          </a:solidFill>
                          <a:effectLst/>
                        </a:rPr>
                        <a:t>1</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noFill/>
                  </a:tcPr>
                </a:tc>
                <a:tc>
                  <a:txBody>
                    <a:bodyPr/>
                    <a:lstStyle/>
                    <a:p>
                      <a:pPr marL="0" marR="0" algn="ctr">
                        <a:lnSpc>
                          <a:spcPct val="150000"/>
                        </a:lnSpc>
                        <a:spcBef>
                          <a:spcPts val="0"/>
                        </a:spcBef>
                        <a:spcAft>
                          <a:spcPts val="0"/>
                        </a:spcAft>
                      </a:pPr>
                      <a:r>
                        <a:rPr lang="en-US" sz="1000">
                          <a:solidFill>
                            <a:schemeClr val="tx1"/>
                          </a:solidFill>
                          <a:effectLst/>
                        </a:rPr>
                        <a:t>18%</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noFill/>
                  </a:tcPr>
                </a:tc>
                <a:extLst>
                  <a:ext uri="{0D108BD9-81ED-4DB2-BD59-A6C34878D82A}">
                    <a16:rowId xmlns:a16="http://schemas.microsoft.com/office/drawing/2014/main" val="3038050437"/>
                  </a:ext>
                </a:extLst>
              </a:tr>
              <a:tr h="212773">
                <a:tc>
                  <a:txBody>
                    <a:bodyPr/>
                    <a:lstStyle/>
                    <a:p>
                      <a:pPr marL="0" marR="0" algn="ctr">
                        <a:lnSpc>
                          <a:spcPct val="150000"/>
                        </a:lnSpc>
                        <a:spcBef>
                          <a:spcPts val="0"/>
                        </a:spcBef>
                        <a:spcAft>
                          <a:spcPts val="0"/>
                        </a:spcAft>
                      </a:pPr>
                      <a:r>
                        <a:rPr lang="en-US" sz="1000">
                          <a:solidFill>
                            <a:schemeClr val="tx1"/>
                          </a:solidFill>
                          <a:effectLst/>
                        </a:rPr>
                        <a:t>2</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solidFill>
                      <a:schemeClr val="bg2"/>
                    </a:solidFill>
                  </a:tcPr>
                </a:tc>
                <a:tc>
                  <a:txBody>
                    <a:bodyPr/>
                    <a:lstStyle/>
                    <a:p>
                      <a:pPr marL="0" marR="0" algn="ctr">
                        <a:lnSpc>
                          <a:spcPct val="150000"/>
                        </a:lnSpc>
                        <a:spcBef>
                          <a:spcPts val="0"/>
                        </a:spcBef>
                        <a:spcAft>
                          <a:spcPts val="0"/>
                        </a:spcAft>
                      </a:pPr>
                      <a:r>
                        <a:rPr lang="en-US" sz="1000">
                          <a:solidFill>
                            <a:schemeClr val="tx1"/>
                          </a:solidFill>
                          <a:effectLst/>
                        </a:rPr>
                        <a:t>16%</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solidFill>
                      <a:schemeClr val="bg2"/>
                    </a:solidFill>
                  </a:tcPr>
                </a:tc>
                <a:extLst>
                  <a:ext uri="{0D108BD9-81ED-4DB2-BD59-A6C34878D82A}">
                    <a16:rowId xmlns:a16="http://schemas.microsoft.com/office/drawing/2014/main" val="1549017607"/>
                  </a:ext>
                </a:extLst>
              </a:tr>
              <a:tr h="212773">
                <a:tc>
                  <a:txBody>
                    <a:bodyPr/>
                    <a:lstStyle/>
                    <a:p>
                      <a:pPr marL="0" marR="0" algn="ctr">
                        <a:lnSpc>
                          <a:spcPct val="150000"/>
                        </a:lnSpc>
                        <a:spcBef>
                          <a:spcPts val="0"/>
                        </a:spcBef>
                        <a:spcAft>
                          <a:spcPts val="0"/>
                        </a:spcAft>
                      </a:pPr>
                      <a:r>
                        <a:rPr lang="en-US" sz="1000">
                          <a:solidFill>
                            <a:schemeClr val="tx1"/>
                          </a:solidFill>
                          <a:effectLst/>
                        </a:rPr>
                        <a:t>3</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noFill/>
                  </a:tcPr>
                </a:tc>
                <a:tc>
                  <a:txBody>
                    <a:bodyPr/>
                    <a:lstStyle/>
                    <a:p>
                      <a:pPr marL="0" marR="0" algn="ctr">
                        <a:lnSpc>
                          <a:spcPct val="150000"/>
                        </a:lnSpc>
                        <a:spcBef>
                          <a:spcPts val="0"/>
                        </a:spcBef>
                        <a:spcAft>
                          <a:spcPts val="0"/>
                        </a:spcAft>
                      </a:pPr>
                      <a:r>
                        <a:rPr lang="en-US" sz="1000">
                          <a:solidFill>
                            <a:schemeClr val="tx1"/>
                          </a:solidFill>
                          <a:effectLst/>
                        </a:rPr>
                        <a:t>13%</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noFill/>
                  </a:tcPr>
                </a:tc>
                <a:extLst>
                  <a:ext uri="{0D108BD9-81ED-4DB2-BD59-A6C34878D82A}">
                    <a16:rowId xmlns:a16="http://schemas.microsoft.com/office/drawing/2014/main" val="2499366675"/>
                  </a:ext>
                </a:extLst>
              </a:tr>
              <a:tr h="212773">
                <a:tc>
                  <a:txBody>
                    <a:bodyPr/>
                    <a:lstStyle/>
                    <a:p>
                      <a:pPr marL="0" marR="0" algn="ctr">
                        <a:lnSpc>
                          <a:spcPct val="150000"/>
                        </a:lnSpc>
                        <a:spcBef>
                          <a:spcPts val="0"/>
                        </a:spcBef>
                        <a:spcAft>
                          <a:spcPts val="0"/>
                        </a:spcAft>
                      </a:pPr>
                      <a:r>
                        <a:rPr lang="en-US" sz="1000">
                          <a:solidFill>
                            <a:schemeClr val="tx1"/>
                          </a:solidFill>
                          <a:effectLst/>
                        </a:rPr>
                        <a:t>4</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solidFill>
                      <a:schemeClr val="bg2"/>
                    </a:solidFill>
                  </a:tcPr>
                </a:tc>
                <a:tc>
                  <a:txBody>
                    <a:bodyPr/>
                    <a:lstStyle/>
                    <a:p>
                      <a:pPr marL="0" marR="0" algn="ctr">
                        <a:lnSpc>
                          <a:spcPct val="150000"/>
                        </a:lnSpc>
                        <a:spcBef>
                          <a:spcPts val="0"/>
                        </a:spcBef>
                        <a:spcAft>
                          <a:spcPts val="0"/>
                        </a:spcAft>
                      </a:pPr>
                      <a:r>
                        <a:rPr lang="en-US" sz="1000">
                          <a:solidFill>
                            <a:schemeClr val="tx1"/>
                          </a:solidFill>
                          <a:effectLst/>
                        </a:rPr>
                        <a:t>11%</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solidFill>
                      <a:schemeClr val="bg2"/>
                    </a:solidFill>
                  </a:tcPr>
                </a:tc>
                <a:extLst>
                  <a:ext uri="{0D108BD9-81ED-4DB2-BD59-A6C34878D82A}">
                    <a16:rowId xmlns:a16="http://schemas.microsoft.com/office/drawing/2014/main" val="2861839613"/>
                  </a:ext>
                </a:extLst>
              </a:tr>
              <a:tr h="212773">
                <a:tc>
                  <a:txBody>
                    <a:bodyPr/>
                    <a:lstStyle/>
                    <a:p>
                      <a:pPr marL="0" marR="0" algn="ctr">
                        <a:lnSpc>
                          <a:spcPct val="150000"/>
                        </a:lnSpc>
                        <a:spcBef>
                          <a:spcPts val="0"/>
                        </a:spcBef>
                        <a:spcAft>
                          <a:spcPts val="0"/>
                        </a:spcAft>
                      </a:pPr>
                      <a:r>
                        <a:rPr lang="en-US" sz="1000">
                          <a:solidFill>
                            <a:schemeClr val="tx1"/>
                          </a:solidFill>
                          <a:effectLst/>
                        </a:rPr>
                        <a:t>5</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noFill/>
                  </a:tcPr>
                </a:tc>
                <a:tc>
                  <a:txBody>
                    <a:bodyPr/>
                    <a:lstStyle/>
                    <a:p>
                      <a:pPr marL="0" marR="0" algn="ctr">
                        <a:lnSpc>
                          <a:spcPct val="150000"/>
                        </a:lnSpc>
                        <a:spcBef>
                          <a:spcPts val="0"/>
                        </a:spcBef>
                        <a:spcAft>
                          <a:spcPts val="0"/>
                        </a:spcAft>
                      </a:pPr>
                      <a:r>
                        <a:rPr lang="en-US" sz="1000">
                          <a:solidFill>
                            <a:schemeClr val="tx1"/>
                          </a:solidFill>
                          <a:effectLst/>
                        </a:rPr>
                        <a:t>8%</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noFill/>
                  </a:tcPr>
                </a:tc>
                <a:extLst>
                  <a:ext uri="{0D108BD9-81ED-4DB2-BD59-A6C34878D82A}">
                    <a16:rowId xmlns:a16="http://schemas.microsoft.com/office/drawing/2014/main" val="1220612630"/>
                  </a:ext>
                </a:extLst>
              </a:tr>
              <a:tr h="212773">
                <a:tc>
                  <a:txBody>
                    <a:bodyPr/>
                    <a:lstStyle/>
                    <a:p>
                      <a:pPr marL="0" marR="0" algn="ctr">
                        <a:lnSpc>
                          <a:spcPct val="150000"/>
                        </a:lnSpc>
                        <a:spcBef>
                          <a:spcPts val="0"/>
                        </a:spcBef>
                        <a:spcAft>
                          <a:spcPts val="0"/>
                        </a:spcAft>
                      </a:pPr>
                      <a:r>
                        <a:rPr lang="en-US" sz="1000">
                          <a:solidFill>
                            <a:schemeClr val="tx1"/>
                          </a:solidFill>
                          <a:effectLst/>
                        </a:rPr>
                        <a:t>6+</a:t>
                      </a:r>
                      <a:endParaRPr lang="en-US" sz="1000">
                        <a:solidFill>
                          <a:schemeClr val="tx1"/>
                        </a:solidFill>
                        <a:effectLst/>
                        <a:latin typeface="Calibri" panose="020F0502020204030204" pitchFamily="34" charset="0"/>
                        <a:ea typeface="Calibri" panose="020F0502020204030204" pitchFamily="34" charset="0"/>
                      </a:endParaRPr>
                    </a:p>
                  </a:txBody>
                  <a:tcPr marL="71188" marR="71188" marT="0" marB="0">
                    <a:solidFill>
                      <a:schemeClr val="bg2"/>
                    </a:solidFill>
                  </a:tcPr>
                </a:tc>
                <a:tc>
                  <a:txBody>
                    <a:bodyPr/>
                    <a:lstStyle/>
                    <a:p>
                      <a:pPr marL="0" marR="0" algn="ctr">
                        <a:lnSpc>
                          <a:spcPct val="150000"/>
                        </a:lnSpc>
                        <a:spcBef>
                          <a:spcPts val="0"/>
                        </a:spcBef>
                        <a:spcAft>
                          <a:spcPts val="0"/>
                        </a:spcAft>
                      </a:pPr>
                      <a:r>
                        <a:rPr lang="en-US" sz="1000" dirty="0">
                          <a:solidFill>
                            <a:schemeClr val="tx1"/>
                          </a:solidFill>
                          <a:effectLst/>
                        </a:rPr>
                        <a:t>6%</a:t>
                      </a:r>
                      <a:endParaRPr lang="en-US" sz="1000" dirty="0">
                        <a:solidFill>
                          <a:schemeClr val="tx1"/>
                        </a:solidFill>
                        <a:effectLst/>
                        <a:latin typeface="Calibri" panose="020F0502020204030204" pitchFamily="34" charset="0"/>
                        <a:ea typeface="Calibri" panose="020F0502020204030204" pitchFamily="34" charset="0"/>
                      </a:endParaRPr>
                    </a:p>
                  </a:txBody>
                  <a:tcPr marL="71188" marR="71188" marT="0" marB="0">
                    <a:solidFill>
                      <a:schemeClr val="bg2"/>
                    </a:solidFill>
                  </a:tcPr>
                </a:tc>
                <a:extLst>
                  <a:ext uri="{0D108BD9-81ED-4DB2-BD59-A6C34878D82A}">
                    <a16:rowId xmlns:a16="http://schemas.microsoft.com/office/drawing/2014/main" val="4111887756"/>
                  </a:ext>
                </a:extLst>
              </a:tr>
            </a:tbl>
          </a:graphicData>
        </a:graphic>
      </p:graphicFrame>
      <p:sp>
        <p:nvSpPr>
          <p:cNvPr id="7" name="TextBox 6">
            <a:extLst>
              <a:ext uri="{FF2B5EF4-FFF2-40B4-BE49-F238E27FC236}">
                <a16:creationId xmlns:a16="http://schemas.microsoft.com/office/drawing/2014/main" id="{017FE936-FC66-4B7C-81AC-9984E44DFCEB}"/>
              </a:ext>
            </a:extLst>
          </p:cNvPr>
          <p:cNvSpPr txBox="1"/>
          <p:nvPr/>
        </p:nvSpPr>
        <p:spPr>
          <a:xfrm>
            <a:off x="7391400" y="2642616"/>
            <a:ext cx="4287774" cy="3270126"/>
          </a:xfrm>
          <a:prstGeom prst="rect">
            <a:avLst/>
          </a:prstGeom>
          <a:noFill/>
        </p:spPr>
        <p:txBody>
          <a:bodyPr wrap="square" lIns="0" tIns="0" rIns="0" bIns="0" rtlCol="0">
            <a:spAutoFit/>
          </a:bodyPr>
          <a:lstStyle/>
          <a:p>
            <a:pPr>
              <a:spcAft>
                <a:spcPts val="600"/>
              </a:spcAft>
            </a:pPr>
            <a:r>
              <a:rPr lang="en-US" sz="1000" b="1">
                <a:solidFill>
                  <a:schemeClr val="accent1"/>
                </a:solidFill>
                <a:cs typeface="Arial" panose="020B0604020202020204" pitchFamily="34" charset="0"/>
              </a:rPr>
              <a:t>2)   </a:t>
            </a:r>
            <a:r>
              <a:rPr lang="en-US" sz="1000" b="1">
                <a:cs typeface="Arial" panose="020B0604020202020204" pitchFamily="34" charset="0"/>
              </a:rPr>
              <a:t>Monthly charges (continued):</a:t>
            </a:r>
          </a:p>
          <a:p>
            <a:pPr marL="0" marR="0">
              <a:spcBef>
                <a:spcPts val="300"/>
              </a:spcBef>
            </a:pPr>
            <a:r>
              <a:rPr lang="en-US" sz="1000">
                <a:solidFill>
                  <a:schemeClr val="accent1"/>
                </a:solidFill>
                <a:effectLst/>
                <a:ea typeface="Calibri" panose="020F0502020204030204" pitchFamily="34" charset="0"/>
              </a:rPr>
              <a:t>Mortality and Expense Risk (M&amp;E) and Asset Charge:</a:t>
            </a:r>
          </a:p>
          <a:p>
            <a:pPr marL="0" marR="0">
              <a:spcBef>
                <a:spcPts val="0"/>
              </a:spcBef>
              <a:spcAft>
                <a:spcPts val="0"/>
              </a:spcAft>
            </a:pPr>
            <a:r>
              <a:rPr lang="en-US" sz="1000">
                <a:effectLst/>
                <a:ea typeface="Calibri" panose="020F0502020204030204" pitchFamily="34" charset="0"/>
              </a:rPr>
              <a:t>Referred to as the Mortality and Expense Risk (M&amp;E) charge when applied to the separate accounts; referred to as an Asset Charge when applied to the Fixed Account and Loan Capitalization Account. This charge will be taken at the policy level based on the total Accumulation </a:t>
            </a:r>
            <a:r>
              <a:rPr lang="en-US" sz="1000">
                <a:ea typeface="Calibri" panose="020F0502020204030204" pitchFamily="34" charset="0"/>
              </a:rPr>
              <a:t>V</a:t>
            </a:r>
            <a:r>
              <a:rPr lang="en-US" sz="1000">
                <a:effectLst/>
                <a:ea typeface="Calibri" panose="020F0502020204030204" pitchFamily="34" charset="0"/>
              </a:rPr>
              <a:t>alue. </a:t>
            </a:r>
          </a:p>
          <a:p>
            <a:pPr marL="171450" marR="0" lvl="0" indent="-171450">
              <a:spcBef>
                <a:spcPts val="0"/>
              </a:spcBef>
              <a:spcAft>
                <a:spcPts val="0"/>
              </a:spcAft>
              <a:buClr>
                <a:schemeClr val="accent1"/>
              </a:buClr>
              <a:buFont typeface="Wingdings" pitchFamily="2" charset="2"/>
              <a:buChar char="§"/>
            </a:pPr>
            <a:r>
              <a:rPr lang="en-US" sz="1000">
                <a:effectLst/>
                <a:ea typeface="Times New Roman" panose="02020603050405020304" pitchFamily="18" charset="0"/>
              </a:rPr>
              <a:t>Current </a:t>
            </a:r>
            <a:r>
              <a:rPr lang="en-US" sz="1000" b="1">
                <a:ea typeface="Times New Roman" panose="02020603050405020304" pitchFamily="18" charset="0"/>
              </a:rPr>
              <a:t>—</a:t>
            </a:r>
            <a:r>
              <a:rPr lang="en-US" sz="1000">
                <a:ea typeface="Times New Roman" panose="02020603050405020304" pitchFamily="18" charset="0"/>
              </a:rPr>
              <a:t> </a:t>
            </a:r>
            <a:r>
              <a:rPr lang="en-US" sz="1000">
                <a:effectLst/>
                <a:ea typeface="Times New Roman" panose="02020603050405020304" pitchFamily="18" charset="0"/>
              </a:rPr>
              <a:t>0.24% in all years</a:t>
            </a:r>
            <a:endParaRPr lang="en-US" sz="1000">
              <a:effectLst/>
              <a:ea typeface="Calibri" panose="020F0502020204030204" pitchFamily="34" charset="0"/>
            </a:endParaRPr>
          </a:p>
          <a:p>
            <a:pPr marL="171450" marR="0" lvl="0" indent="-171450">
              <a:spcBef>
                <a:spcPts val="0"/>
              </a:spcBef>
              <a:spcAft>
                <a:spcPts val="600"/>
              </a:spcAft>
              <a:buClr>
                <a:schemeClr val="accent1"/>
              </a:buClr>
              <a:buFont typeface="Wingdings" pitchFamily="2" charset="2"/>
              <a:buChar char="§"/>
            </a:pPr>
            <a:r>
              <a:rPr lang="en-US" sz="1000">
                <a:effectLst/>
                <a:ea typeface="Times New Roman" panose="02020603050405020304" pitchFamily="18" charset="0"/>
              </a:rPr>
              <a:t>Guaranteed —  1.26% in years 1–10, 0.54% in years 11+</a:t>
            </a:r>
            <a:endParaRPr lang="en-US" sz="1000">
              <a:solidFill>
                <a:srgbClr val="C00000"/>
              </a:solidFill>
              <a:effectLst/>
              <a:ea typeface="Calibri" panose="020F0502020204030204" pitchFamily="34" charset="0"/>
            </a:endParaRPr>
          </a:p>
          <a:p>
            <a:pPr marL="0" marR="0">
              <a:spcBef>
                <a:spcPts val="300"/>
              </a:spcBef>
            </a:pPr>
            <a:r>
              <a:rPr lang="en-US" sz="1000">
                <a:solidFill>
                  <a:srgbClr val="C00000"/>
                </a:solidFill>
                <a:effectLst/>
                <a:ea typeface="Calibri" panose="020F0502020204030204" pitchFamily="34" charset="0"/>
              </a:rPr>
              <a:t>LTCBR Charge:</a:t>
            </a:r>
            <a:endParaRPr lang="en-US" sz="1000">
              <a:effectLst/>
              <a:ea typeface="Calibri" panose="020F0502020204030204" pitchFamily="34" charset="0"/>
            </a:endParaRPr>
          </a:p>
          <a:p>
            <a:pPr marL="0" marR="0">
              <a:spcBef>
                <a:spcPts val="300"/>
              </a:spcBef>
              <a:spcAft>
                <a:spcPts val="300"/>
              </a:spcAft>
            </a:pPr>
            <a:r>
              <a:rPr lang="en-US" sz="1000">
                <a:effectLst/>
                <a:ea typeface="Calibri" panose="020F0502020204030204" pitchFamily="34" charset="0"/>
              </a:rPr>
              <a:t>The charge is based on Insured’s </a:t>
            </a:r>
            <a:r>
              <a:rPr lang="en-US" sz="1000">
                <a:ea typeface="Calibri" panose="020F0502020204030204" pitchFamily="34" charset="0"/>
              </a:rPr>
              <a:t>i</a:t>
            </a:r>
            <a:r>
              <a:rPr lang="en-US" sz="1000">
                <a:effectLst/>
                <a:ea typeface="Calibri" panose="020F0502020204030204" pitchFamily="34" charset="0"/>
              </a:rPr>
              <a:t>ssue </a:t>
            </a:r>
            <a:r>
              <a:rPr lang="en-US" sz="1000">
                <a:ea typeface="Calibri" panose="020F0502020204030204" pitchFamily="34" charset="0"/>
              </a:rPr>
              <a:t>a</a:t>
            </a:r>
            <a:r>
              <a:rPr lang="en-US" sz="1000">
                <a:effectLst/>
                <a:ea typeface="Calibri" panose="020F0502020204030204" pitchFamily="34" charset="0"/>
              </a:rPr>
              <a:t>ge, gender, </a:t>
            </a:r>
            <a:r>
              <a:rPr lang="en-US" sz="1000">
                <a:ea typeface="Calibri" panose="020F0502020204030204" pitchFamily="34" charset="0"/>
              </a:rPr>
              <a:t>cl</a:t>
            </a:r>
            <a:r>
              <a:rPr lang="en-US" sz="1000">
                <a:effectLst/>
                <a:ea typeface="Calibri" panose="020F0502020204030204" pitchFamily="34" charset="0"/>
              </a:rPr>
              <a:t>ass, inflation option elected and if inflation is active or inactive. Charges cease when the policy is considered to be fully accelerated. LTCBR amount reduced by partial surrenders, Specified Amount reductions </a:t>
            </a:r>
            <a:r>
              <a:rPr lang="en-US" sz="1000">
                <a:ea typeface="Calibri" panose="020F0502020204030204" pitchFamily="34" charset="0"/>
              </a:rPr>
              <a:t>that</a:t>
            </a:r>
            <a:r>
              <a:rPr lang="en-US" sz="1000">
                <a:effectLst/>
                <a:ea typeface="Calibri" panose="020F0502020204030204" pitchFamily="34" charset="0"/>
              </a:rPr>
              <a:t> will also reduce the LTCBR charge, as well as loans. Charge is per thousandth of LTC Benefit Pool.</a:t>
            </a:r>
          </a:p>
          <a:p>
            <a:pPr marL="0" marR="0">
              <a:spcBef>
                <a:spcPts val="300"/>
              </a:spcBef>
            </a:pPr>
            <a:r>
              <a:rPr lang="en-US" sz="1000">
                <a:solidFill>
                  <a:srgbClr val="C00000"/>
                </a:solidFill>
                <a:effectLst/>
                <a:ea typeface="Calibri" panose="020F0502020204030204" pitchFamily="34" charset="0"/>
              </a:rPr>
              <a:t>Unit Load:</a:t>
            </a:r>
            <a:endParaRPr lang="en-US" sz="1000">
              <a:effectLst/>
              <a:ea typeface="Calibri" panose="020F0502020204030204" pitchFamily="34" charset="0"/>
            </a:endParaRPr>
          </a:p>
          <a:p>
            <a:pPr marL="0" marR="0">
              <a:spcBef>
                <a:spcPts val="0"/>
              </a:spcBef>
              <a:spcAft>
                <a:spcPts val="0"/>
              </a:spcAft>
            </a:pPr>
            <a:r>
              <a:rPr lang="en-US" sz="1000">
                <a:effectLst/>
                <a:ea typeface="Calibri" panose="020F0502020204030204" pitchFamily="34" charset="0"/>
              </a:rPr>
              <a:t>Charge is per thousandth of Specified Amount charge that varies by gender, class and issue </a:t>
            </a:r>
            <a:r>
              <a:rPr lang="en-US" sz="1000">
                <a:ea typeface="Calibri" panose="020F0502020204030204" pitchFamily="34" charset="0"/>
              </a:rPr>
              <a:t>a</a:t>
            </a:r>
            <a:r>
              <a:rPr lang="en-US" sz="1000">
                <a:effectLst/>
                <a:ea typeface="Calibri" panose="020F0502020204030204" pitchFamily="34" charset="0"/>
              </a:rPr>
              <a:t>ge.</a:t>
            </a:r>
          </a:p>
          <a:p>
            <a:pPr marL="0" marR="0">
              <a:spcBef>
                <a:spcPts val="0"/>
              </a:spcBef>
              <a:spcAft>
                <a:spcPts val="0"/>
              </a:spcAft>
            </a:pPr>
            <a:r>
              <a:rPr lang="en-US" sz="1000">
                <a:effectLst/>
                <a:ea typeface="Calibri" panose="020F0502020204030204" pitchFamily="34" charset="0"/>
              </a:rPr>
              <a:t> </a:t>
            </a:r>
          </a:p>
          <a:p>
            <a:pPr marL="0" marR="0">
              <a:spcBef>
                <a:spcPts val="0"/>
              </a:spcBef>
              <a:spcAft>
                <a:spcPts val="0"/>
              </a:spcAft>
            </a:pPr>
            <a:r>
              <a:rPr lang="en-US" sz="1000">
                <a:effectLst/>
                <a:ea typeface="Calibri" panose="020F0502020204030204" pitchFamily="34" charset="0"/>
              </a:rPr>
              <a:t>Surrender charge </a:t>
            </a:r>
            <a:r>
              <a:rPr lang="en-US" sz="1000">
                <a:ea typeface="Calibri" panose="020F0502020204030204" pitchFamily="34" charset="0"/>
              </a:rPr>
              <a:t>d</a:t>
            </a:r>
            <a:r>
              <a:rPr lang="en-US" sz="1000">
                <a:effectLst/>
                <a:ea typeface="Calibri" panose="020F0502020204030204" pitchFamily="34" charset="0"/>
              </a:rPr>
              <a:t>uration: 20 years</a:t>
            </a:r>
          </a:p>
        </p:txBody>
      </p:sp>
    </p:spTree>
    <p:extLst>
      <p:ext uri="{BB962C8B-B14F-4D97-AF65-F5344CB8AC3E}">
        <p14:creationId xmlns:p14="http://schemas.microsoft.com/office/powerpoint/2010/main" val="382651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a:t>Disclosures</a:t>
            </a:r>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71641" y="1514037"/>
            <a:ext cx="8419959" cy="4505763"/>
          </a:xfrm>
        </p:spPr>
        <p:txBody>
          <a:bodyPr/>
          <a:lstStyle/>
          <a:p>
            <a:pPr>
              <a:spcBef>
                <a:spcPts val="300"/>
              </a:spcBef>
              <a:spcAft>
                <a:spcPts val="300"/>
              </a:spcAft>
            </a:pPr>
            <a:r>
              <a:rPr lang="en-US" sz="1000" b="1" dirty="0">
                <a:cs typeface="Arial" panose="020B0604020202020204" pitchFamily="34" charset="0"/>
              </a:rPr>
              <a:t>Insurance products issued by:​</a:t>
            </a:r>
            <a:br>
              <a:rPr lang="en-US" sz="1000" b="1" dirty="0">
                <a:cs typeface="Arial" panose="020B0604020202020204" pitchFamily="34" charset="0"/>
              </a:rPr>
            </a:br>
            <a:r>
              <a:rPr lang="en-US" sz="1000" dirty="0">
                <a:cs typeface="Arial" panose="020B0604020202020204" pitchFamily="34" charset="0"/>
              </a:rPr>
              <a:t>The Lincoln National Life Insurance Company​</a:t>
            </a:r>
          </a:p>
          <a:p>
            <a:pPr>
              <a:spcBef>
                <a:spcPts val="300"/>
              </a:spcBef>
              <a:spcAft>
                <a:spcPts val="300"/>
              </a:spcAft>
            </a:pPr>
            <a:r>
              <a:rPr lang="en-US" sz="1000" b="1" dirty="0">
                <a:cs typeface="Arial" panose="020B0604020202020204" pitchFamily="34" charset="0"/>
              </a:rPr>
              <a:t>Lincoln variable universal life insurance is sold by prospectus. Carefully ​consider the investment objectives, risks, and charges and expenses of the policy and its underlying investment options. This and other important information can be found in the prospectus for the variable universal life ​policy and the prospectuses for the underlying investment options. Prospectuses are available upon request and should be read carefully ​before investing or sending money. For current prospectuses, please ​call 800-444-2363 or go to </a:t>
            </a:r>
            <a:r>
              <a:rPr lang="en-US" sz="1000" b="1" u="sng" dirty="0">
                <a:cs typeface="Arial" panose="020B0604020202020204" pitchFamily="34" charset="0"/>
              </a:rPr>
              <a:t>www.LincolnFinancial.com.​</a:t>
            </a:r>
          </a:p>
          <a:p>
            <a:pPr>
              <a:spcBef>
                <a:spcPts val="300"/>
              </a:spcBef>
              <a:spcAft>
                <a:spcPts val="300"/>
              </a:spcAft>
            </a:pPr>
            <a:r>
              <a:rPr lang="en-US" sz="1000" dirty="0">
                <a:cs typeface="Arial" panose="020B0604020202020204" pitchFamily="34" charset="0"/>
              </a:rPr>
              <a:t>With variable products, policy values will fluctuate and are subject to market risk and to possible loss of principal.​</a:t>
            </a:r>
          </a:p>
          <a:p>
            <a:pPr>
              <a:spcBef>
                <a:spcPts val="300"/>
              </a:spcBef>
              <a:spcAft>
                <a:spcPts val="300"/>
              </a:spcAft>
            </a:pPr>
            <a:r>
              <a:rPr lang="en-US" sz="1000" dirty="0">
                <a:cs typeface="Arial" panose="020B0604020202020204" pitchFamily="34" charset="0"/>
              </a:rPr>
              <a:t>Products, riders and features are subject to state availability. Limitations and exclusions apply.​</a:t>
            </a:r>
          </a:p>
          <a:p>
            <a:pPr>
              <a:spcBef>
                <a:spcPts val="300"/>
              </a:spcBef>
              <a:spcAft>
                <a:spcPts val="300"/>
              </a:spcAft>
            </a:pPr>
            <a:r>
              <a:rPr lang="en-US" sz="1000" dirty="0">
                <a:cs typeface="Arial" panose="020B0604020202020204" pitchFamily="34" charset="0"/>
              </a:rPr>
              <a:t>Lincoln Financial Group® affiliates, their distributors, and their respective employees, representatives and/or insurance agents do not provide tax, accounting or legal advice. ​Please consult an independent professional as to any tax, accounting or legal statements made herein.</a:t>
            </a:r>
            <a:endParaRPr lang="en-US" sz="1000" b="1" dirty="0"/>
          </a:p>
          <a:p>
            <a:pPr>
              <a:spcBef>
                <a:spcPts val="300"/>
              </a:spcBef>
              <a:spcAft>
                <a:spcPts val="300"/>
              </a:spcAft>
            </a:pPr>
            <a:r>
              <a:rPr lang="en-US" sz="1000" b="1" dirty="0">
                <a:cs typeface="Arial" panose="020B0604020202020204" pitchFamily="34" charset="0"/>
              </a:rPr>
              <a:t>All guarantees and benefits of the insurance policy are subject to the ​claims-paying ability of the issuing insurance company. </a:t>
            </a:r>
            <a:r>
              <a:rPr lang="en-US" sz="1000" dirty="0">
                <a:cs typeface="Arial" panose="020B0604020202020204" pitchFamily="34" charset="0"/>
              </a:rPr>
              <a:t>They are not backed by the broker-dealer and/or insurance agency selling the policy, or any affiliates of those entities other than the issuing company affiliates, and none makes any representations or guarantees regarding the claims-paying ability of the issuer.​ In most cases, based on our understanding of applicable law, the policy will be a Modified Endowment Contract (MEC) as defined in section 7702A of the Internal Revenue Code.​</a:t>
            </a:r>
          </a:p>
          <a:p>
            <a:pPr>
              <a:spcBef>
                <a:spcPts val="300"/>
              </a:spcBef>
              <a:spcAft>
                <a:spcPts val="300"/>
              </a:spcAft>
            </a:pPr>
            <a:r>
              <a:rPr lang="en-US" sz="1000" dirty="0">
                <a:cs typeface="Arial" panose="020B0604020202020204" pitchFamily="34" charset="0"/>
              </a:rPr>
              <a:t>We will not deny benefits for pre-existing conditions. This does not preclude us from exercising other remedies available at law, in equity or in contract because of misrepresentations. A pre-existing condition means a condition for which medical advice or treatment was recommended by or received from a provider of health care services within 6 months preceding the effective date of coverage of an insured person.</a:t>
            </a:r>
          </a:p>
          <a:p>
            <a:pPr>
              <a:spcBef>
                <a:spcPts val="300"/>
              </a:spcBef>
              <a:spcAft>
                <a:spcPts val="300"/>
              </a:spcAft>
            </a:pPr>
            <a:r>
              <a:rPr lang="en-US" sz="1000" dirty="0">
                <a:cs typeface="Arial" panose="020B0604020202020204" pitchFamily="34" charset="0"/>
              </a:rPr>
              <a:t>Distributions from a MEC will be subject to income tax, and an additional 10% federal income tax penalty applies to taxable distributions received before the policy owner reaches age 59½.​</a:t>
            </a:r>
          </a:p>
        </p:txBody>
      </p:sp>
    </p:spTree>
    <p:extLst>
      <p:ext uri="{BB962C8B-B14F-4D97-AF65-F5344CB8AC3E}">
        <p14:creationId xmlns:p14="http://schemas.microsoft.com/office/powerpoint/2010/main" val="422596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a:t>Disclosures</a:t>
            </a:r>
          </a:p>
        </p:txBody>
      </p:sp>
      <p:sp>
        <p:nvSpPr>
          <p:cNvPr id="9" name="Text Placeholder 8">
            <a:extLst>
              <a:ext uri="{FF2B5EF4-FFF2-40B4-BE49-F238E27FC236}">
                <a16:creationId xmlns:a16="http://schemas.microsoft.com/office/drawing/2014/main" id="{23D2BE49-CB70-4573-A6C4-05F308DA9A59}"/>
              </a:ext>
            </a:extLst>
          </p:cNvPr>
          <p:cNvSpPr>
            <a:spLocks noGrp="1"/>
          </p:cNvSpPr>
          <p:nvPr>
            <p:ph type="body" sz="quarter" idx="11"/>
          </p:nvPr>
        </p:nvSpPr>
        <p:spPr>
          <a:xfrm>
            <a:off x="571641" y="1514037"/>
            <a:ext cx="8419959" cy="4200963"/>
          </a:xfrm>
        </p:spPr>
        <p:txBody>
          <a:bodyPr/>
          <a:lstStyle/>
          <a:p>
            <a:r>
              <a:rPr lang="en-US" sz="1000" i="1" dirty="0"/>
              <a:t>MoneyGuard Market Advantage</a:t>
            </a:r>
            <a:r>
              <a:rPr lang="en-US" sz="1000" dirty="0"/>
              <a:t>® is a variable universal life insurance policy with a Long-Term Care Benefits Rider (LTCBR) that accelerates the specified amount of death benefit to pay for covered long-term care expenses and continues ​long-term care benefit payments after the entire specified amount of death benefit has been paid. Any surrender benefit provided will be adjusted by any loans/loan interest/loan repayments, withdrawals taken, and claim payments made. The cost of riders will be deducted monthly from the policy accumulation value. The insurance policy and riders have limitations, exclusions and reductions. Renewability, Termination and Cancelability: The LTCBR is noncancelable. This means you have the right, subject to the terms of your policy and rider(s), to continue this rider as long as your policy stays in-force. The Lincoln National Life Insurance Company cannot change any of the terms of your policy and rider(s) on its own and cannot increase the monthly rider charges or monthly inflation charges. If your policy enters a grace period, we will allow 61 days to pay a premium sufficient to prevent your policy form lapsing. The Long-Term Care Benefit Rider may not cover all costs associated with long-term care costs incurred by the insured during the coverage period. All contract provisions, including limitations and exclusions, should be carefully reviewed by the owner. For costs and complete coverage details, contact your financial professional.​</a:t>
            </a:r>
          </a:p>
          <a:p>
            <a:r>
              <a:rPr lang="en-US" sz="1000" b="1" i="1" dirty="0"/>
              <a:t>MoneyGuard Market Advantage</a:t>
            </a:r>
            <a:r>
              <a:rPr lang="en-US" sz="1000" b="1" dirty="0"/>
              <a:t>® is issued by The Lincoln National Life Insurance Company, Fort Wayne, IN, on Policy Form ICC20-MGV892/20-MGV892 with a Long-Term Care Benefits Rider (LTCBR) on Rider Form ICC20LTCBR-892/LTCBR-892, a Value Protection Rider on Form ICC20VPR-892/VPR-892 and a Benefit Transfer Rider on Form ICC22BTR-895/BTR-895. Distributed by Lincoln Financial Distributors, Inc., a broker-dealer.​</a:t>
            </a:r>
          </a:p>
          <a:p>
            <a:r>
              <a:rPr lang="en-US" sz="1000" dirty="0"/>
              <a:t>The LTCBR is intended to be a qualified long-term care insurance contract under Section 7702B(b) of the Internal Revenue Code. ​</a:t>
            </a:r>
          </a:p>
          <a:p>
            <a:r>
              <a:rPr lang="en-US" sz="1000" dirty="0"/>
              <a:t>Your Specified Amount is the amount used to determine the amount of death benefit and the amount of Long-Term Care Benefits Rider benefits. You will select the Initial Specified Amount of death benefit on the application.	​</a:t>
            </a:r>
          </a:p>
          <a:p>
            <a:r>
              <a:rPr lang="en-US" sz="1000" dirty="0"/>
              <a:t>The insurance policy and riders have limitations, exclusions and reductions; and are subject to medical underwriting. Long-term care benefit riders may not cover all costs associated with long-term care costs incurred by the insured during the coverage period. All contract provisions, including limitations and exclusions, should be carefully reviewed by the owner. For costs and complete coverage details, contact your agent or producer. A version of Lincoln Concierge Care Coordination is guaranteed for</a:t>
            </a:r>
            <a:r>
              <a:rPr lang="en-US" sz="1000" i="1" dirty="0"/>
              <a:t> </a:t>
            </a:r>
            <a:r>
              <a:rPr lang="en-US" sz="1000" dirty="0"/>
              <a:t>Lincoln</a:t>
            </a:r>
            <a:r>
              <a:rPr lang="en-US" sz="1000" i="1" dirty="0"/>
              <a:t> MoneyGuard</a:t>
            </a:r>
            <a:r>
              <a:rPr lang="en-US" sz="1000" dirty="0"/>
              <a:t>® Solutions policyowners. However, the tools, resources and services may change or evolve over time.​</a:t>
            </a:r>
          </a:p>
          <a:p>
            <a:r>
              <a:rPr lang="en-US" sz="1000" dirty="0"/>
              <a:t>All information is current as of the created date of this material.​</a:t>
            </a:r>
            <a:br>
              <a:rPr lang="en-US" sz="1000" dirty="0"/>
            </a:br>
            <a:br>
              <a:rPr lang="en-US" sz="1000" dirty="0"/>
            </a:br>
            <a:r>
              <a:rPr lang="en-US" dirty="0"/>
              <a:t>T</a:t>
            </a:r>
            <a:r>
              <a:rPr lang="en-US" dirty="0">
                <a:effectLst/>
                <a:ea typeface="Calibri" panose="020F0502020204030204" pitchFamily="34" charset="0"/>
              </a:rPr>
              <a:t>he information in the presentation is for illustration purposes only and </a:t>
            </a:r>
            <a:r>
              <a:rPr lang="en-US" dirty="0">
                <a:solidFill>
                  <a:srgbClr val="000000"/>
                </a:solidFill>
                <a:effectLst/>
                <a:ea typeface="Calibri" panose="020F0502020204030204" pitchFamily="34" charset="0"/>
              </a:rPr>
              <a:t>may not be representative of the experience and outcomes for investors.</a:t>
            </a:r>
          </a:p>
          <a:p>
            <a:r>
              <a:rPr lang="en-US" dirty="0">
                <a:solidFill>
                  <a:srgbClr val="000000"/>
                </a:solidFill>
                <a:ea typeface="Calibri" panose="020F0502020204030204" pitchFamily="34" charset="0"/>
              </a:rPr>
              <a:t>M</a:t>
            </a:r>
            <a:r>
              <a:rPr lang="en-US" dirty="0">
                <a:solidFill>
                  <a:srgbClr val="000000"/>
                </a:solidFill>
                <a:effectLst/>
                <a:ea typeface="Calibri" panose="020F0502020204030204" pitchFamily="34" charset="0"/>
              </a:rPr>
              <a:t>utual funds are sold by prospectus. </a:t>
            </a:r>
            <a:r>
              <a:rPr lang="en-US" b="0" i="0" dirty="0">
                <a:solidFill>
                  <a:srgbClr val="242424"/>
                </a:solidFill>
                <a:effectLst/>
                <a:latin typeface="-apple-system"/>
              </a:rPr>
              <a:t>Investors can obtain a prospectus from the fund investment manager.</a:t>
            </a:r>
            <a:r>
              <a:rPr lang="en-US" dirty="0">
                <a:solidFill>
                  <a:srgbClr val="000000"/>
                </a:solidFill>
                <a:effectLst/>
                <a:ea typeface="Calibri" panose="020F0502020204030204" pitchFamily="34" charset="0"/>
              </a:rPr>
              <a:t> </a:t>
            </a:r>
          </a:p>
          <a:p>
            <a:r>
              <a:rPr lang="en-US" sz="1000" b="1" dirty="0"/>
              <a:t>For use in all states except NY.</a:t>
            </a:r>
          </a:p>
        </p:txBody>
      </p:sp>
    </p:spTree>
    <p:extLst>
      <p:ext uri="{BB962C8B-B14F-4D97-AF65-F5344CB8AC3E}">
        <p14:creationId xmlns:p14="http://schemas.microsoft.com/office/powerpoint/2010/main" val="259502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7A2C3-909D-DEFE-D0F5-DD9E3843FD89}"/>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81DD9BEB-473A-8509-B200-01D1B3AA6FE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2BFD9E8-F74B-21D2-F190-6DF4E950E5EB}"/>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9B2C0B71-455B-E34F-3A9E-0BBFB8E6C5EA}"/>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3AC096AB-BAD6-D8A0-0790-B60268A78A61}"/>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CE92E646-DA1A-B189-D672-7C3D3BFA970C}"/>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995CF4C2-10A5-E88E-0741-D236761753CB}"/>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8640B524-7CEA-9229-C943-86C5EEC725A2}"/>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F791CED2-EBBE-CD16-572A-18EE42FD9768}"/>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72425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DFB8-A0C4-FDFD-DF35-9592D81B1661}"/>
              </a:ext>
            </a:extLst>
          </p:cNvPr>
          <p:cNvSpPr>
            <a:spLocks noGrp="1"/>
          </p:cNvSpPr>
          <p:nvPr>
            <p:ph type="title"/>
          </p:nvPr>
        </p:nvSpPr>
        <p:spPr/>
        <p:txBody>
          <a:bodyPr/>
          <a:lstStyle/>
          <a:p>
            <a:r>
              <a:rPr lang="en-US" dirty="0"/>
              <a:t>What we’ll cover today</a:t>
            </a:r>
          </a:p>
        </p:txBody>
      </p:sp>
      <p:sp>
        <p:nvSpPr>
          <p:cNvPr id="3" name="object 4">
            <a:extLst>
              <a:ext uri="{FF2B5EF4-FFF2-40B4-BE49-F238E27FC236}">
                <a16:creationId xmlns:a16="http://schemas.microsoft.com/office/drawing/2014/main" id="{04F506BD-3D74-31EA-D8ED-85217FF53E83}"/>
              </a:ext>
            </a:extLst>
          </p:cNvPr>
          <p:cNvSpPr/>
          <p:nvPr/>
        </p:nvSpPr>
        <p:spPr>
          <a:xfrm>
            <a:off x="4292323" y="2038446"/>
            <a:ext cx="2571795" cy="2571795"/>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rgbClr val="1E508E"/>
          </a:solidFill>
          <a:ln>
            <a:solidFill>
              <a:srgbClr val="1E508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Title 1">
            <a:extLst>
              <a:ext uri="{FF2B5EF4-FFF2-40B4-BE49-F238E27FC236}">
                <a16:creationId xmlns:a16="http://schemas.microsoft.com/office/drawing/2014/main" id="{2F0B9D3D-3311-5855-3476-CF3B88E4E2FA}"/>
              </a:ext>
            </a:extLst>
          </p:cNvPr>
          <p:cNvSpPr txBox="1">
            <a:spLocks/>
          </p:cNvSpPr>
          <p:nvPr/>
        </p:nvSpPr>
        <p:spPr>
          <a:xfrm>
            <a:off x="4649836" y="2347633"/>
            <a:ext cx="2482569" cy="2367573"/>
          </a:xfrm>
          <a:prstGeom prst="rect">
            <a:avLst/>
          </a:prstGeom>
          <a:solidFill>
            <a:schemeClr val="bg1"/>
          </a:solidFill>
        </p:spPr>
        <p:txBody>
          <a:bodyPr lIns="91440" tIns="45720" rIns="91440" bIns="45720" anchor="t" anchorCtr="0"/>
          <a:lstStyle>
            <a:lvl1pPr algn="l" defTabSz="914400" rtl="0" eaLnBrk="1" latinLnBrk="0" hangingPunct="1">
              <a:lnSpc>
                <a:spcPts val="5000"/>
              </a:lnSpc>
              <a:spcBef>
                <a:spcPct val="0"/>
              </a:spcBef>
              <a:buNone/>
              <a:defRPr sz="46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200" dirty="0">
              <a:solidFill>
                <a:srgbClr val="000000"/>
              </a:solidFill>
              <a:latin typeface="Georgia"/>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200" dirty="0">
                <a:solidFill>
                  <a:srgbClr val="000000"/>
                </a:solidFill>
                <a:latin typeface="Georgia"/>
              </a:rPr>
              <a:t>Understand the true cost of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200" dirty="0">
                <a:solidFill>
                  <a:srgbClr val="000000"/>
                </a:solidFill>
                <a:latin typeface="Georgia"/>
              </a:rPr>
              <a:t>self-funding</a:t>
            </a:r>
          </a:p>
        </p:txBody>
      </p:sp>
      <p:sp>
        <p:nvSpPr>
          <p:cNvPr id="6" name="object 4">
            <a:extLst>
              <a:ext uri="{FF2B5EF4-FFF2-40B4-BE49-F238E27FC236}">
                <a16:creationId xmlns:a16="http://schemas.microsoft.com/office/drawing/2014/main" id="{C73BAA3D-0FB6-480B-9504-3C0E40303A50}"/>
              </a:ext>
            </a:extLst>
          </p:cNvPr>
          <p:cNvSpPr/>
          <p:nvPr/>
        </p:nvSpPr>
        <p:spPr>
          <a:xfrm>
            <a:off x="727386" y="2079807"/>
            <a:ext cx="2571795" cy="2571795"/>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chemeClr val="accent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Title 1">
            <a:extLst>
              <a:ext uri="{FF2B5EF4-FFF2-40B4-BE49-F238E27FC236}">
                <a16:creationId xmlns:a16="http://schemas.microsoft.com/office/drawing/2014/main" id="{6D13BB99-FE79-D8C8-E3E5-CB7069D6BA45}"/>
              </a:ext>
            </a:extLst>
          </p:cNvPr>
          <p:cNvSpPr txBox="1">
            <a:spLocks/>
          </p:cNvSpPr>
          <p:nvPr/>
        </p:nvSpPr>
        <p:spPr>
          <a:xfrm>
            <a:off x="1084899" y="2388994"/>
            <a:ext cx="2482569" cy="2367573"/>
          </a:xfrm>
          <a:prstGeom prst="rect">
            <a:avLst/>
          </a:prstGeom>
          <a:solidFill>
            <a:schemeClr val="bg1"/>
          </a:solidFill>
        </p:spPr>
        <p:txBody>
          <a:bodyPr anchor="t" anchorCtr="0"/>
          <a:lstStyle>
            <a:lvl1pPr algn="l" defTabSz="914400" rtl="0" eaLnBrk="1" latinLnBrk="0" hangingPunct="1">
              <a:lnSpc>
                <a:spcPts val="5000"/>
              </a:lnSpc>
              <a:spcBef>
                <a:spcPct val="0"/>
              </a:spcBef>
              <a:buNone/>
              <a:defRPr sz="46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a:ea typeface="+mj-ea"/>
              <a:cs typeface="+mj-cs"/>
            </a:endParaRPr>
          </a:p>
          <a:p>
            <a:pPr>
              <a:lnSpc>
                <a:spcPct val="100000"/>
              </a:lnSpc>
              <a:defRPr/>
            </a:pPr>
            <a:r>
              <a:rPr kumimoji="0" lang="en-US" sz="2200" b="0" i="0" u="none" strike="noStrike" kern="1200" cap="none" spc="0" normalizeH="0" baseline="0" noProof="0" dirty="0">
                <a:ln>
                  <a:noFill/>
                </a:ln>
                <a:solidFill>
                  <a:srgbClr val="000000"/>
                </a:solidFill>
                <a:effectLst/>
                <a:uLnTx/>
                <a:uFillTx/>
                <a:latin typeface="Georgia"/>
                <a:ea typeface="+mj-ea"/>
                <a:cs typeface="+mj-cs"/>
              </a:rPr>
              <a:t>Evaluate your</a:t>
            </a:r>
            <a:r>
              <a:rPr lang="en-US" sz="2200" dirty="0">
                <a:solidFill>
                  <a:srgbClr val="000000"/>
                </a:solidFill>
                <a:latin typeface="Georgia"/>
              </a:rPr>
              <a:t> </a:t>
            </a:r>
            <a:endParaRPr lang="en-US" sz="2200" b="0" i="0" u="none" strike="noStrike" kern="1200" cap="none" spc="0" normalizeH="0" baseline="0" noProof="0" dirty="0">
              <a:ln>
                <a:noFill/>
              </a:ln>
              <a:solidFill>
                <a:srgbClr val="000000"/>
              </a:solidFill>
              <a:effectLst/>
              <a:uLnTx/>
              <a:uFillTx/>
              <a:latin typeface="Georgia"/>
            </a:endParaRPr>
          </a:p>
          <a:p>
            <a:pPr>
              <a:lnSpc>
                <a:spcPct val="100000"/>
              </a:lnSpc>
              <a:defRPr/>
            </a:pPr>
            <a:r>
              <a:rPr kumimoji="0" lang="en-US" sz="2200" b="0" i="0" u="none" strike="noStrike" kern="1200" cap="none" spc="0" normalizeH="0" baseline="0" noProof="0" dirty="0">
                <a:ln>
                  <a:noFill/>
                </a:ln>
                <a:solidFill>
                  <a:srgbClr val="000000"/>
                </a:solidFill>
                <a:effectLst/>
                <a:uLnTx/>
                <a:uFillTx/>
                <a:latin typeface="Georgia"/>
                <a:ea typeface="+mj-ea"/>
                <a:cs typeface="+mj-cs"/>
              </a:rPr>
              <a:t>current </a:t>
            </a:r>
            <a:r>
              <a:rPr lang="en-US" sz="2200" dirty="0">
                <a:solidFill>
                  <a:srgbClr val="000000"/>
                </a:solidFill>
                <a:latin typeface="Georgia"/>
              </a:rPr>
              <a:t>LTC </a:t>
            </a:r>
          </a:p>
          <a:p>
            <a:pPr>
              <a:lnSpc>
                <a:spcPct val="100000"/>
              </a:lnSpc>
              <a:defRPr/>
            </a:pPr>
            <a:r>
              <a:rPr lang="en-US" sz="2200" dirty="0">
                <a:solidFill>
                  <a:srgbClr val="000000"/>
                </a:solidFill>
                <a:latin typeface="Georgia"/>
              </a:rPr>
              <a:t>sales strategy</a:t>
            </a:r>
            <a:endParaRPr lang="en-US" sz="2200" b="0" i="0" u="none" strike="noStrike" kern="1200" cap="none" spc="0" normalizeH="0" baseline="0" noProof="0" dirty="0">
              <a:ln>
                <a:noFill/>
              </a:ln>
              <a:solidFill>
                <a:srgbClr val="000000"/>
              </a:solidFill>
              <a:effectLst/>
              <a:uLnTx/>
              <a:uFillTx/>
              <a:latin typeface="Georgia"/>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eorgia"/>
              <a:ea typeface="+mj-ea"/>
              <a:cs typeface="+mj-cs"/>
            </a:endParaRPr>
          </a:p>
        </p:txBody>
      </p:sp>
      <p:sp>
        <p:nvSpPr>
          <p:cNvPr id="9" name="object 4">
            <a:extLst>
              <a:ext uri="{FF2B5EF4-FFF2-40B4-BE49-F238E27FC236}">
                <a16:creationId xmlns:a16="http://schemas.microsoft.com/office/drawing/2014/main" id="{23DC73A3-209F-E351-09B2-BCD97444837E}"/>
              </a:ext>
            </a:extLst>
          </p:cNvPr>
          <p:cNvSpPr/>
          <p:nvPr/>
        </p:nvSpPr>
        <p:spPr>
          <a:xfrm>
            <a:off x="7489918" y="2038446"/>
            <a:ext cx="2571795" cy="2571795"/>
          </a:xfrm>
          <a:custGeom>
            <a:avLst/>
            <a:gdLst/>
            <a:ahLst/>
            <a:cxnLst/>
            <a:rect l="l" t="t" r="r" b="b"/>
            <a:pathLst>
              <a:path w="2438400" h="2438400">
                <a:moveTo>
                  <a:pt x="2438400" y="0"/>
                </a:moveTo>
                <a:lnTo>
                  <a:pt x="0" y="0"/>
                </a:lnTo>
                <a:lnTo>
                  <a:pt x="0" y="304800"/>
                </a:lnTo>
                <a:lnTo>
                  <a:pt x="0" y="2438400"/>
                </a:lnTo>
                <a:lnTo>
                  <a:pt x="2438400" y="2438400"/>
                </a:lnTo>
                <a:lnTo>
                  <a:pt x="2438400" y="304800"/>
                </a:lnTo>
                <a:lnTo>
                  <a:pt x="2438400" y="0"/>
                </a:lnTo>
                <a:close/>
              </a:path>
            </a:pathLst>
          </a:custGeom>
          <a:solidFill>
            <a:srgbClr val="09757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itle 1">
            <a:extLst>
              <a:ext uri="{FF2B5EF4-FFF2-40B4-BE49-F238E27FC236}">
                <a16:creationId xmlns:a16="http://schemas.microsoft.com/office/drawing/2014/main" id="{BBBE992F-1C7D-90E5-E2A2-21F592485BD9}"/>
              </a:ext>
            </a:extLst>
          </p:cNvPr>
          <p:cNvSpPr txBox="1">
            <a:spLocks/>
          </p:cNvSpPr>
          <p:nvPr/>
        </p:nvSpPr>
        <p:spPr>
          <a:xfrm>
            <a:off x="7816259" y="2347633"/>
            <a:ext cx="2542273" cy="2367573"/>
          </a:xfrm>
          <a:prstGeom prst="rect">
            <a:avLst/>
          </a:prstGeom>
          <a:solidFill>
            <a:schemeClr val="bg1"/>
          </a:solidFill>
        </p:spPr>
        <p:txBody>
          <a:bodyPr anchor="t" anchorCtr="0"/>
          <a:lstStyle>
            <a:lvl1pPr algn="l" defTabSz="914400" rtl="0" eaLnBrk="1" latinLnBrk="0" hangingPunct="1">
              <a:lnSpc>
                <a:spcPts val="5000"/>
              </a:lnSpc>
              <a:spcBef>
                <a:spcPct val="0"/>
              </a:spcBef>
              <a:buNone/>
              <a:defRPr sz="46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Georgia"/>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200" dirty="0">
                <a:solidFill>
                  <a:srgbClr val="000000"/>
                </a:solidFill>
                <a:latin typeface="Georgia"/>
              </a:rPr>
              <a:t>Use a more efficient allocation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200" dirty="0">
                <a:solidFill>
                  <a:srgbClr val="000000"/>
                </a:solidFill>
                <a:latin typeface="Georgia"/>
              </a:rPr>
              <a:t>f</a:t>
            </a:r>
            <a:r>
              <a:rPr kumimoji="0" lang="en-US" sz="2200" b="0" i="0" u="none" strike="noStrike" kern="1200" cap="none" spc="0" normalizeH="0" baseline="0" noProof="0" dirty="0">
                <a:ln>
                  <a:noFill/>
                </a:ln>
                <a:solidFill>
                  <a:srgbClr val="000000"/>
                </a:solidFill>
                <a:effectLst/>
                <a:uLnTx/>
                <a:uFillTx/>
                <a:latin typeface="Georgia"/>
                <a:ea typeface="+mj-ea"/>
                <a:cs typeface="+mj-cs"/>
              </a:rPr>
              <a:t>or LTC</a:t>
            </a:r>
          </a:p>
        </p:txBody>
      </p:sp>
    </p:spTree>
    <p:extLst>
      <p:ext uri="{BB962C8B-B14F-4D97-AF65-F5344CB8AC3E}">
        <p14:creationId xmlns:p14="http://schemas.microsoft.com/office/powerpoint/2010/main" val="277890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9814-D54A-318F-5DAB-29876FFF297B}"/>
              </a:ext>
            </a:extLst>
          </p:cNvPr>
          <p:cNvSpPr>
            <a:spLocks noGrp="1"/>
          </p:cNvSpPr>
          <p:nvPr>
            <p:ph type="title"/>
          </p:nvPr>
        </p:nvSpPr>
        <p:spPr/>
        <p:txBody>
          <a:bodyPr/>
          <a:lstStyle/>
          <a:p>
            <a:r>
              <a:rPr lang="en-US" dirty="0"/>
              <a:t>Where should clients hold their LTC dollars?</a:t>
            </a:r>
          </a:p>
        </p:txBody>
      </p:sp>
      <p:sp>
        <p:nvSpPr>
          <p:cNvPr id="3" name="Text Placeholder 2">
            <a:extLst>
              <a:ext uri="{FF2B5EF4-FFF2-40B4-BE49-F238E27FC236}">
                <a16:creationId xmlns:a16="http://schemas.microsoft.com/office/drawing/2014/main" id="{60E04887-4BA8-89F8-9340-C91E334D2860}"/>
              </a:ext>
            </a:extLst>
          </p:cNvPr>
          <p:cNvSpPr>
            <a:spLocks noGrp="1"/>
          </p:cNvSpPr>
          <p:nvPr>
            <p:ph type="body" sz="quarter" idx="10"/>
          </p:nvPr>
        </p:nvSpPr>
        <p:spPr>
          <a:xfrm>
            <a:off x="571641" y="1056347"/>
            <a:ext cx="11036808" cy="274320"/>
          </a:xfrm>
        </p:spPr>
        <p:txBody>
          <a:bodyPr/>
          <a:lstStyle/>
          <a:p>
            <a:r>
              <a:rPr lang="en-US" dirty="0"/>
              <a:t>Location, location, location. It matters.</a:t>
            </a:r>
          </a:p>
        </p:txBody>
      </p:sp>
      <p:sp>
        <p:nvSpPr>
          <p:cNvPr id="14" name="TextBox 13">
            <a:extLst>
              <a:ext uri="{FF2B5EF4-FFF2-40B4-BE49-F238E27FC236}">
                <a16:creationId xmlns:a16="http://schemas.microsoft.com/office/drawing/2014/main" id="{7A8CE445-2372-C38E-491A-867BF3B7CFCA}"/>
              </a:ext>
            </a:extLst>
          </p:cNvPr>
          <p:cNvSpPr txBox="1"/>
          <p:nvPr/>
        </p:nvSpPr>
        <p:spPr>
          <a:xfrm>
            <a:off x="529112" y="6027402"/>
            <a:ext cx="11036808" cy="184666"/>
          </a:xfrm>
          <a:prstGeom prst="rect">
            <a:avLst/>
          </a:prstGeom>
          <a:noFill/>
        </p:spPr>
        <p:txBody>
          <a:bodyPr wrap="square" lIns="0" tIns="0" rIns="0" bIns="0" rtlCol="0">
            <a:spAutoFit/>
          </a:bodyPr>
          <a:lstStyle/>
          <a:p>
            <a:pPr algn="l"/>
            <a:r>
              <a:rPr lang="en-US" sz="1200" b="1" i="1" dirty="0"/>
              <a:t>MoneyGuard Market Advantage</a:t>
            </a:r>
            <a:r>
              <a:rPr lang="en-US" sz="1200" b="1" dirty="0"/>
              <a:t>® is a variable universal life insurance policy with a long-term care rider.</a:t>
            </a:r>
            <a:endParaRPr lang="en-US" sz="1200" b="1" dirty="0">
              <a:cs typeface="Arial" panose="020B0604020202020204" pitchFamily="34" charset="0"/>
            </a:endParaRPr>
          </a:p>
        </p:txBody>
      </p:sp>
      <p:sp>
        <p:nvSpPr>
          <p:cNvPr id="13" name="Rectangle 12">
            <a:extLst>
              <a:ext uri="{FF2B5EF4-FFF2-40B4-BE49-F238E27FC236}">
                <a16:creationId xmlns:a16="http://schemas.microsoft.com/office/drawing/2014/main" id="{83C5E685-86BB-992B-FB1F-53CD95F6DC52}"/>
              </a:ext>
            </a:extLst>
          </p:cNvPr>
          <p:cNvSpPr/>
          <p:nvPr/>
        </p:nvSpPr>
        <p:spPr>
          <a:xfrm>
            <a:off x="5809006" y="1954311"/>
            <a:ext cx="1375064" cy="1375064"/>
          </a:xfrm>
          <a:prstGeom prst="rect">
            <a:avLst/>
          </a:prstGeom>
          <a:solidFill>
            <a:schemeClr val="accent1"/>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6FDD80B-2E37-8EC6-B6CA-E3A2338668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241" y="2304705"/>
            <a:ext cx="762593" cy="674276"/>
          </a:xfrm>
          <a:prstGeom prst="rect">
            <a:avLst/>
          </a:prstGeom>
        </p:spPr>
      </p:pic>
      <p:sp>
        <p:nvSpPr>
          <p:cNvPr id="16" name="Rectangle 15">
            <a:extLst>
              <a:ext uri="{FF2B5EF4-FFF2-40B4-BE49-F238E27FC236}">
                <a16:creationId xmlns:a16="http://schemas.microsoft.com/office/drawing/2014/main" id="{DF59FF4F-E753-EE6E-A9F5-8B22543F5F12}"/>
              </a:ext>
            </a:extLst>
          </p:cNvPr>
          <p:cNvSpPr/>
          <p:nvPr/>
        </p:nvSpPr>
        <p:spPr>
          <a:xfrm>
            <a:off x="3030361" y="1954311"/>
            <a:ext cx="1375064" cy="1375064"/>
          </a:xfrm>
          <a:prstGeom prst="rect">
            <a:avLst/>
          </a:prstGeom>
          <a:solidFill>
            <a:srgbClr val="1E508E"/>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772BF8-A3D8-7219-EA0E-1CF3444C1B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6596" y="2304705"/>
            <a:ext cx="762593" cy="674276"/>
          </a:xfrm>
          <a:prstGeom prst="rect">
            <a:avLst/>
          </a:prstGeom>
        </p:spPr>
      </p:pic>
      <p:sp>
        <p:nvSpPr>
          <p:cNvPr id="18" name="Rectangle 17">
            <a:extLst>
              <a:ext uri="{FF2B5EF4-FFF2-40B4-BE49-F238E27FC236}">
                <a16:creationId xmlns:a16="http://schemas.microsoft.com/office/drawing/2014/main" id="{A0A0AA88-055C-53AE-0A4E-585FCAE8287A}"/>
              </a:ext>
            </a:extLst>
          </p:cNvPr>
          <p:cNvSpPr/>
          <p:nvPr/>
        </p:nvSpPr>
        <p:spPr>
          <a:xfrm>
            <a:off x="8643963" y="1960086"/>
            <a:ext cx="1375064" cy="1375064"/>
          </a:xfrm>
          <a:prstGeom prst="rect">
            <a:avLst/>
          </a:prstGeom>
          <a:solidFill>
            <a:srgbClr val="09757A"/>
          </a:solid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5347626-2082-3567-C140-8D4F91DBA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198" y="2310480"/>
            <a:ext cx="762593" cy="674276"/>
          </a:xfrm>
          <a:prstGeom prst="rect">
            <a:avLst/>
          </a:prstGeom>
        </p:spPr>
      </p:pic>
      <p:sp>
        <p:nvSpPr>
          <p:cNvPr id="20" name="TextBox 19">
            <a:extLst>
              <a:ext uri="{FF2B5EF4-FFF2-40B4-BE49-F238E27FC236}">
                <a16:creationId xmlns:a16="http://schemas.microsoft.com/office/drawing/2014/main" id="{F317509E-6CDB-3AD0-3DCC-A06A3BE37BA0}"/>
              </a:ext>
            </a:extLst>
          </p:cNvPr>
          <p:cNvSpPr txBox="1"/>
          <p:nvPr/>
        </p:nvSpPr>
        <p:spPr>
          <a:xfrm>
            <a:off x="5692942" y="3350157"/>
            <a:ext cx="1607189" cy="492443"/>
          </a:xfrm>
          <a:prstGeom prst="rect">
            <a:avLst/>
          </a:prstGeom>
          <a:noFill/>
        </p:spPr>
        <p:txBody>
          <a:bodyPr wrap="square" lIns="0" tIns="0" rIns="0" bIns="0" rtlCol="0">
            <a:spAutoFit/>
          </a:bodyPr>
          <a:lstStyle/>
          <a:p>
            <a:pPr algn="ctr"/>
            <a:r>
              <a:rPr lang="en-US" sz="1600" b="1">
                <a:cs typeface="Arial" panose="020B0604020202020204" pitchFamily="34" charset="0"/>
              </a:rPr>
              <a:t>Brokerage</a:t>
            </a:r>
          </a:p>
          <a:p>
            <a:pPr algn="ctr"/>
            <a:r>
              <a:rPr lang="en-US" sz="1600" b="1">
                <a:cs typeface="Arial" panose="020B0604020202020204" pitchFamily="34" charset="0"/>
              </a:rPr>
              <a:t>Account</a:t>
            </a:r>
          </a:p>
        </p:txBody>
      </p:sp>
      <p:sp>
        <p:nvSpPr>
          <p:cNvPr id="21" name="TextBox 20">
            <a:extLst>
              <a:ext uri="{FF2B5EF4-FFF2-40B4-BE49-F238E27FC236}">
                <a16:creationId xmlns:a16="http://schemas.microsoft.com/office/drawing/2014/main" id="{B5DE4A6B-FF8F-D394-767B-5247DAB63325}"/>
              </a:ext>
            </a:extLst>
          </p:cNvPr>
          <p:cNvSpPr txBox="1"/>
          <p:nvPr/>
        </p:nvSpPr>
        <p:spPr>
          <a:xfrm>
            <a:off x="2922806" y="3425397"/>
            <a:ext cx="1607189" cy="246221"/>
          </a:xfrm>
          <a:prstGeom prst="rect">
            <a:avLst/>
          </a:prstGeom>
          <a:noFill/>
        </p:spPr>
        <p:txBody>
          <a:bodyPr wrap="square" lIns="0" tIns="0" rIns="0" bIns="0" rtlCol="0">
            <a:spAutoFit/>
          </a:bodyPr>
          <a:lstStyle/>
          <a:p>
            <a:pPr algn="ctr"/>
            <a:r>
              <a:rPr lang="en-US" sz="1600" b="1">
                <a:cs typeface="Arial" panose="020B0604020202020204" pitchFamily="34" charset="0"/>
              </a:rPr>
              <a:t>Cash</a:t>
            </a:r>
          </a:p>
        </p:txBody>
      </p:sp>
      <p:sp>
        <p:nvSpPr>
          <p:cNvPr id="22" name="TextBox 21">
            <a:extLst>
              <a:ext uri="{FF2B5EF4-FFF2-40B4-BE49-F238E27FC236}">
                <a16:creationId xmlns:a16="http://schemas.microsoft.com/office/drawing/2014/main" id="{8CAB205A-1B94-8548-84C3-F597A1360F1F}"/>
              </a:ext>
            </a:extLst>
          </p:cNvPr>
          <p:cNvSpPr txBox="1"/>
          <p:nvPr/>
        </p:nvSpPr>
        <p:spPr>
          <a:xfrm>
            <a:off x="8479873" y="3329375"/>
            <a:ext cx="1703240" cy="492443"/>
          </a:xfrm>
          <a:prstGeom prst="rect">
            <a:avLst/>
          </a:prstGeom>
          <a:noFill/>
        </p:spPr>
        <p:txBody>
          <a:bodyPr wrap="square" lIns="0" tIns="0" rIns="0" bIns="0" rtlCol="0">
            <a:spAutoFit/>
          </a:bodyPr>
          <a:lstStyle/>
          <a:p>
            <a:pPr algn="ctr"/>
            <a:r>
              <a:rPr lang="en-US" sz="1600" b="1" i="1">
                <a:cs typeface="Arial" panose="020B0604020202020204" pitchFamily="34" charset="0"/>
              </a:rPr>
              <a:t>MoneyGuard</a:t>
            </a:r>
          </a:p>
          <a:p>
            <a:pPr algn="ctr"/>
            <a:r>
              <a:rPr lang="en-US" sz="1600" b="1" i="1">
                <a:cs typeface="Arial" panose="020B0604020202020204" pitchFamily="34" charset="0"/>
              </a:rPr>
              <a:t>Market Advantage®</a:t>
            </a:r>
          </a:p>
        </p:txBody>
      </p:sp>
      <p:cxnSp>
        <p:nvCxnSpPr>
          <p:cNvPr id="23" name="Straight Connector 22">
            <a:extLst>
              <a:ext uri="{FF2B5EF4-FFF2-40B4-BE49-F238E27FC236}">
                <a16:creationId xmlns:a16="http://schemas.microsoft.com/office/drawing/2014/main" id="{BB758246-153E-9728-D6E1-6ED750CBC2D2}"/>
              </a:ext>
            </a:extLst>
          </p:cNvPr>
          <p:cNvCxnSpPr/>
          <p:nvPr/>
        </p:nvCxnSpPr>
        <p:spPr>
          <a:xfrm>
            <a:off x="1162769" y="4127168"/>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BB7614-2996-E5A7-E678-F1642E1F5D84}"/>
              </a:ext>
            </a:extLst>
          </p:cNvPr>
          <p:cNvCxnSpPr/>
          <p:nvPr/>
        </p:nvCxnSpPr>
        <p:spPr>
          <a:xfrm>
            <a:off x="1162769" y="4456675"/>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8EE261-9758-19BE-25FD-FDF717DEA03A}"/>
              </a:ext>
            </a:extLst>
          </p:cNvPr>
          <p:cNvCxnSpPr/>
          <p:nvPr/>
        </p:nvCxnSpPr>
        <p:spPr>
          <a:xfrm>
            <a:off x="1162769" y="4790801"/>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5736913-354F-4123-A2CE-3DE0D621F7A2}"/>
              </a:ext>
            </a:extLst>
          </p:cNvPr>
          <p:cNvCxnSpPr/>
          <p:nvPr/>
        </p:nvCxnSpPr>
        <p:spPr>
          <a:xfrm>
            <a:off x="1162769" y="5118692"/>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3D95A5-33A6-6774-C607-114A2407A8AB}"/>
              </a:ext>
            </a:extLst>
          </p:cNvPr>
          <p:cNvCxnSpPr/>
          <p:nvPr/>
        </p:nvCxnSpPr>
        <p:spPr>
          <a:xfrm>
            <a:off x="1162769" y="5456974"/>
            <a:ext cx="9068370" cy="0"/>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389444E-5430-B058-FC60-E041DCDC3F5D}"/>
              </a:ext>
            </a:extLst>
          </p:cNvPr>
          <p:cNvSpPr txBox="1"/>
          <p:nvPr/>
        </p:nvSpPr>
        <p:spPr>
          <a:xfrm>
            <a:off x="1162769" y="4162266"/>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Tax efficient</a:t>
            </a:r>
          </a:p>
        </p:txBody>
      </p:sp>
      <p:sp>
        <p:nvSpPr>
          <p:cNvPr id="29" name="TextBox 28">
            <a:extLst>
              <a:ext uri="{FF2B5EF4-FFF2-40B4-BE49-F238E27FC236}">
                <a16:creationId xmlns:a16="http://schemas.microsoft.com/office/drawing/2014/main" id="{DB8B1ADE-176B-B9AB-1F7A-F3E20EFEE698}"/>
              </a:ext>
            </a:extLst>
          </p:cNvPr>
          <p:cNvSpPr txBox="1"/>
          <p:nvPr/>
        </p:nvSpPr>
        <p:spPr>
          <a:xfrm>
            <a:off x="1162769" y="4508237"/>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Leverage</a:t>
            </a:r>
          </a:p>
        </p:txBody>
      </p:sp>
      <p:sp>
        <p:nvSpPr>
          <p:cNvPr id="30" name="TextBox 29">
            <a:extLst>
              <a:ext uri="{FF2B5EF4-FFF2-40B4-BE49-F238E27FC236}">
                <a16:creationId xmlns:a16="http://schemas.microsoft.com/office/drawing/2014/main" id="{91A9C310-0333-47B8-03D2-F7C125DD1137}"/>
              </a:ext>
            </a:extLst>
          </p:cNvPr>
          <p:cNvSpPr txBox="1"/>
          <p:nvPr/>
        </p:nvSpPr>
        <p:spPr>
          <a:xfrm>
            <a:off x="1162769" y="4863892"/>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Timing risk</a:t>
            </a:r>
          </a:p>
        </p:txBody>
      </p:sp>
      <p:sp>
        <p:nvSpPr>
          <p:cNvPr id="31" name="TextBox 30">
            <a:extLst>
              <a:ext uri="{FF2B5EF4-FFF2-40B4-BE49-F238E27FC236}">
                <a16:creationId xmlns:a16="http://schemas.microsoft.com/office/drawing/2014/main" id="{AB5AEFE0-BEE1-E2D1-ACB7-D8766FBA672A}"/>
              </a:ext>
            </a:extLst>
          </p:cNvPr>
          <p:cNvSpPr txBox="1"/>
          <p:nvPr/>
        </p:nvSpPr>
        <p:spPr>
          <a:xfrm>
            <a:off x="1162769" y="5187893"/>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Legacy</a:t>
            </a:r>
          </a:p>
        </p:txBody>
      </p:sp>
      <p:sp>
        <p:nvSpPr>
          <p:cNvPr id="45" name="TextBox 44">
            <a:extLst>
              <a:ext uri="{FF2B5EF4-FFF2-40B4-BE49-F238E27FC236}">
                <a16:creationId xmlns:a16="http://schemas.microsoft.com/office/drawing/2014/main" id="{8BA89AE3-4CC3-EF4D-08F5-91C4B4B0810C}"/>
              </a:ext>
            </a:extLst>
          </p:cNvPr>
          <p:cNvSpPr txBox="1"/>
          <p:nvPr/>
        </p:nvSpPr>
        <p:spPr>
          <a:xfrm>
            <a:off x="1162769" y="5540056"/>
            <a:ext cx="1612676" cy="246221"/>
          </a:xfrm>
          <a:prstGeom prst="rect">
            <a:avLst/>
          </a:prstGeom>
          <a:noFill/>
        </p:spPr>
        <p:txBody>
          <a:bodyPr wrap="square" lIns="0" tIns="0" rIns="0" bIns="0" rtlCol="0">
            <a:spAutoFit/>
          </a:bodyPr>
          <a:lstStyle/>
          <a:p>
            <a:pPr algn="l"/>
            <a:r>
              <a:rPr lang="en-US" sz="1600" b="1" dirty="0">
                <a:cs typeface="Arial" panose="020B0604020202020204" pitchFamily="34" charset="0"/>
              </a:rPr>
              <a:t>Access to asset </a:t>
            </a:r>
          </a:p>
        </p:txBody>
      </p:sp>
    </p:spTree>
    <p:extLst>
      <p:ext uri="{BB962C8B-B14F-4D97-AF65-F5344CB8AC3E}">
        <p14:creationId xmlns:p14="http://schemas.microsoft.com/office/powerpoint/2010/main" val="340730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1FCA0FC-6EC4-762E-D2FA-95826E61F1D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2F3027-7338-634A-8F0A-11E7B07D85EB}"/>
              </a:ext>
            </a:extLst>
          </p:cNvPr>
          <p:cNvSpPr>
            <a:spLocks noGrp="1"/>
          </p:cNvSpPr>
          <p:nvPr>
            <p:ph type="title"/>
          </p:nvPr>
        </p:nvSpPr>
        <p:spPr>
          <a:xfrm>
            <a:off x="576000" y="490275"/>
            <a:ext cx="11041200" cy="522000"/>
          </a:xfrm>
        </p:spPr>
        <p:txBody>
          <a:bodyPr/>
          <a:lstStyle/>
          <a:p>
            <a:r>
              <a:rPr lang="en-US" dirty="0"/>
              <a:t>The odds of cash underperforming are high</a:t>
            </a:r>
          </a:p>
        </p:txBody>
      </p:sp>
      <p:sp>
        <p:nvSpPr>
          <p:cNvPr id="20" name="TextBox 19">
            <a:extLst>
              <a:ext uri="{FF2B5EF4-FFF2-40B4-BE49-F238E27FC236}">
                <a16:creationId xmlns:a16="http://schemas.microsoft.com/office/drawing/2014/main" id="{76EC7D06-BDF4-77C3-FFEF-8ED0ED628C78}"/>
              </a:ext>
            </a:extLst>
          </p:cNvPr>
          <p:cNvSpPr txBox="1"/>
          <p:nvPr/>
        </p:nvSpPr>
        <p:spPr>
          <a:xfrm>
            <a:off x="574676" y="6066126"/>
            <a:ext cx="615072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Source: NYU.edu, Lincoln Financial Group. Rolling periods with a 1-year step. Cash proxy = average 3-month Treasury Bill</a:t>
            </a:r>
            <a:r>
              <a:rPr lang="en-US" sz="800" dirty="0">
                <a:solidFill>
                  <a:srgbClr val="000000"/>
                </a:solidFill>
                <a:latin typeface="Calibri"/>
              </a:rPr>
              <a:t> rate in each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This data </a:t>
            </a:r>
            <a:r>
              <a:rPr lang="en-US" sz="800" dirty="0">
                <a:solidFill>
                  <a:srgbClr val="000000"/>
                </a:solidFill>
                <a:latin typeface="Calibri"/>
              </a:rPr>
              <a:t>has been compiled into a chart by Lincoln Financial Group.</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88B37A46-4CB8-5487-A77E-7BA77C05AC8F}"/>
              </a:ext>
            </a:extLst>
          </p:cNvPr>
          <p:cNvSpPr txBox="1"/>
          <p:nvPr/>
        </p:nvSpPr>
        <p:spPr>
          <a:xfrm>
            <a:off x="1035213" y="1789012"/>
            <a:ext cx="3690299" cy="246221"/>
          </a:xfrm>
          <a:prstGeom prst="rect">
            <a:avLst/>
          </a:prstGeom>
          <a:noFill/>
        </p:spPr>
        <p:txBody>
          <a:bodyPr wrap="square" lIns="0" tIns="0" rIns="0" bIns="0" rtlCol="0">
            <a:sp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j-lt"/>
                <a:ea typeface="+mn-ea"/>
                <a:cs typeface="+mn-cs"/>
              </a:rPr>
              <a:t>How often cash underperforms …</a:t>
            </a:r>
          </a:p>
        </p:txBody>
      </p:sp>
      <p:sp>
        <p:nvSpPr>
          <p:cNvPr id="7" name="TextBox 6">
            <a:extLst>
              <a:ext uri="{FF2B5EF4-FFF2-40B4-BE49-F238E27FC236}">
                <a16:creationId xmlns:a16="http://schemas.microsoft.com/office/drawing/2014/main" id="{7E6DE125-DE70-DD09-0BA5-5823D9AFFDE6}"/>
              </a:ext>
            </a:extLst>
          </p:cNvPr>
          <p:cNvSpPr txBox="1"/>
          <p:nvPr/>
        </p:nvSpPr>
        <p:spPr>
          <a:xfrm>
            <a:off x="6408152" y="1757345"/>
            <a:ext cx="3690298" cy="246221"/>
          </a:xfrm>
          <a:prstGeom prst="rect">
            <a:avLst/>
          </a:prstGeom>
          <a:noFill/>
        </p:spPr>
        <p:txBody>
          <a:bodyPr wrap="square" lIns="0" tIns="0" rIns="0" bIns="0" rtlCol="0" anchor="b">
            <a:sp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j-lt"/>
                <a:ea typeface="+mn-ea"/>
                <a:cs typeface="+mn-cs"/>
              </a:rPr>
              <a:t>… and by how much on average</a:t>
            </a:r>
          </a:p>
        </p:txBody>
      </p:sp>
      <p:sp>
        <p:nvSpPr>
          <p:cNvPr id="9" name="Isosceles Triangle 18">
            <a:extLst>
              <a:ext uri="{FF2B5EF4-FFF2-40B4-BE49-F238E27FC236}">
                <a16:creationId xmlns:a16="http://schemas.microsoft.com/office/drawing/2014/main" id="{C88437CD-A12B-2C8B-FFD7-9B9991D61803}"/>
              </a:ext>
            </a:extLst>
          </p:cNvPr>
          <p:cNvSpPr/>
          <p:nvPr/>
        </p:nvSpPr>
        <p:spPr>
          <a:xfrm rot="5400000">
            <a:off x="5807988" y="3329950"/>
            <a:ext cx="457200" cy="228600"/>
          </a:xfrm>
          <a:prstGeom prst="triangle">
            <a:avLst/>
          </a:prstGeom>
          <a:solidFill>
            <a:schemeClr val="bg1">
              <a:lumMod val="85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err="1">
              <a:solidFill>
                <a:schemeClr val="accent1"/>
              </a:solidFill>
              <a:latin typeface="+mn-lt"/>
              <a:cs typeface="Arial" panose="020B0604020202020204" pitchFamily="34" charset="0"/>
            </a:endParaRPr>
          </a:p>
        </p:txBody>
      </p:sp>
      <p:sp>
        <p:nvSpPr>
          <p:cNvPr id="15" name="Subtitle 2">
            <a:extLst>
              <a:ext uri="{FF2B5EF4-FFF2-40B4-BE49-F238E27FC236}">
                <a16:creationId xmlns:a16="http://schemas.microsoft.com/office/drawing/2014/main" id="{87929A76-CD12-F4A2-A1E9-3539B6DB403A}"/>
              </a:ext>
            </a:extLst>
          </p:cNvPr>
          <p:cNvSpPr>
            <a:spLocks noGrp="1"/>
          </p:cNvSpPr>
          <p:nvPr>
            <p:ph type="subTitle" idx="28"/>
          </p:nvPr>
        </p:nvSpPr>
        <p:spPr>
          <a:xfrm>
            <a:off x="574676" y="1015200"/>
            <a:ext cx="11041062" cy="273600"/>
          </a:xfrm>
        </p:spPr>
        <p:txBody>
          <a:bodyPr/>
          <a:lstStyle/>
          <a:p>
            <a:pPr marL="0" indent="0">
              <a:buNone/>
            </a:pPr>
            <a:r>
              <a:rPr lang="en-US" b="1" dirty="0">
                <a:latin typeface="Georgia" panose="02040502050405020303" pitchFamily="18" charset="0"/>
              </a:rPr>
              <a:t>Don’t bank on cash keeping up</a:t>
            </a:r>
          </a:p>
        </p:txBody>
      </p:sp>
      <p:graphicFrame>
        <p:nvGraphicFramePr>
          <p:cNvPr id="5" name="Chart 4">
            <a:extLst>
              <a:ext uri="{FF2B5EF4-FFF2-40B4-BE49-F238E27FC236}">
                <a16:creationId xmlns:a16="http://schemas.microsoft.com/office/drawing/2014/main" id="{6CB0718C-C35E-C77B-1A1E-66B214840973}"/>
              </a:ext>
            </a:extLst>
          </p:cNvPr>
          <p:cNvGraphicFramePr/>
          <p:nvPr>
            <p:extLst>
              <p:ext uri="{D42A27DB-BD31-4B8C-83A1-F6EECF244321}">
                <p14:modId xmlns:p14="http://schemas.microsoft.com/office/powerpoint/2010/main" val="385437937"/>
              </p:ext>
            </p:extLst>
          </p:nvPr>
        </p:nvGraphicFramePr>
        <p:xfrm>
          <a:off x="1095082" y="2095778"/>
          <a:ext cx="4572000" cy="3515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823FEA9-EF1E-ABBD-9DD6-97A41747747C}"/>
              </a:ext>
            </a:extLst>
          </p:cNvPr>
          <p:cNvGraphicFramePr/>
          <p:nvPr>
            <p:extLst>
              <p:ext uri="{D42A27DB-BD31-4B8C-83A1-F6EECF244321}">
                <p14:modId xmlns:p14="http://schemas.microsoft.com/office/powerpoint/2010/main" val="3712208587"/>
              </p:ext>
            </p:extLst>
          </p:nvPr>
        </p:nvGraphicFramePr>
        <p:xfrm>
          <a:off x="6463219" y="2095777"/>
          <a:ext cx="4572000" cy="3515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951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9B77-8D46-08AE-A380-EF0D720A68BB}"/>
              </a:ext>
            </a:extLst>
          </p:cNvPr>
          <p:cNvSpPr>
            <a:spLocks noGrp="1"/>
          </p:cNvSpPr>
          <p:nvPr>
            <p:ph type="title"/>
          </p:nvPr>
        </p:nvSpPr>
        <p:spPr/>
        <p:txBody>
          <a:bodyPr/>
          <a:lstStyle/>
          <a:p>
            <a:r>
              <a:rPr lang="en-US" sz="3600">
                <a:effectLst/>
                <a:ea typeface="Calibri" panose="020F0502020204030204" pitchFamily="34" charset="0"/>
              </a:rPr>
              <a:t>A look back at market movements</a:t>
            </a:r>
            <a:endParaRPr lang="en-US"/>
          </a:p>
        </p:txBody>
      </p:sp>
      <p:sp>
        <p:nvSpPr>
          <p:cNvPr id="3" name="Text Placeholder 2">
            <a:extLst>
              <a:ext uri="{FF2B5EF4-FFF2-40B4-BE49-F238E27FC236}">
                <a16:creationId xmlns:a16="http://schemas.microsoft.com/office/drawing/2014/main" id="{26448B6B-FC63-7EE7-B2B9-D73B213F2EF4}"/>
              </a:ext>
            </a:extLst>
          </p:cNvPr>
          <p:cNvSpPr>
            <a:spLocks noGrp="1"/>
          </p:cNvSpPr>
          <p:nvPr>
            <p:ph type="body" sz="quarter" idx="10"/>
          </p:nvPr>
        </p:nvSpPr>
        <p:spPr/>
        <p:txBody>
          <a:bodyPr/>
          <a:lstStyle/>
          <a:p>
            <a:r>
              <a:rPr lang="en-US" dirty="0"/>
              <a:t>Historical returns – Rolling 10-year periods</a:t>
            </a:r>
          </a:p>
        </p:txBody>
      </p:sp>
      <p:graphicFrame>
        <p:nvGraphicFramePr>
          <p:cNvPr id="33" name="Table 32">
            <a:extLst>
              <a:ext uri="{FF2B5EF4-FFF2-40B4-BE49-F238E27FC236}">
                <a16:creationId xmlns:a16="http://schemas.microsoft.com/office/drawing/2014/main" id="{83877C11-28EE-A018-F040-2694CD91B6EF}"/>
              </a:ext>
            </a:extLst>
          </p:cNvPr>
          <p:cNvGraphicFramePr>
            <a:graphicFrameLocks noGrp="1"/>
          </p:cNvGraphicFramePr>
          <p:nvPr>
            <p:extLst>
              <p:ext uri="{D42A27DB-BD31-4B8C-83A1-F6EECF244321}">
                <p14:modId xmlns:p14="http://schemas.microsoft.com/office/powerpoint/2010/main" val="1303035050"/>
              </p:ext>
            </p:extLst>
          </p:nvPr>
        </p:nvGraphicFramePr>
        <p:xfrm>
          <a:off x="1196590" y="2333665"/>
          <a:ext cx="6554811" cy="3688080"/>
        </p:xfrm>
        <a:graphic>
          <a:graphicData uri="http://schemas.openxmlformats.org/drawingml/2006/table">
            <a:tbl>
              <a:tblPr>
                <a:tableStyleId>{5C22544A-7EE6-4342-B048-85BDC9FD1C3A}</a:tableStyleId>
              </a:tblPr>
              <a:tblGrid>
                <a:gridCol w="1370219">
                  <a:extLst>
                    <a:ext uri="{9D8B030D-6E8A-4147-A177-3AD203B41FA5}">
                      <a16:colId xmlns:a16="http://schemas.microsoft.com/office/drawing/2014/main" val="1475665752"/>
                    </a:ext>
                  </a:extLst>
                </a:gridCol>
                <a:gridCol w="419211">
                  <a:extLst>
                    <a:ext uri="{9D8B030D-6E8A-4147-A177-3AD203B41FA5}">
                      <a16:colId xmlns:a16="http://schemas.microsoft.com/office/drawing/2014/main" val="2944588618"/>
                    </a:ext>
                  </a:extLst>
                </a:gridCol>
                <a:gridCol w="1464310">
                  <a:extLst>
                    <a:ext uri="{9D8B030D-6E8A-4147-A177-3AD203B41FA5}">
                      <a16:colId xmlns:a16="http://schemas.microsoft.com/office/drawing/2014/main" val="1741925611"/>
                    </a:ext>
                  </a:extLst>
                </a:gridCol>
                <a:gridCol w="1684020">
                  <a:extLst>
                    <a:ext uri="{9D8B030D-6E8A-4147-A177-3AD203B41FA5}">
                      <a16:colId xmlns:a16="http://schemas.microsoft.com/office/drawing/2014/main" val="1503384856"/>
                    </a:ext>
                  </a:extLst>
                </a:gridCol>
                <a:gridCol w="1617051">
                  <a:extLst>
                    <a:ext uri="{9D8B030D-6E8A-4147-A177-3AD203B41FA5}">
                      <a16:colId xmlns:a16="http://schemas.microsoft.com/office/drawing/2014/main" val="4099785670"/>
                    </a:ext>
                  </a:extLst>
                </a:gridCol>
              </a:tblGrid>
              <a:tr h="190500">
                <a:tc gridSpan="2">
                  <a:txBody>
                    <a:bodyPr/>
                    <a:lstStyle/>
                    <a:p>
                      <a:pPr algn="l" fontAlgn="ctr"/>
                      <a:r>
                        <a:rPr lang="en-US" sz="1100" b="1" u="none" strike="noStrike">
                          <a:effectLst/>
                        </a:rPr>
                        <a:t>Average Return</a:t>
                      </a:r>
                      <a:endParaRPr lang="en-US" sz="1100" b="1" i="0" u="none" strike="noStrike">
                        <a:solidFill>
                          <a:srgbClr val="000000"/>
                        </a:solidFill>
                        <a:effectLst/>
                        <a:latin typeface="Calibri" panose="020F0502020204030204" pitchFamily="34" charset="0"/>
                      </a:endParaRPr>
                    </a:p>
                  </a:txBody>
                  <a:tcPr marL="85725" marR="9525" marT="9525" marB="0" anchor="ctr">
                    <a:solidFill>
                      <a:schemeClr val="bg1">
                        <a:lumMod val="75000"/>
                      </a:schemeClr>
                    </a:solidFill>
                  </a:tcPr>
                </a:tc>
                <a:tc hMerge="1">
                  <a:txBody>
                    <a:bodyPr/>
                    <a:lstStyle/>
                    <a:p>
                      <a:endParaRPr lang="en-US"/>
                    </a:p>
                  </a:txBody>
                  <a:tcPr/>
                </a:tc>
                <a:tc>
                  <a:txBody>
                    <a:bodyPr/>
                    <a:lstStyle/>
                    <a:p>
                      <a:pPr algn="ctr" fontAlgn="ctr"/>
                      <a:r>
                        <a:rPr lang="en-US" sz="1100" b="1" u="none" strike="noStrike" dirty="0">
                          <a:effectLst/>
                        </a:rPr>
                        <a:t>132.19%</a:t>
                      </a:r>
                      <a:endParaRPr lang="en-US" sz="11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n-US" sz="1100" b="1" u="none" strike="noStrike" dirty="0">
                          <a:effectLst/>
                        </a:rPr>
                        <a:t>44.81%</a:t>
                      </a:r>
                      <a:endParaRPr lang="en-US" sz="11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a:r>
                        <a:rPr lang="en-US" sz="1100" b="1" u="none" strike="noStrike" dirty="0">
                          <a:effectLst/>
                        </a:rPr>
                        <a:t>114.72%</a:t>
                      </a:r>
                      <a:endParaRPr lang="en-US" dirty="0"/>
                    </a:p>
                  </a:txBody>
                  <a:tcPr marL="9525" marR="9525" marT="9525" marB="0" anchor="ctr">
                    <a:solidFill>
                      <a:schemeClr val="bg1">
                        <a:lumMod val="75000"/>
                      </a:schemeClr>
                    </a:solidFill>
                  </a:tcPr>
                </a:tc>
                <a:extLst>
                  <a:ext uri="{0D108BD9-81ED-4DB2-BD59-A6C34878D82A}">
                    <a16:rowId xmlns:a16="http://schemas.microsoft.com/office/drawing/2014/main" val="3427889543"/>
                  </a:ext>
                </a:extLst>
              </a:tr>
              <a:tr h="190500">
                <a:tc gridSpan="2">
                  <a:txBody>
                    <a:bodyPr/>
                    <a:lstStyle/>
                    <a:p>
                      <a:pPr algn="l" fontAlgn="ctr"/>
                      <a:r>
                        <a:rPr lang="en-US" sz="1100" u="none" strike="noStrike">
                          <a:effectLst/>
                        </a:rPr>
                        <a:t># of periods</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hMerge="1">
                  <a:txBody>
                    <a:bodyPr/>
                    <a:lstStyle/>
                    <a:p>
                      <a:endParaRPr lang="en-US"/>
                    </a:p>
                  </a:txBody>
                  <a:tcPr/>
                </a:tc>
                <a:tc>
                  <a:txBody>
                    <a:bodyPr/>
                    <a:lstStyle/>
                    <a:p>
                      <a:pPr algn="ctr" fontAlgn="ctr"/>
                      <a:r>
                        <a:rPr lang="en-US" sz="1100" u="none" strike="noStrike" dirty="0">
                          <a:effectLst/>
                        </a:rPr>
                        <a:t>133</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dirty="0">
                          <a:effectLst/>
                        </a:rPr>
                        <a:t>133</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a:r>
                        <a:rPr lang="en-US" sz="1100" u="none" strike="noStrike" dirty="0">
                          <a:effectLst/>
                        </a:rPr>
                        <a:t>133</a:t>
                      </a:r>
                      <a:endParaRPr lang="en-US" dirty="0"/>
                    </a:p>
                  </a:txBody>
                  <a:tcPr marL="9525" marR="9525" marT="9525" marB="0" anchor="ctr">
                    <a:solidFill>
                      <a:schemeClr val="bg1"/>
                    </a:solidFill>
                  </a:tcPr>
                </a:tc>
                <a:extLst>
                  <a:ext uri="{0D108BD9-81ED-4DB2-BD59-A6C34878D82A}">
                    <a16:rowId xmlns:a16="http://schemas.microsoft.com/office/drawing/2014/main" val="2904573937"/>
                  </a:ext>
                </a:extLst>
              </a:tr>
              <a:tr h="190500">
                <a:tc gridSpan="2">
                  <a:txBody>
                    <a:bodyPr/>
                    <a:lstStyle/>
                    <a:p>
                      <a:pPr algn="l" fontAlgn="ctr"/>
                      <a:r>
                        <a:rPr lang="en-US" sz="1100" u="none" strike="noStrike">
                          <a:effectLst/>
                        </a:rPr>
                        <a:t># of gains</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lumMod val="95000"/>
                      </a:schemeClr>
                    </a:solidFill>
                  </a:tcPr>
                </a:tc>
                <a:tc hMerge="1">
                  <a:txBody>
                    <a:bodyPr/>
                    <a:lstStyle/>
                    <a:p>
                      <a:endParaRPr lang="en-US"/>
                    </a:p>
                  </a:txBody>
                  <a:tcPr/>
                </a:tc>
                <a:tc>
                  <a:txBody>
                    <a:bodyPr/>
                    <a:lstStyle/>
                    <a:p>
                      <a:pPr algn="ctr" fontAlgn="ctr"/>
                      <a:r>
                        <a:rPr lang="en-US" sz="1100" u="none" strike="noStrike" dirty="0">
                          <a:effectLst/>
                        </a:rPr>
                        <a:t>133 </a:t>
                      </a:r>
                      <a:r>
                        <a:rPr lang="en-US" sz="1100" b="1" u="none" strike="noStrike" dirty="0">
                          <a:effectLst/>
                        </a:rPr>
                        <a:t>(100%)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133 </a:t>
                      </a:r>
                      <a:r>
                        <a:rPr lang="en-US" sz="1100" b="1" u="none" strike="noStrike" dirty="0">
                          <a:effectLst/>
                        </a:rPr>
                        <a:t>(100%)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a:r>
                        <a:rPr lang="en-US" sz="1100" u="none" strike="noStrike" dirty="0">
                          <a:effectLst/>
                        </a:rPr>
                        <a:t>133 </a:t>
                      </a:r>
                      <a:r>
                        <a:rPr lang="en-US" sz="1100" b="1" u="none" strike="noStrike" dirty="0">
                          <a:effectLst/>
                        </a:rPr>
                        <a:t>(100%)</a:t>
                      </a:r>
                      <a:endParaRPr lang="en-US" dirty="0"/>
                    </a:p>
                  </a:txBody>
                  <a:tcPr marL="9525" marR="9525" marT="9525" marB="0" anchor="ctr">
                    <a:solidFill>
                      <a:schemeClr val="bg1">
                        <a:lumMod val="95000"/>
                      </a:schemeClr>
                    </a:solidFill>
                  </a:tcPr>
                </a:tc>
                <a:extLst>
                  <a:ext uri="{0D108BD9-81ED-4DB2-BD59-A6C34878D82A}">
                    <a16:rowId xmlns:a16="http://schemas.microsoft.com/office/drawing/2014/main" val="1283713859"/>
                  </a:ext>
                </a:extLst>
              </a:tr>
              <a:tr h="190500">
                <a:tc gridSpan="2">
                  <a:txBody>
                    <a:bodyPr/>
                    <a:lstStyle/>
                    <a:p>
                      <a:pPr algn="l" fontAlgn="ctr"/>
                      <a:r>
                        <a:rPr lang="en-US" sz="1100" u="none" strike="noStrike">
                          <a:effectLst/>
                        </a:rPr>
                        <a:t># of losses</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hMerge="1">
                  <a:txBody>
                    <a:bodyPr/>
                    <a:lstStyle/>
                    <a:p>
                      <a:endParaRPr lang="en-US"/>
                    </a:p>
                  </a:txBody>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a:r>
                        <a:rPr lang="en-US" sz="1100" u="none" strike="noStrike">
                          <a:effectLst/>
                        </a:rPr>
                        <a:t>-</a:t>
                      </a:r>
                      <a:endParaRPr lang="en-US"/>
                    </a:p>
                  </a:txBody>
                  <a:tcPr marL="9525" marR="9525" marT="9525" marB="0" anchor="ctr">
                    <a:solidFill>
                      <a:schemeClr val="bg1"/>
                    </a:solidFill>
                  </a:tcPr>
                </a:tc>
                <a:extLst>
                  <a:ext uri="{0D108BD9-81ED-4DB2-BD59-A6C34878D82A}">
                    <a16:rowId xmlns:a16="http://schemas.microsoft.com/office/drawing/2014/main" val="4247552066"/>
                  </a:ext>
                </a:extLst>
              </a:tr>
              <a:tr h="64770">
                <a:tc rowSpan="2" gridSpan="2">
                  <a:txBody>
                    <a:bodyPr/>
                    <a:lstStyle/>
                    <a:p>
                      <a:pPr algn="l" fontAlgn="ctr"/>
                      <a:r>
                        <a:rPr lang="en-US" sz="1100" u="none" strike="noStrike">
                          <a:effectLst/>
                        </a:rPr>
                        <a:t> </a:t>
                      </a:r>
                    </a:p>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rowSpan="2" hMerge="1">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85725" marR="9525" marT="9525"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r>
                        <a:rPr lang="en-US" sz="1100" u="none" strike="noStrike">
                          <a:effectLst/>
                        </a:rPr>
                        <a:t> </a:t>
                      </a:r>
                      <a:endParaRPr lang="en-US"/>
                    </a:p>
                  </a:txBody>
                  <a:tcPr marL="9525" marR="9525" marT="9525" marB="0" anchor="ctr">
                    <a:solidFill>
                      <a:schemeClr val="bg1"/>
                    </a:solidFill>
                  </a:tcPr>
                </a:tc>
                <a:extLst>
                  <a:ext uri="{0D108BD9-81ED-4DB2-BD59-A6C34878D82A}">
                    <a16:rowId xmlns:a16="http://schemas.microsoft.com/office/drawing/2014/main" val="2836043680"/>
                  </a:ext>
                </a:extLst>
              </a:tr>
              <a:tr h="64770">
                <a:tc gridSpan="2" vMerge="1">
                  <a:txBody>
                    <a:bodyPr/>
                    <a:lstStyle/>
                    <a:p>
                      <a:pPr algn="l" fontAlgn="ctr"/>
                      <a:endParaRPr lang="en-US" sz="1100" b="0" i="0" u="none" strike="noStrike">
                        <a:solidFill>
                          <a:srgbClr val="000000"/>
                        </a:solidFill>
                        <a:effectLst/>
                        <a:latin typeface="Calibri" panose="020F0502020204030204" pitchFamily="34" charset="0"/>
                      </a:endParaRPr>
                    </a:p>
                  </a:txBody>
                  <a:tcPr marL="85725" marR="9525" marT="9525" marB="0" anchor="ctr"/>
                </a:tc>
                <a:tc hMerge="1" vMerge="1">
                  <a:txBody>
                    <a:bodyPr/>
                    <a:lstStyle/>
                    <a:p>
                      <a:pPr algn="l" fontAlgn="ctr"/>
                      <a:endParaRPr lang="en-US"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a:r>
                        <a:rPr lang="en-US" sz="1100" b="1" i="0" u="none" strike="noStrike">
                          <a:solidFill>
                            <a:schemeClr val="bg1"/>
                          </a:solidFill>
                          <a:effectLst/>
                          <a:latin typeface="Calibri" panose="020F0502020204030204" pitchFamily="34" charset="0"/>
                        </a:rPr>
                        <a:t>Historical success rate</a:t>
                      </a:r>
                      <a:endParaRPr lang="en-US"/>
                    </a:p>
                  </a:txBody>
                  <a:tcPr marL="9525" marR="9525" marT="9525" marB="0"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a:solidFill>
                          <a:schemeClr val="bg1"/>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a:solidFill>
                            <a:schemeClr val="bg1"/>
                          </a:solidFill>
                          <a:effectLst/>
                          <a:latin typeface="Calibri" panose="020F0502020204030204" pitchFamily="34" charset="0"/>
                        </a:rPr>
                        <a:t>Historical success rate</a:t>
                      </a:r>
                    </a:p>
                    <a:p>
                      <a:pPr lvl="1" algn="ctr"/>
                      <a:endParaRPr lang="en-US" sz="1100" b="1" i="0" u="none" strike="noStrike">
                        <a:solidFill>
                          <a:schemeClr val="bg1"/>
                        </a:solidFill>
                        <a:effectLst/>
                        <a:latin typeface="Calibri" panose="020F0502020204030204" pitchFamily="34" charset="0"/>
                      </a:endParaRPr>
                    </a:p>
                  </a:txBody>
                  <a:tcPr marL="9525" marR="9525" marT="9525" marB="0"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a:solidFill>
                            <a:schemeClr val="bg1"/>
                          </a:solidFill>
                          <a:effectLst/>
                          <a:latin typeface="Calibri" panose="020F0502020204030204" pitchFamily="34" charset="0"/>
                        </a:rPr>
                        <a:t>Historical success rate</a:t>
                      </a:r>
                    </a:p>
                  </a:txBody>
                  <a:tcPr marL="9525" marR="9525" marT="9525" marB="0" anchor="ctr">
                    <a:solidFill>
                      <a:schemeClr val="accent6"/>
                    </a:solidFill>
                  </a:tcPr>
                </a:tc>
                <a:extLst>
                  <a:ext uri="{0D108BD9-81ED-4DB2-BD59-A6C34878D82A}">
                    <a16:rowId xmlns:a16="http://schemas.microsoft.com/office/drawing/2014/main" val="655761363"/>
                  </a:ext>
                </a:extLst>
              </a:tr>
              <a:tr h="190500">
                <a:tc gridSpan="2">
                  <a:txBody>
                    <a:bodyPr/>
                    <a:lstStyle/>
                    <a:p>
                      <a:pPr algn="l" fontAlgn="ctr"/>
                      <a:r>
                        <a:rPr lang="en-US" sz="1100" u="none" strike="noStrike">
                          <a:effectLst/>
                        </a:rPr>
                        <a:t>Gains up to 100%</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lumMod val="95000"/>
                      </a:schemeClr>
                    </a:solidFill>
                  </a:tcPr>
                </a:tc>
                <a:tc hMerge="1">
                  <a:txBody>
                    <a:bodyPr/>
                    <a:lstStyle/>
                    <a:p>
                      <a:endParaRPr lang="en-US"/>
                    </a:p>
                  </a:txBody>
                  <a:tcPr/>
                </a:tc>
                <a:tc>
                  <a:txBody>
                    <a:bodyPr/>
                    <a:lstStyle/>
                    <a:p>
                      <a:pPr algn="ctr" fontAlgn="ctr"/>
                      <a:r>
                        <a:rPr lang="en-US" sz="1100" u="none" strike="noStrike" dirty="0">
                          <a:effectLst/>
                        </a:rPr>
                        <a:t>64 </a:t>
                      </a:r>
                      <a:r>
                        <a:rPr lang="en-US" sz="1100" b="1" u="none" strike="noStrike" dirty="0">
                          <a:effectLst/>
                        </a:rPr>
                        <a:t>(45.1%)</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133 </a:t>
                      </a:r>
                      <a:r>
                        <a:rPr lang="en-US" sz="1100" b="1" u="none" strike="noStrike" dirty="0">
                          <a:effectLst/>
                        </a:rPr>
                        <a:t>(100%)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a:r>
                        <a:rPr lang="en-US" sz="1100" u="none" strike="noStrike" dirty="0">
                          <a:effectLst/>
                        </a:rPr>
                        <a:t>67 </a:t>
                      </a:r>
                      <a:r>
                        <a:rPr lang="en-US" sz="1100" b="1" u="none" strike="noStrike" dirty="0">
                          <a:effectLst/>
                        </a:rPr>
                        <a:t>(47.5%)</a:t>
                      </a:r>
                      <a:endParaRPr lang="en-US" dirty="0"/>
                    </a:p>
                  </a:txBody>
                  <a:tcPr marL="9525" marR="9525" marT="9525" marB="0" anchor="ctr">
                    <a:solidFill>
                      <a:schemeClr val="bg1">
                        <a:lumMod val="95000"/>
                      </a:schemeClr>
                    </a:solidFill>
                  </a:tcPr>
                </a:tc>
                <a:extLst>
                  <a:ext uri="{0D108BD9-81ED-4DB2-BD59-A6C34878D82A}">
                    <a16:rowId xmlns:a16="http://schemas.microsoft.com/office/drawing/2014/main" val="280494553"/>
                  </a:ext>
                </a:extLst>
              </a:tr>
              <a:tr h="190500">
                <a:tc gridSpan="2">
                  <a:txBody>
                    <a:bodyPr/>
                    <a:lstStyle/>
                    <a:p>
                      <a:pPr algn="l" fontAlgn="ctr"/>
                      <a:r>
                        <a:rPr lang="en-US" sz="1100" u="none" strike="noStrike">
                          <a:effectLst/>
                        </a:rPr>
                        <a:t>Gains 100 to 150%</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hMerge="1">
                  <a:txBody>
                    <a:bodyPr/>
                    <a:lstStyle/>
                    <a:p>
                      <a:endParaRPr lang="en-US"/>
                    </a:p>
                  </a:txBody>
                  <a:tcPr/>
                </a:tc>
                <a:tc>
                  <a:txBody>
                    <a:bodyPr/>
                    <a:lstStyle/>
                    <a:p>
                      <a:pPr algn="ctr" fontAlgn="ctr"/>
                      <a:r>
                        <a:rPr lang="en-US" sz="1100" u="none" strike="noStrike" dirty="0">
                          <a:effectLst/>
                        </a:rPr>
                        <a:t>10 </a:t>
                      </a:r>
                      <a:r>
                        <a:rPr lang="en-US" sz="1100" b="1" u="none" strike="noStrike" dirty="0">
                          <a:effectLst/>
                        </a:rPr>
                        <a:t>(8.2%)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a:r>
                        <a:rPr lang="en-US" sz="1100" u="none" strike="noStrike" dirty="0">
                          <a:effectLst/>
                        </a:rPr>
                        <a:t>24 </a:t>
                      </a:r>
                      <a:r>
                        <a:rPr lang="en-US" sz="1100" b="1" u="none" strike="noStrike" dirty="0">
                          <a:effectLst/>
                        </a:rPr>
                        <a:t>(18.0%)</a:t>
                      </a:r>
                      <a:endParaRPr lang="en-US" dirty="0"/>
                    </a:p>
                  </a:txBody>
                  <a:tcPr marL="9525" marR="9525" marT="9525" marB="0" anchor="ctr">
                    <a:solidFill>
                      <a:schemeClr val="bg1"/>
                    </a:solidFill>
                  </a:tcPr>
                </a:tc>
                <a:extLst>
                  <a:ext uri="{0D108BD9-81ED-4DB2-BD59-A6C34878D82A}">
                    <a16:rowId xmlns:a16="http://schemas.microsoft.com/office/drawing/2014/main" val="2906495841"/>
                  </a:ext>
                </a:extLst>
              </a:tr>
              <a:tr h="190500">
                <a:tc gridSpan="2">
                  <a:txBody>
                    <a:bodyPr/>
                    <a:lstStyle/>
                    <a:p>
                      <a:pPr algn="l" fontAlgn="ctr"/>
                      <a:r>
                        <a:rPr lang="en-US" sz="1100" u="none" strike="noStrike">
                          <a:effectLst/>
                        </a:rPr>
                        <a:t>Gains 150 to 200%</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lumMod val="95000"/>
                      </a:schemeClr>
                    </a:solidFill>
                  </a:tcPr>
                </a:tc>
                <a:tc hMerge="1">
                  <a:txBody>
                    <a:bodyPr/>
                    <a:lstStyle/>
                    <a:p>
                      <a:endParaRPr lang="en-US"/>
                    </a:p>
                  </a:txBody>
                  <a:tcPr/>
                </a:tc>
                <a:tc>
                  <a:txBody>
                    <a:bodyPr/>
                    <a:lstStyle/>
                    <a:p>
                      <a:pPr algn="ctr" fontAlgn="ctr"/>
                      <a:r>
                        <a:rPr lang="en-US" sz="1100" u="none" strike="noStrike" dirty="0">
                          <a:effectLst/>
                        </a:rPr>
                        <a:t>35 </a:t>
                      </a:r>
                      <a:r>
                        <a:rPr lang="en-US" sz="1100" b="1" u="none" strike="noStrike" dirty="0">
                          <a:effectLst/>
                        </a:rPr>
                        <a:t>(27.0%)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a:r>
                        <a:rPr lang="en-US" sz="1100" u="none" strike="noStrike" dirty="0">
                          <a:effectLst/>
                        </a:rPr>
                        <a:t>34 </a:t>
                      </a:r>
                      <a:r>
                        <a:rPr lang="en-US" sz="1100" b="1" u="none" strike="noStrike" dirty="0">
                          <a:effectLst/>
                        </a:rPr>
                        <a:t>(27.9%)</a:t>
                      </a:r>
                      <a:endParaRPr lang="en-US" dirty="0"/>
                    </a:p>
                  </a:txBody>
                  <a:tcPr marL="9525" marR="9525" marT="9525" marB="0" anchor="ctr">
                    <a:solidFill>
                      <a:schemeClr val="bg1">
                        <a:lumMod val="95000"/>
                      </a:schemeClr>
                    </a:solidFill>
                  </a:tcPr>
                </a:tc>
                <a:extLst>
                  <a:ext uri="{0D108BD9-81ED-4DB2-BD59-A6C34878D82A}">
                    <a16:rowId xmlns:a16="http://schemas.microsoft.com/office/drawing/2014/main" val="744333511"/>
                  </a:ext>
                </a:extLst>
              </a:tr>
              <a:tr h="190500">
                <a:tc gridSpan="2">
                  <a:txBody>
                    <a:bodyPr/>
                    <a:lstStyle/>
                    <a:p>
                      <a:pPr algn="l" fontAlgn="ctr"/>
                      <a:r>
                        <a:rPr lang="en-US" sz="1100" u="none" strike="noStrike">
                          <a:effectLst/>
                        </a:rPr>
                        <a:t>Gains over 200%</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hMerge="1">
                  <a:txBody>
                    <a:bodyPr/>
                    <a:lstStyle/>
                    <a:p>
                      <a:endParaRPr lang="en-US"/>
                    </a:p>
                  </a:txBody>
                  <a:tcPr/>
                </a:tc>
                <a:tc>
                  <a:txBody>
                    <a:bodyPr/>
                    <a:lstStyle/>
                    <a:p>
                      <a:pPr algn="ctr" fontAlgn="ctr"/>
                      <a:r>
                        <a:rPr lang="en-US" sz="1100" u="none" strike="noStrike" dirty="0">
                          <a:effectLst/>
                        </a:rPr>
                        <a:t>24 </a:t>
                      </a:r>
                      <a:r>
                        <a:rPr lang="en-US" sz="1100" b="1" u="none" strike="noStrike" dirty="0">
                          <a:effectLst/>
                        </a:rPr>
                        <a:t>(19.7%)</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a:r>
                        <a:rPr lang="en-US" sz="1100" u="none" strike="noStrike">
                          <a:effectLst/>
                        </a:rPr>
                        <a:t>8 </a:t>
                      </a:r>
                      <a:r>
                        <a:rPr lang="en-US" sz="1100" b="1" u="none" strike="noStrike">
                          <a:effectLst/>
                        </a:rPr>
                        <a:t>(6.6%)</a:t>
                      </a:r>
                      <a:endParaRPr lang="en-US"/>
                    </a:p>
                  </a:txBody>
                  <a:tcPr marL="9525" marR="9525" marT="9525" marB="0" anchor="ctr">
                    <a:solidFill>
                      <a:schemeClr val="bg1"/>
                    </a:solidFill>
                  </a:tcPr>
                </a:tc>
                <a:extLst>
                  <a:ext uri="{0D108BD9-81ED-4DB2-BD59-A6C34878D82A}">
                    <a16:rowId xmlns:a16="http://schemas.microsoft.com/office/drawing/2014/main" val="4052050757"/>
                  </a:ext>
                </a:extLst>
              </a:tr>
              <a:tr h="126365">
                <a:tc gridSpan="5">
                  <a:txBody>
                    <a:bodyPr/>
                    <a:lstStyle/>
                    <a:p>
                      <a:pPr algn="ctr" fontAlgn="ct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hMerge="1">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0770462"/>
                  </a:ext>
                </a:extLst>
              </a:tr>
              <a:tr h="64770">
                <a:tc>
                  <a:txBody>
                    <a:bodyPr/>
                    <a:lstStyle/>
                    <a:p>
                      <a:pPr algn="l" fontAlgn="ct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a:txBody>
                    <a:bodyPr/>
                    <a:lstStyle/>
                    <a:p>
                      <a:pPr algn="ctr" fontAlgn="ctr"/>
                      <a:r>
                        <a:rPr lang="en-US" sz="1100" b="1" i="0" u="none" strike="noStrike">
                          <a:solidFill>
                            <a:schemeClr val="bg1"/>
                          </a:solidFill>
                          <a:effectLst/>
                          <a:latin typeface="Calibri" panose="020F0502020204030204" pitchFamily="34" charset="0"/>
                        </a:rPr>
                        <a:t>Percentage of losses within each category</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a:solidFill>
                            <a:schemeClr val="bg1"/>
                          </a:solidFill>
                          <a:effectLst/>
                          <a:latin typeface="Calibri" panose="020F0502020204030204" pitchFamily="34" charset="0"/>
                        </a:rPr>
                        <a:t>Percentage of losses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a:solidFill>
                            <a:schemeClr val="bg1"/>
                          </a:solidFill>
                          <a:effectLst/>
                          <a:latin typeface="Calibri" panose="020F0502020204030204" pitchFamily="34" charset="0"/>
                        </a:rPr>
                        <a:t>within each category</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a:solidFill>
                            <a:schemeClr val="bg1"/>
                          </a:solidFill>
                          <a:effectLst/>
                          <a:latin typeface="Calibri" panose="020F0502020204030204" pitchFamily="34" charset="0"/>
                        </a:rPr>
                        <a:t>Percentage of losses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a:solidFill>
                            <a:schemeClr val="bg1"/>
                          </a:solidFill>
                          <a:effectLst/>
                          <a:latin typeface="Calibri" panose="020F0502020204030204" pitchFamily="34" charset="0"/>
                        </a:rPr>
                        <a:t>within each category</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solidFill>
                  </a:tcPr>
                </a:tc>
                <a:extLst>
                  <a:ext uri="{0D108BD9-81ED-4DB2-BD59-A6C34878D82A}">
                    <a16:rowId xmlns:a16="http://schemas.microsoft.com/office/drawing/2014/main" val="1853332299"/>
                  </a:ext>
                </a:extLst>
              </a:tr>
              <a:tr h="190500">
                <a:tc gridSpan="2">
                  <a:txBody>
                    <a:bodyPr/>
                    <a:lstStyle/>
                    <a:p>
                      <a:pPr algn="l" fontAlgn="ctr"/>
                      <a:r>
                        <a:rPr lang="en-US" sz="1100" u="none" strike="noStrike">
                          <a:effectLst/>
                        </a:rPr>
                        <a:t>Losses up to 10%</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lumMod val="95000"/>
                      </a:schemeClr>
                    </a:solidFill>
                  </a:tcPr>
                </a:tc>
                <a:tc hMerge="1">
                  <a:txBody>
                    <a:bodyPr/>
                    <a:lstStyle/>
                    <a:p>
                      <a:endParaRPr lang="en-US"/>
                    </a:p>
                  </a:txBody>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928187205"/>
                  </a:ext>
                </a:extLst>
              </a:tr>
              <a:tr h="190500">
                <a:tc gridSpan="2">
                  <a:txBody>
                    <a:bodyPr/>
                    <a:lstStyle/>
                    <a:p>
                      <a:pPr algn="l" fontAlgn="ctr"/>
                      <a:r>
                        <a:rPr lang="en-US" sz="1100" u="none" strike="noStrike">
                          <a:effectLst/>
                        </a:rPr>
                        <a:t>Losses between 10 to 15%</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hMerge="1">
                  <a:txBody>
                    <a:bodyPr/>
                    <a:lstStyle/>
                    <a:p>
                      <a:endParaRPr lang="en-US"/>
                    </a:p>
                  </a:txBody>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marL="9525" marR="9525" marT="9525" marB="0" anchor="ctr">
                    <a:solidFill>
                      <a:schemeClr val="bg1"/>
                    </a:solidFill>
                  </a:tcPr>
                </a:tc>
                <a:extLst>
                  <a:ext uri="{0D108BD9-81ED-4DB2-BD59-A6C34878D82A}">
                    <a16:rowId xmlns:a16="http://schemas.microsoft.com/office/drawing/2014/main" val="1630228344"/>
                  </a:ext>
                </a:extLst>
              </a:tr>
              <a:tr h="190500">
                <a:tc gridSpan="2">
                  <a:txBody>
                    <a:bodyPr/>
                    <a:lstStyle/>
                    <a:p>
                      <a:pPr algn="l" fontAlgn="ctr"/>
                      <a:r>
                        <a:rPr lang="en-US" sz="1100" u="none" strike="noStrike">
                          <a:effectLst/>
                        </a:rPr>
                        <a:t>Losses between 15 to 20%</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lumMod val="95000"/>
                      </a:schemeClr>
                    </a:solidFill>
                  </a:tcPr>
                </a:tc>
                <a:tc hMerge="1">
                  <a:txBody>
                    <a:bodyPr/>
                    <a:lstStyle/>
                    <a:p>
                      <a:endParaRPr lang="en-US"/>
                    </a:p>
                  </a:txBody>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marL="9525" marR="9525" marT="9525" marB="0" anchor="ctr">
                    <a:solidFill>
                      <a:schemeClr val="bg1">
                        <a:lumMod val="95000"/>
                      </a:schemeClr>
                    </a:solidFill>
                  </a:tcPr>
                </a:tc>
                <a:extLst>
                  <a:ext uri="{0D108BD9-81ED-4DB2-BD59-A6C34878D82A}">
                    <a16:rowId xmlns:a16="http://schemas.microsoft.com/office/drawing/2014/main" val="787815216"/>
                  </a:ext>
                </a:extLst>
              </a:tr>
              <a:tr h="190500">
                <a:tc gridSpan="2">
                  <a:txBody>
                    <a:bodyPr/>
                    <a:lstStyle/>
                    <a:p>
                      <a:pPr algn="l" fontAlgn="ctr"/>
                      <a:r>
                        <a:rPr lang="en-US" sz="1100" u="none" strike="noStrike">
                          <a:effectLst/>
                        </a:rPr>
                        <a:t>Losses between 20 to 30%</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solidFill>
                  </a:tcPr>
                </a:tc>
                <a:tc hMerge="1">
                  <a:txBody>
                    <a:bodyPr/>
                    <a:lstStyle/>
                    <a:p>
                      <a:endParaRPr lang="en-US"/>
                    </a:p>
                  </a:txBody>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marL="9525" marR="9525" marT="9525" marB="0" anchor="ctr">
                    <a:solidFill>
                      <a:schemeClr val="bg1"/>
                    </a:solidFill>
                  </a:tcPr>
                </a:tc>
                <a:extLst>
                  <a:ext uri="{0D108BD9-81ED-4DB2-BD59-A6C34878D82A}">
                    <a16:rowId xmlns:a16="http://schemas.microsoft.com/office/drawing/2014/main" val="2687621516"/>
                  </a:ext>
                </a:extLst>
              </a:tr>
              <a:tr h="190500">
                <a:tc gridSpan="2">
                  <a:txBody>
                    <a:bodyPr/>
                    <a:lstStyle/>
                    <a:p>
                      <a:pPr algn="l" fontAlgn="ctr"/>
                      <a:r>
                        <a:rPr lang="en-US" sz="1100" u="none" strike="noStrike">
                          <a:effectLst/>
                        </a:rPr>
                        <a:t>Losses exceeding 30%</a:t>
                      </a:r>
                      <a:endParaRPr lang="en-US" sz="1100" b="0" i="0" u="none" strike="noStrike">
                        <a:solidFill>
                          <a:srgbClr val="000000"/>
                        </a:solidFill>
                        <a:effectLst/>
                        <a:latin typeface="Calibri" panose="020F0502020204030204" pitchFamily="34" charset="0"/>
                      </a:endParaRPr>
                    </a:p>
                  </a:txBody>
                  <a:tcPr marL="85725" marR="9525" marT="9525" marB="0" anchor="ctr">
                    <a:solidFill>
                      <a:schemeClr val="bg1">
                        <a:lumMod val="95000"/>
                      </a:schemeClr>
                    </a:solidFill>
                  </a:tcPr>
                </a:tc>
                <a:tc hMerge="1">
                  <a:txBody>
                    <a:bodyPr/>
                    <a:lstStyle/>
                    <a:p>
                      <a:endParaRPr lang="en-US"/>
                    </a:p>
                  </a:txBody>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kumimoji="0" lang="en-US" sz="1100" b="0" i="0" u="none" strike="noStrike" kern="1200" cap="none" spc="0" normalizeH="0" baseline="0" noProof="0">
                          <a:ln>
                            <a:noFill/>
                          </a:ln>
                          <a:solidFill>
                            <a:srgbClr val="000000"/>
                          </a:solidFill>
                          <a:effectLst/>
                          <a:uLnTx/>
                          <a:uFillTx/>
                          <a:latin typeface="Calibri"/>
                          <a:ea typeface="+mn-ea"/>
                          <a:cs typeface="+mn-cs"/>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solidFill>
                      <a:schemeClr val="bg1">
                        <a:lumMod val="95000"/>
                      </a:schemeClr>
                    </a:solidFill>
                  </a:tcPr>
                </a:tc>
                <a:extLst>
                  <a:ext uri="{0D108BD9-81ED-4DB2-BD59-A6C34878D82A}">
                    <a16:rowId xmlns:a16="http://schemas.microsoft.com/office/drawing/2014/main" val="1215760811"/>
                  </a:ext>
                </a:extLst>
              </a:tr>
            </a:tbl>
          </a:graphicData>
        </a:graphic>
      </p:graphicFrame>
      <p:graphicFrame>
        <p:nvGraphicFramePr>
          <p:cNvPr id="35" name="Table 34">
            <a:extLst>
              <a:ext uri="{FF2B5EF4-FFF2-40B4-BE49-F238E27FC236}">
                <a16:creationId xmlns:a16="http://schemas.microsoft.com/office/drawing/2014/main" id="{6A4502BA-F9CD-B67B-48BC-9A468F06B5AC}"/>
              </a:ext>
            </a:extLst>
          </p:cNvPr>
          <p:cNvGraphicFramePr>
            <a:graphicFrameLocks noGrp="1"/>
          </p:cNvGraphicFramePr>
          <p:nvPr/>
        </p:nvGraphicFramePr>
        <p:xfrm>
          <a:off x="2972050" y="1634530"/>
          <a:ext cx="4779352" cy="699135"/>
        </p:xfrm>
        <a:graphic>
          <a:graphicData uri="http://schemas.openxmlformats.org/drawingml/2006/table">
            <a:tbl>
              <a:tblPr>
                <a:tableStyleId>{5C22544A-7EE6-4342-B048-85BDC9FD1C3A}</a:tableStyleId>
              </a:tblPr>
              <a:tblGrid>
                <a:gridCol w="1479233">
                  <a:extLst>
                    <a:ext uri="{9D8B030D-6E8A-4147-A177-3AD203B41FA5}">
                      <a16:colId xmlns:a16="http://schemas.microsoft.com/office/drawing/2014/main" val="3092878659"/>
                    </a:ext>
                  </a:extLst>
                </a:gridCol>
                <a:gridCol w="1681162">
                  <a:extLst>
                    <a:ext uri="{9D8B030D-6E8A-4147-A177-3AD203B41FA5}">
                      <a16:colId xmlns:a16="http://schemas.microsoft.com/office/drawing/2014/main" val="2337693478"/>
                    </a:ext>
                  </a:extLst>
                </a:gridCol>
                <a:gridCol w="1618957">
                  <a:extLst>
                    <a:ext uri="{9D8B030D-6E8A-4147-A177-3AD203B41FA5}">
                      <a16:colId xmlns:a16="http://schemas.microsoft.com/office/drawing/2014/main" val="2765866691"/>
                    </a:ext>
                  </a:extLst>
                </a:gridCol>
              </a:tblGrid>
              <a:tr h="323850">
                <a:tc>
                  <a:txBody>
                    <a:bodyPr/>
                    <a:lstStyle/>
                    <a:p>
                      <a:pPr algn="ctr" fontAlgn="ctr"/>
                      <a:r>
                        <a:rPr lang="en-US" sz="1200" b="1" u="none" strike="noStrike">
                          <a:solidFill>
                            <a:schemeClr val="bg1"/>
                          </a:solidFill>
                          <a:effectLst/>
                        </a:rPr>
                        <a:t>S&amp;P 500</a:t>
                      </a:r>
                      <a:endParaRPr lang="en-US" sz="1200" b="1" i="0" u="none" strike="noStrike">
                        <a:solidFill>
                          <a:schemeClr val="bg1"/>
                        </a:solidFill>
                        <a:effectLst/>
                        <a:latin typeface="Calibri" panose="020F0502020204030204" pitchFamily="34" charset="0"/>
                      </a:endParaRPr>
                    </a:p>
                  </a:txBody>
                  <a:tcPr marL="9525" marR="9525" marT="9525" marB="0" anchor="ctr">
                    <a:solidFill>
                      <a:schemeClr val="accent3"/>
                    </a:solidFill>
                  </a:tcPr>
                </a:tc>
                <a:tc>
                  <a:txBody>
                    <a:bodyPr/>
                    <a:lstStyle/>
                    <a:p>
                      <a:pPr algn="ctr" fontAlgn="ctr"/>
                      <a:r>
                        <a:rPr lang="en-US" sz="1200" b="1" u="none" strike="noStrike">
                          <a:solidFill>
                            <a:schemeClr val="bg1"/>
                          </a:solidFill>
                          <a:effectLst/>
                        </a:rPr>
                        <a:t>Aggregate Bond ETF (AGG)</a:t>
                      </a:r>
                      <a:endParaRPr lang="en-US" sz="12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en-US" sz="1200" b="1" u="none" strike="noStrike" dirty="0">
                          <a:solidFill>
                            <a:schemeClr val="bg1"/>
                          </a:solidFill>
                          <a:effectLst/>
                        </a:rPr>
                        <a:t>S&amp;P 500 80% / AGG 20%</a:t>
                      </a:r>
                      <a:endParaRPr lang="en-US" sz="1200" b="1" i="0" u="none" strike="noStrike" dirty="0">
                        <a:solidFill>
                          <a:schemeClr val="bg1"/>
                        </a:solidFill>
                        <a:effectLst/>
                        <a:latin typeface="Calibri" panose="020F0502020204030204" pitchFamily="34" charset="0"/>
                      </a:endParaRPr>
                    </a:p>
                  </a:txBody>
                  <a:tcPr marL="9525" marR="9525" marT="9525" marB="0" anchor="ctr">
                    <a:solidFill>
                      <a:schemeClr val="accent4"/>
                    </a:solidFill>
                  </a:tcPr>
                </a:tc>
                <a:extLst>
                  <a:ext uri="{0D108BD9-81ED-4DB2-BD59-A6C34878D82A}">
                    <a16:rowId xmlns:a16="http://schemas.microsoft.com/office/drawing/2014/main" val="1813507494"/>
                  </a:ext>
                </a:extLst>
              </a:tr>
              <a:tr h="323850">
                <a:tc>
                  <a:txBody>
                    <a:bodyPr/>
                    <a:lstStyle/>
                    <a:p>
                      <a:pPr algn="ctr" fontAlgn="ctr"/>
                      <a:r>
                        <a:rPr lang="en-US" sz="1100" b="1" u="none" strike="noStrike">
                          <a:solidFill>
                            <a:schemeClr val="bg1"/>
                          </a:solidFill>
                          <a:effectLst/>
                        </a:rPr>
                        <a:t>Rolling 10-Yr</a:t>
                      </a:r>
                      <a:endParaRPr lang="en-US" sz="1100" b="1" i="0" u="none" strike="noStrike">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n-US" sz="1100" b="1" u="none" strike="noStrike">
                          <a:solidFill>
                            <a:schemeClr val="bg1"/>
                          </a:solidFill>
                          <a:effectLst/>
                        </a:rPr>
                        <a:t>Rolling 10-Yr</a:t>
                      </a:r>
                      <a:endParaRPr lang="en-US" sz="1100" b="1" i="0" u="none" strike="noStrike">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n-US" sz="1100" b="1" u="none" strike="noStrike" dirty="0">
                          <a:solidFill>
                            <a:schemeClr val="bg1"/>
                          </a:solidFill>
                          <a:effectLst/>
                        </a:rPr>
                        <a:t>Rolling 10-Yr</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extLst>
                  <a:ext uri="{0D108BD9-81ED-4DB2-BD59-A6C34878D82A}">
                    <a16:rowId xmlns:a16="http://schemas.microsoft.com/office/drawing/2014/main" val="3421834335"/>
                  </a:ext>
                </a:extLst>
              </a:tr>
            </a:tbl>
          </a:graphicData>
        </a:graphic>
      </p:graphicFrame>
      <p:sp>
        <p:nvSpPr>
          <p:cNvPr id="37" name="TextBox 36">
            <a:extLst>
              <a:ext uri="{FF2B5EF4-FFF2-40B4-BE49-F238E27FC236}">
                <a16:creationId xmlns:a16="http://schemas.microsoft.com/office/drawing/2014/main" id="{E4AF46E7-BA4F-3290-7241-2952AF96973B}"/>
              </a:ext>
            </a:extLst>
          </p:cNvPr>
          <p:cNvSpPr txBox="1"/>
          <p:nvPr/>
        </p:nvSpPr>
        <p:spPr>
          <a:xfrm>
            <a:off x="8442526" y="1614431"/>
            <a:ext cx="2552884" cy="3877985"/>
          </a:xfrm>
          <a:prstGeom prst="rect">
            <a:avLst/>
          </a:prstGeom>
          <a:noFill/>
        </p:spPr>
        <p:txBody>
          <a:bodyPr wrap="square">
            <a:spAutoFit/>
          </a:bodyPr>
          <a:lstStyle/>
          <a:p>
            <a:r>
              <a:rPr lang="en-US" sz="1200" b="0" i="0" u="none" strike="noStrike" baseline="0" dirty="0">
                <a:solidFill>
                  <a:srgbClr val="211D1E"/>
                </a:solidFill>
              </a:rPr>
              <a:t>This table shows how frequently gains and losses occurred during 10-year time periods on a rolling monthly basis based on S&amp;P 500 and Aggregate Bond ETF (AGG) returns starting 09/30/2003 through 12/31/2023. </a:t>
            </a:r>
          </a:p>
          <a:p>
            <a:endParaRPr lang="en-US" sz="1200" dirty="0">
              <a:solidFill>
                <a:srgbClr val="211D1E"/>
              </a:solidFill>
            </a:endParaRPr>
          </a:p>
          <a:p>
            <a:r>
              <a:rPr lang="en-US" sz="1200" b="0" i="0" u="none" strike="noStrike" baseline="0" dirty="0">
                <a:solidFill>
                  <a:srgbClr val="211D1E"/>
                </a:solidFill>
              </a:rPr>
              <a:t>Rolling monthly periods include returns in overlapping cycles starting the last day of each month.</a:t>
            </a:r>
          </a:p>
          <a:p>
            <a:endParaRPr lang="en-US" sz="1400" dirty="0">
              <a:solidFill>
                <a:srgbClr val="211D1E"/>
              </a:solidFill>
            </a:endParaRPr>
          </a:p>
          <a:p>
            <a:r>
              <a:rPr lang="en-US" sz="1000" b="1" i="0" u="none" strike="noStrike" baseline="0" dirty="0">
                <a:solidFill>
                  <a:srgbClr val="211D1E"/>
                </a:solidFill>
              </a:rPr>
              <a:t>All periods mentioned above are rolling monthly periods. </a:t>
            </a:r>
            <a:r>
              <a:rPr lang="en-US" sz="1000" b="0" i="0" u="none" strike="noStrike" baseline="0" dirty="0">
                <a:solidFill>
                  <a:srgbClr val="211D1E"/>
                </a:solidFill>
              </a:rPr>
              <a:t>Past performance is not a guarantee of future results. For illustrative purposes only. This data does not represent the performance of any specific investment. Indexed accounts are tied to market performance, but they are not actual investments in the stock market. You cannot invest directly in an index. Please see the prospectus for details. </a:t>
            </a:r>
            <a:endParaRPr lang="en-US" sz="1000" dirty="0"/>
          </a:p>
        </p:txBody>
      </p:sp>
    </p:spTree>
    <p:extLst>
      <p:ext uri="{BB962C8B-B14F-4D97-AF65-F5344CB8AC3E}">
        <p14:creationId xmlns:p14="http://schemas.microsoft.com/office/powerpoint/2010/main" val="74764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9B77-8D46-08AE-A380-EF0D720A68BB}"/>
              </a:ext>
            </a:extLst>
          </p:cNvPr>
          <p:cNvSpPr>
            <a:spLocks noGrp="1"/>
          </p:cNvSpPr>
          <p:nvPr>
            <p:ph type="title"/>
          </p:nvPr>
        </p:nvSpPr>
        <p:spPr/>
        <p:txBody>
          <a:bodyPr/>
          <a:lstStyle/>
          <a:p>
            <a:r>
              <a:rPr lang="en-US" sz="3600" dirty="0">
                <a:effectLst/>
                <a:ea typeface="Calibri" panose="020F0502020204030204" pitchFamily="34" charset="0"/>
              </a:rPr>
              <a:t>Invest for the long ter</a:t>
            </a:r>
            <a:r>
              <a:rPr lang="en-US" sz="3600" dirty="0">
                <a:ea typeface="Calibri" panose="020F0502020204030204" pitchFamily="34" charset="0"/>
              </a:rPr>
              <a:t>m (care)</a:t>
            </a:r>
            <a:endParaRPr lang="en-US" dirty="0"/>
          </a:p>
        </p:txBody>
      </p:sp>
      <p:sp>
        <p:nvSpPr>
          <p:cNvPr id="3" name="Text Placeholder 2">
            <a:extLst>
              <a:ext uri="{FF2B5EF4-FFF2-40B4-BE49-F238E27FC236}">
                <a16:creationId xmlns:a16="http://schemas.microsoft.com/office/drawing/2014/main" id="{26448B6B-FC63-7EE7-B2B9-D73B213F2EF4}"/>
              </a:ext>
            </a:extLst>
          </p:cNvPr>
          <p:cNvSpPr>
            <a:spLocks noGrp="1"/>
          </p:cNvSpPr>
          <p:nvPr>
            <p:ph type="body" sz="quarter" idx="10"/>
          </p:nvPr>
        </p:nvSpPr>
        <p:spPr/>
        <p:txBody>
          <a:bodyPr/>
          <a:lstStyle/>
          <a:p>
            <a:r>
              <a:rPr lang="en-US" dirty="0"/>
              <a:t>Time in the market, not timing the market</a:t>
            </a:r>
          </a:p>
          <a:p>
            <a:endParaRPr lang="en-US" dirty="0"/>
          </a:p>
        </p:txBody>
      </p:sp>
      <p:sp>
        <p:nvSpPr>
          <p:cNvPr id="32" name="Text Placeholder 7">
            <a:extLst>
              <a:ext uri="{FF2B5EF4-FFF2-40B4-BE49-F238E27FC236}">
                <a16:creationId xmlns:a16="http://schemas.microsoft.com/office/drawing/2014/main" id="{43B9996C-0762-9743-698B-45314A9F8C5E}"/>
              </a:ext>
            </a:extLst>
          </p:cNvPr>
          <p:cNvSpPr txBox="1">
            <a:spLocks/>
          </p:cNvSpPr>
          <p:nvPr/>
        </p:nvSpPr>
        <p:spPr>
          <a:xfrm>
            <a:off x="9509185" y="2402421"/>
            <a:ext cx="2366285" cy="447675"/>
          </a:xfrm>
          <a:prstGeom prst="rect">
            <a:avLst/>
          </a:prstGeom>
        </p:spPr>
        <p:txBody>
          <a:bodyPr/>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00" dirty="0">
                <a:cs typeface="Calibri"/>
              </a:rPr>
              <a:t>Source: Morningstar. </a:t>
            </a:r>
            <a:r>
              <a:rPr lang="en-US" sz="1000" dirty="0"/>
              <a:t>80/20 portfolio = 80% S&amp;P 500 TR and 20% Bloomberg U.S. Aggregate Bond Index TR. </a:t>
            </a:r>
            <a:r>
              <a:rPr lang="en-US" sz="1000" dirty="0">
                <a:cs typeface="Calibri"/>
              </a:rPr>
              <a:t>Rolling returns are annualized on a,15-,20-,25- and 30-year basis.</a:t>
            </a:r>
            <a:r>
              <a:rPr lang="en-US" sz="1000" dirty="0">
                <a:cs typeface="Times New Roman"/>
              </a:rPr>
              <a:t> </a:t>
            </a:r>
            <a:r>
              <a:rPr lang="en-US" sz="1000" dirty="0">
                <a:cs typeface="Calibri"/>
              </a:rPr>
              <a:t>Using monthly S&amp;P 500 total return and Bloomberg U.S. Aggregate Bond Index data starting in January of 1976, summary return statistics were calculated based on the total number of rolling returns periods existing for each given period with a one-month step. For each rolling return period, a range of returns (maximum and minimum) as well as the average return has been calculated to provide a historical reference for how equities and balanced portfolios have performed. Any return more than a 1-year period is annualized</a:t>
            </a:r>
            <a:r>
              <a:rPr lang="en-US" sz="1000" dirty="0"/>
              <a:t>.  </a:t>
            </a:r>
            <a:r>
              <a:rPr lang="en-US" sz="1000" b="1" dirty="0"/>
              <a:t>Past performance is not indicative of future returns.</a:t>
            </a:r>
          </a:p>
          <a:p>
            <a:pPr marL="0" indent="0">
              <a:buNone/>
            </a:pPr>
            <a:r>
              <a:rPr lang="en-US" sz="1000" b="1" dirty="0">
                <a:ea typeface="Calibri" panose="020F0502020204030204" pitchFamily="34" charset="0"/>
                <a:cs typeface="Times New Roman" panose="02020603050405020304" pitchFamily="18" charset="0"/>
              </a:rPr>
              <a:t>It is not possible to invest directly in an index.</a:t>
            </a:r>
            <a:endParaRPr lang="en-US" sz="1000" dirty="0">
              <a:ea typeface="Calibri" panose="020F0502020204030204" pitchFamily="34" charset="0"/>
              <a:cs typeface="Times New Roman" panose="02020603050405020304" pitchFamily="18" charset="0"/>
            </a:endParaRPr>
          </a:p>
        </p:txBody>
      </p:sp>
      <p:sp>
        <p:nvSpPr>
          <p:cNvPr id="35" name="Content Placeholder 10">
            <a:extLst>
              <a:ext uri="{FF2B5EF4-FFF2-40B4-BE49-F238E27FC236}">
                <a16:creationId xmlns:a16="http://schemas.microsoft.com/office/drawing/2014/main" id="{C4AD77F6-C827-6AF4-E5F1-8E8C0D28FD08}"/>
              </a:ext>
            </a:extLst>
          </p:cNvPr>
          <p:cNvSpPr txBox="1">
            <a:spLocks/>
          </p:cNvSpPr>
          <p:nvPr/>
        </p:nvSpPr>
        <p:spPr>
          <a:xfrm>
            <a:off x="443937" y="2402421"/>
            <a:ext cx="548640" cy="548640"/>
          </a:xfrm>
          <a:prstGeom prst="rect">
            <a:avLst/>
          </a:prstGeom>
          <a:solidFill>
            <a:srgbClr val="762135"/>
          </a:solidFill>
          <a:ln>
            <a:solidFill>
              <a:srgbClr val="762135"/>
            </a:solidFill>
          </a:ln>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95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None/>
              <a:tabLst/>
              <a:defRPr sz="95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Calibri" panose="020F0502020204030204" pitchFamily="34" charset="0"/>
              <a:buNone/>
              <a:tabLst/>
              <a:defRPr sz="950" b="1"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None/>
              <a:tabLst/>
              <a:defRPr sz="95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tabLst/>
              <a:defRPr sz="950" b="1"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95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95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950" b="1"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5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Calibri"/>
                <a:ea typeface="+mn-ea"/>
                <a:cs typeface="+mn-cs"/>
              </a:rPr>
              <a:t>80/20 Portfolio</a:t>
            </a:r>
          </a:p>
        </p:txBody>
      </p:sp>
      <p:grpSp>
        <p:nvGrpSpPr>
          <p:cNvPr id="46" name="Group 45">
            <a:extLst>
              <a:ext uri="{FF2B5EF4-FFF2-40B4-BE49-F238E27FC236}">
                <a16:creationId xmlns:a16="http://schemas.microsoft.com/office/drawing/2014/main" id="{678EFAE1-DF5A-9BED-468E-FAF10A52C512}"/>
              </a:ext>
            </a:extLst>
          </p:cNvPr>
          <p:cNvGrpSpPr/>
          <p:nvPr/>
        </p:nvGrpSpPr>
        <p:grpSpPr>
          <a:xfrm>
            <a:off x="1235184" y="2402421"/>
            <a:ext cx="570617" cy="3021623"/>
            <a:chOff x="1157858" y="1880143"/>
            <a:chExt cx="570617" cy="1254836"/>
          </a:xfrm>
        </p:grpSpPr>
        <p:grpSp>
          <p:nvGrpSpPr>
            <p:cNvPr id="47" name="Group 46">
              <a:extLst>
                <a:ext uri="{FF2B5EF4-FFF2-40B4-BE49-F238E27FC236}">
                  <a16:creationId xmlns:a16="http://schemas.microsoft.com/office/drawing/2014/main" id="{864B4FC7-0E51-555E-3DD7-1BC3D99B7D02}"/>
                </a:ext>
              </a:extLst>
            </p:cNvPr>
            <p:cNvGrpSpPr/>
            <p:nvPr/>
          </p:nvGrpSpPr>
          <p:grpSpPr>
            <a:xfrm>
              <a:off x="1157858" y="2035330"/>
              <a:ext cx="527962" cy="951710"/>
              <a:chOff x="1157858" y="2035330"/>
              <a:chExt cx="527962" cy="951710"/>
            </a:xfrm>
          </p:grpSpPr>
          <p:grpSp>
            <p:nvGrpSpPr>
              <p:cNvPr id="50" name="Group 49">
                <a:extLst>
                  <a:ext uri="{FF2B5EF4-FFF2-40B4-BE49-F238E27FC236}">
                    <a16:creationId xmlns:a16="http://schemas.microsoft.com/office/drawing/2014/main" id="{DC23380F-1051-0728-4108-B81FEB84ABEC}"/>
                  </a:ext>
                </a:extLst>
              </p:cNvPr>
              <p:cNvGrpSpPr/>
              <p:nvPr/>
            </p:nvGrpSpPr>
            <p:grpSpPr>
              <a:xfrm>
                <a:off x="1157858" y="2438506"/>
                <a:ext cx="527962" cy="123111"/>
                <a:chOff x="3639751" y="2138780"/>
                <a:chExt cx="527962" cy="123111"/>
              </a:xfrm>
            </p:grpSpPr>
            <p:sp>
              <p:nvSpPr>
                <p:cNvPr id="54" name="Rectangle 53">
                  <a:extLst>
                    <a:ext uri="{FF2B5EF4-FFF2-40B4-BE49-F238E27FC236}">
                      <a16:creationId xmlns:a16="http://schemas.microsoft.com/office/drawing/2014/main" id="{6AAD1C45-FB46-2339-34A4-9CCD4EFD29C9}"/>
                    </a:ext>
                  </a:extLst>
                </p:cNvPr>
                <p:cNvSpPr/>
                <p:nvPr/>
              </p:nvSpPr>
              <p:spPr>
                <a:xfrm>
                  <a:off x="3639751" y="2182928"/>
                  <a:ext cx="66489" cy="73288"/>
                </a:xfrm>
                <a:prstGeom prst="rect">
                  <a:avLst/>
                </a:prstGeom>
                <a:solidFill>
                  <a:schemeClr val="bg1">
                    <a:lumMod val="85000"/>
                  </a:schemeClr>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AD112B"/>
                    </a:solidFill>
                    <a:effectLst/>
                    <a:uLnTx/>
                    <a:uFillTx/>
                    <a:latin typeface="Calibri"/>
                    <a:ea typeface="+mn-ea"/>
                    <a:cs typeface="Arial" panose="020B0604020202020204" pitchFamily="34" charset="0"/>
                  </a:endParaRPr>
                </a:p>
              </p:txBody>
            </p:sp>
            <p:sp>
              <p:nvSpPr>
                <p:cNvPr id="55" name="TextBox 54">
                  <a:extLst>
                    <a:ext uri="{FF2B5EF4-FFF2-40B4-BE49-F238E27FC236}">
                      <a16:creationId xmlns:a16="http://schemas.microsoft.com/office/drawing/2014/main" id="{234A9D06-A9D7-1836-4C57-6A1CA9A5C7BA}"/>
                    </a:ext>
                  </a:extLst>
                </p:cNvPr>
                <p:cNvSpPr txBox="1"/>
                <p:nvPr/>
              </p:nvSpPr>
              <p:spPr>
                <a:xfrm>
                  <a:off x="3775260" y="2138780"/>
                  <a:ext cx="392453"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Average</a:t>
                  </a:r>
                </a:p>
              </p:txBody>
            </p:sp>
          </p:grpSp>
          <p:grpSp>
            <p:nvGrpSpPr>
              <p:cNvPr id="51" name="Group 50">
                <a:extLst>
                  <a:ext uri="{FF2B5EF4-FFF2-40B4-BE49-F238E27FC236}">
                    <a16:creationId xmlns:a16="http://schemas.microsoft.com/office/drawing/2014/main" id="{23DF9738-F575-5106-93D5-F2D46E560CEF}"/>
                  </a:ext>
                </a:extLst>
              </p:cNvPr>
              <p:cNvGrpSpPr/>
              <p:nvPr/>
            </p:nvGrpSpPr>
            <p:grpSpPr>
              <a:xfrm>
                <a:off x="1425956" y="2035330"/>
                <a:ext cx="2250" cy="951710"/>
                <a:chOff x="1425956" y="2035330"/>
                <a:chExt cx="2250" cy="951710"/>
              </a:xfrm>
            </p:grpSpPr>
            <p:cxnSp>
              <p:nvCxnSpPr>
                <p:cNvPr id="52" name="Straight Arrow Connector 51">
                  <a:extLst>
                    <a:ext uri="{FF2B5EF4-FFF2-40B4-BE49-F238E27FC236}">
                      <a16:creationId xmlns:a16="http://schemas.microsoft.com/office/drawing/2014/main" id="{1569CB9B-6D78-C78A-83A4-F695ED56677C}"/>
                    </a:ext>
                  </a:extLst>
                </p:cNvPr>
                <p:cNvCxnSpPr>
                  <a:cxnSpLocks/>
                </p:cNvCxnSpPr>
                <p:nvPr/>
              </p:nvCxnSpPr>
              <p:spPr>
                <a:xfrm>
                  <a:off x="1428206" y="2583864"/>
                  <a:ext cx="0" cy="403176"/>
                </a:xfrm>
                <a:prstGeom prst="straightConnector1">
                  <a:avLst/>
                </a:prstGeom>
                <a:ln w="12700">
                  <a:solidFill>
                    <a:srgbClr val="762135"/>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68A099A-BB6A-AAA4-C4F8-5C39B3352C89}"/>
                    </a:ext>
                  </a:extLst>
                </p:cNvPr>
                <p:cNvCxnSpPr>
                  <a:cxnSpLocks/>
                </p:cNvCxnSpPr>
                <p:nvPr/>
              </p:nvCxnSpPr>
              <p:spPr>
                <a:xfrm flipV="1">
                  <a:off x="1425956" y="2035330"/>
                  <a:ext cx="0" cy="403176"/>
                </a:xfrm>
                <a:prstGeom prst="straightConnector1">
                  <a:avLst/>
                </a:prstGeom>
                <a:ln w="12700">
                  <a:solidFill>
                    <a:srgbClr val="762135"/>
                  </a:solidFill>
                  <a:round/>
                  <a:tailEnd type="triangle"/>
                </a:ln>
              </p:spPr>
              <p:style>
                <a:lnRef idx="1">
                  <a:schemeClr val="accent1"/>
                </a:lnRef>
                <a:fillRef idx="0">
                  <a:schemeClr val="accent1"/>
                </a:fillRef>
                <a:effectRef idx="0">
                  <a:schemeClr val="accent1"/>
                </a:effectRef>
                <a:fontRef idx="minor">
                  <a:schemeClr val="tx1"/>
                </a:fontRef>
              </p:style>
            </p:cxnSp>
          </p:grpSp>
        </p:grpSp>
        <p:sp>
          <p:nvSpPr>
            <p:cNvPr id="48" name="TextBox 47">
              <a:extLst>
                <a:ext uri="{FF2B5EF4-FFF2-40B4-BE49-F238E27FC236}">
                  <a16:creationId xmlns:a16="http://schemas.microsoft.com/office/drawing/2014/main" id="{5EB52253-4B45-2B03-A827-453A00CEF802}"/>
                </a:ext>
              </a:extLst>
            </p:cNvPr>
            <p:cNvSpPr txBox="1"/>
            <p:nvPr/>
          </p:nvSpPr>
          <p:spPr>
            <a:xfrm>
              <a:off x="1202399" y="1880143"/>
              <a:ext cx="526076"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Max Return</a:t>
              </a:r>
            </a:p>
          </p:txBody>
        </p:sp>
        <p:sp>
          <p:nvSpPr>
            <p:cNvPr id="49" name="TextBox 48">
              <a:extLst>
                <a:ext uri="{FF2B5EF4-FFF2-40B4-BE49-F238E27FC236}">
                  <a16:creationId xmlns:a16="http://schemas.microsoft.com/office/drawing/2014/main" id="{37E5E1B2-E156-9341-4C8F-E2509678AF1A}"/>
                </a:ext>
              </a:extLst>
            </p:cNvPr>
            <p:cNvSpPr txBox="1"/>
            <p:nvPr/>
          </p:nvSpPr>
          <p:spPr>
            <a:xfrm>
              <a:off x="1202399" y="3011868"/>
              <a:ext cx="526076"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mn-cs"/>
                </a:rPr>
                <a:t>Min Return</a:t>
              </a:r>
            </a:p>
          </p:txBody>
        </p:sp>
      </p:grpSp>
      <p:graphicFrame>
        <p:nvGraphicFramePr>
          <p:cNvPr id="56" name="Chart 55">
            <a:extLst>
              <a:ext uri="{FF2B5EF4-FFF2-40B4-BE49-F238E27FC236}">
                <a16:creationId xmlns:a16="http://schemas.microsoft.com/office/drawing/2014/main" id="{BF66A1A4-8F05-0B9C-785C-56BD36C2F660}"/>
              </a:ext>
            </a:extLst>
          </p:cNvPr>
          <p:cNvGraphicFramePr>
            <a:graphicFrameLocks/>
          </p:cNvGraphicFramePr>
          <p:nvPr>
            <p:extLst>
              <p:ext uri="{D42A27DB-BD31-4B8C-83A1-F6EECF244321}">
                <p14:modId xmlns:p14="http://schemas.microsoft.com/office/powerpoint/2010/main" val="3464616725"/>
              </p:ext>
            </p:extLst>
          </p:nvPr>
        </p:nvGraphicFramePr>
        <p:xfrm>
          <a:off x="1938390" y="2402717"/>
          <a:ext cx="7137938" cy="3021623"/>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58">
            <a:extLst>
              <a:ext uri="{FF2B5EF4-FFF2-40B4-BE49-F238E27FC236}">
                <a16:creationId xmlns:a16="http://schemas.microsoft.com/office/drawing/2014/main" id="{BE6215E2-7D39-0A37-8524-B43B83F226E8}"/>
              </a:ext>
            </a:extLst>
          </p:cNvPr>
          <p:cNvSpPr txBox="1"/>
          <p:nvPr/>
        </p:nvSpPr>
        <p:spPr>
          <a:xfrm>
            <a:off x="571500" y="1595189"/>
            <a:ext cx="3364652" cy="2743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Rolling Returns, range of outcomes (1976 – 2023)</a:t>
            </a:r>
          </a:p>
        </p:txBody>
      </p:sp>
    </p:spTree>
    <p:extLst>
      <p:ext uri="{BB962C8B-B14F-4D97-AF65-F5344CB8AC3E}">
        <p14:creationId xmlns:p14="http://schemas.microsoft.com/office/powerpoint/2010/main" val="348871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EA00D7-FD58-15F3-0252-BDE29751A900}"/>
              </a:ext>
            </a:extLst>
          </p:cNvPr>
          <p:cNvSpPr/>
          <p:nvPr/>
        </p:nvSpPr>
        <p:spPr>
          <a:xfrm>
            <a:off x="-14686" y="1494972"/>
            <a:ext cx="12206686" cy="3222172"/>
          </a:xfrm>
          <a:prstGeom prst="rect">
            <a:avLst/>
          </a:prstGeom>
          <a:solidFill>
            <a:schemeClr val="bg2"/>
          </a:solidFill>
          <a:ln w="12700">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accent1"/>
              </a:solidFill>
              <a:latin typeface="+mn-lt"/>
              <a:cs typeface="Arial" panose="020B0604020202020204" pitchFamily="34" charset="0"/>
            </a:endParaRPr>
          </a:p>
        </p:txBody>
      </p:sp>
      <p:sp>
        <p:nvSpPr>
          <p:cNvPr id="37" name="TextBox 36">
            <a:extLst>
              <a:ext uri="{FF2B5EF4-FFF2-40B4-BE49-F238E27FC236}">
                <a16:creationId xmlns:a16="http://schemas.microsoft.com/office/drawing/2014/main" id="{44FC5996-8664-C123-DEB8-D2451BBBF8BE}"/>
              </a:ext>
            </a:extLst>
          </p:cNvPr>
          <p:cNvSpPr txBox="1"/>
          <p:nvPr/>
        </p:nvSpPr>
        <p:spPr>
          <a:xfrm>
            <a:off x="458868" y="5740203"/>
            <a:ext cx="11497532" cy="553998"/>
          </a:xfrm>
          <a:prstGeom prst="rect">
            <a:avLst/>
          </a:prstGeom>
          <a:noFill/>
        </p:spPr>
        <p:txBody>
          <a:bodyPr wrap="square">
            <a:spAutoFit/>
          </a:bodyPr>
          <a:lstStyle/>
          <a:p>
            <a:r>
              <a:rPr lang="en-US" altLang="en-US" sz="1000" baseline="30000" dirty="0">
                <a:cs typeface="Arial" panose="020B0604020202020204" pitchFamily="34" charset="0"/>
              </a:rPr>
              <a:t>1</a:t>
            </a:r>
            <a:r>
              <a:rPr lang="en-US" altLang="en-US" sz="1000" dirty="0">
                <a:cs typeface="Arial" panose="020B0604020202020204" pitchFamily="34" charset="0"/>
              </a:rPr>
              <a:t>LTCG, "2022 Lincoln Financial Cost of Care Survey," March 2023, www.whatcarecosts.com/lincoln. For a printed copy, call 877-ASK-LINCOLN. Assumes national averages and projection of 23 years with a 3.5% annual increase. Projection is for 10 hours Home Health Aide with Registered Nurse visit per day. </a:t>
            </a:r>
            <a:r>
              <a:rPr lang="en-US" altLang="en-US" sz="1000" baseline="30000" dirty="0">
                <a:cs typeface="Arial" panose="020B0604020202020204" pitchFamily="34" charset="0"/>
              </a:rPr>
              <a:t>2</a:t>
            </a:r>
            <a:r>
              <a:rPr lang="en-US" altLang="en-US" sz="1000" dirty="0">
                <a:cs typeface="Arial" panose="020B0604020202020204" pitchFamily="34" charset="0"/>
              </a:rPr>
              <a:t>WealthManagement.com, “Four Factors for Advisors to Consider in 2022”, February 2022. </a:t>
            </a:r>
            <a:r>
              <a:rPr lang="en-US" altLang="en-US" sz="1000" dirty="0">
                <a:cs typeface="Arial" panose="020B0604020202020204" pitchFamily="34" charset="0"/>
                <a:hlinkClick r:id="rId3"/>
              </a:rPr>
              <a:t>https://www.wealthmanagement.com/client-relations/four-factors-advisors-consider-2022</a:t>
            </a:r>
            <a:r>
              <a:rPr lang="en-US" altLang="en-US" sz="1000" dirty="0">
                <a:cs typeface="Arial" panose="020B0604020202020204" pitchFamily="34" charset="0"/>
              </a:rPr>
              <a:t> </a:t>
            </a:r>
            <a:endParaRPr lang="en-US" sz="1000" dirty="0"/>
          </a:p>
        </p:txBody>
      </p:sp>
      <p:sp>
        <p:nvSpPr>
          <p:cNvPr id="40" name="Rectangle 39">
            <a:extLst>
              <a:ext uri="{FF2B5EF4-FFF2-40B4-BE49-F238E27FC236}">
                <a16:creationId xmlns:a16="http://schemas.microsoft.com/office/drawing/2014/main" id="{A505A0B6-87AE-CC55-89FF-27F0E12490E9}"/>
              </a:ext>
            </a:extLst>
          </p:cNvPr>
          <p:cNvSpPr/>
          <p:nvPr/>
        </p:nvSpPr>
        <p:spPr>
          <a:xfrm>
            <a:off x="1914607" y="2187504"/>
            <a:ext cx="3606824" cy="1267577"/>
          </a:xfrm>
          <a:prstGeom prst="rect">
            <a:avLst/>
          </a:prstGeom>
          <a:solidFill>
            <a:schemeClr val="bg1"/>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2" name="Rectangle 1">
            <a:extLst>
              <a:ext uri="{FF2B5EF4-FFF2-40B4-BE49-F238E27FC236}">
                <a16:creationId xmlns:a16="http://schemas.microsoft.com/office/drawing/2014/main" id="{9858D4D6-3CE2-A9EA-5040-2B34622D78E4}"/>
              </a:ext>
            </a:extLst>
          </p:cNvPr>
          <p:cNvSpPr>
            <a:spLocks noChangeArrowheads="1"/>
          </p:cNvSpPr>
          <p:nvPr/>
        </p:nvSpPr>
        <p:spPr bwMode="auto">
          <a:xfrm>
            <a:off x="1905720" y="1762824"/>
            <a:ext cx="3606825" cy="369332"/>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cs typeface="Calibri" panose="020F0502020204030204" pitchFamily="34" charset="0"/>
              </a:rPr>
              <a:t>Cost of LTC t</a:t>
            </a:r>
            <a:r>
              <a:rPr kumimoji="0" lang="en-US" alt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oday</a:t>
            </a:r>
            <a:r>
              <a:rPr kumimoji="0" lang="en-US" altLang="en-US"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1</a:t>
            </a:r>
          </a:p>
        </p:txBody>
      </p:sp>
      <p:grpSp>
        <p:nvGrpSpPr>
          <p:cNvPr id="43" name="Group 42">
            <a:extLst>
              <a:ext uri="{FF2B5EF4-FFF2-40B4-BE49-F238E27FC236}">
                <a16:creationId xmlns:a16="http://schemas.microsoft.com/office/drawing/2014/main" id="{72121734-3A1D-FAE1-5353-1F0D3E2BD591}"/>
              </a:ext>
            </a:extLst>
          </p:cNvPr>
          <p:cNvGrpSpPr/>
          <p:nvPr/>
        </p:nvGrpSpPr>
        <p:grpSpPr>
          <a:xfrm>
            <a:off x="6817806" y="2184166"/>
            <a:ext cx="3725076" cy="1322324"/>
            <a:chOff x="4732403" y="995819"/>
            <a:chExt cx="1493134" cy="1530502"/>
          </a:xfrm>
        </p:grpSpPr>
        <p:sp>
          <p:nvSpPr>
            <p:cNvPr id="44" name="Rectangle 43">
              <a:extLst>
                <a:ext uri="{FF2B5EF4-FFF2-40B4-BE49-F238E27FC236}">
                  <a16:creationId xmlns:a16="http://schemas.microsoft.com/office/drawing/2014/main" id="{4C0CC32F-043B-1F70-F31F-0B8FC58CCFC9}"/>
                </a:ext>
              </a:extLst>
            </p:cNvPr>
            <p:cNvSpPr>
              <a:spLocks/>
            </p:cNvSpPr>
            <p:nvPr/>
          </p:nvSpPr>
          <p:spPr>
            <a:xfrm>
              <a:off x="4761495" y="995819"/>
              <a:ext cx="1435273" cy="1530502"/>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5" name="Rectangle 43">
              <a:extLst>
                <a:ext uri="{FF2B5EF4-FFF2-40B4-BE49-F238E27FC236}">
                  <a16:creationId xmlns:a16="http://schemas.microsoft.com/office/drawing/2014/main" id="{F1671301-104C-6488-66AE-1D4E22BE4EE6}"/>
                </a:ext>
              </a:extLst>
            </p:cNvPr>
            <p:cNvSpPr>
              <a:spLocks noChangeArrowheads="1"/>
            </p:cNvSpPr>
            <p:nvPr/>
          </p:nvSpPr>
          <p:spPr bwMode="auto">
            <a:xfrm>
              <a:off x="4732403" y="1200773"/>
              <a:ext cx="1493134" cy="117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600" b="1" dirty="0">
                  <a:solidFill>
                    <a:srgbClr val="FFFFFF"/>
                  </a:solidFill>
                  <a:cs typeface="Calibri" panose="020F0502020204030204" pitchFamily="34" charset="0"/>
                </a:rPr>
                <a:t>$354,919</a:t>
              </a: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annually</a:t>
              </a:r>
            </a:p>
            <a:p>
              <a:pPr algn="ctr">
                <a:defRPr/>
              </a:pPr>
              <a:endPar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bg1"/>
                  </a:solidFill>
                  <a:cs typeface="Calibri" panose="020F0502020204030204" pitchFamily="34" charset="0"/>
                </a:rPr>
                <a:t>10 hours per day Home Health Aide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bg1"/>
                  </a:solidFill>
                  <a:cs typeface="Calibri" panose="020F0502020204030204" pitchFamily="34" charset="0"/>
                </a:rPr>
                <a:t>with Registered Nurse visit per day</a:t>
              </a:r>
              <a:endParaRPr kumimoji="0" lang="en-US" altLang="en-US" sz="140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grpSp>
      <p:sp>
        <p:nvSpPr>
          <p:cNvPr id="47" name="Rectangle 35">
            <a:extLst>
              <a:ext uri="{FF2B5EF4-FFF2-40B4-BE49-F238E27FC236}">
                <a16:creationId xmlns:a16="http://schemas.microsoft.com/office/drawing/2014/main" id="{7A728933-F425-A515-0F23-449973CA777D}"/>
              </a:ext>
            </a:extLst>
          </p:cNvPr>
          <p:cNvSpPr>
            <a:spLocks noChangeArrowheads="1"/>
          </p:cNvSpPr>
          <p:nvPr/>
        </p:nvSpPr>
        <p:spPr bwMode="auto">
          <a:xfrm>
            <a:off x="6876932" y="1736859"/>
            <a:ext cx="3606825" cy="369332"/>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LTC costs in the future</a:t>
            </a:r>
            <a:r>
              <a:rPr kumimoji="0" lang="en-US" altLang="en-US" b="1"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1</a:t>
            </a:r>
          </a:p>
        </p:txBody>
      </p:sp>
      <p:sp>
        <p:nvSpPr>
          <p:cNvPr id="5" name="TextBox 4">
            <a:extLst>
              <a:ext uri="{FF2B5EF4-FFF2-40B4-BE49-F238E27FC236}">
                <a16:creationId xmlns:a16="http://schemas.microsoft.com/office/drawing/2014/main" id="{10AFB3D5-DB9E-8CBC-D7A2-463CCDED05B6}"/>
              </a:ext>
            </a:extLst>
          </p:cNvPr>
          <p:cNvSpPr txBox="1"/>
          <p:nvPr/>
        </p:nvSpPr>
        <p:spPr>
          <a:xfrm>
            <a:off x="919593" y="4954316"/>
            <a:ext cx="11036807" cy="646331"/>
          </a:xfrm>
          <a:prstGeom prst="rect">
            <a:avLst/>
          </a:prstGeom>
          <a:noFill/>
        </p:spPr>
        <p:txBody>
          <a:bodyPr wrap="square">
            <a:spAutoFit/>
          </a:bodyPr>
          <a:lstStyle/>
          <a:p>
            <a:r>
              <a:rPr lang="en-US" dirty="0">
                <a:effectLst/>
                <a:latin typeface="Calibri" panose="020F0502020204030204" pitchFamily="34" charset="0"/>
                <a:ea typeface="Times New Roman" panose="02020603050405020304" pitchFamily="18" charset="0"/>
              </a:rPr>
              <a:t>Up to </a:t>
            </a:r>
            <a:r>
              <a:rPr lang="en-US" sz="3600" b="1" dirty="0">
                <a:solidFill>
                  <a:schemeClr val="accent1"/>
                </a:solidFill>
                <a:effectLst/>
                <a:latin typeface="Calibri" panose="020F0502020204030204" pitchFamily="34" charset="0"/>
                <a:ea typeface="Times New Roman" panose="02020603050405020304" pitchFamily="18" charset="0"/>
              </a:rPr>
              <a:t>85%</a:t>
            </a:r>
            <a:r>
              <a:rPr lang="en-US" sz="3600" dirty="0">
                <a:effectLst/>
                <a:latin typeface="Calibri" panose="020F0502020204030204" pitchFamily="34" charset="0"/>
                <a:ea typeface="Times New Roman" panose="02020603050405020304" pitchFamily="18" charset="0"/>
              </a:rPr>
              <a:t> </a:t>
            </a:r>
            <a:r>
              <a:rPr lang="en-US" b="1" dirty="0">
                <a:effectLst/>
                <a:latin typeface="Calibri" panose="020F0502020204030204" pitchFamily="34" charset="0"/>
                <a:ea typeface="Times New Roman" panose="02020603050405020304" pitchFamily="18" charset="0"/>
              </a:rPr>
              <a:t>of adult children do not retain their parents’ financial professional </a:t>
            </a:r>
            <a:r>
              <a:rPr lang="en-US" dirty="0">
                <a:effectLst/>
                <a:latin typeface="Calibri" panose="020F0502020204030204" pitchFamily="34" charset="0"/>
                <a:ea typeface="Times New Roman" panose="02020603050405020304" pitchFamily="18" charset="0"/>
              </a:rPr>
              <a:t>after inheriting their assets.</a:t>
            </a:r>
            <a:r>
              <a:rPr lang="en-US" baseline="30000" dirty="0">
                <a:latin typeface="Calibri" panose="020F0502020204030204" pitchFamily="34" charset="0"/>
                <a:ea typeface="Times New Roman" panose="02020603050405020304" pitchFamily="18" charset="0"/>
              </a:rPr>
              <a:t>2</a:t>
            </a:r>
            <a:r>
              <a:rPr lang="en-US" dirty="0">
                <a:effectLst/>
                <a:latin typeface="Calibri" panose="020F0502020204030204" pitchFamily="34" charset="0"/>
                <a:ea typeface="Times New Roman" panose="02020603050405020304" pitchFamily="18" charset="0"/>
              </a:rPr>
              <a:t> </a:t>
            </a:r>
            <a:endParaRPr lang="en-US" dirty="0"/>
          </a:p>
        </p:txBody>
      </p:sp>
      <p:sp>
        <p:nvSpPr>
          <p:cNvPr id="6" name="Rectangle 1">
            <a:extLst>
              <a:ext uri="{FF2B5EF4-FFF2-40B4-BE49-F238E27FC236}">
                <a16:creationId xmlns:a16="http://schemas.microsoft.com/office/drawing/2014/main" id="{91FFF98C-1949-F9F9-6738-A409492B60F7}"/>
              </a:ext>
            </a:extLst>
          </p:cNvPr>
          <p:cNvSpPr>
            <a:spLocks noChangeArrowheads="1"/>
          </p:cNvSpPr>
          <p:nvPr/>
        </p:nvSpPr>
        <p:spPr bwMode="auto">
          <a:xfrm>
            <a:off x="3877643" y="3858270"/>
            <a:ext cx="4677777" cy="646331"/>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sz="1800" b="1" dirty="0"/>
              <a:t>23 years from now, a care event lasting 4 years, w</a:t>
            </a:r>
            <a:r>
              <a:rPr lang="en-US" altLang="en-US" b="1" dirty="0">
                <a:solidFill>
                  <a:srgbClr val="000000"/>
                </a:solidFill>
                <a:cs typeface="Calibri" panose="020F0502020204030204" pitchFamily="34" charset="0"/>
              </a:rPr>
              <a:t>ould cost: $1,419,676</a:t>
            </a:r>
            <a:r>
              <a:rPr lang="en-US" altLang="en-US" b="1" baseline="30000" dirty="0">
                <a:solidFill>
                  <a:srgbClr val="000000"/>
                </a:solidFill>
                <a:cs typeface="Calibri" panose="020F0502020204030204" pitchFamily="34" charset="0"/>
              </a:rPr>
              <a:t>1</a:t>
            </a:r>
            <a:endParaRPr kumimoji="0" lang="en-US" altLang="en-US"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9" name="Rectangle 2">
            <a:extLst>
              <a:ext uri="{FF2B5EF4-FFF2-40B4-BE49-F238E27FC236}">
                <a16:creationId xmlns:a16="http://schemas.microsoft.com/office/drawing/2014/main" id="{48A8AA58-453F-34DF-2931-64279AE7D507}"/>
              </a:ext>
            </a:extLst>
          </p:cNvPr>
          <p:cNvSpPr>
            <a:spLocks noChangeArrowheads="1"/>
          </p:cNvSpPr>
          <p:nvPr/>
        </p:nvSpPr>
        <p:spPr bwMode="auto">
          <a:xfrm>
            <a:off x="1914404" y="2344106"/>
            <a:ext cx="35807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$161,064 annually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rgbClr val="000000"/>
                </a:solidFill>
                <a:cs typeface="Calibri" panose="020F0502020204030204" pitchFamily="34" charset="0"/>
              </a:rPr>
              <a:t>10 hours per day Home Health Aide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rgbClr val="000000"/>
                </a:solidFill>
                <a:cs typeface="Calibri" panose="020F0502020204030204" pitchFamily="34" charset="0"/>
              </a:rPr>
              <a:t>with Registered Nurse visit per day</a:t>
            </a:r>
            <a:endParaRPr kumimoji="0" lang="en-US" alt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itle 1">
            <a:extLst>
              <a:ext uri="{FF2B5EF4-FFF2-40B4-BE49-F238E27FC236}">
                <a16:creationId xmlns:a16="http://schemas.microsoft.com/office/drawing/2014/main" id="{F1352135-6E38-2C4F-6647-9F133E7D4AC4}"/>
              </a:ext>
            </a:extLst>
          </p:cNvPr>
          <p:cNvSpPr txBox="1">
            <a:spLocks/>
          </p:cNvSpPr>
          <p:nvPr/>
        </p:nvSpPr>
        <p:spPr>
          <a:xfrm>
            <a:off x="571641" y="484632"/>
            <a:ext cx="11036808" cy="52120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a:lstStyle>
          <a:p>
            <a:r>
              <a:rPr lang="en-US" dirty="0"/>
              <a:t>Understand the true costs</a:t>
            </a:r>
          </a:p>
        </p:txBody>
      </p:sp>
      <p:sp>
        <p:nvSpPr>
          <p:cNvPr id="11" name="Subtitle 2">
            <a:extLst>
              <a:ext uri="{FF2B5EF4-FFF2-40B4-BE49-F238E27FC236}">
                <a16:creationId xmlns:a16="http://schemas.microsoft.com/office/drawing/2014/main" id="{CB2161F4-DF9A-D68F-99CA-DF540FE6094D}"/>
              </a:ext>
            </a:extLst>
          </p:cNvPr>
          <p:cNvSpPr>
            <a:spLocks noGrp="1"/>
          </p:cNvSpPr>
          <p:nvPr>
            <p:ph type="subTitle" idx="28"/>
          </p:nvPr>
        </p:nvSpPr>
        <p:spPr>
          <a:xfrm>
            <a:off x="574676" y="1015200"/>
            <a:ext cx="11041062" cy="273600"/>
          </a:xfrm>
        </p:spPr>
        <p:txBody>
          <a:bodyPr/>
          <a:lstStyle/>
          <a:p>
            <a:r>
              <a:rPr lang="en-US" dirty="0">
                <a:latin typeface="Georgia" panose="02040502050405020303" pitchFamily="18" charset="0"/>
              </a:rPr>
              <a:t>Cost of care and inflation</a:t>
            </a:r>
          </a:p>
        </p:txBody>
      </p:sp>
    </p:spTree>
    <p:extLst>
      <p:ext uri="{BB962C8B-B14F-4D97-AF65-F5344CB8AC3E}">
        <p14:creationId xmlns:p14="http://schemas.microsoft.com/office/powerpoint/2010/main" val="84110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6D9F-26A0-B4AD-1F94-65DCFBF76208}"/>
              </a:ext>
            </a:extLst>
          </p:cNvPr>
          <p:cNvSpPr>
            <a:spLocks noGrp="1"/>
          </p:cNvSpPr>
          <p:nvPr>
            <p:ph type="title"/>
          </p:nvPr>
        </p:nvSpPr>
        <p:spPr/>
        <p:txBody>
          <a:bodyPr/>
          <a:lstStyle/>
          <a:p>
            <a:r>
              <a:rPr lang="en-US" dirty="0"/>
              <a:t>Understand the true costs</a:t>
            </a:r>
          </a:p>
        </p:txBody>
      </p:sp>
      <p:sp>
        <p:nvSpPr>
          <p:cNvPr id="3" name="Subtitle 2">
            <a:extLst>
              <a:ext uri="{FF2B5EF4-FFF2-40B4-BE49-F238E27FC236}">
                <a16:creationId xmlns:a16="http://schemas.microsoft.com/office/drawing/2014/main" id="{2998F159-DA7B-356B-3B5A-2EC46EE63898}"/>
              </a:ext>
            </a:extLst>
          </p:cNvPr>
          <p:cNvSpPr>
            <a:spLocks noGrp="1"/>
          </p:cNvSpPr>
          <p:nvPr>
            <p:ph type="subTitle" idx="28"/>
          </p:nvPr>
        </p:nvSpPr>
        <p:spPr/>
        <p:txBody>
          <a:bodyPr/>
          <a:lstStyle/>
          <a:p>
            <a:r>
              <a:rPr lang="en-US" dirty="0">
                <a:latin typeface="Georgia" panose="02040502050405020303" pitchFamily="18" charset="0"/>
              </a:rPr>
              <a:t>Withdrawals and allocations</a:t>
            </a:r>
          </a:p>
        </p:txBody>
      </p:sp>
      <p:sp>
        <p:nvSpPr>
          <p:cNvPr id="9" name="TextBox 8">
            <a:extLst>
              <a:ext uri="{FF2B5EF4-FFF2-40B4-BE49-F238E27FC236}">
                <a16:creationId xmlns:a16="http://schemas.microsoft.com/office/drawing/2014/main" id="{29F5321B-7D30-E5B5-61D3-8393A61AFEC7}"/>
              </a:ext>
            </a:extLst>
          </p:cNvPr>
          <p:cNvSpPr txBox="1"/>
          <p:nvPr/>
        </p:nvSpPr>
        <p:spPr>
          <a:xfrm>
            <a:off x="9181779" y="2363354"/>
            <a:ext cx="2553450" cy="2031325"/>
          </a:xfrm>
          <a:prstGeom prst="rect">
            <a:avLst/>
          </a:prstGeom>
          <a:noFill/>
        </p:spPr>
        <p:txBody>
          <a:bodyPr wrap="square">
            <a:spAutoFit/>
          </a:bodyPr>
          <a:lstStyle/>
          <a:p>
            <a:r>
              <a:rPr lang="en-US" dirty="0">
                <a:solidFill>
                  <a:schemeClr val="bg1"/>
                </a:solidFill>
              </a:rPr>
              <a:t>Financial professionals surveyed say medical and </a:t>
            </a:r>
            <a:r>
              <a:rPr lang="en-US" b="1" dirty="0">
                <a:solidFill>
                  <a:schemeClr val="bg1"/>
                </a:solidFill>
              </a:rPr>
              <a:t>long-term care expenses are the biggest</a:t>
            </a:r>
            <a:r>
              <a:rPr lang="en-US" dirty="0">
                <a:solidFill>
                  <a:schemeClr val="bg1"/>
                </a:solidFill>
              </a:rPr>
              <a:t> </a:t>
            </a:r>
            <a:r>
              <a:rPr lang="en-US" b="1" dirty="0">
                <a:solidFill>
                  <a:schemeClr val="bg1"/>
                </a:solidFill>
              </a:rPr>
              <a:t>risk to retirees’ savings, but only 19% have planned for it.</a:t>
            </a:r>
            <a:r>
              <a:rPr lang="en-US" b="1" baseline="30000" dirty="0">
                <a:solidFill>
                  <a:schemeClr val="bg1"/>
                </a:solidFill>
              </a:rPr>
              <a:t>3</a:t>
            </a:r>
          </a:p>
        </p:txBody>
      </p:sp>
      <p:sp>
        <p:nvSpPr>
          <p:cNvPr id="10" name="TextBox 9">
            <a:extLst>
              <a:ext uri="{FF2B5EF4-FFF2-40B4-BE49-F238E27FC236}">
                <a16:creationId xmlns:a16="http://schemas.microsoft.com/office/drawing/2014/main" id="{C2726F8E-F65D-233F-94AA-17E1EB20BD01}"/>
              </a:ext>
            </a:extLst>
          </p:cNvPr>
          <p:cNvSpPr txBox="1"/>
          <p:nvPr/>
        </p:nvSpPr>
        <p:spPr>
          <a:xfrm>
            <a:off x="9181779" y="1809356"/>
            <a:ext cx="1719756" cy="553998"/>
          </a:xfrm>
          <a:prstGeom prst="rect">
            <a:avLst/>
          </a:prstGeom>
          <a:noFill/>
        </p:spPr>
        <p:txBody>
          <a:bodyPr wrap="square" lIns="0" tIns="0" rIns="0" bIns="0" rtlCol="0">
            <a:spAutoFit/>
          </a:bodyPr>
          <a:lstStyle/>
          <a:p>
            <a:pPr algn="l"/>
            <a:r>
              <a:rPr lang="en-US" sz="3600" b="1" dirty="0">
                <a:solidFill>
                  <a:schemeClr val="bg1"/>
                </a:solidFill>
                <a:latin typeface="Georgia" panose="02040502050405020303" pitchFamily="18" charset="0"/>
                <a:cs typeface="Arial" panose="020B0604020202020204" pitchFamily="34" charset="0"/>
              </a:rPr>
              <a:t>#1 Risk</a:t>
            </a:r>
          </a:p>
        </p:txBody>
      </p:sp>
      <p:sp>
        <p:nvSpPr>
          <p:cNvPr id="37" name="TextBox 36">
            <a:extLst>
              <a:ext uri="{FF2B5EF4-FFF2-40B4-BE49-F238E27FC236}">
                <a16:creationId xmlns:a16="http://schemas.microsoft.com/office/drawing/2014/main" id="{44FC5996-8664-C123-DEB8-D2451BBBF8BE}"/>
              </a:ext>
            </a:extLst>
          </p:cNvPr>
          <p:cNvSpPr txBox="1"/>
          <p:nvPr/>
        </p:nvSpPr>
        <p:spPr>
          <a:xfrm>
            <a:off x="457299" y="5270220"/>
            <a:ext cx="5307615" cy="369332"/>
          </a:xfrm>
          <a:prstGeom prst="rect">
            <a:avLst/>
          </a:prstGeom>
          <a:noFill/>
        </p:spPr>
        <p:txBody>
          <a:bodyPr wrap="square">
            <a:spAutoFit/>
          </a:bodyPr>
          <a:lstStyle/>
          <a:p>
            <a:r>
              <a:rPr lang="en-US" altLang="en-US" sz="900" dirty="0">
                <a:cs typeface="Arial" panose="020B0604020202020204" pitchFamily="34" charset="0"/>
              </a:rPr>
              <a:t>Source: LTCG, "2022 Lincoln Financial Cost of Care Survey," March 2023, www.whatcarecosts.com/lincoln. For a printed copy, call 877-ASK-LINCOLN. Assumes national averages</a:t>
            </a:r>
            <a:endParaRPr lang="en-US" sz="900" dirty="0"/>
          </a:p>
        </p:txBody>
      </p:sp>
      <p:sp>
        <p:nvSpPr>
          <p:cNvPr id="7" name="Rectangle 6">
            <a:extLst>
              <a:ext uri="{FF2B5EF4-FFF2-40B4-BE49-F238E27FC236}">
                <a16:creationId xmlns:a16="http://schemas.microsoft.com/office/drawing/2014/main" id="{0685A86A-331C-BA3A-A538-24E61086AE39}"/>
              </a:ext>
            </a:extLst>
          </p:cNvPr>
          <p:cNvSpPr/>
          <p:nvPr/>
        </p:nvSpPr>
        <p:spPr>
          <a:xfrm>
            <a:off x="1174975" y="1704176"/>
            <a:ext cx="4081235" cy="464871"/>
          </a:xfrm>
          <a:prstGeom prst="rect">
            <a:avLst/>
          </a:prstGeom>
        </p:spPr>
        <p:txBody>
          <a:bodyPr wrap="square" lIns="0" tIns="0" rIns="0" bIns="0">
            <a:spAutoFit/>
          </a:bodyPr>
          <a:lstStyle/>
          <a:p>
            <a:pPr marL="0" marR="0" lvl="0" indent="0" defTabSz="914400" rtl="0" eaLnBrk="1" fontAlgn="auto" latinLnBrk="0" hangingPunct="1">
              <a:lnSpc>
                <a:spcPts val="1800"/>
              </a:lnSpc>
              <a:spcBef>
                <a:spcPts val="0"/>
              </a:spcBef>
              <a:spcAft>
                <a:spcPts val="600"/>
              </a:spcAft>
              <a:buClrTx/>
              <a:buSzTx/>
              <a:buFontTx/>
              <a:buNone/>
              <a:tabLst/>
              <a:defRPr/>
            </a:pPr>
            <a:r>
              <a:rPr lang="en-US" b="1" dirty="0">
                <a:latin typeface="Calibri"/>
              </a:rPr>
              <a:t>What would a client need to w</a:t>
            </a:r>
            <a:r>
              <a:rPr kumimoji="0" lang="en-US" b="1" i="0" u="none" strike="noStrike" kern="1200" cap="none" spc="0" normalizeH="0" baseline="0" noProof="0" dirty="0" err="1">
                <a:ln>
                  <a:noFill/>
                </a:ln>
                <a:effectLst/>
                <a:uLnTx/>
                <a:uFillTx/>
                <a:latin typeface="Calibri"/>
                <a:ea typeface="+mn-ea"/>
                <a:cs typeface="+mn-cs"/>
              </a:rPr>
              <a:t>ithdraw</a:t>
            </a:r>
            <a:r>
              <a:rPr lang="en-US" b="1" dirty="0">
                <a:latin typeface="Calibri"/>
              </a:rPr>
              <a:t> </a:t>
            </a:r>
            <a:r>
              <a:rPr kumimoji="0" lang="en-US" b="1" i="0" u="none" strike="noStrike" kern="1200" cap="none" spc="0" normalizeH="0" baseline="0" noProof="0" dirty="0">
                <a:ln>
                  <a:noFill/>
                </a:ln>
                <a:effectLst/>
                <a:uLnTx/>
                <a:uFillTx/>
                <a:latin typeface="Calibri"/>
                <a:ea typeface="+mn-ea"/>
                <a:cs typeface="+mn-cs"/>
              </a:rPr>
              <a:t>from their portfolio to cover LTC expenses?</a:t>
            </a:r>
          </a:p>
        </p:txBody>
      </p:sp>
      <p:sp>
        <p:nvSpPr>
          <p:cNvPr id="8" name="Rectangle 7">
            <a:extLst>
              <a:ext uri="{FF2B5EF4-FFF2-40B4-BE49-F238E27FC236}">
                <a16:creationId xmlns:a16="http://schemas.microsoft.com/office/drawing/2014/main" id="{03F77177-8C59-25C8-C42B-22533E0E0DBB}"/>
              </a:ext>
            </a:extLst>
          </p:cNvPr>
          <p:cNvSpPr/>
          <p:nvPr/>
        </p:nvSpPr>
        <p:spPr>
          <a:xfrm>
            <a:off x="6781075" y="1698016"/>
            <a:ext cx="4317740" cy="464871"/>
          </a:xfrm>
          <a:prstGeom prst="rect">
            <a:avLst/>
          </a:prstGeom>
        </p:spPr>
        <p:txBody>
          <a:bodyPr wrap="square" lIns="0" tIns="0" rIns="0" bIns="0">
            <a:spAutoFit/>
          </a:bodyPr>
          <a:lstStyle/>
          <a:p>
            <a:pPr marL="0" marR="0" lvl="0" indent="0" defTabSz="914400" rtl="0" eaLnBrk="1" fontAlgn="auto" latinLnBrk="0" hangingPunct="1">
              <a:lnSpc>
                <a:spcPts val="1800"/>
              </a:lnSpc>
              <a:spcBef>
                <a:spcPts val="0"/>
              </a:spcBef>
              <a:spcAft>
                <a:spcPts val="600"/>
              </a:spcAft>
              <a:buClrTx/>
              <a:buSzTx/>
              <a:buFontTx/>
              <a:buNone/>
              <a:tabLst/>
              <a:defRPr/>
            </a:pPr>
            <a:r>
              <a:rPr kumimoji="0" lang="en-US" b="1" u="none" strike="noStrike" kern="1200" cap="none" spc="0" normalizeH="0" baseline="0" noProof="0" dirty="0">
                <a:ln>
                  <a:noFill/>
                </a:ln>
                <a:effectLst/>
                <a:uLnTx/>
                <a:uFillTx/>
                <a:latin typeface="Calibri"/>
                <a:ea typeface="+mn-ea"/>
                <a:cs typeface="+mn-cs"/>
              </a:rPr>
              <a:t>How much would a client need to allocate today to cover future </a:t>
            </a:r>
            <a:r>
              <a:rPr kumimoji="0" lang="en-US" b="1" i="0" u="none" strike="noStrike" kern="1200" cap="none" spc="0" normalizeH="0" baseline="0" noProof="0" dirty="0">
                <a:ln>
                  <a:noFill/>
                </a:ln>
                <a:effectLst/>
                <a:uLnTx/>
                <a:uFillTx/>
                <a:latin typeface="Calibri"/>
                <a:ea typeface="+mn-ea"/>
                <a:cs typeface="+mn-cs"/>
              </a:rPr>
              <a:t>LTC expenses</a:t>
            </a:r>
            <a:r>
              <a:rPr kumimoji="0" lang="en-US" b="1" u="none" strike="noStrike" kern="1200" cap="none" spc="0" normalizeH="0" baseline="0" noProof="0" dirty="0">
                <a:ln>
                  <a:noFill/>
                </a:ln>
                <a:effectLst/>
                <a:uLnTx/>
                <a:uFillTx/>
                <a:latin typeface="Calibri"/>
                <a:ea typeface="+mn-ea"/>
                <a:cs typeface="+mn-cs"/>
              </a:rPr>
              <a:t>? </a:t>
            </a:r>
          </a:p>
        </p:txBody>
      </p:sp>
      <p:grpSp>
        <p:nvGrpSpPr>
          <p:cNvPr id="13" name="Group 12">
            <a:extLst>
              <a:ext uri="{FF2B5EF4-FFF2-40B4-BE49-F238E27FC236}">
                <a16:creationId xmlns:a16="http://schemas.microsoft.com/office/drawing/2014/main" id="{3BF0AAFA-538F-B2A7-F37A-5B2D6659A843}"/>
              </a:ext>
            </a:extLst>
          </p:cNvPr>
          <p:cNvGrpSpPr/>
          <p:nvPr/>
        </p:nvGrpSpPr>
        <p:grpSpPr>
          <a:xfrm>
            <a:off x="1426783" y="2462655"/>
            <a:ext cx="3077557" cy="1462672"/>
            <a:chOff x="5061959" y="3283192"/>
            <a:chExt cx="3101168" cy="973326"/>
          </a:xfrm>
        </p:grpSpPr>
        <p:sp>
          <p:nvSpPr>
            <p:cNvPr id="14" name="Rectangle 13">
              <a:extLst>
                <a:ext uri="{FF2B5EF4-FFF2-40B4-BE49-F238E27FC236}">
                  <a16:creationId xmlns:a16="http://schemas.microsoft.com/office/drawing/2014/main" id="{87ECFFAD-66FD-0035-EC29-4727C4C7C558}"/>
                </a:ext>
              </a:extLst>
            </p:cNvPr>
            <p:cNvSpPr/>
            <p:nvPr/>
          </p:nvSpPr>
          <p:spPr>
            <a:xfrm>
              <a:off x="5061959" y="3283192"/>
              <a:ext cx="3101168" cy="973326"/>
            </a:xfrm>
            <a:prstGeom prst="rect">
              <a:avLst/>
            </a:prstGeom>
            <a:solidFill>
              <a:srgbClr val="244F8B"/>
            </a:solidFill>
            <a:ln w="12700">
              <a:solidFill>
                <a:srgbClr val="244F8B"/>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solidFill>
                  <a:schemeClr val="accent1"/>
                </a:solidFill>
                <a:latin typeface="+mn-lt"/>
                <a:cs typeface="Arial" panose="020B0604020202020204" pitchFamily="34" charset="0"/>
              </a:endParaRPr>
            </a:p>
          </p:txBody>
        </p:sp>
        <p:sp>
          <p:nvSpPr>
            <p:cNvPr id="17" name="TextBox 16">
              <a:extLst>
                <a:ext uri="{FF2B5EF4-FFF2-40B4-BE49-F238E27FC236}">
                  <a16:creationId xmlns:a16="http://schemas.microsoft.com/office/drawing/2014/main" id="{7A585F47-D220-0224-AC5B-F1421E0983FD}"/>
                </a:ext>
              </a:extLst>
            </p:cNvPr>
            <p:cNvSpPr txBox="1"/>
            <p:nvPr/>
          </p:nvSpPr>
          <p:spPr>
            <a:xfrm>
              <a:off x="5612965" y="3552824"/>
              <a:ext cx="1999154" cy="583703"/>
            </a:xfrm>
            <a:prstGeom prst="rect">
              <a:avLst/>
            </a:prstGeom>
            <a:noFill/>
          </p:spPr>
          <p:txBody>
            <a:bodyPr wrap="square" lIns="0" tIns="0" rIns="0" bIns="0" rtlCol="0">
              <a:spAutoFit/>
            </a:bodyPr>
            <a:lstStyle/>
            <a:p>
              <a:pPr algn="ctr"/>
              <a:r>
                <a:rPr lang="en-US" b="1" dirty="0">
                  <a:solidFill>
                    <a:schemeClr val="bg1"/>
                  </a:solidFill>
                </a:rPr>
                <a:t>$1,419,676 total</a:t>
              </a:r>
              <a:endParaRPr lang="en-US" b="1" baseline="30000" dirty="0">
                <a:solidFill>
                  <a:schemeClr val="bg1"/>
                </a:solidFill>
              </a:endParaRPr>
            </a:p>
            <a:p>
              <a:pPr algn="ctr"/>
              <a:endParaRPr lang="en-US" altLang="en-US" sz="1100" b="1" dirty="0">
                <a:solidFill>
                  <a:srgbClr val="FFFFFF"/>
                </a:solidFill>
                <a:cs typeface="Calibri" panose="020F0502020204030204" pitchFamily="34" charset="0"/>
              </a:endParaRPr>
            </a:p>
            <a:p>
              <a:pPr algn="ctr"/>
              <a:r>
                <a:rPr lang="en-US" altLang="en-US" sz="1200" b="1" dirty="0">
                  <a:solidFill>
                    <a:srgbClr val="FFFFFF"/>
                  </a:solidFill>
                  <a:cs typeface="Calibri" panose="020F0502020204030204" pitchFamily="34" charset="0"/>
                </a:rPr>
                <a:t>$354,919</a:t>
              </a:r>
              <a:r>
                <a:rPr kumimoji="0" lang="en-US" alt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annually for 4 years</a:t>
              </a:r>
            </a:p>
            <a:p>
              <a:pPr algn="ctr"/>
              <a:endParaRPr lang="en-US" sz="1600" b="1" dirty="0">
                <a:solidFill>
                  <a:schemeClr val="bg1"/>
                </a:solidFill>
              </a:endParaRPr>
            </a:p>
          </p:txBody>
        </p:sp>
      </p:grpSp>
      <p:sp>
        <p:nvSpPr>
          <p:cNvPr id="24" name="TextBox 23">
            <a:extLst>
              <a:ext uri="{FF2B5EF4-FFF2-40B4-BE49-F238E27FC236}">
                <a16:creationId xmlns:a16="http://schemas.microsoft.com/office/drawing/2014/main" id="{E2A623F0-E02B-BB7B-ECE5-E60D1EE9EE3A}"/>
              </a:ext>
            </a:extLst>
          </p:cNvPr>
          <p:cNvSpPr txBox="1"/>
          <p:nvPr/>
        </p:nvSpPr>
        <p:spPr>
          <a:xfrm>
            <a:off x="6781075" y="4075357"/>
            <a:ext cx="4317740" cy="553998"/>
          </a:xfrm>
          <a:prstGeom prst="rect">
            <a:avLst/>
          </a:prstGeom>
          <a:noFill/>
        </p:spPr>
        <p:txBody>
          <a:bodyPr wrap="square" lIns="0" tIns="0" rIns="0" bIns="0" rtlCol="0">
            <a:spAutoFit/>
          </a:bodyPr>
          <a:lstStyle/>
          <a:p>
            <a:r>
              <a:rPr lang="en-US" sz="1200" dirty="0"/>
              <a:t>Historically, over the last 23 years (2001-2023), we see the 10-year investment required in various asset classes to reach </a:t>
            </a:r>
            <a:r>
              <a:rPr lang="en-US" sz="1200" b="1" dirty="0"/>
              <a:t>$1,419,676 </a:t>
            </a:r>
            <a:r>
              <a:rPr lang="en-US" sz="1200" dirty="0"/>
              <a:t>at the end of the investment horizon (nominal growth).</a:t>
            </a:r>
            <a:endParaRPr lang="en-US" sz="1050" dirty="0"/>
          </a:p>
        </p:txBody>
      </p:sp>
      <p:graphicFrame>
        <p:nvGraphicFramePr>
          <p:cNvPr id="26" name="Table 26">
            <a:extLst>
              <a:ext uri="{FF2B5EF4-FFF2-40B4-BE49-F238E27FC236}">
                <a16:creationId xmlns:a16="http://schemas.microsoft.com/office/drawing/2014/main" id="{5367BB37-448C-9C49-989D-F6A9B73982DD}"/>
              </a:ext>
            </a:extLst>
          </p:cNvPr>
          <p:cNvGraphicFramePr>
            <a:graphicFrameLocks noGrp="1"/>
          </p:cNvGraphicFramePr>
          <p:nvPr>
            <p:extLst>
              <p:ext uri="{D42A27DB-BD31-4B8C-83A1-F6EECF244321}">
                <p14:modId xmlns:p14="http://schemas.microsoft.com/office/powerpoint/2010/main" val="332220452"/>
              </p:ext>
            </p:extLst>
          </p:nvPr>
        </p:nvGraphicFramePr>
        <p:xfrm>
          <a:off x="6781075" y="2462655"/>
          <a:ext cx="4278812" cy="1462672"/>
        </p:xfrm>
        <a:graphic>
          <a:graphicData uri="http://schemas.openxmlformats.org/drawingml/2006/table">
            <a:tbl>
              <a:tblPr firstRow="1" bandRow="1">
                <a:tableStyleId>{E8B1032C-EA38-4F05-BA0D-38AFFFC7BED3}</a:tableStyleId>
              </a:tblPr>
              <a:tblGrid>
                <a:gridCol w="1448111">
                  <a:extLst>
                    <a:ext uri="{9D8B030D-6E8A-4147-A177-3AD203B41FA5}">
                      <a16:colId xmlns:a16="http://schemas.microsoft.com/office/drawing/2014/main" val="1833949331"/>
                    </a:ext>
                  </a:extLst>
                </a:gridCol>
                <a:gridCol w="2830701">
                  <a:extLst>
                    <a:ext uri="{9D8B030D-6E8A-4147-A177-3AD203B41FA5}">
                      <a16:colId xmlns:a16="http://schemas.microsoft.com/office/drawing/2014/main" val="3938096045"/>
                    </a:ext>
                  </a:extLst>
                </a:gridCol>
              </a:tblGrid>
              <a:tr h="365668">
                <a:tc gridSpan="2">
                  <a:txBody>
                    <a:bodyPr/>
                    <a:lstStyle/>
                    <a:p>
                      <a:pPr algn="ctr"/>
                      <a:r>
                        <a:rPr lang="en-US" sz="1600" dirty="0"/>
                        <a:t>                        Investment for 10 years</a:t>
                      </a:r>
                    </a:p>
                  </a:txBody>
                  <a:tcPr/>
                </a:tc>
                <a:tc hMerge="1">
                  <a:txBody>
                    <a:bodyPr/>
                    <a:lstStyle/>
                    <a:p>
                      <a:r>
                        <a:rPr lang="en-US" dirty="0"/>
                        <a:t>Initial Investment</a:t>
                      </a:r>
                    </a:p>
                  </a:txBody>
                  <a:tcPr/>
                </a:tc>
                <a:extLst>
                  <a:ext uri="{0D108BD9-81ED-4DB2-BD59-A6C34878D82A}">
                    <a16:rowId xmlns:a16="http://schemas.microsoft.com/office/drawing/2014/main" val="3889236709"/>
                  </a:ext>
                </a:extLst>
              </a:tr>
              <a:tr h="365668">
                <a:tc>
                  <a:txBody>
                    <a:bodyPr/>
                    <a:lstStyle/>
                    <a:p>
                      <a:r>
                        <a:rPr lang="en-US" sz="1400" b="1" dirty="0"/>
                        <a:t>80/20 Portfolio</a:t>
                      </a:r>
                    </a:p>
                  </a:txBody>
                  <a:tcPr/>
                </a:tc>
                <a:tc>
                  <a:txBody>
                    <a:bodyPr/>
                    <a:lstStyle/>
                    <a:p>
                      <a:pPr algn="ctr"/>
                      <a:r>
                        <a:rPr lang="en-US" sz="1400" dirty="0"/>
                        <a:t>$28,906 annually; $289,061 total</a:t>
                      </a:r>
                    </a:p>
                  </a:txBody>
                  <a:tcPr/>
                </a:tc>
                <a:extLst>
                  <a:ext uri="{0D108BD9-81ED-4DB2-BD59-A6C34878D82A}">
                    <a16:rowId xmlns:a16="http://schemas.microsoft.com/office/drawing/2014/main" val="392307395"/>
                  </a:ext>
                </a:extLst>
              </a:tr>
              <a:tr h="365668">
                <a:tc>
                  <a:txBody>
                    <a:bodyPr/>
                    <a:lstStyle/>
                    <a:p>
                      <a:r>
                        <a:rPr lang="en-US" sz="1400" b="1" dirty="0"/>
                        <a:t>Bonds</a:t>
                      </a:r>
                    </a:p>
                  </a:txBody>
                  <a:tcPr/>
                </a:tc>
                <a:tc>
                  <a:txBody>
                    <a:bodyPr/>
                    <a:lstStyle/>
                    <a:p>
                      <a:pPr algn="ctr"/>
                      <a:r>
                        <a:rPr lang="en-US" sz="1400" dirty="0"/>
                        <a:t>$79,141 annually; $791,414 total</a:t>
                      </a:r>
                    </a:p>
                  </a:txBody>
                  <a:tcPr/>
                </a:tc>
                <a:extLst>
                  <a:ext uri="{0D108BD9-81ED-4DB2-BD59-A6C34878D82A}">
                    <a16:rowId xmlns:a16="http://schemas.microsoft.com/office/drawing/2014/main" val="757661862"/>
                  </a:ext>
                </a:extLst>
              </a:tr>
              <a:tr h="365668">
                <a:tc>
                  <a:txBody>
                    <a:bodyPr/>
                    <a:lstStyle/>
                    <a:p>
                      <a:r>
                        <a:rPr lang="en-US" sz="1400" b="1" dirty="0"/>
                        <a:t>Cash</a:t>
                      </a:r>
                    </a:p>
                  </a:txBody>
                  <a:tcPr/>
                </a:tc>
                <a:tc>
                  <a:txBody>
                    <a:bodyPr/>
                    <a:lstStyle/>
                    <a:p>
                      <a:pPr algn="ctr"/>
                      <a:r>
                        <a:rPr lang="en-US" sz="1400" dirty="0"/>
                        <a:t>$112,322 annually; $1,123,222 total</a:t>
                      </a:r>
                    </a:p>
                  </a:txBody>
                  <a:tcPr/>
                </a:tc>
                <a:extLst>
                  <a:ext uri="{0D108BD9-81ED-4DB2-BD59-A6C34878D82A}">
                    <a16:rowId xmlns:a16="http://schemas.microsoft.com/office/drawing/2014/main" val="297722254"/>
                  </a:ext>
                </a:extLst>
              </a:tr>
            </a:tbl>
          </a:graphicData>
        </a:graphic>
      </p:graphicFrame>
      <p:cxnSp>
        <p:nvCxnSpPr>
          <p:cNvPr id="5" name="Straight Connector 4">
            <a:extLst>
              <a:ext uri="{FF2B5EF4-FFF2-40B4-BE49-F238E27FC236}">
                <a16:creationId xmlns:a16="http://schemas.microsoft.com/office/drawing/2014/main" id="{20BFFABB-06FE-CD5B-5975-A2B3D26125E1}"/>
              </a:ext>
            </a:extLst>
          </p:cNvPr>
          <p:cNvCxnSpPr>
            <a:cxnSpLocks/>
          </p:cNvCxnSpPr>
          <p:nvPr/>
        </p:nvCxnSpPr>
        <p:spPr>
          <a:xfrm>
            <a:off x="5932412" y="1844350"/>
            <a:ext cx="34433" cy="3340614"/>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853FF93-683D-F53E-5B39-6C6B33042C13}"/>
              </a:ext>
            </a:extLst>
          </p:cNvPr>
          <p:cNvSpPr txBox="1"/>
          <p:nvPr/>
        </p:nvSpPr>
        <p:spPr>
          <a:xfrm>
            <a:off x="6619973" y="5270220"/>
            <a:ext cx="4995765" cy="507831"/>
          </a:xfrm>
          <a:prstGeom prst="rect">
            <a:avLst/>
          </a:prstGeom>
          <a:noFill/>
        </p:spPr>
        <p:txBody>
          <a:bodyPr wrap="square">
            <a:spAutoFit/>
          </a:bodyPr>
          <a:lstStyle/>
          <a:p>
            <a:r>
              <a:rPr lang="en-US" sz="900" dirty="0"/>
              <a:t>Source: Morningstar. Equities: S&amp;P 500 TR USD, Fixed Income: Bloomberg US Agg Bond TR USD, Cash: ICE </a:t>
            </a:r>
            <a:r>
              <a:rPr lang="en-US" sz="900" dirty="0" err="1"/>
              <a:t>BofA</a:t>
            </a:r>
            <a:r>
              <a:rPr lang="en-US" sz="900" dirty="0"/>
              <a:t> 0-3 M US </a:t>
            </a:r>
            <a:r>
              <a:rPr lang="en-US" sz="900" dirty="0" err="1"/>
              <a:t>Trsy</a:t>
            </a:r>
            <a:r>
              <a:rPr lang="en-US" sz="900" dirty="0"/>
              <a:t> Bill TR USD. All returns 2001-2023.</a:t>
            </a:r>
          </a:p>
          <a:p>
            <a:r>
              <a:rPr lang="en-US" sz="900" dirty="0"/>
              <a:t> </a:t>
            </a:r>
          </a:p>
        </p:txBody>
      </p:sp>
    </p:spTree>
    <p:extLst>
      <p:ext uri="{BB962C8B-B14F-4D97-AF65-F5344CB8AC3E}">
        <p14:creationId xmlns:p14="http://schemas.microsoft.com/office/powerpoint/2010/main" val="27402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C5D3E2-BBA1-4B2A-A2C9-F76782D6E860}"/>
              </a:ext>
            </a:extLst>
          </p:cNvPr>
          <p:cNvSpPr>
            <a:spLocks noGrp="1"/>
          </p:cNvSpPr>
          <p:nvPr>
            <p:ph type="title"/>
          </p:nvPr>
        </p:nvSpPr>
        <p:spPr/>
        <p:txBody>
          <a:bodyPr/>
          <a:lstStyle/>
          <a:p>
            <a:r>
              <a:rPr lang="en-US" dirty="0"/>
              <a:t>Investment and insurance strategies</a:t>
            </a:r>
          </a:p>
        </p:txBody>
      </p:sp>
      <p:sp>
        <p:nvSpPr>
          <p:cNvPr id="11" name="TextBox 10">
            <a:extLst>
              <a:ext uri="{FF2B5EF4-FFF2-40B4-BE49-F238E27FC236}">
                <a16:creationId xmlns:a16="http://schemas.microsoft.com/office/drawing/2014/main" id="{8C8DFE1A-DE18-9D6D-6C05-375033A8DE3D}"/>
              </a:ext>
            </a:extLst>
          </p:cNvPr>
          <p:cNvSpPr txBox="1"/>
          <p:nvPr/>
        </p:nvSpPr>
        <p:spPr>
          <a:xfrm>
            <a:off x="10010786" y="3391360"/>
            <a:ext cx="1614288" cy="3016210"/>
          </a:xfrm>
          <a:prstGeom prst="rect">
            <a:avLst/>
          </a:prstGeom>
          <a:noFill/>
        </p:spPr>
        <p:txBody>
          <a:bodyPr wrap="square" lIns="0" rIns="0">
            <a:spAutoFit/>
          </a:bodyPr>
          <a:lstStyle/>
          <a:p>
            <a:r>
              <a:rPr lang="en-US" sz="1000" dirty="0">
                <a:cs typeface="Arial" panose="020B0604020202020204" pitchFamily="34" charset="0"/>
              </a:rPr>
              <a:t>Insurance fund equivalent to SVSPX is used at an 80% weight to closely mirror the equity exposure from his investment proposal. </a:t>
            </a:r>
            <a:r>
              <a:rPr lang="en-US" sz="1000" dirty="0"/>
              <a:t>Mutual funds are investments, liquid, and can be used for expenses other than LTC without penalty. </a:t>
            </a:r>
            <a:r>
              <a:rPr lang="en-US" sz="1000" dirty="0">
                <a:cs typeface="Arial" panose="020B0604020202020204" pitchFamily="34" charset="0"/>
              </a:rPr>
              <a:t>Investment strategy using retail mutual funds in a taxable advisory account. although an insurance version of PINCX is not available, the LVIP Delaware Bond Fund available in </a:t>
            </a:r>
            <a:r>
              <a:rPr lang="en-US" sz="1000" i="1" dirty="0">
                <a:cs typeface="Arial" panose="020B0604020202020204" pitchFamily="34" charset="0"/>
              </a:rPr>
              <a:t>MoneyGuard Market Advantage® </a:t>
            </a:r>
            <a:r>
              <a:rPr lang="en-US" sz="1000" dirty="0">
                <a:cs typeface="Arial" panose="020B0604020202020204" pitchFamily="34" charset="0"/>
              </a:rPr>
              <a:t>has a very similar 23-year track record and decides to use that as a proxy with a 20% weight.</a:t>
            </a:r>
          </a:p>
        </p:txBody>
      </p:sp>
      <p:sp>
        <p:nvSpPr>
          <p:cNvPr id="54" name="TextBox 53">
            <a:extLst>
              <a:ext uri="{FF2B5EF4-FFF2-40B4-BE49-F238E27FC236}">
                <a16:creationId xmlns:a16="http://schemas.microsoft.com/office/drawing/2014/main" id="{7E2FBAA4-E621-B71E-215C-2DD0EA35DEBE}"/>
              </a:ext>
            </a:extLst>
          </p:cNvPr>
          <p:cNvSpPr txBox="1"/>
          <p:nvPr/>
        </p:nvSpPr>
        <p:spPr>
          <a:xfrm>
            <a:off x="720108" y="2974166"/>
            <a:ext cx="4179492" cy="777136"/>
          </a:xfrm>
          <a:prstGeom prst="rect">
            <a:avLst/>
          </a:prstGeom>
          <a:noFill/>
        </p:spPr>
        <p:txBody>
          <a:bodyPr wrap="square" lIns="0" tIns="0" rIns="0" bIns="0">
            <a:spAutoFit/>
          </a:bodyPr>
          <a:lstStyle/>
          <a:p>
            <a:pPr eaLnBrk="1" fontAlgn="auto" hangingPunct="1">
              <a:spcBef>
                <a:spcPts val="0"/>
              </a:spcBef>
              <a:spcAft>
                <a:spcPts val="300"/>
              </a:spcAft>
              <a:defRPr/>
            </a:pPr>
            <a:r>
              <a:rPr lang="en-US" sz="800" dirty="0">
                <a:latin typeface="+mn-lt"/>
                <a:cs typeface="Arial" panose="020B0604020202020204" pitchFamily="34" charset="0"/>
              </a:rPr>
              <a:t>Investment Strategy: Assumed historical returns from 2001 through 2023 with 80% allocated to the State Street S&amp;P 500 Index N (SVSPX) with a current management fee of 16bps and 20% allocation to the Putnam Income A (PINCX) with a current management fee of 73bps. 24% federal/15% capital gains tax rate and 1% annual advisory fee. Mutual funds are investments, liquid and can be used for expenses other than LTC without penalty.</a:t>
            </a:r>
          </a:p>
          <a:p>
            <a:pPr eaLnBrk="1" fontAlgn="auto" hangingPunct="1">
              <a:spcBef>
                <a:spcPts val="0"/>
              </a:spcBef>
              <a:spcAft>
                <a:spcPts val="300"/>
              </a:spcAft>
              <a:defRPr/>
            </a:pPr>
            <a:r>
              <a:rPr lang="en-US" sz="800" dirty="0">
                <a:latin typeface="+mn-lt"/>
                <a:cs typeface="Arial" panose="020B0604020202020204" pitchFamily="34" charset="0"/>
              </a:rPr>
              <a:t>Source: Morningstar</a:t>
            </a:r>
          </a:p>
        </p:txBody>
      </p:sp>
      <p:grpSp>
        <p:nvGrpSpPr>
          <p:cNvPr id="46" name="Group 45">
            <a:extLst>
              <a:ext uri="{FF2B5EF4-FFF2-40B4-BE49-F238E27FC236}">
                <a16:creationId xmlns:a16="http://schemas.microsoft.com/office/drawing/2014/main" id="{F9E6A445-B92E-8306-7D4A-E2D3F721B240}"/>
              </a:ext>
            </a:extLst>
          </p:cNvPr>
          <p:cNvGrpSpPr/>
          <p:nvPr/>
        </p:nvGrpSpPr>
        <p:grpSpPr>
          <a:xfrm>
            <a:off x="571500" y="1572371"/>
            <a:ext cx="4227723" cy="1344954"/>
            <a:chOff x="593379" y="2893121"/>
            <a:chExt cx="5680381" cy="1576129"/>
          </a:xfrm>
        </p:grpSpPr>
        <p:grpSp>
          <p:nvGrpSpPr>
            <p:cNvPr id="15" name="Group 14">
              <a:extLst>
                <a:ext uri="{FF2B5EF4-FFF2-40B4-BE49-F238E27FC236}">
                  <a16:creationId xmlns:a16="http://schemas.microsoft.com/office/drawing/2014/main" id="{B1171955-EAC9-D0BA-4367-A600B9EE7852}"/>
                </a:ext>
              </a:extLst>
            </p:cNvPr>
            <p:cNvGrpSpPr/>
            <p:nvPr/>
          </p:nvGrpSpPr>
          <p:grpSpPr>
            <a:xfrm>
              <a:off x="3047915" y="3455228"/>
              <a:ext cx="3225845" cy="581519"/>
              <a:chOff x="8148335" y="-57765"/>
              <a:chExt cx="3225845" cy="581519"/>
            </a:xfrm>
          </p:grpSpPr>
          <p:sp>
            <p:nvSpPr>
              <p:cNvPr id="16" name="TextBox 15">
                <a:extLst>
                  <a:ext uri="{FF2B5EF4-FFF2-40B4-BE49-F238E27FC236}">
                    <a16:creationId xmlns:a16="http://schemas.microsoft.com/office/drawing/2014/main" id="{9BB2265C-9D7E-ACC8-C0FD-8DCB316614C3}"/>
                  </a:ext>
                </a:extLst>
              </p:cNvPr>
              <p:cNvSpPr txBox="1"/>
              <p:nvPr/>
            </p:nvSpPr>
            <p:spPr>
              <a:xfrm>
                <a:off x="8376934" y="-57765"/>
                <a:ext cx="2997246" cy="581519"/>
              </a:xfrm>
              <a:prstGeom prst="rect">
                <a:avLst/>
              </a:prstGeom>
              <a:noFill/>
            </p:spPr>
            <p:txBody>
              <a:bodyPr wrap="square" lIns="0" tIns="0" rIns="0" bIns="0" rtlCol="0" anchor="t" anchorCtr="0">
                <a:spAutoFit/>
              </a:bodyPr>
              <a:lstStyle/>
              <a:p>
                <a:pPr>
                  <a:lnSpc>
                    <a:spcPts val="2000"/>
                  </a:lnSpc>
                  <a:buClr>
                    <a:schemeClr val="accent1"/>
                  </a:buClr>
                  <a:buSzPct val="125000"/>
                </a:pPr>
                <a:r>
                  <a:rPr lang="en-US" sz="1400" dirty="0">
                    <a:cs typeface="Arial" panose="020B0604020202020204" pitchFamily="34" charset="0"/>
                  </a:rPr>
                  <a:t>State Street S&amp;P 500 Index N</a:t>
                </a:r>
              </a:p>
              <a:p>
                <a:pPr>
                  <a:lnSpc>
                    <a:spcPts val="2000"/>
                  </a:lnSpc>
                  <a:buClr>
                    <a:schemeClr val="bg2"/>
                  </a:buClr>
                  <a:buSzPct val="125000"/>
                </a:pPr>
                <a:r>
                  <a:rPr lang="en-US" sz="1400" dirty="0">
                    <a:cs typeface="Arial" panose="020B0604020202020204" pitchFamily="34" charset="0"/>
                  </a:rPr>
                  <a:t>Putnam Income A</a:t>
                </a:r>
              </a:p>
            </p:txBody>
          </p:sp>
          <p:sp>
            <p:nvSpPr>
              <p:cNvPr id="17" name="Rectangle 16">
                <a:extLst>
                  <a:ext uri="{FF2B5EF4-FFF2-40B4-BE49-F238E27FC236}">
                    <a16:creationId xmlns:a16="http://schemas.microsoft.com/office/drawing/2014/main" id="{76BCCC68-CE07-E32B-E01D-8C0BA28BBF59}"/>
                  </a:ext>
                </a:extLst>
              </p:cNvPr>
              <p:cNvSpPr>
                <a:spLocks noChangeAspect="1"/>
              </p:cNvSpPr>
              <p:nvPr/>
            </p:nvSpPr>
            <p:spPr>
              <a:xfrm>
                <a:off x="8148335" y="30639"/>
                <a:ext cx="91440" cy="9144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6D1805-C931-6743-3B1A-3D3BC7C594E9}"/>
                  </a:ext>
                </a:extLst>
              </p:cNvPr>
              <p:cNvSpPr>
                <a:spLocks noChangeAspect="1"/>
              </p:cNvSpPr>
              <p:nvPr/>
            </p:nvSpPr>
            <p:spPr>
              <a:xfrm>
                <a:off x="8148335" y="289490"/>
                <a:ext cx="91440" cy="91440"/>
              </a:xfrm>
              <a:prstGeom prst="rect">
                <a:avLst/>
              </a:prstGeom>
              <a:solidFill>
                <a:schemeClr val="bg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7392437B-D615-D851-205F-9F59FD1214BE}"/>
                </a:ext>
              </a:extLst>
            </p:cNvPr>
            <p:cNvSpPr txBox="1"/>
            <p:nvPr/>
          </p:nvSpPr>
          <p:spPr>
            <a:xfrm>
              <a:off x="738226" y="2893121"/>
              <a:ext cx="4102239" cy="246221"/>
            </a:xfrm>
            <a:prstGeom prst="rect">
              <a:avLst/>
            </a:prstGeom>
            <a:noFill/>
          </p:spPr>
          <p:txBody>
            <a:bodyPr wrap="square" lIns="0" tIns="0" rIns="0" bIns="0">
              <a:spAutoFit/>
            </a:bodyPr>
            <a:lstStyle/>
            <a:p>
              <a:pPr rtl="0">
                <a:defRPr sz="1400" b="0" i="0" u="none" strike="noStrike" kern="1200" spc="0" baseline="0">
                  <a:solidFill>
                    <a:srgbClr val="000000"/>
                  </a:solidFill>
                  <a:latin typeface="+mn-lt"/>
                  <a:ea typeface="+mn-ea"/>
                  <a:cs typeface="+mn-cs"/>
                </a:defRPr>
              </a:pPr>
              <a:r>
                <a:rPr lang="en-US" sz="1600" b="1" dirty="0">
                  <a:solidFill>
                    <a:schemeClr val="tx1"/>
                  </a:solidFill>
                </a:rPr>
                <a:t>Proposed Investment Allocation</a:t>
              </a:r>
            </a:p>
          </p:txBody>
        </p:sp>
        <p:grpSp>
          <p:nvGrpSpPr>
            <p:cNvPr id="20" name="Group 19">
              <a:extLst>
                <a:ext uri="{FF2B5EF4-FFF2-40B4-BE49-F238E27FC236}">
                  <a16:creationId xmlns:a16="http://schemas.microsoft.com/office/drawing/2014/main" id="{AFC692AB-D8DF-A488-C95B-38549062974C}"/>
                </a:ext>
              </a:extLst>
            </p:cNvPr>
            <p:cNvGrpSpPr/>
            <p:nvPr/>
          </p:nvGrpSpPr>
          <p:grpSpPr>
            <a:xfrm>
              <a:off x="593379" y="3301743"/>
              <a:ext cx="2239423" cy="1167507"/>
              <a:chOff x="319998" y="2545818"/>
              <a:chExt cx="2239423" cy="1167507"/>
            </a:xfrm>
          </p:grpSpPr>
          <p:graphicFrame>
            <p:nvGraphicFramePr>
              <p:cNvPr id="26" name="Chart 25">
                <a:extLst>
                  <a:ext uri="{FF2B5EF4-FFF2-40B4-BE49-F238E27FC236}">
                    <a16:creationId xmlns:a16="http://schemas.microsoft.com/office/drawing/2014/main" id="{E0071B89-580B-921D-0180-1B074202303A}"/>
                  </a:ext>
                </a:extLst>
              </p:cNvPr>
              <p:cNvGraphicFramePr/>
              <p:nvPr>
                <p:extLst>
                  <p:ext uri="{D42A27DB-BD31-4B8C-83A1-F6EECF244321}">
                    <p14:modId xmlns:p14="http://schemas.microsoft.com/office/powerpoint/2010/main" val="4217609244"/>
                  </p:ext>
                </p:extLst>
              </p:nvPr>
            </p:nvGraphicFramePr>
            <p:xfrm>
              <a:off x="319998" y="2674299"/>
              <a:ext cx="1770687" cy="1039026"/>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BB486677-382B-3918-3D0B-987A395F31DE}"/>
                  </a:ext>
                </a:extLst>
              </p:cNvPr>
              <p:cNvSpPr txBox="1"/>
              <p:nvPr/>
            </p:nvSpPr>
            <p:spPr>
              <a:xfrm>
                <a:off x="416630" y="2545818"/>
                <a:ext cx="717968" cy="298348"/>
              </a:xfrm>
              <a:prstGeom prst="rect">
                <a:avLst/>
              </a:prstGeom>
              <a:noFill/>
            </p:spPr>
            <p:txBody>
              <a:bodyPr wrap="square">
                <a:spAutoFit/>
              </a:bodyPr>
              <a:lstStyle/>
              <a:p>
                <a:r>
                  <a:rPr lang="en-US" sz="1400" b="1" dirty="0">
                    <a:solidFill>
                      <a:schemeClr val="tx1"/>
                    </a:solidFill>
                  </a:rPr>
                  <a:t>20%</a:t>
                </a:r>
                <a:endParaRPr lang="en-US" sz="1400" dirty="0"/>
              </a:p>
            </p:txBody>
          </p:sp>
          <p:grpSp>
            <p:nvGrpSpPr>
              <p:cNvPr id="31" name="Group 30">
                <a:extLst>
                  <a:ext uri="{FF2B5EF4-FFF2-40B4-BE49-F238E27FC236}">
                    <a16:creationId xmlns:a16="http://schemas.microsoft.com/office/drawing/2014/main" id="{C5637DC9-80F7-7E32-F0A4-DA80519A5804}"/>
                  </a:ext>
                </a:extLst>
              </p:cNvPr>
              <p:cNvGrpSpPr/>
              <p:nvPr/>
            </p:nvGrpSpPr>
            <p:grpSpPr>
              <a:xfrm>
                <a:off x="1410697" y="3306520"/>
                <a:ext cx="1148724" cy="298349"/>
                <a:chOff x="869304" y="3375127"/>
                <a:chExt cx="1148724" cy="298349"/>
              </a:xfrm>
            </p:grpSpPr>
            <p:sp>
              <p:nvSpPr>
                <p:cNvPr id="42" name="TextBox 41">
                  <a:extLst>
                    <a:ext uri="{FF2B5EF4-FFF2-40B4-BE49-F238E27FC236}">
                      <a16:creationId xmlns:a16="http://schemas.microsoft.com/office/drawing/2014/main" id="{D6553D6D-A085-8953-1937-CBD855BB5505}"/>
                    </a:ext>
                  </a:extLst>
                </p:cNvPr>
                <p:cNvSpPr txBox="1"/>
                <p:nvPr/>
              </p:nvSpPr>
              <p:spPr>
                <a:xfrm>
                  <a:off x="1010397" y="3375127"/>
                  <a:ext cx="1007631" cy="298349"/>
                </a:xfrm>
                <a:prstGeom prst="rect">
                  <a:avLst/>
                </a:prstGeom>
                <a:noFill/>
              </p:spPr>
              <p:txBody>
                <a:bodyPr wrap="square">
                  <a:spAutoFit/>
                </a:bodyPr>
                <a:lstStyle/>
                <a:p>
                  <a:fld id="{EA8230EF-A20D-452D-804E-50C82341AB6B}" type="VALUE">
                    <a:rPr lang="en-US" sz="1400" b="1" smtClean="0">
                      <a:solidFill>
                        <a:schemeClr val="tx1"/>
                      </a:solidFill>
                    </a:rPr>
                    <a:pPr/>
                    <a:t>80%</a:t>
                  </a:fld>
                  <a:endParaRPr lang="en-US" sz="1400" dirty="0"/>
                </a:p>
              </p:txBody>
            </p:sp>
            <p:cxnSp>
              <p:nvCxnSpPr>
                <p:cNvPr id="43" name="Straight Connector 42">
                  <a:extLst>
                    <a:ext uri="{FF2B5EF4-FFF2-40B4-BE49-F238E27FC236}">
                      <a16:creationId xmlns:a16="http://schemas.microsoft.com/office/drawing/2014/main" id="{17D4F7E7-8E43-28FA-76DD-E41C8C56E691}"/>
                    </a:ext>
                  </a:extLst>
                </p:cNvPr>
                <p:cNvCxnSpPr>
                  <a:cxnSpLocks/>
                </p:cNvCxnSpPr>
                <p:nvPr/>
              </p:nvCxnSpPr>
              <p:spPr>
                <a:xfrm>
                  <a:off x="869304" y="3511743"/>
                  <a:ext cx="157795" cy="128715"/>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2BF1D6B-F0EC-B039-1CD6-98ABF229D5EE}"/>
                    </a:ext>
                  </a:extLst>
                </p:cNvPr>
                <p:cNvCxnSpPr>
                  <a:cxnSpLocks/>
                </p:cNvCxnSpPr>
                <p:nvPr/>
              </p:nvCxnSpPr>
              <p:spPr>
                <a:xfrm>
                  <a:off x="1027099" y="3640458"/>
                  <a:ext cx="632590"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94FC450-7AE9-07C5-C4F5-493F2DCDD29F}"/>
                  </a:ext>
                </a:extLst>
              </p:cNvPr>
              <p:cNvGrpSpPr/>
              <p:nvPr/>
            </p:nvGrpSpPr>
            <p:grpSpPr>
              <a:xfrm rot="10800000">
                <a:off x="464845" y="2804230"/>
                <a:ext cx="532985" cy="117524"/>
                <a:chOff x="4398527" y="4431851"/>
                <a:chExt cx="532985" cy="117524"/>
              </a:xfrm>
            </p:grpSpPr>
            <p:cxnSp>
              <p:nvCxnSpPr>
                <p:cNvPr id="40" name="Straight Connector 39">
                  <a:extLst>
                    <a:ext uri="{FF2B5EF4-FFF2-40B4-BE49-F238E27FC236}">
                      <a16:creationId xmlns:a16="http://schemas.microsoft.com/office/drawing/2014/main" id="{E6C32C33-91CD-06AC-6F17-18B7689EE1F0}"/>
                    </a:ext>
                  </a:extLst>
                </p:cNvPr>
                <p:cNvCxnSpPr>
                  <a:cxnSpLocks/>
                </p:cNvCxnSpPr>
                <p:nvPr/>
              </p:nvCxnSpPr>
              <p:spPr>
                <a:xfrm rot="10800000" flipH="1" flipV="1">
                  <a:off x="4398527" y="4431851"/>
                  <a:ext cx="93140" cy="117523"/>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C1E555-BEFA-F9A1-1ED3-46FF90B2DE7A}"/>
                    </a:ext>
                  </a:extLst>
                </p:cNvPr>
                <p:cNvCxnSpPr>
                  <a:cxnSpLocks/>
                </p:cNvCxnSpPr>
                <p:nvPr/>
              </p:nvCxnSpPr>
              <p:spPr>
                <a:xfrm rot="10800000" flipH="1">
                  <a:off x="4491667" y="4549375"/>
                  <a:ext cx="439845"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grpSp>
        </p:grpSp>
      </p:grpSp>
      <p:grpSp>
        <p:nvGrpSpPr>
          <p:cNvPr id="62" name="Group 61">
            <a:extLst>
              <a:ext uri="{FF2B5EF4-FFF2-40B4-BE49-F238E27FC236}">
                <a16:creationId xmlns:a16="http://schemas.microsoft.com/office/drawing/2014/main" id="{D70F8B22-52B2-E9A6-A396-A43C21FDA094}"/>
              </a:ext>
            </a:extLst>
          </p:cNvPr>
          <p:cNvGrpSpPr/>
          <p:nvPr/>
        </p:nvGrpSpPr>
        <p:grpSpPr>
          <a:xfrm>
            <a:off x="5493831" y="1593157"/>
            <a:ext cx="2850069" cy="646331"/>
            <a:chOff x="6914150" y="2575204"/>
            <a:chExt cx="2850069" cy="646331"/>
          </a:xfrm>
        </p:grpSpPr>
        <p:sp>
          <p:nvSpPr>
            <p:cNvPr id="30" name="TextBox 29">
              <a:extLst>
                <a:ext uri="{FF2B5EF4-FFF2-40B4-BE49-F238E27FC236}">
                  <a16:creationId xmlns:a16="http://schemas.microsoft.com/office/drawing/2014/main" id="{97772CA1-48A3-84D1-7A74-2600FF1C9ECE}"/>
                </a:ext>
              </a:extLst>
            </p:cNvPr>
            <p:cNvSpPr txBox="1"/>
            <p:nvPr/>
          </p:nvSpPr>
          <p:spPr>
            <a:xfrm>
              <a:off x="7679263" y="2575204"/>
              <a:ext cx="2084956" cy="646331"/>
            </a:xfrm>
            <a:prstGeom prst="rect">
              <a:avLst/>
            </a:prstGeom>
            <a:noFill/>
          </p:spPr>
          <p:txBody>
            <a:bodyPr wrap="square" lIns="0" tIns="0" rIns="0" bIns="0" rtlCol="0">
              <a:spAutoFit/>
            </a:bodyPr>
            <a:lstStyle/>
            <a:p>
              <a:pPr algn="l"/>
              <a:r>
                <a:rPr lang="en-US" sz="1400" b="1" dirty="0">
                  <a:cs typeface="Arial" panose="020B0604020202020204" pitchFamily="34" charset="0"/>
                </a:rPr>
                <a:t>24% federal income tax rate</a:t>
              </a:r>
            </a:p>
            <a:p>
              <a:pPr algn="l"/>
              <a:r>
                <a:rPr lang="en-US" sz="1400" b="1" dirty="0">
                  <a:cs typeface="Arial" panose="020B0604020202020204" pitchFamily="34" charset="0"/>
                </a:rPr>
                <a:t>15% capital gains tax rate</a:t>
              </a:r>
            </a:p>
            <a:p>
              <a:pPr algn="l"/>
              <a:r>
                <a:rPr lang="en-US" sz="1400" b="1" dirty="0">
                  <a:cs typeface="Arial" panose="020B0604020202020204" pitchFamily="34" charset="0"/>
                </a:rPr>
                <a:t>No state taxes</a:t>
              </a:r>
            </a:p>
          </p:txBody>
        </p:sp>
        <p:pic>
          <p:nvPicPr>
            <p:cNvPr id="57" name="Graphic 56">
              <a:extLst>
                <a:ext uri="{FF2B5EF4-FFF2-40B4-BE49-F238E27FC236}">
                  <a16:creationId xmlns:a16="http://schemas.microsoft.com/office/drawing/2014/main" id="{8BAC64AE-D9C8-7986-DFA6-13F4025ADE5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14150" y="2646320"/>
              <a:ext cx="494832" cy="494832"/>
            </a:xfrm>
            <a:prstGeom prst="rect">
              <a:avLst/>
            </a:prstGeom>
          </p:spPr>
        </p:pic>
      </p:grpSp>
      <p:grpSp>
        <p:nvGrpSpPr>
          <p:cNvPr id="61" name="Group 60">
            <a:extLst>
              <a:ext uri="{FF2B5EF4-FFF2-40B4-BE49-F238E27FC236}">
                <a16:creationId xmlns:a16="http://schemas.microsoft.com/office/drawing/2014/main" id="{8A7FF0DD-F0D8-25DE-A450-AAB33D50AC38}"/>
              </a:ext>
            </a:extLst>
          </p:cNvPr>
          <p:cNvGrpSpPr/>
          <p:nvPr/>
        </p:nvGrpSpPr>
        <p:grpSpPr>
          <a:xfrm>
            <a:off x="5493831" y="2414211"/>
            <a:ext cx="4126709" cy="494832"/>
            <a:chOff x="6914150" y="3444937"/>
            <a:chExt cx="4126709" cy="494832"/>
          </a:xfrm>
        </p:grpSpPr>
        <p:sp>
          <p:nvSpPr>
            <p:cNvPr id="27" name="Rectangle 26">
              <a:extLst>
                <a:ext uri="{FF2B5EF4-FFF2-40B4-BE49-F238E27FC236}">
                  <a16:creationId xmlns:a16="http://schemas.microsoft.com/office/drawing/2014/main" id="{1ED4137E-7235-23D4-2FA3-4AAA4AB91E7A}"/>
                </a:ext>
              </a:extLst>
            </p:cNvPr>
            <p:cNvSpPr>
              <a:spLocks noChangeArrowheads="1"/>
            </p:cNvSpPr>
            <p:nvPr/>
          </p:nvSpPr>
          <p:spPr bwMode="auto">
            <a:xfrm>
              <a:off x="7679263" y="3595404"/>
              <a:ext cx="3361596"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1600"/>
                </a:spcAft>
              </a:pPr>
              <a:r>
                <a:rPr lang="en-US" altLang="en-US" sz="1400" b="1" dirty="0">
                  <a:latin typeface="+mn-lt"/>
                </a:rPr>
                <a:t>Quarterly portfolio rebalancing</a:t>
              </a:r>
            </a:p>
          </p:txBody>
        </p:sp>
        <p:pic>
          <p:nvPicPr>
            <p:cNvPr id="58" name="Graphic 57">
              <a:extLst>
                <a:ext uri="{FF2B5EF4-FFF2-40B4-BE49-F238E27FC236}">
                  <a16:creationId xmlns:a16="http://schemas.microsoft.com/office/drawing/2014/main" id="{65362270-3264-AC20-2775-9B1B19572C8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914150" y="3444937"/>
              <a:ext cx="494832" cy="494832"/>
            </a:xfrm>
            <a:prstGeom prst="rect">
              <a:avLst/>
            </a:prstGeom>
          </p:spPr>
        </p:pic>
      </p:grpSp>
      <p:grpSp>
        <p:nvGrpSpPr>
          <p:cNvPr id="60" name="Group 59">
            <a:extLst>
              <a:ext uri="{FF2B5EF4-FFF2-40B4-BE49-F238E27FC236}">
                <a16:creationId xmlns:a16="http://schemas.microsoft.com/office/drawing/2014/main" id="{934F448C-BCF6-119A-C330-F5032D62836B}"/>
              </a:ext>
            </a:extLst>
          </p:cNvPr>
          <p:cNvGrpSpPr/>
          <p:nvPr/>
        </p:nvGrpSpPr>
        <p:grpSpPr>
          <a:xfrm>
            <a:off x="5493831" y="3192757"/>
            <a:ext cx="4126709" cy="494832"/>
            <a:chOff x="6914150" y="4333776"/>
            <a:chExt cx="4126709" cy="494832"/>
          </a:xfrm>
        </p:grpSpPr>
        <p:sp>
          <p:nvSpPr>
            <p:cNvPr id="21" name="Rectangle 20">
              <a:extLst>
                <a:ext uri="{FF2B5EF4-FFF2-40B4-BE49-F238E27FC236}">
                  <a16:creationId xmlns:a16="http://schemas.microsoft.com/office/drawing/2014/main" id="{58CA37DF-64D2-F3FE-016F-518E671B6E2D}"/>
                </a:ext>
              </a:extLst>
            </p:cNvPr>
            <p:cNvSpPr>
              <a:spLocks noChangeArrowheads="1"/>
            </p:cNvSpPr>
            <p:nvPr/>
          </p:nvSpPr>
          <p:spPr bwMode="auto">
            <a:xfrm>
              <a:off x="7679263" y="4471543"/>
              <a:ext cx="3361596"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1600"/>
                </a:spcAft>
              </a:pPr>
              <a:r>
                <a:rPr lang="en-US" altLang="en-US" sz="1400" b="1" dirty="0">
                  <a:latin typeface="+mn-lt"/>
                </a:rPr>
                <a:t>1% annual advisory fee</a:t>
              </a:r>
            </a:p>
          </p:txBody>
        </p:sp>
        <p:pic>
          <p:nvPicPr>
            <p:cNvPr id="59" name="Graphic 58">
              <a:extLst>
                <a:ext uri="{FF2B5EF4-FFF2-40B4-BE49-F238E27FC236}">
                  <a16:creationId xmlns:a16="http://schemas.microsoft.com/office/drawing/2014/main" id="{5B06B8F8-3265-9373-BB6F-F60083702E6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914150" y="4333776"/>
              <a:ext cx="494832" cy="494832"/>
            </a:xfrm>
            <a:prstGeom prst="rect">
              <a:avLst/>
            </a:prstGeom>
          </p:spPr>
        </p:pic>
      </p:grpSp>
      <p:cxnSp>
        <p:nvCxnSpPr>
          <p:cNvPr id="69" name="Straight Connector 68">
            <a:extLst>
              <a:ext uri="{FF2B5EF4-FFF2-40B4-BE49-F238E27FC236}">
                <a16:creationId xmlns:a16="http://schemas.microsoft.com/office/drawing/2014/main" id="{B3FEE3F4-5277-B9A1-12DC-CABBE907218D}"/>
              </a:ext>
            </a:extLst>
          </p:cNvPr>
          <p:cNvCxnSpPr>
            <a:cxnSpLocks/>
          </p:cNvCxnSpPr>
          <p:nvPr/>
        </p:nvCxnSpPr>
        <p:spPr>
          <a:xfrm>
            <a:off x="5272988" y="2289559"/>
            <a:ext cx="4226612"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AE92BA-9B21-F56D-79B4-A6139926E909}"/>
              </a:ext>
            </a:extLst>
          </p:cNvPr>
          <p:cNvCxnSpPr>
            <a:cxnSpLocks/>
          </p:cNvCxnSpPr>
          <p:nvPr/>
        </p:nvCxnSpPr>
        <p:spPr>
          <a:xfrm>
            <a:off x="5272988" y="3077099"/>
            <a:ext cx="4226612"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56" name="Text Placeholder 55">
            <a:extLst>
              <a:ext uri="{FF2B5EF4-FFF2-40B4-BE49-F238E27FC236}">
                <a16:creationId xmlns:a16="http://schemas.microsoft.com/office/drawing/2014/main" id="{4D55E4F9-B0D6-A309-9647-C27A406F18D1}"/>
              </a:ext>
            </a:extLst>
          </p:cNvPr>
          <p:cNvSpPr>
            <a:spLocks noGrp="1"/>
          </p:cNvSpPr>
          <p:nvPr>
            <p:ph type="body" sz="quarter" idx="10"/>
          </p:nvPr>
        </p:nvSpPr>
        <p:spPr>
          <a:xfrm>
            <a:off x="571499" y="1023032"/>
            <a:ext cx="11036808" cy="274320"/>
          </a:xfrm>
        </p:spPr>
        <p:txBody>
          <a:bodyPr/>
          <a:lstStyle/>
          <a:p>
            <a:r>
              <a:rPr lang="en-US" dirty="0"/>
              <a:t>55, male, married, </a:t>
            </a:r>
            <a:r>
              <a:rPr lang="en-US" altLang="en-US" sz="1600" b="1" dirty="0"/>
              <a:t>$15,000 annual investment for 10 years, 23-year historical illustration (200</a:t>
            </a:r>
            <a:r>
              <a:rPr lang="en-US" altLang="en-US" dirty="0"/>
              <a:t>1</a:t>
            </a:r>
            <a:r>
              <a:rPr lang="en-US" altLang="en-US" sz="1600" b="1" dirty="0"/>
              <a:t>–2023) </a:t>
            </a:r>
          </a:p>
          <a:p>
            <a:endParaRPr lang="en-US" altLang="en-US" sz="1600" b="1" dirty="0"/>
          </a:p>
          <a:p>
            <a:endParaRPr lang="en-US" dirty="0"/>
          </a:p>
        </p:txBody>
      </p:sp>
      <p:sp>
        <p:nvSpPr>
          <p:cNvPr id="63" name="TextBox 62">
            <a:extLst>
              <a:ext uri="{FF2B5EF4-FFF2-40B4-BE49-F238E27FC236}">
                <a16:creationId xmlns:a16="http://schemas.microsoft.com/office/drawing/2014/main" id="{4F72EEA8-B1C9-3C91-D952-12BF3A794CCF}"/>
              </a:ext>
            </a:extLst>
          </p:cNvPr>
          <p:cNvSpPr txBox="1"/>
          <p:nvPr/>
        </p:nvSpPr>
        <p:spPr>
          <a:xfrm>
            <a:off x="775372" y="5288305"/>
            <a:ext cx="4133625" cy="984885"/>
          </a:xfrm>
          <a:prstGeom prst="rect">
            <a:avLst/>
          </a:prstGeom>
          <a:noFill/>
        </p:spPr>
        <p:txBody>
          <a:bodyPr wrap="square" lIns="0" tIns="0" rIns="0" bIns="0" anchor="b">
            <a:spAutoFit/>
          </a:bodyPr>
          <a:lstStyle/>
          <a:p>
            <a:pPr>
              <a:spcAft>
                <a:spcPts val="300"/>
              </a:spcAft>
              <a:defRPr/>
            </a:pPr>
            <a:r>
              <a:rPr lang="en-US" sz="800" dirty="0">
                <a:cs typeface="Arial" panose="020B0604020202020204" pitchFamily="34" charset="0"/>
              </a:rPr>
              <a:t>Insurance Strategy: Male, age 55, “couples discount” underwriting class. </a:t>
            </a:r>
            <a:r>
              <a:rPr lang="en-US" sz="800" i="1" dirty="0">
                <a:cs typeface="Arial" panose="020B0604020202020204" pitchFamily="34" charset="0"/>
              </a:rPr>
              <a:t>MoneyGuard Market Advantage®, </a:t>
            </a:r>
            <a:r>
              <a:rPr lang="en-US" sz="800" dirty="0">
                <a:cs typeface="Arial" panose="020B0604020202020204" pitchFamily="34" charset="0"/>
              </a:rPr>
              <a:t>a variable universal life insurance policy with a long-term care rider, assuming a $15,000 annual premium paid for 10 years. Assumed historical returns from 2001 through 2023 with 80% allocated to the LVIP SSGA S&amp;P 500 Index Std with a current management fee of 23 bps and 20% allocation to the LVIP Delaware Bond Fund Std with a current management fee of 37 bps.  Source: Lincoln illustration software. A long-term care policy is a contract and not considered a liquid asset. </a:t>
            </a:r>
            <a:r>
              <a:rPr lang="en-US" sz="800" b="1" dirty="0">
                <a:latin typeface="+mn-lt"/>
                <a:cs typeface="Arial" panose="020B0604020202020204" pitchFamily="34" charset="0"/>
              </a:rPr>
              <a:t>Loans and withdrawals reduce the policy's cash surrender value and death benefit, may cause the policy to lapse, and may have tax implications</a:t>
            </a:r>
          </a:p>
        </p:txBody>
      </p:sp>
      <p:grpSp>
        <p:nvGrpSpPr>
          <p:cNvPr id="66" name="Group 65">
            <a:extLst>
              <a:ext uri="{FF2B5EF4-FFF2-40B4-BE49-F238E27FC236}">
                <a16:creationId xmlns:a16="http://schemas.microsoft.com/office/drawing/2014/main" id="{3A093C3F-5A6F-6C71-CC40-BE96AAA89FA8}"/>
              </a:ext>
            </a:extLst>
          </p:cNvPr>
          <p:cNvGrpSpPr/>
          <p:nvPr/>
        </p:nvGrpSpPr>
        <p:grpSpPr>
          <a:xfrm>
            <a:off x="2406695" y="4506490"/>
            <a:ext cx="2487037" cy="496226"/>
            <a:chOff x="8305800" y="127326"/>
            <a:chExt cx="2438400" cy="496226"/>
          </a:xfrm>
        </p:grpSpPr>
        <p:sp>
          <p:nvSpPr>
            <p:cNvPr id="67" name="TextBox 66">
              <a:extLst>
                <a:ext uri="{FF2B5EF4-FFF2-40B4-BE49-F238E27FC236}">
                  <a16:creationId xmlns:a16="http://schemas.microsoft.com/office/drawing/2014/main" id="{D4BD2838-0069-0798-59CD-8B41D86D0ED5}"/>
                </a:ext>
              </a:extLst>
            </p:cNvPr>
            <p:cNvSpPr txBox="1"/>
            <p:nvPr/>
          </p:nvSpPr>
          <p:spPr>
            <a:xfrm>
              <a:off x="8534400" y="127326"/>
              <a:ext cx="2209800" cy="496226"/>
            </a:xfrm>
            <a:prstGeom prst="rect">
              <a:avLst/>
            </a:prstGeom>
            <a:noFill/>
          </p:spPr>
          <p:txBody>
            <a:bodyPr wrap="square" lIns="0" tIns="0" rIns="0" bIns="0" rtlCol="0" anchor="t" anchorCtr="0">
              <a:spAutoFit/>
            </a:bodyPr>
            <a:lstStyle/>
            <a:p>
              <a:pPr algn="l">
                <a:lnSpc>
                  <a:spcPts val="2000"/>
                </a:lnSpc>
                <a:buClr>
                  <a:schemeClr val="accent1"/>
                </a:buClr>
                <a:buSzPct val="125000"/>
              </a:pPr>
              <a:r>
                <a:rPr lang="en-US" sz="1400" dirty="0">
                  <a:cs typeface="Arial" panose="020B0604020202020204" pitchFamily="34" charset="0"/>
                </a:rPr>
                <a:t>LVIP SSGA S&amp;P 500 Index Std</a:t>
              </a:r>
            </a:p>
            <a:p>
              <a:pPr algn="l">
                <a:lnSpc>
                  <a:spcPts val="2000"/>
                </a:lnSpc>
                <a:buClr>
                  <a:schemeClr val="bg2"/>
                </a:buClr>
                <a:buSzPct val="125000"/>
              </a:pPr>
              <a:r>
                <a:rPr lang="en-US" sz="1400" dirty="0">
                  <a:cs typeface="Arial" panose="020B0604020202020204" pitchFamily="34" charset="0"/>
                </a:rPr>
                <a:t>LVIP Delaware Bond Std</a:t>
              </a:r>
            </a:p>
          </p:txBody>
        </p:sp>
        <p:sp>
          <p:nvSpPr>
            <p:cNvPr id="71" name="Rectangle 70">
              <a:extLst>
                <a:ext uri="{FF2B5EF4-FFF2-40B4-BE49-F238E27FC236}">
                  <a16:creationId xmlns:a16="http://schemas.microsoft.com/office/drawing/2014/main" id="{1429854D-02DE-F29B-5F08-036903E371B5}"/>
                </a:ext>
              </a:extLst>
            </p:cNvPr>
            <p:cNvSpPr>
              <a:spLocks noChangeAspect="1"/>
            </p:cNvSpPr>
            <p:nvPr/>
          </p:nvSpPr>
          <p:spPr>
            <a:xfrm>
              <a:off x="8305800" y="215730"/>
              <a:ext cx="91440" cy="91440"/>
            </a:xfrm>
            <a:prstGeom prst="rect">
              <a:avLst/>
            </a:prstGeom>
            <a:solidFill>
              <a:srgbClr val="09757A"/>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5D5E85E-D9C7-C88F-86F8-C9FB463107C5}"/>
                </a:ext>
              </a:extLst>
            </p:cNvPr>
            <p:cNvSpPr>
              <a:spLocks noChangeAspect="1"/>
            </p:cNvSpPr>
            <p:nvPr/>
          </p:nvSpPr>
          <p:spPr>
            <a:xfrm>
              <a:off x="8305800" y="474581"/>
              <a:ext cx="91440" cy="91440"/>
            </a:xfrm>
            <a:prstGeom prst="rect">
              <a:avLst/>
            </a:prstGeom>
            <a:solidFill>
              <a:schemeClr val="bg2"/>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DD2C96B4-5CD5-DC10-DAE7-DA50DDA3721A}"/>
              </a:ext>
            </a:extLst>
          </p:cNvPr>
          <p:cNvSpPr txBox="1"/>
          <p:nvPr/>
        </p:nvSpPr>
        <p:spPr>
          <a:xfrm>
            <a:off x="775372" y="4075900"/>
            <a:ext cx="6266559" cy="246221"/>
          </a:xfrm>
          <a:prstGeom prst="rect">
            <a:avLst/>
          </a:prstGeom>
          <a:noFill/>
        </p:spPr>
        <p:txBody>
          <a:bodyPr wrap="square" lIns="0" tIns="0" rIns="0" bIns="0">
            <a:spAutoFit/>
          </a:bodyPr>
          <a:lstStyle/>
          <a:p>
            <a:pPr rtl="0">
              <a:defRPr sz="1400" b="0" i="0" u="none" strike="noStrike" kern="1200" spc="0" baseline="0">
                <a:solidFill>
                  <a:srgbClr val="000000"/>
                </a:solidFill>
                <a:latin typeface="+mn-lt"/>
                <a:ea typeface="+mn-ea"/>
                <a:cs typeface="+mn-cs"/>
              </a:defRPr>
            </a:pPr>
            <a:r>
              <a:rPr lang="en-US" sz="1600" b="1" dirty="0">
                <a:solidFill>
                  <a:schemeClr val="tx1"/>
                </a:solidFill>
              </a:rPr>
              <a:t>Proposed Insurance Allocation – </a:t>
            </a:r>
            <a:r>
              <a:rPr lang="en-US" sz="1600" b="1" i="1" dirty="0">
                <a:solidFill>
                  <a:schemeClr val="tx1"/>
                </a:solidFill>
              </a:rPr>
              <a:t>MoneyGuard Market Advantage®</a:t>
            </a:r>
          </a:p>
        </p:txBody>
      </p:sp>
      <p:graphicFrame>
        <p:nvGraphicFramePr>
          <p:cNvPr id="75" name="Chart 74">
            <a:extLst>
              <a:ext uri="{FF2B5EF4-FFF2-40B4-BE49-F238E27FC236}">
                <a16:creationId xmlns:a16="http://schemas.microsoft.com/office/drawing/2014/main" id="{AB474513-CF83-EEA3-2107-7DC043F60664}"/>
              </a:ext>
            </a:extLst>
          </p:cNvPr>
          <p:cNvGraphicFramePr/>
          <p:nvPr>
            <p:extLst>
              <p:ext uri="{D42A27DB-BD31-4B8C-83A1-F6EECF244321}">
                <p14:modId xmlns:p14="http://schemas.microsoft.com/office/powerpoint/2010/main" val="2373500830"/>
              </p:ext>
            </p:extLst>
          </p:nvPr>
        </p:nvGraphicFramePr>
        <p:xfrm>
          <a:off x="699671" y="4404979"/>
          <a:ext cx="1336333" cy="947880"/>
        </p:xfrm>
        <a:graphic>
          <a:graphicData uri="http://schemas.openxmlformats.org/drawingml/2006/chart">
            <c:chart xmlns:c="http://schemas.openxmlformats.org/drawingml/2006/chart" xmlns:r="http://schemas.openxmlformats.org/officeDocument/2006/relationships" r:id="rId10"/>
          </a:graphicData>
        </a:graphic>
      </p:graphicFrame>
      <p:sp>
        <p:nvSpPr>
          <p:cNvPr id="84" name="Rectangle 83">
            <a:extLst>
              <a:ext uri="{FF2B5EF4-FFF2-40B4-BE49-F238E27FC236}">
                <a16:creationId xmlns:a16="http://schemas.microsoft.com/office/drawing/2014/main" id="{8BB57C9E-8853-39E6-4409-A9E718ADAF20}"/>
              </a:ext>
            </a:extLst>
          </p:cNvPr>
          <p:cNvSpPr/>
          <p:nvPr/>
        </p:nvSpPr>
        <p:spPr>
          <a:xfrm>
            <a:off x="571499" y="3933278"/>
            <a:ext cx="9294115" cy="2440090"/>
          </a:xfrm>
          <a:prstGeom prst="rect">
            <a:avLst/>
          </a:prstGeom>
          <a:noFill/>
          <a:ln w="63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AF7F182C-2BBF-06D8-83EF-4CE2309DD942}"/>
              </a:ext>
            </a:extLst>
          </p:cNvPr>
          <p:cNvSpPr txBox="1"/>
          <p:nvPr/>
        </p:nvSpPr>
        <p:spPr>
          <a:xfrm>
            <a:off x="739487" y="4376564"/>
            <a:ext cx="534360" cy="254589"/>
          </a:xfrm>
          <a:prstGeom prst="rect">
            <a:avLst/>
          </a:prstGeom>
          <a:noFill/>
        </p:spPr>
        <p:txBody>
          <a:bodyPr wrap="square">
            <a:spAutoFit/>
          </a:bodyPr>
          <a:lstStyle/>
          <a:p>
            <a:r>
              <a:rPr lang="en-US" sz="1400" b="1" dirty="0">
                <a:solidFill>
                  <a:schemeClr val="tx1"/>
                </a:solidFill>
              </a:rPr>
              <a:t>20%</a:t>
            </a:r>
            <a:endParaRPr lang="en-US" sz="1400" dirty="0"/>
          </a:p>
        </p:txBody>
      </p:sp>
      <p:cxnSp>
        <p:nvCxnSpPr>
          <p:cNvPr id="86" name="Straight Connector 85">
            <a:extLst>
              <a:ext uri="{FF2B5EF4-FFF2-40B4-BE49-F238E27FC236}">
                <a16:creationId xmlns:a16="http://schemas.microsoft.com/office/drawing/2014/main" id="{A53DE7A5-6AF7-1185-FEFB-A1FBEBB2FA4B}"/>
              </a:ext>
            </a:extLst>
          </p:cNvPr>
          <p:cNvCxnSpPr>
            <a:cxnSpLocks/>
          </p:cNvCxnSpPr>
          <p:nvPr/>
        </p:nvCxnSpPr>
        <p:spPr>
          <a:xfrm flipH="1" flipV="1">
            <a:off x="1102734" y="4597075"/>
            <a:ext cx="69321" cy="100285"/>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5CA53D2-3C19-9A30-974C-4019EE78FDD3}"/>
              </a:ext>
            </a:extLst>
          </p:cNvPr>
          <p:cNvCxnSpPr>
            <a:cxnSpLocks/>
          </p:cNvCxnSpPr>
          <p:nvPr/>
        </p:nvCxnSpPr>
        <p:spPr>
          <a:xfrm flipH="1">
            <a:off x="775372" y="4597074"/>
            <a:ext cx="327362"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A0F572B-5346-44CC-4D90-2E5CBA2CC508}"/>
              </a:ext>
            </a:extLst>
          </p:cNvPr>
          <p:cNvSpPr txBox="1"/>
          <p:nvPr/>
        </p:nvSpPr>
        <p:spPr>
          <a:xfrm>
            <a:off x="1661030" y="4999191"/>
            <a:ext cx="749947" cy="254589"/>
          </a:xfrm>
          <a:prstGeom prst="rect">
            <a:avLst/>
          </a:prstGeom>
          <a:noFill/>
        </p:spPr>
        <p:txBody>
          <a:bodyPr wrap="square">
            <a:spAutoFit/>
          </a:bodyPr>
          <a:lstStyle/>
          <a:p>
            <a:fld id="{EA8230EF-A20D-452D-804E-50C82341AB6B}" type="VALUE">
              <a:rPr lang="en-US" sz="1400" b="1" smtClean="0">
                <a:solidFill>
                  <a:schemeClr val="tx1"/>
                </a:solidFill>
              </a:rPr>
              <a:pPr/>
              <a:t>80%</a:t>
            </a:fld>
            <a:endParaRPr lang="en-US" sz="1400" dirty="0"/>
          </a:p>
        </p:txBody>
      </p:sp>
      <p:cxnSp>
        <p:nvCxnSpPr>
          <p:cNvPr id="92" name="Straight Connector 91">
            <a:extLst>
              <a:ext uri="{FF2B5EF4-FFF2-40B4-BE49-F238E27FC236}">
                <a16:creationId xmlns:a16="http://schemas.microsoft.com/office/drawing/2014/main" id="{A28F8FAF-9D6F-B0FC-BEBE-02168F91670B}"/>
              </a:ext>
            </a:extLst>
          </p:cNvPr>
          <p:cNvCxnSpPr>
            <a:cxnSpLocks/>
          </p:cNvCxnSpPr>
          <p:nvPr/>
        </p:nvCxnSpPr>
        <p:spPr>
          <a:xfrm>
            <a:off x="1556019" y="5115769"/>
            <a:ext cx="117442" cy="109836"/>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10177E5-4EA6-DA75-BD2C-AE514B58EF11}"/>
              </a:ext>
            </a:extLst>
          </p:cNvPr>
          <p:cNvCxnSpPr>
            <a:cxnSpLocks/>
          </p:cNvCxnSpPr>
          <p:nvPr/>
        </p:nvCxnSpPr>
        <p:spPr>
          <a:xfrm>
            <a:off x="1673461" y="5225605"/>
            <a:ext cx="470816" cy="0"/>
          </a:xfrm>
          <a:prstGeom prst="line">
            <a:avLst/>
          </a:prstGeom>
          <a:ln w="952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330E52EF-9AA9-864E-6A07-0C4825692AF7}"/>
              </a:ext>
            </a:extLst>
          </p:cNvPr>
          <p:cNvSpPr>
            <a:spLocks noChangeArrowheads="1"/>
          </p:cNvSpPr>
          <p:nvPr/>
        </p:nvSpPr>
        <p:spPr bwMode="auto">
          <a:xfrm>
            <a:off x="6366281" y="5509068"/>
            <a:ext cx="3522137"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1600"/>
              </a:spcAft>
            </a:pPr>
            <a:r>
              <a:rPr lang="en-US" altLang="en-US" sz="1400" b="1" dirty="0"/>
              <a:t>Matched historical 23-year hypothetical</a:t>
            </a:r>
          </a:p>
        </p:txBody>
      </p:sp>
      <p:grpSp>
        <p:nvGrpSpPr>
          <p:cNvPr id="95" name="Group 94">
            <a:extLst>
              <a:ext uri="{FF2B5EF4-FFF2-40B4-BE49-F238E27FC236}">
                <a16:creationId xmlns:a16="http://schemas.microsoft.com/office/drawing/2014/main" id="{88BA1EDC-050E-351C-53A5-1B6955FF8FD7}"/>
              </a:ext>
            </a:extLst>
          </p:cNvPr>
          <p:cNvGrpSpPr/>
          <p:nvPr/>
        </p:nvGrpSpPr>
        <p:grpSpPr>
          <a:xfrm>
            <a:off x="5593081" y="5352859"/>
            <a:ext cx="502919" cy="495641"/>
            <a:chOff x="6569157" y="3100842"/>
            <a:chExt cx="502919" cy="495641"/>
          </a:xfrm>
          <a:solidFill>
            <a:srgbClr val="09757A"/>
          </a:solidFill>
        </p:grpSpPr>
        <p:sp>
          <p:nvSpPr>
            <p:cNvPr id="96" name="Freeform 45">
              <a:extLst>
                <a:ext uri="{FF2B5EF4-FFF2-40B4-BE49-F238E27FC236}">
                  <a16:creationId xmlns:a16="http://schemas.microsoft.com/office/drawing/2014/main" id="{5C19C2FD-40A0-FA12-8591-31F76C62F4E6}"/>
                </a:ext>
              </a:extLst>
            </p:cNvPr>
            <p:cNvSpPr/>
            <p:nvPr/>
          </p:nvSpPr>
          <p:spPr>
            <a:xfrm>
              <a:off x="6569157" y="3539419"/>
              <a:ext cx="38121" cy="57064"/>
            </a:xfrm>
            <a:custGeom>
              <a:avLst/>
              <a:gdLst>
                <a:gd name="connsiteX0" fmla="*/ 19061 w 38121"/>
                <a:gd name="connsiteY0" fmla="*/ 0 h 57064"/>
                <a:gd name="connsiteX1" fmla="*/ 0 w 38121"/>
                <a:gd name="connsiteY1" fmla="*/ 19061 h 57064"/>
                <a:gd name="connsiteX2" fmla="*/ 0 w 38121"/>
                <a:gd name="connsiteY2" fmla="*/ 38004 h 57064"/>
                <a:gd name="connsiteX3" fmla="*/ 19061 w 38121"/>
                <a:gd name="connsiteY3" fmla="*/ 57065 h 57064"/>
                <a:gd name="connsiteX4" fmla="*/ 38121 w 38121"/>
                <a:gd name="connsiteY4" fmla="*/ 38004 h 57064"/>
                <a:gd name="connsiteX5" fmla="*/ 38121 w 38121"/>
                <a:gd name="connsiteY5" fmla="*/ 19061 h 57064"/>
                <a:gd name="connsiteX6" fmla="*/ 19061 w 38121"/>
                <a:gd name="connsiteY6" fmla="*/ 0 h 5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57064">
                  <a:moveTo>
                    <a:pt x="19061" y="0"/>
                  </a:moveTo>
                  <a:cubicBezTo>
                    <a:pt x="8524" y="0"/>
                    <a:pt x="0" y="8524"/>
                    <a:pt x="0" y="19061"/>
                  </a:cubicBezTo>
                  <a:lnTo>
                    <a:pt x="0" y="38004"/>
                  </a:lnTo>
                  <a:cubicBezTo>
                    <a:pt x="0" y="48540"/>
                    <a:pt x="8524" y="57065"/>
                    <a:pt x="19061" y="57065"/>
                  </a:cubicBezTo>
                  <a:cubicBezTo>
                    <a:pt x="29597" y="57065"/>
                    <a:pt x="38121" y="48540"/>
                    <a:pt x="38121" y="38004"/>
                  </a:cubicBezTo>
                  <a:lnTo>
                    <a:pt x="38121" y="19061"/>
                  </a:lnTo>
                  <a:cubicBezTo>
                    <a:pt x="38121" y="8524"/>
                    <a:pt x="29597" y="0"/>
                    <a:pt x="19061" y="0"/>
                  </a:cubicBezTo>
                  <a:close/>
                </a:path>
              </a:pathLst>
            </a:custGeom>
            <a:grpFill/>
            <a:ln w="826" cap="flat">
              <a:noFill/>
              <a:prstDash val="solid"/>
              <a:miter/>
            </a:ln>
          </p:spPr>
          <p:txBody>
            <a:bodyPr rtlCol="0" anchor="ctr"/>
            <a:lstStyle/>
            <a:p>
              <a:endParaRPr lang="en-US"/>
            </a:p>
          </p:txBody>
        </p:sp>
        <p:sp>
          <p:nvSpPr>
            <p:cNvPr id="97" name="Freeform 46">
              <a:extLst>
                <a:ext uri="{FF2B5EF4-FFF2-40B4-BE49-F238E27FC236}">
                  <a16:creationId xmlns:a16="http://schemas.microsoft.com/office/drawing/2014/main" id="{423B1CC9-0C08-B66D-D102-F747F13F7103}"/>
                </a:ext>
              </a:extLst>
            </p:cNvPr>
            <p:cNvSpPr/>
            <p:nvPr/>
          </p:nvSpPr>
          <p:spPr>
            <a:xfrm>
              <a:off x="6635902" y="3460980"/>
              <a:ext cx="38121" cy="135503"/>
            </a:xfrm>
            <a:custGeom>
              <a:avLst/>
              <a:gdLst>
                <a:gd name="connsiteX0" fmla="*/ 19061 w 38121"/>
                <a:gd name="connsiteY0" fmla="*/ 0 h 135503"/>
                <a:gd name="connsiteX1" fmla="*/ 0 w 38121"/>
                <a:gd name="connsiteY1" fmla="*/ 19061 h 135503"/>
                <a:gd name="connsiteX2" fmla="*/ 0 w 38121"/>
                <a:gd name="connsiteY2" fmla="*/ 116443 h 135503"/>
                <a:gd name="connsiteX3" fmla="*/ 19061 w 38121"/>
                <a:gd name="connsiteY3" fmla="*/ 135503 h 135503"/>
                <a:gd name="connsiteX4" fmla="*/ 38121 w 38121"/>
                <a:gd name="connsiteY4" fmla="*/ 116443 h 135503"/>
                <a:gd name="connsiteX5" fmla="*/ 38121 w 38121"/>
                <a:gd name="connsiteY5" fmla="*/ 19061 h 135503"/>
                <a:gd name="connsiteX6" fmla="*/ 19061 w 38121"/>
                <a:gd name="connsiteY6" fmla="*/ 0 h 13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35503">
                  <a:moveTo>
                    <a:pt x="19061" y="0"/>
                  </a:moveTo>
                  <a:cubicBezTo>
                    <a:pt x="8524" y="0"/>
                    <a:pt x="0" y="8525"/>
                    <a:pt x="0" y="19061"/>
                  </a:cubicBezTo>
                  <a:lnTo>
                    <a:pt x="0" y="116443"/>
                  </a:lnTo>
                  <a:cubicBezTo>
                    <a:pt x="0" y="126979"/>
                    <a:pt x="8524" y="135503"/>
                    <a:pt x="19061" y="135503"/>
                  </a:cubicBezTo>
                  <a:cubicBezTo>
                    <a:pt x="29597" y="135503"/>
                    <a:pt x="38121" y="126979"/>
                    <a:pt x="38121" y="116443"/>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98" name="Freeform 47">
              <a:extLst>
                <a:ext uri="{FF2B5EF4-FFF2-40B4-BE49-F238E27FC236}">
                  <a16:creationId xmlns:a16="http://schemas.microsoft.com/office/drawing/2014/main" id="{A19B3D25-5BDD-DCEC-2A81-1534FBACF789}"/>
                </a:ext>
              </a:extLst>
            </p:cNvPr>
            <p:cNvSpPr/>
            <p:nvPr/>
          </p:nvSpPr>
          <p:spPr>
            <a:xfrm>
              <a:off x="6702648" y="3436304"/>
              <a:ext cx="38121" cy="160179"/>
            </a:xfrm>
            <a:custGeom>
              <a:avLst/>
              <a:gdLst>
                <a:gd name="connsiteX0" fmla="*/ 19061 w 38121"/>
                <a:gd name="connsiteY0" fmla="*/ 0 h 160179"/>
                <a:gd name="connsiteX1" fmla="*/ 0 w 38121"/>
                <a:gd name="connsiteY1" fmla="*/ 19061 h 160179"/>
                <a:gd name="connsiteX2" fmla="*/ 0 w 38121"/>
                <a:gd name="connsiteY2" fmla="*/ 141119 h 160179"/>
                <a:gd name="connsiteX3" fmla="*/ 19061 w 38121"/>
                <a:gd name="connsiteY3" fmla="*/ 160180 h 160179"/>
                <a:gd name="connsiteX4" fmla="*/ 38121 w 38121"/>
                <a:gd name="connsiteY4" fmla="*/ 141119 h 160179"/>
                <a:gd name="connsiteX5" fmla="*/ 38121 w 38121"/>
                <a:gd name="connsiteY5" fmla="*/ 19061 h 160179"/>
                <a:gd name="connsiteX6" fmla="*/ 19061 w 38121"/>
                <a:gd name="connsiteY6" fmla="*/ 0 h 16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60179">
                  <a:moveTo>
                    <a:pt x="19061" y="0"/>
                  </a:moveTo>
                  <a:cubicBezTo>
                    <a:pt x="8524" y="0"/>
                    <a:pt x="0" y="8525"/>
                    <a:pt x="0" y="19061"/>
                  </a:cubicBezTo>
                  <a:lnTo>
                    <a:pt x="0" y="141119"/>
                  </a:lnTo>
                  <a:cubicBezTo>
                    <a:pt x="0" y="151656"/>
                    <a:pt x="8524" y="160180"/>
                    <a:pt x="19061" y="160180"/>
                  </a:cubicBezTo>
                  <a:cubicBezTo>
                    <a:pt x="29597" y="160180"/>
                    <a:pt x="38121" y="151656"/>
                    <a:pt x="38121" y="141119"/>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99" name="Freeform 48">
              <a:extLst>
                <a:ext uri="{FF2B5EF4-FFF2-40B4-BE49-F238E27FC236}">
                  <a16:creationId xmlns:a16="http://schemas.microsoft.com/office/drawing/2014/main" id="{B272CAA6-796F-6D6D-3F81-484A0AE13DF6}"/>
                </a:ext>
              </a:extLst>
            </p:cNvPr>
            <p:cNvSpPr/>
            <p:nvPr/>
          </p:nvSpPr>
          <p:spPr>
            <a:xfrm>
              <a:off x="6769394" y="3394201"/>
              <a:ext cx="38121" cy="202282"/>
            </a:xfrm>
            <a:custGeom>
              <a:avLst/>
              <a:gdLst>
                <a:gd name="connsiteX0" fmla="*/ 19061 w 38121"/>
                <a:gd name="connsiteY0" fmla="*/ 0 h 202282"/>
                <a:gd name="connsiteX1" fmla="*/ 0 w 38121"/>
                <a:gd name="connsiteY1" fmla="*/ 19061 h 202282"/>
                <a:gd name="connsiteX2" fmla="*/ 0 w 38121"/>
                <a:gd name="connsiteY2" fmla="*/ 183222 h 202282"/>
                <a:gd name="connsiteX3" fmla="*/ 19061 w 38121"/>
                <a:gd name="connsiteY3" fmla="*/ 202283 h 202282"/>
                <a:gd name="connsiteX4" fmla="*/ 38121 w 38121"/>
                <a:gd name="connsiteY4" fmla="*/ 183222 h 202282"/>
                <a:gd name="connsiteX5" fmla="*/ 38121 w 38121"/>
                <a:gd name="connsiteY5" fmla="*/ 19061 h 202282"/>
                <a:gd name="connsiteX6" fmla="*/ 19061 w 38121"/>
                <a:gd name="connsiteY6" fmla="*/ 0 h 20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202282">
                  <a:moveTo>
                    <a:pt x="19061" y="0"/>
                  </a:moveTo>
                  <a:cubicBezTo>
                    <a:pt x="8524" y="0"/>
                    <a:pt x="0" y="8525"/>
                    <a:pt x="0" y="19061"/>
                  </a:cubicBezTo>
                  <a:lnTo>
                    <a:pt x="0" y="183222"/>
                  </a:lnTo>
                  <a:cubicBezTo>
                    <a:pt x="0" y="193758"/>
                    <a:pt x="8524" y="202283"/>
                    <a:pt x="19061" y="202283"/>
                  </a:cubicBezTo>
                  <a:cubicBezTo>
                    <a:pt x="29597" y="202283"/>
                    <a:pt x="38121" y="193758"/>
                    <a:pt x="38121" y="183222"/>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100" name="Freeform 49">
              <a:extLst>
                <a:ext uri="{FF2B5EF4-FFF2-40B4-BE49-F238E27FC236}">
                  <a16:creationId xmlns:a16="http://schemas.microsoft.com/office/drawing/2014/main" id="{CB4C474C-D690-F63E-8EDF-3780E92083B4}"/>
                </a:ext>
              </a:extLst>
            </p:cNvPr>
            <p:cNvSpPr/>
            <p:nvPr/>
          </p:nvSpPr>
          <p:spPr>
            <a:xfrm>
              <a:off x="6836140" y="3467761"/>
              <a:ext cx="38121" cy="128722"/>
            </a:xfrm>
            <a:custGeom>
              <a:avLst/>
              <a:gdLst>
                <a:gd name="connsiteX0" fmla="*/ 19061 w 38121"/>
                <a:gd name="connsiteY0" fmla="*/ 0 h 128722"/>
                <a:gd name="connsiteX1" fmla="*/ 0 w 38121"/>
                <a:gd name="connsiteY1" fmla="*/ 19061 h 128722"/>
                <a:gd name="connsiteX2" fmla="*/ 0 w 38121"/>
                <a:gd name="connsiteY2" fmla="*/ 109662 h 128722"/>
                <a:gd name="connsiteX3" fmla="*/ 19061 w 38121"/>
                <a:gd name="connsiteY3" fmla="*/ 128722 h 128722"/>
                <a:gd name="connsiteX4" fmla="*/ 38121 w 38121"/>
                <a:gd name="connsiteY4" fmla="*/ 109662 h 128722"/>
                <a:gd name="connsiteX5" fmla="*/ 38121 w 38121"/>
                <a:gd name="connsiteY5" fmla="*/ 19061 h 128722"/>
                <a:gd name="connsiteX6" fmla="*/ 19061 w 38121"/>
                <a:gd name="connsiteY6" fmla="*/ 0 h 12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28722">
                  <a:moveTo>
                    <a:pt x="19061" y="0"/>
                  </a:moveTo>
                  <a:cubicBezTo>
                    <a:pt x="8525" y="0"/>
                    <a:pt x="0" y="8525"/>
                    <a:pt x="0" y="19061"/>
                  </a:cubicBezTo>
                  <a:lnTo>
                    <a:pt x="0" y="109662"/>
                  </a:lnTo>
                  <a:cubicBezTo>
                    <a:pt x="0" y="120198"/>
                    <a:pt x="8525" y="128722"/>
                    <a:pt x="19061" y="128722"/>
                  </a:cubicBezTo>
                  <a:cubicBezTo>
                    <a:pt x="29597" y="128722"/>
                    <a:pt x="38121" y="120198"/>
                    <a:pt x="38121" y="109662"/>
                  </a:cubicBezTo>
                  <a:lnTo>
                    <a:pt x="38121" y="19061"/>
                  </a:lnTo>
                  <a:cubicBezTo>
                    <a:pt x="38121" y="8525"/>
                    <a:pt x="29597" y="0"/>
                    <a:pt x="19061" y="0"/>
                  </a:cubicBezTo>
                  <a:close/>
                </a:path>
              </a:pathLst>
            </a:custGeom>
            <a:grpFill/>
            <a:ln w="826" cap="flat">
              <a:noFill/>
              <a:prstDash val="solid"/>
              <a:miter/>
            </a:ln>
          </p:spPr>
          <p:txBody>
            <a:bodyPr rtlCol="0" anchor="ctr"/>
            <a:lstStyle/>
            <a:p>
              <a:endParaRPr lang="en-US"/>
            </a:p>
          </p:txBody>
        </p:sp>
        <p:sp>
          <p:nvSpPr>
            <p:cNvPr id="101" name="Freeform 50">
              <a:extLst>
                <a:ext uri="{FF2B5EF4-FFF2-40B4-BE49-F238E27FC236}">
                  <a16:creationId xmlns:a16="http://schemas.microsoft.com/office/drawing/2014/main" id="{0497AC9A-6C57-9B5B-BD81-45DCA6E3CC0A}"/>
                </a:ext>
              </a:extLst>
            </p:cNvPr>
            <p:cNvSpPr/>
            <p:nvPr/>
          </p:nvSpPr>
          <p:spPr>
            <a:xfrm>
              <a:off x="6902886" y="3402206"/>
              <a:ext cx="38121" cy="194277"/>
            </a:xfrm>
            <a:custGeom>
              <a:avLst/>
              <a:gdLst>
                <a:gd name="connsiteX0" fmla="*/ 19061 w 38121"/>
                <a:gd name="connsiteY0" fmla="*/ 0 h 194277"/>
                <a:gd name="connsiteX1" fmla="*/ 0 w 38121"/>
                <a:gd name="connsiteY1" fmla="*/ 19061 h 194277"/>
                <a:gd name="connsiteX2" fmla="*/ 0 w 38121"/>
                <a:gd name="connsiteY2" fmla="*/ 175217 h 194277"/>
                <a:gd name="connsiteX3" fmla="*/ 19061 w 38121"/>
                <a:gd name="connsiteY3" fmla="*/ 194278 h 194277"/>
                <a:gd name="connsiteX4" fmla="*/ 38121 w 38121"/>
                <a:gd name="connsiteY4" fmla="*/ 175217 h 194277"/>
                <a:gd name="connsiteX5" fmla="*/ 38121 w 38121"/>
                <a:gd name="connsiteY5" fmla="*/ 19061 h 194277"/>
                <a:gd name="connsiteX6" fmla="*/ 19061 w 38121"/>
                <a:gd name="connsiteY6" fmla="*/ 0 h 19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21" h="194277">
                  <a:moveTo>
                    <a:pt x="19061" y="0"/>
                  </a:moveTo>
                  <a:cubicBezTo>
                    <a:pt x="8525" y="0"/>
                    <a:pt x="0" y="8524"/>
                    <a:pt x="0" y="19061"/>
                  </a:cubicBezTo>
                  <a:lnTo>
                    <a:pt x="0" y="175217"/>
                  </a:lnTo>
                  <a:cubicBezTo>
                    <a:pt x="0" y="185753"/>
                    <a:pt x="8525" y="194278"/>
                    <a:pt x="19061" y="194278"/>
                  </a:cubicBezTo>
                  <a:cubicBezTo>
                    <a:pt x="29597" y="194278"/>
                    <a:pt x="38121" y="185753"/>
                    <a:pt x="38121" y="175217"/>
                  </a:cubicBezTo>
                  <a:lnTo>
                    <a:pt x="38121" y="19061"/>
                  </a:lnTo>
                  <a:cubicBezTo>
                    <a:pt x="38121" y="8524"/>
                    <a:pt x="29597" y="0"/>
                    <a:pt x="19061" y="0"/>
                  </a:cubicBezTo>
                  <a:close/>
                </a:path>
              </a:pathLst>
            </a:custGeom>
            <a:grpFill/>
            <a:ln w="826" cap="flat">
              <a:noFill/>
              <a:prstDash val="solid"/>
              <a:miter/>
            </a:ln>
          </p:spPr>
          <p:txBody>
            <a:bodyPr rtlCol="0" anchor="ctr"/>
            <a:lstStyle/>
            <a:p>
              <a:endParaRPr lang="en-US"/>
            </a:p>
          </p:txBody>
        </p:sp>
        <p:sp>
          <p:nvSpPr>
            <p:cNvPr id="102" name="Freeform 51">
              <a:extLst>
                <a:ext uri="{FF2B5EF4-FFF2-40B4-BE49-F238E27FC236}">
                  <a16:creationId xmlns:a16="http://schemas.microsoft.com/office/drawing/2014/main" id="{97048CB9-6CC6-9F96-1A78-7A890E14316B}"/>
                </a:ext>
              </a:extLst>
            </p:cNvPr>
            <p:cNvSpPr/>
            <p:nvPr/>
          </p:nvSpPr>
          <p:spPr>
            <a:xfrm>
              <a:off x="6986304" y="3558362"/>
              <a:ext cx="85772" cy="38121"/>
            </a:xfrm>
            <a:custGeom>
              <a:avLst/>
              <a:gdLst>
                <a:gd name="connsiteX0" fmla="*/ 66712 w 85772"/>
                <a:gd name="connsiteY0" fmla="*/ 0 h 38121"/>
                <a:gd name="connsiteX1" fmla="*/ 19061 w 85772"/>
                <a:gd name="connsiteY1" fmla="*/ 0 h 38121"/>
                <a:gd name="connsiteX2" fmla="*/ 0 w 85772"/>
                <a:gd name="connsiteY2" fmla="*/ 19061 h 38121"/>
                <a:gd name="connsiteX3" fmla="*/ 19061 w 85772"/>
                <a:gd name="connsiteY3" fmla="*/ 38121 h 38121"/>
                <a:gd name="connsiteX4" fmla="*/ 66712 w 85772"/>
                <a:gd name="connsiteY4" fmla="*/ 38121 h 38121"/>
                <a:gd name="connsiteX5" fmla="*/ 85773 w 85772"/>
                <a:gd name="connsiteY5" fmla="*/ 19061 h 38121"/>
                <a:gd name="connsiteX6" fmla="*/ 66712 w 85772"/>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2" h="38121">
                  <a:moveTo>
                    <a:pt x="66712" y="0"/>
                  </a:moveTo>
                  <a:lnTo>
                    <a:pt x="19061" y="0"/>
                  </a:lnTo>
                  <a:cubicBezTo>
                    <a:pt x="8524" y="0"/>
                    <a:pt x="0" y="8524"/>
                    <a:pt x="0" y="19061"/>
                  </a:cubicBezTo>
                  <a:cubicBezTo>
                    <a:pt x="0" y="29597"/>
                    <a:pt x="8524" y="38121"/>
                    <a:pt x="19061" y="38121"/>
                  </a:cubicBezTo>
                  <a:lnTo>
                    <a:pt x="66712" y="38121"/>
                  </a:lnTo>
                  <a:cubicBezTo>
                    <a:pt x="77249" y="38121"/>
                    <a:pt x="85773" y="29597"/>
                    <a:pt x="85773" y="19061"/>
                  </a:cubicBezTo>
                  <a:cubicBezTo>
                    <a:pt x="85773" y="8524"/>
                    <a:pt x="77249" y="0"/>
                    <a:pt x="66712" y="0"/>
                  </a:cubicBezTo>
                  <a:close/>
                </a:path>
              </a:pathLst>
            </a:custGeom>
            <a:grpFill/>
            <a:ln w="826" cap="flat">
              <a:noFill/>
              <a:prstDash val="solid"/>
              <a:miter/>
            </a:ln>
          </p:spPr>
          <p:txBody>
            <a:bodyPr rtlCol="0" anchor="ctr"/>
            <a:lstStyle/>
            <a:p>
              <a:endParaRPr lang="en-US"/>
            </a:p>
          </p:txBody>
        </p:sp>
        <p:sp>
          <p:nvSpPr>
            <p:cNvPr id="103" name="Freeform 52">
              <a:extLst>
                <a:ext uri="{FF2B5EF4-FFF2-40B4-BE49-F238E27FC236}">
                  <a16:creationId xmlns:a16="http://schemas.microsoft.com/office/drawing/2014/main" id="{50B9FC23-BF04-F5C4-26FB-0C766A735367}"/>
                </a:ext>
              </a:extLst>
            </p:cNvPr>
            <p:cNvSpPr/>
            <p:nvPr/>
          </p:nvSpPr>
          <p:spPr>
            <a:xfrm>
              <a:off x="6986304" y="3376481"/>
              <a:ext cx="85772" cy="38121"/>
            </a:xfrm>
            <a:custGeom>
              <a:avLst/>
              <a:gdLst>
                <a:gd name="connsiteX0" fmla="*/ 66712 w 85772"/>
                <a:gd name="connsiteY0" fmla="*/ 0 h 38121"/>
                <a:gd name="connsiteX1" fmla="*/ 19061 w 85772"/>
                <a:gd name="connsiteY1" fmla="*/ 0 h 38121"/>
                <a:gd name="connsiteX2" fmla="*/ 0 w 85772"/>
                <a:gd name="connsiteY2" fmla="*/ 19061 h 38121"/>
                <a:gd name="connsiteX3" fmla="*/ 19061 w 85772"/>
                <a:gd name="connsiteY3" fmla="*/ 38121 h 38121"/>
                <a:gd name="connsiteX4" fmla="*/ 66712 w 85772"/>
                <a:gd name="connsiteY4" fmla="*/ 38121 h 38121"/>
                <a:gd name="connsiteX5" fmla="*/ 85773 w 85772"/>
                <a:gd name="connsiteY5" fmla="*/ 19061 h 38121"/>
                <a:gd name="connsiteX6" fmla="*/ 66712 w 85772"/>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2" h="38121">
                  <a:moveTo>
                    <a:pt x="66712" y="0"/>
                  </a:moveTo>
                  <a:lnTo>
                    <a:pt x="19061" y="0"/>
                  </a:lnTo>
                  <a:cubicBezTo>
                    <a:pt x="8524" y="0"/>
                    <a:pt x="0" y="8524"/>
                    <a:pt x="0" y="19061"/>
                  </a:cubicBezTo>
                  <a:cubicBezTo>
                    <a:pt x="0" y="29597"/>
                    <a:pt x="8524" y="38121"/>
                    <a:pt x="19061" y="38121"/>
                  </a:cubicBezTo>
                  <a:lnTo>
                    <a:pt x="66712" y="38121"/>
                  </a:lnTo>
                  <a:cubicBezTo>
                    <a:pt x="77249" y="38121"/>
                    <a:pt x="85773" y="29597"/>
                    <a:pt x="85773" y="19061"/>
                  </a:cubicBezTo>
                  <a:cubicBezTo>
                    <a:pt x="85773" y="8524"/>
                    <a:pt x="77249" y="0"/>
                    <a:pt x="66712" y="0"/>
                  </a:cubicBezTo>
                  <a:close/>
                </a:path>
              </a:pathLst>
            </a:custGeom>
            <a:grpFill/>
            <a:ln w="826" cap="flat">
              <a:noFill/>
              <a:prstDash val="solid"/>
              <a:miter/>
            </a:ln>
          </p:spPr>
          <p:txBody>
            <a:bodyPr rtlCol="0" anchor="ctr"/>
            <a:lstStyle/>
            <a:p>
              <a:endParaRPr lang="en-US"/>
            </a:p>
          </p:txBody>
        </p:sp>
        <p:sp>
          <p:nvSpPr>
            <p:cNvPr id="104" name="Freeform 53">
              <a:extLst>
                <a:ext uri="{FF2B5EF4-FFF2-40B4-BE49-F238E27FC236}">
                  <a16:creationId xmlns:a16="http://schemas.microsoft.com/office/drawing/2014/main" id="{3C4FF1C9-4B88-23E1-9C35-68984A3D0FDA}"/>
                </a:ext>
              </a:extLst>
            </p:cNvPr>
            <p:cNvSpPr/>
            <p:nvPr/>
          </p:nvSpPr>
          <p:spPr>
            <a:xfrm>
              <a:off x="7010133" y="3497727"/>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5"/>
                    <a:pt x="0" y="19061"/>
                  </a:cubicBezTo>
                  <a:cubicBezTo>
                    <a:pt x="0" y="29597"/>
                    <a:pt x="8525" y="38121"/>
                    <a:pt x="19061" y="38121"/>
                  </a:cubicBezTo>
                  <a:lnTo>
                    <a:pt x="42882" y="38121"/>
                  </a:lnTo>
                  <a:cubicBezTo>
                    <a:pt x="53419" y="38121"/>
                    <a:pt x="61943" y="29597"/>
                    <a:pt x="61943" y="19061"/>
                  </a:cubicBezTo>
                  <a:cubicBezTo>
                    <a:pt x="61943" y="8525"/>
                    <a:pt x="53419" y="0"/>
                    <a:pt x="42882" y="0"/>
                  </a:cubicBezTo>
                  <a:close/>
                </a:path>
              </a:pathLst>
            </a:custGeom>
            <a:grpFill/>
            <a:ln w="826" cap="flat">
              <a:noFill/>
              <a:prstDash val="solid"/>
              <a:miter/>
            </a:ln>
          </p:spPr>
          <p:txBody>
            <a:bodyPr rtlCol="0" anchor="ctr"/>
            <a:lstStyle/>
            <a:p>
              <a:endParaRPr lang="en-US"/>
            </a:p>
          </p:txBody>
        </p:sp>
        <p:sp>
          <p:nvSpPr>
            <p:cNvPr id="105" name="Freeform 54">
              <a:extLst>
                <a:ext uri="{FF2B5EF4-FFF2-40B4-BE49-F238E27FC236}">
                  <a16:creationId xmlns:a16="http://schemas.microsoft.com/office/drawing/2014/main" id="{4A4EAC0A-3388-D8D2-9E59-006469C89A87}"/>
                </a:ext>
              </a:extLst>
            </p:cNvPr>
            <p:cNvSpPr/>
            <p:nvPr/>
          </p:nvSpPr>
          <p:spPr>
            <a:xfrm>
              <a:off x="7010133" y="3437125"/>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4"/>
                    <a:pt x="0" y="19061"/>
                  </a:cubicBezTo>
                  <a:cubicBezTo>
                    <a:pt x="0" y="29597"/>
                    <a:pt x="8525" y="38121"/>
                    <a:pt x="19061" y="38121"/>
                  </a:cubicBezTo>
                  <a:lnTo>
                    <a:pt x="42882" y="38121"/>
                  </a:lnTo>
                  <a:cubicBezTo>
                    <a:pt x="53419" y="38121"/>
                    <a:pt x="61943" y="29597"/>
                    <a:pt x="61943" y="19061"/>
                  </a:cubicBezTo>
                  <a:cubicBezTo>
                    <a:pt x="61943" y="8524"/>
                    <a:pt x="53419" y="0"/>
                    <a:pt x="42882" y="0"/>
                  </a:cubicBezTo>
                  <a:close/>
                </a:path>
              </a:pathLst>
            </a:custGeom>
            <a:grpFill/>
            <a:ln w="826" cap="flat">
              <a:noFill/>
              <a:prstDash val="solid"/>
              <a:miter/>
            </a:ln>
          </p:spPr>
          <p:txBody>
            <a:bodyPr rtlCol="0" anchor="ctr"/>
            <a:lstStyle/>
            <a:p>
              <a:endParaRPr lang="en-US"/>
            </a:p>
          </p:txBody>
        </p:sp>
        <p:sp>
          <p:nvSpPr>
            <p:cNvPr id="106" name="Freeform 55">
              <a:extLst>
                <a:ext uri="{FF2B5EF4-FFF2-40B4-BE49-F238E27FC236}">
                  <a16:creationId xmlns:a16="http://schemas.microsoft.com/office/drawing/2014/main" id="{3E1AD222-F0FA-014E-D76E-9A24AE4311D5}"/>
                </a:ext>
              </a:extLst>
            </p:cNvPr>
            <p:cNvSpPr/>
            <p:nvPr/>
          </p:nvSpPr>
          <p:spPr>
            <a:xfrm>
              <a:off x="6986304" y="3194634"/>
              <a:ext cx="85772" cy="38121"/>
            </a:xfrm>
            <a:custGeom>
              <a:avLst/>
              <a:gdLst>
                <a:gd name="connsiteX0" fmla="*/ 19061 w 85772"/>
                <a:gd name="connsiteY0" fmla="*/ 38121 h 38121"/>
                <a:gd name="connsiteX1" fmla="*/ 66712 w 85772"/>
                <a:gd name="connsiteY1" fmla="*/ 38121 h 38121"/>
                <a:gd name="connsiteX2" fmla="*/ 85773 w 85772"/>
                <a:gd name="connsiteY2" fmla="*/ 19061 h 38121"/>
                <a:gd name="connsiteX3" fmla="*/ 66712 w 85772"/>
                <a:gd name="connsiteY3" fmla="*/ 0 h 38121"/>
                <a:gd name="connsiteX4" fmla="*/ 19061 w 85772"/>
                <a:gd name="connsiteY4" fmla="*/ 0 h 38121"/>
                <a:gd name="connsiteX5" fmla="*/ 0 w 85772"/>
                <a:gd name="connsiteY5" fmla="*/ 19061 h 38121"/>
                <a:gd name="connsiteX6" fmla="*/ 19061 w 85772"/>
                <a:gd name="connsiteY6" fmla="*/ 38121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2" h="38121">
                  <a:moveTo>
                    <a:pt x="19061" y="38121"/>
                  </a:moveTo>
                  <a:lnTo>
                    <a:pt x="66712" y="38121"/>
                  </a:lnTo>
                  <a:cubicBezTo>
                    <a:pt x="77249" y="38121"/>
                    <a:pt x="85773" y="29597"/>
                    <a:pt x="85773" y="19061"/>
                  </a:cubicBezTo>
                  <a:cubicBezTo>
                    <a:pt x="85773" y="8524"/>
                    <a:pt x="77249" y="0"/>
                    <a:pt x="66712" y="0"/>
                  </a:cubicBezTo>
                  <a:lnTo>
                    <a:pt x="19061" y="0"/>
                  </a:lnTo>
                  <a:cubicBezTo>
                    <a:pt x="8524" y="0"/>
                    <a:pt x="0" y="8524"/>
                    <a:pt x="0" y="19061"/>
                  </a:cubicBezTo>
                  <a:cubicBezTo>
                    <a:pt x="0" y="29597"/>
                    <a:pt x="8524" y="38121"/>
                    <a:pt x="19061" y="38121"/>
                  </a:cubicBezTo>
                  <a:close/>
                </a:path>
              </a:pathLst>
            </a:custGeom>
            <a:grpFill/>
            <a:ln w="826" cap="flat">
              <a:noFill/>
              <a:prstDash val="solid"/>
              <a:miter/>
            </a:ln>
          </p:spPr>
          <p:txBody>
            <a:bodyPr rtlCol="0" anchor="ctr"/>
            <a:lstStyle/>
            <a:p>
              <a:endParaRPr lang="en-US"/>
            </a:p>
          </p:txBody>
        </p:sp>
        <p:sp>
          <p:nvSpPr>
            <p:cNvPr id="107" name="Freeform 56">
              <a:extLst>
                <a:ext uri="{FF2B5EF4-FFF2-40B4-BE49-F238E27FC236}">
                  <a16:creationId xmlns:a16="http://schemas.microsoft.com/office/drawing/2014/main" id="{A662CAFA-0B1A-B21E-5CDB-167B1C11E3EF}"/>
                </a:ext>
              </a:extLst>
            </p:cNvPr>
            <p:cNvSpPr/>
            <p:nvPr/>
          </p:nvSpPr>
          <p:spPr>
            <a:xfrm>
              <a:off x="7010133" y="3315880"/>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4"/>
                    <a:pt x="0" y="19061"/>
                  </a:cubicBezTo>
                  <a:cubicBezTo>
                    <a:pt x="0" y="29597"/>
                    <a:pt x="8525" y="38121"/>
                    <a:pt x="19061" y="38121"/>
                  </a:cubicBezTo>
                  <a:lnTo>
                    <a:pt x="42882" y="38121"/>
                  </a:lnTo>
                  <a:cubicBezTo>
                    <a:pt x="53419" y="38121"/>
                    <a:pt x="61943" y="29597"/>
                    <a:pt x="61943" y="19061"/>
                  </a:cubicBezTo>
                  <a:cubicBezTo>
                    <a:pt x="61943" y="8524"/>
                    <a:pt x="53419" y="0"/>
                    <a:pt x="42882" y="0"/>
                  </a:cubicBezTo>
                  <a:close/>
                </a:path>
              </a:pathLst>
            </a:custGeom>
            <a:grpFill/>
            <a:ln w="826" cap="flat">
              <a:noFill/>
              <a:prstDash val="solid"/>
              <a:miter/>
            </a:ln>
          </p:spPr>
          <p:txBody>
            <a:bodyPr rtlCol="0" anchor="ctr"/>
            <a:lstStyle/>
            <a:p>
              <a:endParaRPr lang="en-US"/>
            </a:p>
          </p:txBody>
        </p:sp>
        <p:sp>
          <p:nvSpPr>
            <p:cNvPr id="108" name="Freeform 57">
              <a:extLst>
                <a:ext uri="{FF2B5EF4-FFF2-40B4-BE49-F238E27FC236}">
                  <a16:creationId xmlns:a16="http://schemas.microsoft.com/office/drawing/2014/main" id="{383B670C-0627-3206-1B41-497237A6A8F0}"/>
                </a:ext>
              </a:extLst>
            </p:cNvPr>
            <p:cNvSpPr/>
            <p:nvPr/>
          </p:nvSpPr>
          <p:spPr>
            <a:xfrm>
              <a:off x="7010133" y="3255278"/>
              <a:ext cx="61943" cy="38121"/>
            </a:xfrm>
            <a:custGeom>
              <a:avLst/>
              <a:gdLst>
                <a:gd name="connsiteX0" fmla="*/ 42882 w 61943"/>
                <a:gd name="connsiteY0" fmla="*/ 0 h 38121"/>
                <a:gd name="connsiteX1" fmla="*/ 19061 w 61943"/>
                <a:gd name="connsiteY1" fmla="*/ 0 h 38121"/>
                <a:gd name="connsiteX2" fmla="*/ 0 w 61943"/>
                <a:gd name="connsiteY2" fmla="*/ 19061 h 38121"/>
                <a:gd name="connsiteX3" fmla="*/ 19061 w 61943"/>
                <a:gd name="connsiteY3" fmla="*/ 38121 h 38121"/>
                <a:gd name="connsiteX4" fmla="*/ 42882 w 61943"/>
                <a:gd name="connsiteY4" fmla="*/ 38121 h 38121"/>
                <a:gd name="connsiteX5" fmla="*/ 61943 w 61943"/>
                <a:gd name="connsiteY5" fmla="*/ 19061 h 38121"/>
                <a:gd name="connsiteX6" fmla="*/ 42882 w 61943"/>
                <a:gd name="connsiteY6" fmla="*/ 0 h 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43" h="38121">
                  <a:moveTo>
                    <a:pt x="42882" y="0"/>
                  </a:moveTo>
                  <a:lnTo>
                    <a:pt x="19061" y="0"/>
                  </a:lnTo>
                  <a:cubicBezTo>
                    <a:pt x="8525" y="0"/>
                    <a:pt x="0" y="8524"/>
                    <a:pt x="0" y="19061"/>
                  </a:cubicBezTo>
                  <a:cubicBezTo>
                    <a:pt x="0" y="29597"/>
                    <a:pt x="8525" y="38121"/>
                    <a:pt x="19061" y="38121"/>
                  </a:cubicBezTo>
                  <a:lnTo>
                    <a:pt x="42882" y="38121"/>
                  </a:lnTo>
                  <a:cubicBezTo>
                    <a:pt x="53419" y="38121"/>
                    <a:pt x="61943" y="29597"/>
                    <a:pt x="61943" y="19061"/>
                  </a:cubicBezTo>
                  <a:cubicBezTo>
                    <a:pt x="61943" y="8524"/>
                    <a:pt x="53419" y="0"/>
                    <a:pt x="42882" y="0"/>
                  </a:cubicBezTo>
                  <a:close/>
                </a:path>
              </a:pathLst>
            </a:custGeom>
            <a:grpFill/>
            <a:ln w="826" cap="flat">
              <a:noFill/>
              <a:prstDash val="solid"/>
              <a:miter/>
            </a:ln>
          </p:spPr>
          <p:txBody>
            <a:bodyPr rtlCol="0" anchor="ctr"/>
            <a:lstStyle/>
            <a:p>
              <a:endParaRPr lang="en-US"/>
            </a:p>
          </p:txBody>
        </p:sp>
        <p:sp>
          <p:nvSpPr>
            <p:cNvPr id="109" name="Freeform 58">
              <a:extLst>
                <a:ext uri="{FF2B5EF4-FFF2-40B4-BE49-F238E27FC236}">
                  <a16:creationId xmlns:a16="http://schemas.microsoft.com/office/drawing/2014/main" id="{0FCD0301-97A2-2073-5BCC-F321EFE9BE64}"/>
                </a:ext>
              </a:extLst>
            </p:cNvPr>
            <p:cNvSpPr/>
            <p:nvPr/>
          </p:nvSpPr>
          <p:spPr>
            <a:xfrm>
              <a:off x="6569157" y="3100842"/>
              <a:ext cx="390567" cy="265002"/>
            </a:xfrm>
            <a:custGeom>
              <a:avLst/>
              <a:gdLst>
                <a:gd name="connsiteX0" fmla="*/ 359529 w 390567"/>
                <a:gd name="connsiteY0" fmla="*/ 80163 h 265002"/>
                <a:gd name="connsiteX1" fmla="*/ 244872 w 390567"/>
                <a:gd name="connsiteY1" fmla="*/ 72275 h 265002"/>
                <a:gd name="connsiteX2" fmla="*/ 250722 w 390567"/>
                <a:gd name="connsiteY2" fmla="*/ 54111 h 265002"/>
                <a:gd name="connsiteX3" fmla="*/ 245282 w 390567"/>
                <a:gd name="connsiteY3" fmla="*/ 9477 h 265002"/>
                <a:gd name="connsiteX4" fmla="*/ 200615 w 390567"/>
                <a:gd name="connsiteY4" fmla="*/ 6837 h 265002"/>
                <a:gd name="connsiteX5" fmla="*/ 109335 w 390567"/>
                <a:gd name="connsiteY5" fmla="*/ 61412 h 265002"/>
                <a:gd name="connsiteX6" fmla="*/ 97466 w 390567"/>
                <a:gd name="connsiteY6" fmla="*/ 71756 h 265002"/>
                <a:gd name="connsiteX7" fmla="*/ 79143 w 390567"/>
                <a:gd name="connsiteY7" fmla="*/ 57950 h 265002"/>
                <a:gd name="connsiteX8" fmla="*/ 19061 w 390567"/>
                <a:gd name="connsiteY8" fmla="*/ 57950 h 265002"/>
                <a:gd name="connsiteX9" fmla="*/ 0 w 390567"/>
                <a:gd name="connsiteY9" fmla="*/ 77011 h 265002"/>
                <a:gd name="connsiteX10" fmla="*/ 19061 w 390567"/>
                <a:gd name="connsiteY10" fmla="*/ 96072 h 265002"/>
                <a:gd name="connsiteX11" fmla="*/ 60082 w 390567"/>
                <a:gd name="connsiteY11" fmla="*/ 96072 h 265002"/>
                <a:gd name="connsiteX12" fmla="*/ 60082 w 390567"/>
                <a:gd name="connsiteY12" fmla="*/ 226881 h 265002"/>
                <a:gd name="connsiteX13" fmla="*/ 19061 w 390567"/>
                <a:gd name="connsiteY13" fmla="*/ 226881 h 265002"/>
                <a:gd name="connsiteX14" fmla="*/ 0 w 390567"/>
                <a:gd name="connsiteY14" fmla="*/ 245942 h 265002"/>
                <a:gd name="connsiteX15" fmla="*/ 19061 w 390567"/>
                <a:gd name="connsiteY15" fmla="*/ 265003 h 265002"/>
                <a:gd name="connsiteX16" fmla="*/ 79143 w 390567"/>
                <a:gd name="connsiteY16" fmla="*/ 265003 h 265002"/>
                <a:gd name="connsiteX17" fmla="*/ 95387 w 390567"/>
                <a:gd name="connsiteY17" fmla="*/ 255916 h 265002"/>
                <a:gd name="connsiteX18" fmla="*/ 100173 w 390567"/>
                <a:gd name="connsiteY18" fmla="*/ 257928 h 265002"/>
                <a:gd name="connsiteX19" fmla="*/ 128018 w 390567"/>
                <a:gd name="connsiteY19" fmla="*/ 264290 h 265002"/>
                <a:gd name="connsiteX20" fmla="*/ 230463 w 390567"/>
                <a:gd name="connsiteY20" fmla="*/ 265003 h 265002"/>
                <a:gd name="connsiteX21" fmla="*/ 273832 w 390567"/>
                <a:gd name="connsiteY21" fmla="*/ 231835 h 265002"/>
                <a:gd name="connsiteX22" fmla="*/ 284326 w 390567"/>
                <a:gd name="connsiteY22" fmla="*/ 160177 h 265002"/>
                <a:gd name="connsiteX23" fmla="*/ 360677 w 390567"/>
                <a:gd name="connsiteY23" fmla="*/ 146481 h 265002"/>
                <a:gd name="connsiteX24" fmla="*/ 390568 w 390567"/>
                <a:gd name="connsiteY24" fmla="*/ 113389 h 265002"/>
                <a:gd name="connsiteX25" fmla="*/ 359521 w 390567"/>
                <a:gd name="connsiteY25" fmla="*/ 80179 h 265002"/>
                <a:gd name="connsiteX26" fmla="*/ 263782 w 390567"/>
                <a:gd name="connsiteY26" fmla="*/ 125132 h 265002"/>
                <a:gd name="connsiteX27" fmla="*/ 248225 w 390567"/>
                <a:gd name="connsiteY27" fmla="*/ 141620 h 265002"/>
                <a:gd name="connsiteX28" fmla="*/ 237093 w 390567"/>
                <a:gd name="connsiteY28" fmla="*/ 221651 h 265002"/>
                <a:gd name="connsiteX29" fmla="*/ 235643 w 390567"/>
                <a:gd name="connsiteY29" fmla="*/ 226118 h 265002"/>
                <a:gd name="connsiteX30" fmla="*/ 230614 w 390567"/>
                <a:gd name="connsiteY30" fmla="*/ 226864 h 265002"/>
                <a:gd name="connsiteX31" fmla="*/ 128320 w 390567"/>
                <a:gd name="connsiteY31" fmla="*/ 226152 h 265002"/>
                <a:gd name="connsiteX32" fmla="*/ 116929 w 390567"/>
                <a:gd name="connsiteY32" fmla="*/ 223663 h 265002"/>
                <a:gd name="connsiteX33" fmla="*/ 98204 w 390567"/>
                <a:gd name="connsiteY33" fmla="*/ 217485 h 265002"/>
                <a:gd name="connsiteX34" fmla="*/ 98204 w 390567"/>
                <a:gd name="connsiteY34" fmla="*/ 124495 h 265002"/>
                <a:gd name="connsiteX35" fmla="*/ 116929 w 390567"/>
                <a:gd name="connsiteY35" fmla="*/ 106667 h 265002"/>
                <a:gd name="connsiteX36" fmla="*/ 130105 w 390567"/>
                <a:gd name="connsiteY36" fmla="*/ 93381 h 265002"/>
                <a:gd name="connsiteX37" fmla="*/ 214202 w 390567"/>
                <a:gd name="connsiteY37" fmla="*/ 43123 h 265002"/>
                <a:gd name="connsiteX38" fmla="*/ 201176 w 390567"/>
                <a:gd name="connsiteY38" fmla="*/ 83809 h 265002"/>
                <a:gd name="connsiteX39" fmla="*/ 203523 w 390567"/>
                <a:gd name="connsiteY39" fmla="*/ 100296 h 265002"/>
                <a:gd name="connsiteX40" fmla="*/ 218007 w 390567"/>
                <a:gd name="connsiteY40" fmla="*/ 108636 h 265002"/>
                <a:gd name="connsiteX41" fmla="*/ 317661 w 390567"/>
                <a:gd name="connsiteY41" fmla="*/ 115484 h 265002"/>
                <a:gd name="connsiteX42" fmla="*/ 263798 w 390567"/>
                <a:gd name="connsiteY42" fmla="*/ 125124 h 26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0567" h="265002">
                  <a:moveTo>
                    <a:pt x="359529" y="80163"/>
                  </a:moveTo>
                  <a:lnTo>
                    <a:pt x="244872" y="72275"/>
                  </a:lnTo>
                  <a:lnTo>
                    <a:pt x="250722" y="54111"/>
                  </a:lnTo>
                  <a:cubicBezTo>
                    <a:pt x="258132" y="40600"/>
                    <a:pt x="258610" y="21690"/>
                    <a:pt x="245282" y="9477"/>
                  </a:cubicBezTo>
                  <a:cubicBezTo>
                    <a:pt x="232810" y="-2098"/>
                    <a:pt x="214311" y="-3180"/>
                    <a:pt x="200615" y="6837"/>
                  </a:cubicBezTo>
                  <a:lnTo>
                    <a:pt x="109335" y="61412"/>
                  </a:lnTo>
                  <a:cubicBezTo>
                    <a:pt x="105161" y="64379"/>
                    <a:pt x="101238" y="67958"/>
                    <a:pt x="97466" y="71756"/>
                  </a:cubicBezTo>
                  <a:cubicBezTo>
                    <a:pt x="95186" y="63784"/>
                    <a:pt x="87860" y="57950"/>
                    <a:pt x="79143" y="57950"/>
                  </a:cubicBezTo>
                  <a:lnTo>
                    <a:pt x="19061" y="57950"/>
                  </a:lnTo>
                  <a:cubicBezTo>
                    <a:pt x="8524" y="57950"/>
                    <a:pt x="0" y="66475"/>
                    <a:pt x="0" y="77011"/>
                  </a:cubicBezTo>
                  <a:cubicBezTo>
                    <a:pt x="0" y="87547"/>
                    <a:pt x="8524" y="96072"/>
                    <a:pt x="19061" y="96072"/>
                  </a:cubicBezTo>
                  <a:lnTo>
                    <a:pt x="60082" y="96072"/>
                  </a:lnTo>
                  <a:lnTo>
                    <a:pt x="60082" y="226881"/>
                  </a:lnTo>
                  <a:lnTo>
                    <a:pt x="19061" y="226881"/>
                  </a:lnTo>
                  <a:cubicBezTo>
                    <a:pt x="8524" y="226881"/>
                    <a:pt x="0" y="235406"/>
                    <a:pt x="0" y="245942"/>
                  </a:cubicBezTo>
                  <a:cubicBezTo>
                    <a:pt x="0" y="256478"/>
                    <a:pt x="8524" y="265003"/>
                    <a:pt x="19061" y="265003"/>
                  </a:cubicBezTo>
                  <a:lnTo>
                    <a:pt x="79143" y="265003"/>
                  </a:lnTo>
                  <a:cubicBezTo>
                    <a:pt x="86016" y="265003"/>
                    <a:pt x="92034" y="261365"/>
                    <a:pt x="95387" y="255916"/>
                  </a:cubicBezTo>
                  <a:cubicBezTo>
                    <a:pt x="97265" y="256503"/>
                    <a:pt x="98681" y="257199"/>
                    <a:pt x="100173" y="257928"/>
                  </a:cubicBezTo>
                  <a:cubicBezTo>
                    <a:pt x="106954" y="261205"/>
                    <a:pt x="114138" y="264181"/>
                    <a:pt x="128018" y="264290"/>
                  </a:cubicBezTo>
                  <a:lnTo>
                    <a:pt x="230463" y="265003"/>
                  </a:lnTo>
                  <a:cubicBezTo>
                    <a:pt x="253136" y="265003"/>
                    <a:pt x="267688" y="253871"/>
                    <a:pt x="273832" y="231835"/>
                  </a:cubicBezTo>
                  <a:cubicBezTo>
                    <a:pt x="276321" y="222715"/>
                    <a:pt x="281392" y="183965"/>
                    <a:pt x="284326" y="160177"/>
                  </a:cubicBezTo>
                  <a:lnTo>
                    <a:pt x="360677" y="146481"/>
                  </a:lnTo>
                  <a:cubicBezTo>
                    <a:pt x="377726" y="144729"/>
                    <a:pt x="390568" y="130513"/>
                    <a:pt x="390568" y="113389"/>
                  </a:cubicBezTo>
                  <a:cubicBezTo>
                    <a:pt x="390568" y="96264"/>
                    <a:pt x="376905" y="81303"/>
                    <a:pt x="359521" y="80179"/>
                  </a:cubicBezTo>
                  <a:close/>
                  <a:moveTo>
                    <a:pt x="263782" y="125132"/>
                  </a:moveTo>
                  <a:cubicBezTo>
                    <a:pt x="255517" y="126624"/>
                    <a:pt x="249230" y="133288"/>
                    <a:pt x="248225" y="141620"/>
                  </a:cubicBezTo>
                  <a:cubicBezTo>
                    <a:pt x="244017" y="176204"/>
                    <a:pt x="238736" y="215591"/>
                    <a:pt x="237093" y="221651"/>
                  </a:cubicBezTo>
                  <a:cubicBezTo>
                    <a:pt x="236683" y="223034"/>
                    <a:pt x="235978" y="225599"/>
                    <a:pt x="235643" y="226118"/>
                  </a:cubicBezTo>
                  <a:cubicBezTo>
                    <a:pt x="235601" y="226118"/>
                    <a:pt x="234302" y="226864"/>
                    <a:pt x="230614" y="226864"/>
                  </a:cubicBezTo>
                  <a:lnTo>
                    <a:pt x="128320" y="226152"/>
                  </a:lnTo>
                  <a:cubicBezTo>
                    <a:pt x="121958" y="226110"/>
                    <a:pt x="120466" y="225372"/>
                    <a:pt x="116929" y="223663"/>
                  </a:cubicBezTo>
                  <a:cubicBezTo>
                    <a:pt x="111866" y="221207"/>
                    <a:pt x="106510" y="218860"/>
                    <a:pt x="98204" y="217485"/>
                  </a:cubicBezTo>
                  <a:lnTo>
                    <a:pt x="98204" y="124495"/>
                  </a:lnTo>
                  <a:cubicBezTo>
                    <a:pt x="104901" y="119768"/>
                    <a:pt x="110969" y="113179"/>
                    <a:pt x="116929" y="106667"/>
                  </a:cubicBezTo>
                  <a:cubicBezTo>
                    <a:pt x="121992" y="101160"/>
                    <a:pt x="127205" y="95460"/>
                    <a:pt x="130105" y="93381"/>
                  </a:cubicBezTo>
                  <a:lnTo>
                    <a:pt x="214202" y="43123"/>
                  </a:lnTo>
                  <a:lnTo>
                    <a:pt x="201176" y="83809"/>
                  </a:lnTo>
                  <a:cubicBezTo>
                    <a:pt x="199349" y="89358"/>
                    <a:pt x="200246" y="95460"/>
                    <a:pt x="203523" y="100296"/>
                  </a:cubicBezTo>
                  <a:cubicBezTo>
                    <a:pt x="206801" y="105175"/>
                    <a:pt x="212157" y="108226"/>
                    <a:pt x="218007" y="108636"/>
                  </a:cubicBezTo>
                  <a:lnTo>
                    <a:pt x="317661" y="115484"/>
                  </a:lnTo>
                  <a:lnTo>
                    <a:pt x="263798" y="125124"/>
                  </a:lnTo>
                  <a:close/>
                </a:path>
              </a:pathLst>
            </a:custGeom>
            <a:grpFill/>
            <a:ln w="826" cap="flat">
              <a:noFill/>
              <a:prstDash val="solid"/>
              <a:miter/>
            </a:ln>
          </p:spPr>
          <p:txBody>
            <a:bodyPr rtlCol="0" anchor="ctr"/>
            <a:lstStyle/>
            <a:p>
              <a:endParaRPr lang="en-US"/>
            </a:p>
          </p:txBody>
        </p:sp>
      </p:grpSp>
      <p:sp>
        <p:nvSpPr>
          <p:cNvPr id="110" name="Rectangle 109">
            <a:extLst>
              <a:ext uri="{FF2B5EF4-FFF2-40B4-BE49-F238E27FC236}">
                <a16:creationId xmlns:a16="http://schemas.microsoft.com/office/drawing/2014/main" id="{CFEE5CDA-4F84-5114-38AB-75BF8D055D35}"/>
              </a:ext>
            </a:extLst>
          </p:cNvPr>
          <p:cNvSpPr>
            <a:spLocks noChangeArrowheads="1"/>
          </p:cNvSpPr>
          <p:nvPr/>
        </p:nvSpPr>
        <p:spPr bwMode="auto">
          <a:xfrm>
            <a:off x="6366281" y="4689631"/>
            <a:ext cx="3522137"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684213">
              <a:defRPr>
                <a:solidFill>
                  <a:schemeClr val="tx1"/>
                </a:solidFill>
                <a:latin typeface="Calibri" panose="020F0502020204030204" pitchFamily="34" charset="0"/>
              </a:defRPr>
            </a:lvl1pPr>
            <a:lvl2pPr marL="742950" indent="-285750" defTabSz="684213">
              <a:defRPr>
                <a:solidFill>
                  <a:schemeClr val="tx1"/>
                </a:solidFill>
                <a:latin typeface="Calibri" panose="020F0502020204030204" pitchFamily="34" charset="0"/>
              </a:defRPr>
            </a:lvl2pPr>
            <a:lvl3pPr marL="1143000" indent="-228600" defTabSz="684213">
              <a:defRPr>
                <a:solidFill>
                  <a:schemeClr val="tx1"/>
                </a:solidFill>
                <a:latin typeface="Calibri" panose="020F0502020204030204" pitchFamily="34" charset="0"/>
              </a:defRPr>
            </a:lvl3pPr>
            <a:lvl4pPr marL="1600200" indent="-228600" defTabSz="684213">
              <a:defRPr>
                <a:solidFill>
                  <a:schemeClr val="tx1"/>
                </a:solidFill>
                <a:latin typeface="Calibri" panose="020F0502020204030204" pitchFamily="34" charset="0"/>
              </a:defRPr>
            </a:lvl4pPr>
            <a:lvl5pPr marL="2057400" indent="-228600" defTabSz="684213">
              <a:defRPr>
                <a:solidFill>
                  <a:schemeClr val="tx1"/>
                </a:solidFill>
                <a:latin typeface="Calibri" panose="020F050202020403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1600"/>
              </a:spcAft>
            </a:pPr>
            <a:r>
              <a:rPr lang="en-US" altLang="en-US" sz="1400" b="1" dirty="0"/>
              <a:t>$15,000 annual payment for 10 years</a:t>
            </a:r>
          </a:p>
        </p:txBody>
      </p:sp>
      <p:pic>
        <p:nvPicPr>
          <p:cNvPr id="111" name="Graphic 110">
            <a:extLst>
              <a:ext uri="{FF2B5EF4-FFF2-40B4-BE49-F238E27FC236}">
                <a16:creationId xmlns:a16="http://schemas.microsoft.com/office/drawing/2014/main" id="{56A848ED-6A41-CB2C-D7AF-0D63273CF9E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5615940" y="4556032"/>
            <a:ext cx="457200" cy="457200"/>
          </a:xfrm>
          <a:prstGeom prst="rect">
            <a:avLst/>
          </a:prstGeom>
        </p:spPr>
      </p:pic>
      <p:cxnSp>
        <p:nvCxnSpPr>
          <p:cNvPr id="112" name="Straight Connector 111">
            <a:extLst>
              <a:ext uri="{FF2B5EF4-FFF2-40B4-BE49-F238E27FC236}">
                <a16:creationId xmlns:a16="http://schemas.microsoft.com/office/drawing/2014/main" id="{D173FCFF-CEF4-0F2B-C5A2-6F595D09740A}"/>
              </a:ext>
            </a:extLst>
          </p:cNvPr>
          <p:cNvCxnSpPr>
            <a:cxnSpLocks/>
          </p:cNvCxnSpPr>
          <p:nvPr/>
        </p:nvCxnSpPr>
        <p:spPr>
          <a:xfrm>
            <a:off x="5384166" y="5171993"/>
            <a:ext cx="4136497" cy="3058"/>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B35F5875-0630-F42C-9929-E0A164A45D1E}"/>
              </a:ext>
            </a:extLst>
          </p:cNvPr>
          <p:cNvSpPr/>
          <p:nvPr/>
        </p:nvSpPr>
        <p:spPr>
          <a:xfrm>
            <a:off x="571500" y="1413814"/>
            <a:ext cx="9294115" cy="2384999"/>
          </a:xfrm>
          <a:prstGeom prst="rect">
            <a:avLst/>
          </a:prstGeom>
          <a:no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375207"/>
      </p:ext>
    </p:extLst>
  </p:cSld>
  <p:clrMapOvr>
    <a:masterClrMapping/>
  </p:clrMapOvr>
</p:sld>
</file>

<file path=ppt/theme/theme1.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4266C8-8592-F54C-A431-E3F8FDCE4BD5}">
  <we:reference id="f1abd87f-a3ba-42fb-91d5-100000000000" version="1.0.0.7"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HPHC_Template_Standard_3-29-18</Template>
  <TotalTime>8660</TotalTime>
  <Words>4578</Words>
  <Application>Microsoft Macintosh PowerPoint</Application>
  <PresentationFormat>Widescreen</PresentationFormat>
  <Paragraphs>420</Paragraphs>
  <Slides>17</Slides>
  <Notes>14</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17</vt:i4>
      </vt:variant>
    </vt:vector>
  </HeadingPairs>
  <TitlesOfParts>
    <vt:vector size="40" baseType="lpstr">
      <vt:lpstr>-apple-system</vt:lpstr>
      <vt:lpstr>Arial</vt:lpstr>
      <vt:lpstr>Arial Black</vt:lpstr>
      <vt:lpstr>Calibri</vt:lpstr>
      <vt:lpstr>Calibri Light</vt:lpstr>
      <vt:lpstr>DINPro-BoldItalic</vt:lpstr>
      <vt:lpstr>DINPro-Italic</vt:lpstr>
      <vt:lpstr>DINPro-Medium</vt:lpstr>
      <vt:lpstr>Georgia</vt:lpstr>
      <vt:lpstr>Roboto Light</vt:lpstr>
      <vt:lpstr>Times New Roman</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Insurance and investment</vt:lpstr>
      <vt:lpstr>What we’ll cover today</vt:lpstr>
      <vt:lpstr>Where should clients hold their LTC dollars?</vt:lpstr>
      <vt:lpstr>The odds of cash underperforming are high</vt:lpstr>
      <vt:lpstr>A look back at market movements</vt:lpstr>
      <vt:lpstr>Invest for the long term (care)</vt:lpstr>
      <vt:lpstr>PowerPoint Presentation</vt:lpstr>
      <vt:lpstr>Understand the true costs</vt:lpstr>
      <vt:lpstr>Investment and insurance strategies</vt:lpstr>
      <vt:lpstr>PowerPoint Presentation</vt:lpstr>
      <vt:lpstr>Where should clients hold their LTC dollars?</vt:lpstr>
      <vt:lpstr>The tax advantages your clients are missing</vt:lpstr>
      <vt:lpstr>Take the next step</vt:lpstr>
      <vt:lpstr>Illustrated policy values include insurance expenses  and fund fees</vt:lpstr>
      <vt:lpstr>Disclosures</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Dudash, Stephen</cp:lastModifiedBy>
  <cp:revision>27</cp:revision>
  <dcterms:created xsi:type="dcterms:W3CDTF">2018-04-01T03:51:37Z</dcterms:created>
  <dcterms:modified xsi:type="dcterms:W3CDTF">2024-03-28T13:44:35Z</dcterms:modified>
</cp:coreProperties>
</file>