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Lst>
  <p:notesMasterIdLst>
    <p:notesMasterId r:id="rId26"/>
  </p:notesMasterIdLst>
  <p:handoutMasterIdLst>
    <p:handoutMasterId r:id="rId27"/>
  </p:handoutMasterIdLst>
  <p:sldIdLst>
    <p:sldId id="1137" r:id="rId12"/>
    <p:sldId id="1171" r:id="rId13"/>
    <p:sldId id="1172" r:id="rId14"/>
    <p:sldId id="1173" r:id="rId15"/>
    <p:sldId id="1174" r:id="rId16"/>
    <p:sldId id="1175" r:id="rId17"/>
    <p:sldId id="1176" r:id="rId18"/>
    <p:sldId id="1177" r:id="rId19"/>
    <p:sldId id="1178" r:id="rId20"/>
    <p:sldId id="1179" r:id="rId21"/>
    <p:sldId id="1180" r:id="rId22"/>
    <p:sldId id="1181" r:id="rId23"/>
    <p:sldId id="1117" r:id="rId24"/>
    <p:sldId id="1170" r:id="rId25"/>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37"/>
            <p14:sldId id="1171"/>
            <p14:sldId id="1172"/>
            <p14:sldId id="1173"/>
            <p14:sldId id="1174"/>
            <p14:sldId id="1175"/>
            <p14:sldId id="1176"/>
            <p14:sldId id="1177"/>
            <p14:sldId id="1178"/>
            <p14:sldId id="1179"/>
            <p14:sldId id="1180"/>
            <p14:sldId id="1181"/>
            <p14:sldId id="1117"/>
            <p14:sldId id="11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7E27C-CFB4-85FA-23B1-4591D62E18A0}" name="Bialoblocki, Kelly" initials="BK" userId="S::Kelly.Bialoblocki@lfg.com::92ba126f-9176-49fa-af49-1a665977cd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8B"/>
    <a:srgbClr val="1772AE"/>
    <a:srgbClr val="2591CF"/>
    <a:srgbClr val="41C4E7"/>
    <a:srgbClr val="00747B"/>
    <a:srgbClr val="1D9699"/>
    <a:srgbClr val="00B5B4"/>
    <a:srgbClr val="5DCAB9"/>
    <a:srgbClr val="FF289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2" autoAdjust="0"/>
    <p:restoredTop sz="70035" autoAdjust="0"/>
  </p:normalViewPr>
  <p:slideViewPr>
    <p:cSldViewPr snapToGrid="0">
      <p:cViewPr varScale="1">
        <p:scale>
          <a:sx n="80" d="100"/>
          <a:sy n="80" d="100"/>
        </p:scale>
        <p:origin x="1728"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12/4/2023</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12/4/2023</a:t>
            </a:fld>
            <a:endParaRPr lang="en-US"/>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[Greeting], my name is [insert name and title] with Lincoln Financial Distributors. Thanks for joining me for a “10-minute sales idea” on the Sunset of the Tax Cuts and Jobs Act. Our focus will be on planning for not only short-term legislative risk (sunset of the tax cuts and jobs act) but also think about how future tax legislation may affect us in the long-term.</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a:p>
        </p:txBody>
      </p:sp>
    </p:spTree>
    <p:extLst>
      <p:ext uri="{BB962C8B-B14F-4D97-AF65-F5344CB8AC3E}">
        <p14:creationId xmlns:p14="http://schemas.microsoft.com/office/powerpoint/2010/main" val="15493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planning perspective, I ask you: how many clients do you have with a credit shelter trust also known as a bypass trust? These exist if a spouse passed away leaving assets in a trust providing income to the survivor, but the survivor has no power of appointment of the assets at his or her death. Thus, the assets are not included in their estate. If the surviving spouse has no need for the income, these trusts can be wonderful owners of life insurance on the surviving spouse.</a:t>
            </a:r>
          </a:p>
          <a:p>
            <a:endParaRPr lang="en-US" dirty="0"/>
          </a:p>
          <a:p>
            <a:r>
              <a:rPr lang="en-US" dirty="0"/>
              <a:t>If there is no existing trust, did the estate file an estate tax return even if no estate taxes were due? The amount of exemption the year of the spouse’s death is available to the survivor in addition to his or her exemption. If they did not file a return the estate has up to five years from the date of death. If the time frame has passed, the surviving spouse’s estate may face significantly higher estate taxes.</a:t>
            </a:r>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a:p>
        </p:txBody>
      </p:sp>
    </p:spTree>
    <p:extLst>
      <p:ext uri="{BB962C8B-B14F-4D97-AF65-F5344CB8AC3E}">
        <p14:creationId xmlns:p14="http://schemas.microsoft.com/office/powerpoint/2010/main" val="166561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not overlook income tax bracket changes coming for some clients when the current law sunsets. Currently, married clients will pay only 24% federally on taxable income of $383,900. Gross income with the standard deduction would raise that number to close to $413,100. Upon sunset, that same taxable income would increase the marginal rate to 33%. Therefore, if you have clients who, for simple math purposes, are worth say, $7M and living on $283,000 of taxable income, perhaps they should consider increasing income (perhaps from an IRA) to $383,000, paying only 24% tax, leaving them with $76,000 net. This can be achieved for the next two years. Certainly, they could execute a Roth Conversion but that is a “bet to live” strategy. If the IRA will create a significant tax liability to their children, perhaps use the $76,000 for two years and continue to take a $100,000 distribution from the IRA for the following 8 years to pay a $67,000 premium. This funding can purchase $1,643,000 of survivorship IUL</a:t>
            </a:r>
            <a:r>
              <a:rPr lang="en-US"/>
              <a:t>, guaranteed </a:t>
            </a:r>
            <a:r>
              <a:rPr lang="en-US" dirty="0"/>
              <a:t>for 21 years, for a male and female, both age 70, and preferred nontobacco. Assuming the children are in a 35% combined federal and state income tax bracket, $1,643,000 covers the income tax on an IRA of almost $4,700,000. Paying a $1,643,000 tax with $688,000 of premium ($76,000 years 1-2 and $67,000 years 3-10) is a 58% discount. Using life insurance is a “bet to die” strategy and appropriate if the clients have no need for the cash flow.</a:t>
            </a:r>
          </a:p>
        </p:txBody>
      </p:sp>
      <p:sp>
        <p:nvSpPr>
          <p:cNvPr id="4" name="Slide Number Placeholder 3"/>
          <p:cNvSpPr>
            <a:spLocks noGrp="1"/>
          </p:cNvSpPr>
          <p:nvPr>
            <p:ph type="sldNum" sz="quarter" idx="5"/>
          </p:nvPr>
        </p:nvSpPr>
        <p:spPr/>
        <p:txBody>
          <a:bodyPr/>
          <a:lstStyle/>
          <a:p>
            <a:fld id="{EC6B5AA1-B988-45DD-88BF-F9FC26EA8FE4}" type="slidenum">
              <a:rPr lang="en-US" smtClean="0"/>
              <a:t>11</a:t>
            </a:fld>
            <a:endParaRPr lang="en-US"/>
          </a:p>
        </p:txBody>
      </p:sp>
    </p:spTree>
    <p:extLst>
      <p:ext uri="{BB962C8B-B14F-4D97-AF65-F5344CB8AC3E}">
        <p14:creationId xmlns:p14="http://schemas.microsoft.com/office/powerpoint/2010/main" val="304823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ＭＳ Ｐゴシック" pitchFamily="34" charset="-128"/>
                <a:cs typeface="Calibri"/>
              </a:rPr>
              <a:t>So, before we close today, I ask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000000"/>
              </a:solidFill>
              <a:latin typeface="+mn-lt"/>
              <a:ea typeface="ＭＳ Ｐゴシック" pitchFamily="34" charset="-128"/>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mn-lt"/>
                <a:ea typeface="ＭＳ Ｐゴシック" pitchFamily="34" charset="-128"/>
                <a:cs typeface="Calibri"/>
              </a:rPr>
              <a:t>Read slide.</a:t>
            </a:r>
            <a:endParaRPr lang="en-US" alt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eaLnBrk="1" hangingPunct="1"/>
            <a:endParaRPr lang="en-US" dirty="0">
              <a:latin typeface="+mn-lt"/>
              <a:ea typeface="ＭＳ Ｐゴシック" pitchFamily="34" charset="-128"/>
              <a:cs typeface="Calibri"/>
            </a:endParaRP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12</a:t>
            </a:fld>
            <a:endParaRPr lang="en-US"/>
          </a:p>
        </p:txBody>
      </p:sp>
    </p:spTree>
    <p:extLst>
      <p:ext uri="{BB962C8B-B14F-4D97-AF65-F5344CB8AC3E}">
        <p14:creationId xmlns:p14="http://schemas.microsoft.com/office/powerpoint/2010/main" val="135150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13</a:t>
            </a:fld>
            <a:endParaRPr lang="en-US"/>
          </a:p>
        </p:txBody>
      </p:sp>
    </p:spTree>
    <p:extLst>
      <p:ext uri="{BB962C8B-B14F-4D97-AF65-F5344CB8AC3E}">
        <p14:creationId xmlns:p14="http://schemas.microsoft.com/office/powerpoint/2010/main" val="232070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a:p>
        </p:txBody>
      </p:sp>
    </p:spTree>
    <p:extLst>
      <p:ext uri="{BB962C8B-B14F-4D97-AF65-F5344CB8AC3E}">
        <p14:creationId xmlns:p14="http://schemas.microsoft.com/office/powerpoint/2010/main" val="69408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first risk is obviously dying either in the accumulation years, represented by loss of future income, and the potential for asset creation. For HNW clients, dying creates potential estate settlement costs such as federal and state estate taxes. In addition, when the SECURE Act was passed, a new “estate tax for the </a:t>
            </a:r>
            <a:r>
              <a:rPr lang="en-US" sz="1200" dirty="0" err="1"/>
              <a:t>nonestate</a:t>
            </a:r>
            <a:r>
              <a:rPr lang="en-US" sz="1200" dirty="0"/>
              <a:t> taxable” was created. The SECURE Act eliminated the “stretch IRA’ and replaced it with a 10-year liquidation requirement, thus accelerating income taxes payable by a nonspousal beneficiary. In both cases, life insurance is a very effective discounting tool if insurable. In essence, “insurability” is an asset within itself.</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a:p>
        </p:txBody>
      </p:sp>
    </p:spTree>
    <p:extLst>
      <p:ext uri="{BB962C8B-B14F-4D97-AF65-F5344CB8AC3E}">
        <p14:creationId xmlns:p14="http://schemas.microsoft.com/office/powerpoint/2010/main" val="303826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risk is investment risk, which is represented by the volatility of equites and bonds. We attempt to mitigate this risk via asset allocation among different types of equites and different duration of bonds. A subset of asset allocation is asset location, meaning that within asset allocation, one can allocate to tax deferred vehicles such as annuities and life insurance. While annuities offer partial tax-free cash flow, life insurance offers nonreportable, totally tax-free cash flow. These two products are examples of tax allocation.</a:t>
            </a:r>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288363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risk is that of becoming disabled. For the accumulation client, this risk is mitigated by disability income coverage, generally through an employer. For our older clients, although that age seems to be reducing, long-term care is a significant risk. We mitigate this through hybrid LTC contracts or LTC riders on life policies.</a:t>
            </a:r>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a:p>
        </p:txBody>
      </p:sp>
    </p:spTree>
    <p:extLst>
      <p:ext uri="{BB962C8B-B14F-4D97-AF65-F5344CB8AC3E}">
        <p14:creationId xmlns:p14="http://schemas.microsoft.com/office/powerpoint/2010/main" val="162019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previous three risks are well understood and can be managed within reason, legislative risk can not be easily managed. Do your clients have much effect on tax legislation? History tells us that most significant tax law changes occur within the first year of a new presidency. Will the results of the next election have the greatest effect on your client’s estate plan or all the others that may follow? An example of legislative risk occurred just two years ago. We came within 1-2 votes in the Senate from reducing the applicable exemption per person from $11.7M to $3.5M, increasing federal tax exposure by over $3M! It was also proposed that the lifetime gift exclusion limit be reduced to $1M and defective grantor trusts be eliminated. There was a recent proposal floated to cap the annual exclusion gift to $50,000, regardless of the number of beneficiaries.</a:t>
            </a:r>
          </a:p>
        </p:txBody>
      </p:sp>
      <p:sp>
        <p:nvSpPr>
          <p:cNvPr id="4" name="Slide Number Placeholder 3"/>
          <p:cNvSpPr>
            <a:spLocks noGrp="1"/>
          </p:cNvSpPr>
          <p:nvPr>
            <p:ph type="sldNum" sz="quarter" idx="5"/>
          </p:nvPr>
        </p:nvSpPr>
        <p:spPr/>
        <p:txBody>
          <a:bodyPr/>
          <a:lstStyle/>
          <a:p>
            <a:fld id="{EC6B5AA1-B988-45DD-88BF-F9FC26EA8FE4}" type="slidenum">
              <a:rPr lang="en-US" smtClean="0"/>
              <a:t>6</a:t>
            </a:fld>
            <a:endParaRPr lang="en-US"/>
          </a:p>
        </p:txBody>
      </p:sp>
    </p:spTree>
    <p:extLst>
      <p:ext uri="{BB962C8B-B14F-4D97-AF65-F5344CB8AC3E}">
        <p14:creationId xmlns:p14="http://schemas.microsoft.com/office/powerpoint/2010/main" val="304002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quick look at where we are and perhaps where we are going. Since we most likely won’t have an idea of what the tax landscape looks like until the 2024 election, let’s compare today to where we might be in the short term. For 2024, we know the applicable exemption is $13,610,000. We estimate the 2025 exemption at approximately $14M. Assuming sunset at the end of 2025, it is estimated the 2026 figure will reduce to approximately $8M, exposing $6M to federal tax at 40% or an estimated increase of $2.4M, perhaps not expected by clients. </a:t>
            </a:r>
          </a:p>
          <a:p>
            <a:endParaRPr lang="en-US" dirty="0"/>
          </a:p>
          <a:p>
            <a:r>
              <a:rPr lang="en-US" dirty="0"/>
              <a:t>For those clients who can make gifts of $12M to $14M per person, acting before the sunset is an option since the IRS has stated that there will be no claw back, even if death occurs after the sunset. But what about those clients who are taxable but can’t or are just uncomfortable with giving away assets? Life insurance is the single best way to handle the risk. After all, insurance is a “bet to die” strategy, whereas investing (as in gifting appreciating assets) is a bet to live strategy. Perhaps both strategies should be considered as they are perfect hedges for each other.</a:t>
            </a:r>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a:p>
        </p:txBody>
      </p:sp>
    </p:spTree>
    <p:extLst>
      <p:ext uri="{BB962C8B-B14F-4D97-AF65-F5344CB8AC3E}">
        <p14:creationId xmlns:p14="http://schemas.microsoft.com/office/powerpoint/2010/main" val="243275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we consider today. We all can give away to anyone we wish up to $18,000 annually free of gift tax. This figure will probably increase to $19,000 by 2025. For every $18,000 a federally taxable client doesn’t give away, their estate tax increases by $7,200. Annual exclusion gifts of cash to a trust used to purchase insurance results in great leverage. Keep in mind, life insurance outside the taxable estate is in essence a “step up in basis” asset whereas gifting appreciating stock does not get a step up at the grantor’s death when held in an irrevocable trust.</a:t>
            </a:r>
          </a:p>
          <a:p>
            <a:endParaRPr lang="en-US" dirty="0"/>
          </a:p>
          <a:p>
            <a:r>
              <a:rPr lang="en-US" dirty="0"/>
              <a:t>As far as large gifts are concerned, clients can wait for the election results then act. In the meantime, they might consider loaning funds to the trust in return for a note or if a business owner, perhaps sell a minority interest in their business to their trust for a note. This transaction is not recognized for income or capital gains tax purposes. If the law changes unfavorably, they can always forgive the note thus making a gift.</a:t>
            </a:r>
          </a:p>
        </p:txBody>
      </p:sp>
      <p:sp>
        <p:nvSpPr>
          <p:cNvPr id="4" name="Slide Number Placeholder 3"/>
          <p:cNvSpPr>
            <a:spLocks noGrp="1"/>
          </p:cNvSpPr>
          <p:nvPr>
            <p:ph type="sldNum" sz="quarter" idx="5"/>
          </p:nvPr>
        </p:nvSpPr>
        <p:spPr/>
        <p:txBody>
          <a:bodyPr/>
          <a:lstStyle/>
          <a:p>
            <a:fld id="{EC6B5AA1-B988-45DD-88BF-F9FC26EA8FE4}" type="slidenum">
              <a:rPr lang="en-US" smtClean="0"/>
              <a:t>8</a:t>
            </a:fld>
            <a:endParaRPr lang="en-US"/>
          </a:p>
        </p:txBody>
      </p:sp>
    </p:spTree>
    <p:extLst>
      <p:ext uri="{BB962C8B-B14F-4D97-AF65-F5344CB8AC3E}">
        <p14:creationId xmlns:p14="http://schemas.microsoft.com/office/powerpoint/2010/main" val="142863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insurance, everyone thinks its expensive or costly. If you look at the annual premium for $1M of life insurance guaranteed for life, is it really that “costly”? For a male, age 50, standard non-tobacco risk, the annual premium represents 1.4% of the face amount per year. Is there a bank that would lend the client the premium at 1.4% annually guaranteed for life promising to pay his trust $1,000,000 whenever he died and not request repayment of the advancement? In that context, perhaps controlling a significant amount of tax-free capital at a highly discounted rate is indeed worthwhile. Certainly, the older the client, the shorter the life expectancy, hence the greater the financing cost.</a:t>
            </a:r>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a:p>
        </p:txBody>
      </p:sp>
    </p:spTree>
    <p:extLst>
      <p:ext uri="{BB962C8B-B14F-4D97-AF65-F5344CB8AC3E}">
        <p14:creationId xmlns:p14="http://schemas.microsoft.com/office/powerpoint/2010/main" val="2207277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M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M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18" name="TextBox 17">
            <a:extLst>
              <a:ext uri="{FF2B5EF4-FFF2-40B4-BE49-F238E27FC236}">
                <a16:creationId xmlns:a16="http://schemas.microsoft.com/office/drawing/2014/main" id="{E20BA16B-B733-4746-B12B-C7772C185233}"/>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bg1"/>
                </a:solidFill>
                <a:cs typeface="Arial" panose="020B0604020202020204" pitchFamily="34" charset="0"/>
              </a:rPr>
              <a:t>Insurance products issued by:</a:t>
            </a:r>
          </a:p>
          <a:p>
            <a:pPr algn="l">
              <a:lnSpc>
                <a:spcPct val="100000"/>
              </a:lnSpc>
              <a:spcAft>
                <a:spcPts val="300"/>
              </a:spcAft>
            </a:pPr>
            <a:r>
              <a:rPr lang="en-US" sz="1300" dirty="0">
                <a:solidFill>
                  <a:schemeClr val="bg1"/>
                </a:solidFill>
                <a:cs typeface="Arial" panose="020B0604020202020204" pitchFamily="34" charset="0"/>
              </a:rPr>
              <a:t>The Lincoln National Life Insurance Company </a:t>
            </a:r>
            <a:br>
              <a:rPr lang="en-US" sz="1300" dirty="0">
                <a:solidFill>
                  <a:schemeClr val="bg1"/>
                </a:solidFill>
                <a:cs typeface="Arial" panose="020B0604020202020204" pitchFamily="34" charset="0"/>
              </a:rPr>
            </a:br>
            <a:r>
              <a:rPr lang="en-US" sz="1300" dirty="0">
                <a:solidFill>
                  <a:schemeClr val="bg1"/>
                </a:solidFill>
                <a:cs typeface="Arial" panose="020B0604020202020204" pitchFamily="34" charset="0"/>
              </a:rPr>
              <a:t>Lincoln Life &amp; Annuity Company of New York</a:t>
            </a:r>
          </a:p>
        </p:txBody>
      </p:sp>
      <p:graphicFrame>
        <p:nvGraphicFramePr>
          <p:cNvPr id="20" name="Table 19">
            <a:extLst>
              <a:ext uri="{FF2B5EF4-FFF2-40B4-BE49-F238E27FC236}">
                <a16:creationId xmlns:a16="http://schemas.microsoft.com/office/drawing/2014/main" id="{7692070A-CD13-9E42-8422-CBC2F5BA93B0}"/>
              </a:ext>
            </a:extLst>
          </p:cNvPr>
          <p:cNvGraphicFramePr>
            <a:graphicFrameLocks noGrp="1"/>
          </p:cNvGraphicFramePr>
          <p:nvPr userDrawn="1">
            <p:extLst>
              <p:ext uri="{D42A27DB-BD31-4B8C-83A1-F6EECF244321}">
                <p14:modId xmlns:p14="http://schemas.microsoft.com/office/powerpoint/2010/main" val="1398722150"/>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insured by any federal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guaranteed by any bank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M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dirty="0"/>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386AD3-DDC5-D34D-8F16-B196B2F63DA1}"/>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tx1"/>
                </a:solidFill>
                <a:cs typeface="Arial" panose="020B0604020202020204" pitchFamily="34" charset="0"/>
              </a:rPr>
              <a:t>Insurance products issued by:</a:t>
            </a:r>
          </a:p>
          <a:p>
            <a:pPr algn="l">
              <a:lnSpc>
                <a:spcPct val="100000"/>
              </a:lnSpc>
              <a:spcAft>
                <a:spcPts val="300"/>
              </a:spcAft>
            </a:pPr>
            <a:r>
              <a:rPr lang="en-US" sz="1300" dirty="0">
                <a:solidFill>
                  <a:schemeClr val="tx1"/>
                </a:solidFill>
                <a:cs typeface="Arial" panose="020B0604020202020204" pitchFamily="34" charset="0"/>
              </a:rPr>
              <a:t>The Lincoln National Life Insurance Company </a:t>
            </a:r>
            <a:br>
              <a:rPr lang="en-US" sz="1300" dirty="0">
                <a:solidFill>
                  <a:schemeClr val="tx1"/>
                </a:solidFill>
                <a:cs typeface="Arial" panose="020B0604020202020204" pitchFamily="34" charset="0"/>
              </a:rPr>
            </a:br>
            <a:r>
              <a:rPr lang="en-US" sz="1300" dirty="0">
                <a:solidFill>
                  <a:schemeClr val="tx1"/>
                </a:solidFill>
                <a:cs typeface="Arial" panose="020B0604020202020204" pitchFamily="34" charset="0"/>
              </a:rPr>
              <a:t>Lincoln Life &amp; Annuity Company of New York</a:t>
            </a:r>
          </a:p>
        </p:txBody>
      </p:sp>
      <p:graphicFrame>
        <p:nvGraphicFramePr>
          <p:cNvPr id="35" name="Table 34">
            <a:extLst>
              <a:ext uri="{FF2B5EF4-FFF2-40B4-BE49-F238E27FC236}">
                <a16:creationId xmlns:a16="http://schemas.microsoft.com/office/drawing/2014/main" id="{327A7342-8FD8-A446-A372-835719CCAD9F}"/>
              </a:ext>
            </a:extLst>
          </p:cNvPr>
          <p:cNvGraphicFramePr>
            <a:graphicFrameLocks noGrp="1"/>
          </p:cNvGraphicFramePr>
          <p:nvPr userDrawn="1">
            <p:extLst>
              <p:ext uri="{D42A27DB-BD31-4B8C-83A1-F6EECF244321}">
                <p14:modId xmlns:p14="http://schemas.microsoft.com/office/powerpoint/2010/main" val="3696925746"/>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a:t>
            </a:r>
            <a:r>
              <a:rPr lang="en-US" dirty="0" err="1"/>
              <a:t>iCON</a:t>
            </a:r>
            <a:endParaRPr lang="en-US" dirty="0"/>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5705" y="5689464"/>
            <a:ext cx="1252729" cy="3978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856491" y="3657600"/>
            <a:ext cx="1937743" cy="1718419"/>
          </a:xfrm>
          <a:prstGeom prst="rect">
            <a:avLst/>
          </a:prstGeom>
          <a:noFill/>
        </p:spPr>
        <p:txBody>
          <a:bodyPr wrap="square" lIns="0" tIns="0" rIns="0" bIns="0" rtlCol="0">
            <a:spAutoFit/>
          </a:bodyPr>
          <a:lstStyle/>
          <a:p>
            <a:r>
              <a:rPr lang="en-US" sz="1000" b="0" kern="1200" dirty="0">
                <a:solidFill>
                  <a:schemeClr val="tx1"/>
                </a:solidFill>
                <a:effectLst/>
                <a:latin typeface="+mn-lt"/>
                <a:ea typeface="+mn-ea"/>
                <a:cs typeface="+mn-cs"/>
              </a:rPr>
              <a:t>Lincoln Financial Group is the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marketing name for Lincoln National Corporation and its affiliates. </a:t>
            </a:r>
            <a:br>
              <a:rPr lang="en-US" sz="1000" b="0" kern="1200" dirty="0">
                <a:solidFill>
                  <a:schemeClr val="tx1"/>
                </a:solidFill>
                <a:effectLst/>
                <a:latin typeface="+mn-lt"/>
                <a:ea typeface="+mn-ea"/>
                <a:cs typeface="+mn-cs"/>
              </a:rPr>
            </a:b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Affiliates are separately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responsible for their own financial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and contractual obligations.</a:t>
            </a:r>
            <a:br>
              <a:rPr lang="en-US" sz="1000" dirty="0">
                <a:cs typeface="Arial" panose="020B0604020202020204" pitchFamily="34" charset="0"/>
              </a:rPr>
            </a:br>
            <a:endParaRPr lang="en-US" sz="1000" dirty="0">
              <a:cs typeface="Arial" panose="020B0604020202020204" pitchFamily="34" charset="0"/>
            </a:endParaRPr>
          </a:p>
          <a:p>
            <a:pPr algn="l">
              <a:lnSpc>
                <a:spcPct val="100000"/>
              </a:lnSpc>
              <a:spcAft>
                <a:spcPts val="200"/>
              </a:spcAft>
            </a:pPr>
            <a:r>
              <a:rPr lang="en-US" sz="1000" dirty="0">
                <a:cs typeface="Arial" panose="020B0604020202020204" pitchFamily="34" charset="0"/>
              </a:rPr>
              <a:t>Order code: ADV-TCJA-PPT001</a:t>
            </a:r>
            <a:br>
              <a:rPr lang="en-US" sz="1000" dirty="0">
                <a:cs typeface="Arial" panose="020B0604020202020204" pitchFamily="34" charset="0"/>
              </a:rPr>
            </a:br>
            <a:r>
              <a:rPr lang="en-US" sz="1000" dirty="0">
                <a:cs typeface="Arial" panose="020B0604020202020204" pitchFamily="34" charset="0"/>
              </a:rPr>
              <a:t>12/23 </a:t>
            </a:r>
            <a:r>
              <a:rPr lang="en-US" sz="1000" b="1" dirty="0">
                <a:cs typeface="Arial" panose="020B0604020202020204" pitchFamily="34" charset="0"/>
              </a:rPr>
              <a:t>Z02</a:t>
            </a:r>
          </a:p>
          <a:p>
            <a:pPr algn="l">
              <a:lnSpc>
                <a:spcPct val="100000"/>
              </a:lnSpc>
              <a:spcAft>
                <a:spcPts val="0"/>
              </a:spcAft>
            </a:pPr>
            <a:r>
              <a:rPr lang="en-US" sz="1000" b="1" dirty="0" err="1">
                <a:cs typeface="Arial" panose="020B0604020202020204" pitchFamily="34" charset="0"/>
              </a:rPr>
              <a:t>LincolnFinancial.com</a:t>
            </a:r>
            <a:endParaRPr lang="en-US" sz="10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FD00AEE6-83FC-6E4E-8E7C-2CB76148FECB}"/>
              </a:ext>
            </a:extLst>
          </p:cNvPr>
          <p:cNvGraphicFramePr>
            <a:graphicFrameLocks noGrp="1"/>
          </p:cNvGraphicFramePr>
          <p:nvPr userDrawn="1">
            <p:extLst>
              <p:ext uri="{D42A27DB-BD31-4B8C-83A1-F6EECF244321}">
                <p14:modId xmlns:p14="http://schemas.microsoft.com/office/powerpoint/2010/main" val="3625080885"/>
              </p:ext>
            </p:extLst>
          </p:nvPr>
        </p:nvGraphicFramePr>
        <p:xfrm>
          <a:off x="9855705" y="2179320"/>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8.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400" dirty="0">
                <a:solidFill>
                  <a:schemeClr val="bg1"/>
                </a:solidFill>
                <a:cs typeface="Arial" panose="020B0604020202020204" pitchFamily="34" charset="0"/>
              </a:rPr>
              <a:t>LCN-5905091-082423</a:t>
            </a:r>
            <a:r>
              <a:rPr lang="en-US" sz="1000" kern="400" dirty="0">
                <a:cs typeface="Arial" panose="020B0604020202020204" pitchFamily="34" charset="0"/>
              </a:rPr>
              <a:t> </a:t>
            </a:r>
          </a:p>
        </p:txBody>
      </p:sp>
      <p:sp>
        <p:nvSpPr>
          <p:cNvPr id="14" name="TextBox 13">
            <a:extLst>
              <a:ext uri="{FF2B5EF4-FFF2-40B4-BE49-F238E27FC236}">
                <a16:creationId xmlns:a16="http://schemas.microsoft.com/office/drawing/2014/main" id="{C32F9622-8C40-2A4E-BE71-3ADD0472CE0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F4FC14B9-35EB-D24D-85D3-15F52A933F36}"/>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11FA4276-215E-404F-AEC0-86CD79B2024C}"/>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LCN-5905091-082423</a:t>
            </a:r>
          </a:p>
        </p:txBody>
      </p:sp>
      <p:sp>
        <p:nvSpPr>
          <p:cNvPr id="9" name="TextBox 8">
            <a:extLst>
              <a:ext uri="{FF2B5EF4-FFF2-40B4-BE49-F238E27FC236}">
                <a16:creationId xmlns:a16="http://schemas.microsoft.com/office/drawing/2014/main" id="{2CF08987-90F0-BB42-AAF5-3AAA78C1C204}"/>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B92B2EF-3D30-994C-8353-625540D08146}"/>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8F4B1BFF-B7C2-3748-9C03-A3CE765BE429}"/>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5E8563DD-B685-374E-B83D-6CEFD2987BA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8F9C8679-DB35-AC49-9393-9A65E9648739}"/>
              </a:ext>
            </a:extLst>
          </p:cNvPr>
          <p:cNvSpPr txBox="1"/>
          <p:nvPr userDrawn="1"/>
        </p:nvSpPr>
        <p:spPr>
          <a:xfrm>
            <a:off x="546487" y="6258476"/>
            <a:ext cx="1708404" cy="3077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400" dirty="0">
                <a:cs typeface="Arial" panose="020B0604020202020204" pitchFamily="34" charset="0"/>
              </a:rPr>
              <a:t>LCN-5905091-082423 </a:t>
            </a:r>
          </a:p>
          <a:p>
            <a:pPr algn="l"/>
            <a:endParaRPr lang="en-US" sz="1000" kern="40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7AF252F0-6195-F743-8D12-2255F5E30DC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B9A563D2-3888-F64B-9B2A-18A4433C90FB}"/>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9995C8B3-F42E-194A-A0D0-4A0BA3A1910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572B278C-1318-634E-B29A-CE81EA1F7296}"/>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cs typeface="Arial" panose="020B0604020202020204" pitchFamily="34" charset="0"/>
              </a:rPr>
              <a:t>LCN-5905091-082423 </a:t>
            </a:r>
          </a:p>
        </p:txBody>
      </p:sp>
      <p:sp>
        <p:nvSpPr>
          <p:cNvPr id="9" name="TextBox 8">
            <a:extLst>
              <a:ext uri="{FF2B5EF4-FFF2-40B4-BE49-F238E27FC236}">
                <a16:creationId xmlns:a16="http://schemas.microsoft.com/office/drawing/2014/main" id="{BD6E4D70-DA88-244F-8B85-71F4D58E0935}"/>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E89662A1-B51C-214E-A73A-B2A68FC2A73E}"/>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D61C8C78-8879-1742-8C0F-914FCD709E1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B404B6F3-BF9F-8D40-ACD7-229BF4969FE1}"/>
              </a:ext>
            </a:extLst>
          </p:cNvPr>
          <p:cNvSpPr txBox="1"/>
          <p:nvPr userDrawn="1"/>
        </p:nvSpPr>
        <p:spPr>
          <a:xfrm>
            <a:off x="546487" y="6258476"/>
            <a:ext cx="1708404" cy="3077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400" dirty="0">
                <a:cs typeface="Arial" panose="020B0604020202020204" pitchFamily="34" charset="0"/>
              </a:rPr>
              <a:t>LCN-5905091-082423 </a:t>
            </a:r>
          </a:p>
          <a:p>
            <a:pPr algn="l"/>
            <a:endParaRPr lang="en-US" sz="1000" kern="40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5F8F0B73-C917-6241-BF84-3A2C50DB16F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4164E29F-1C9F-7B4F-93A3-6385D58B7911}"/>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DBBAD099-4596-7744-A66F-C6AB5775097F}"/>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7A70A867-1C7C-A74D-AD75-2E7B0D1C8F0E}"/>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LCN-5905091-082423</a:t>
            </a:r>
          </a:p>
        </p:txBody>
      </p:sp>
      <p:sp>
        <p:nvSpPr>
          <p:cNvPr id="10" name="TextBox 9">
            <a:extLst>
              <a:ext uri="{FF2B5EF4-FFF2-40B4-BE49-F238E27FC236}">
                <a16:creationId xmlns:a16="http://schemas.microsoft.com/office/drawing/2014/main" id="{8C0CF788-AB5F-E74C-ADF9-C44DC198283D}"/>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72DA6FA-4D6E-5E4D-9D29-3E1EC715646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A914DABC-C37D-0846-966D-2BA1BE7866B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8F565BEA-B9B4-8F48-90FF-1DA0B5B1236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cs typeface="Arial" panose="020B0604020202020204" pitchFamily="34" charset="0"/>
              </a:rPr>
              <a:t>LCN-5905091-082423</a:t>
            </a:r>
            <a:endParaRPr lang="en-US" sz="1000" kern="40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C47C7402-7C04-2D46-B4C9-8C73869E66E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F1C6B43C-FD56-E44D-A4CE-BA5D3207CCC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1C93E32D-3E39-FF40-84FF-558C81F858C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F3697BFE-86D6-4849-BC7B-432617DDB660}"/>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LCN-5905091-082423</a:t>
            </a:r>
          </a:p>
        </p:txBody>
      </p:sp>
      <p:sp>
        <p:nvSpPr>
          <p:cNvPr id="10" name="TextBox 9">
            <a:extLst>
              <a:ext uri="{FF2B5EF4-FFF2-40B4-BE49-F238E27FC236}">
                <a16:creationId xmlns:a16="http://schemas.microsoft.com/office/drawing/2014/main" id="{AD5FC714-A534-CE43-93A8-6644E8E7CBA3}"/>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B26CE1F3-6531-394D-84FC-6F1F9E81A0AF}"/>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7C33442D-0025-3043-A7B1-01C28A2354E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644C0CE9-07C3-7B44-982D-518A144D69D8}"/>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cs typeface="Arial" panose="020B0604020202020204" pitchFamily="34" charset="0"/>
              </a:rPr>
              <a:t>LCN-5905091-082423</a:t>
            </a:r>
            <a:endParaRPr lang="en-US" sz="1000" kern="40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733AB52E-4B45-3B47-A58A-9B8FE573AE47}"/>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2023</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0F358C6F-08D7-AF4B-AF85-A9E721C30497}"/>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4914E215-26D6-454D-9047-89D215BC927B}"/>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3FB36E9D-2709-5C47-8ACF-3099AAAE6E95}"/>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LCN-5905091-082423</a:t>
            </a:r>
          </a:p>
        </p:txBody>
      </p:sp>
      <p:sp>
        <p:nvSpPr>
          <p:cNvPr id="10" name="TextBox 9">
            <a:extLst>
              <a:ext uri="{FF2B5EF4-FFF2-40B4-BE49-F238E27FC236}">
                <a16:creationId xmlns:a16="http://schemas.microsoft.com/office/drawing/2014/main" id="{BAFF151F-158E-3A4D-8C94-EBB85BBC3311}"/>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2023</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5">
            <a:extLst>
              <a:ext uri="{FF2B5EF4-FFF2-40B4-BE49-F238E27FC236}">
                <a16:creationId xmlns:a16="http://schemas.microsoft.com/office/drawing/2014/main" id="{8224C788-A9ED-0669-A92C-C7DFB377E105}"/>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0" y="1"/>
            <a:ext cx="12226212" cy="6857999"/>
          </a:xfrm>
        </p:spPr>
      </p:pic>
      <p:sp>
        <p:nvSpPr>
          <p:cNvPr id="3" name="Text Placeholder 2">
            <a:extLst>
              <a:ext uri="{FF2B5EF4-FFF2-40B4-BE49-F238E27FC236}">
                <a16:creationId xmlns:a16="http://schemas.microsoft.com/office/drawing/2014/main" id="{83990F69-DF9C-4742-B0A1-36E1D7AB5A96}"/>
              </a:ext>
            </a:extLst>
          </p:cNvPr>
          <p:cNvSpPr>
            <a:spLocks noGrp="1"/>
          </p:cNvSpPr>
          <p:nvPr>
            <p:ph type="body" sz="quarter" idx="25"/>
          </p:nvPr>
        </p:nvSpPr>
        <p:spPr/>
        <p:txBody>
          <a:bodyPr/>
          <a:lstStyle/>
          <a:p>
            <a:endParaRPr lang="en-US" dirty="0"/>
          </a:p>
        </p:txBody>
      </p:sp>
      <p:sp>
        <p:nvSpPr>
          <p:cNvPr id="4" name="Text Placeholder 3">
            <a:extLst>
              <a:ext uri="{FF2B5EF4-FFF2-40B4-BE49-F238E27FC236}">
                <a16:creationId xmlns:a16="http://schemas.microsoft.com/office/drawing/2014/main" id="{E126C78F-B621-1B4C-A0FC-31963AA40F07}"/>
              </a:ext>
            </a:extLst>
          </p:cNvPr>
          <p:cNvSpPr>
            <a:spLocks noGrp="1"/>
          </p:cNvSpPr>
          <p:nvPr>
            <p:ph type="body" sz="quarter" idx="10"/>
          </p:nvPr>
        </p:nvSpPr>
        <p:spPr/>
        <p:txBody>
          <a:bodyPr/>
          <a:lstStyle/>
          <a:p>
            <a:r>
              <a:rPr lang="en-US" dirty="0"/>
              <a:t>LIFE SOLUTIONS</a:t>
            </a:r>
          </a:p>
          <a:p>
            <a:endParaRPr lang="en-US" dirty="0"/>
          </a:p>
        </p:txBody>
      </p:sp>
      <p:sp>
        <p:nvSpPr>
          <p:cNvPr id="5" name="Text Placeholder 4">
            <a:extLst>
              <a:ext uri="{FF2B5EF4-FFF2-40B4-BE49-F238E27FC236}">
                <a16:creationId xmlns:a16="http://schemas.microsoft.com/office/drawing/2014/main" id="{71EB2146-0E02-9042-8B8C-CC5132F77F3A}"/>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EB79AAD2-EFAE-F743-91CA-C8C67302FF7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92608C2-57BB-D24E-8512-C3F2CD6B064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2CE70EF3-3C9D-5D44-9781-8F05ABD113FE}"/>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29198ACD-B842-B246-AB53-84EBDBC38735}"/>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18200A44-20EB-D64D-98E1-342884C513DF}"/>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A4007D08-D573-F84C-974A-0AD2AA642BC1}"/>
              </a:ext>
            </a:extLst>
          </p:cNvPr>
          <p:cNvSpPr>
            <a:spLocks noGrp="1"/>
          </p:cNvSpPr>
          <p:nvPr>
            <p:ph type="body" sz="quarter" idx="17"/>
          </p:nvPr>
        </p:nvSpPr>
        <p:spPr/>
        <p:txBody>
          <a:bodyPr/>
          <a:lstStyle/>
          <a:p>
            <a:endParaRPr lang="en-US"/>
          </a:p>
        </p:txBody>
      </p:sp>
      <p:sp>
        <p:nvSpPr>
          <p:cNvPr id="12" name="Text Placeholder 11">
            <a:extLst>
              <a:ext uri="{FF2B5EF4-FFF2-40B4-BE49-F238E27FC236}">
                <a16:creationId xmlns:a16="http://schemas.microsoft.com/office/drawing/2014/main" id="{330EE03B-2930-2049-B06A-454C97FEDEC4}"/>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1660DC2D-F4E9-7E42-8F48-404863BF0B64}"/>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155C1AE9-9E13-0E49-9D10-87FFC0BB8ED4}"/>
              </a:ext>
            </a:extLst>
          </p:cNvPr>
          <p:cNvSpPr>
            <a:spLocks noGrp="1"/>
          </p:cNvSpPr>
          <p:nvPr>
            <p:ph type="body" idx="4294967295"/>
          </p:nvPr>
        </p:nvSpPr>
        <p:spPr>
          <a:xfrm>
            <a:off x="6811390" y="1447800"/>
            <a:ext cx="4270248" cy="1087755"/>
          </a:xfrm>
        </p:spPr>
        <p:txBody>
          <a:bodyPr/>
          <a:lstStyle/>
          <a:p>
            <a:pPr marL="0" indent="0">
              <a:lnSpc>
                <a:spcPts val="4200"/>
              </a:lnSpc>
              <a:buNone/>
            </a:pPr>
            <a:r>
              <a:rPr lang="en-US" sz="4200" dirty="0">
                <a:solidFill>
                  <a:schemeClr val="tx1"/>
                </a:solidFill>
                <a:latin typeface="Georgia" panose="02040502050405020303" pitchFamily="18" charset="0"/>
              </a:rPr>
              <a:t>10-minute</a:t>
            </a:r>
            <a:br>
              <a:rPr lang="en-US" sz="4200" dirty="0">
                <a:solidFill>
                  <a:schemeClr val="tx1"/>
                </a:solidFill>
                <a:latin typeface="Georgia" panose="02040502050405020303" pitchFamily="18" charset="0"/>
              </a:rPr>
            </a:br>
            <a:r>
              <a:rPr lang="en-US" sz="4200" dirty="0">
                <a:solidFill>
                  <a:schemeClr val="tx1"/>
                </a:solidFill>
                <a:latin typeface="Georgia" panose="02040502050405020303" pitchFamily="18" charset="0"/>
              </a:rPr>
              <a:t>Sales Concept</a:t>
            </a:r>
          </a:p>
        </p:txBody>
      </p:sp>
      <p:sp>
        <p:nvSpPr>
          <p:cNvPr id="15" name="Title 14">
            <a:extLst>
              <a:ext uri="{FF2B5EF4-FFF2-40B4-BE49-F238E27FC236}">
                <a16:creationId xmlns:a16="http://schemas.microsoft.com/office/drawing/2014/main" id="{5EFBA833-B4F3-324F-9C87-CC51C971226B}"/>
              </a:ext>
            </a:extLst>
          </p:cNvPr>
          <p:cNvSpPr>
            <a:spLocks noGrp="1"/>
          </p:cNvSpPr>
          <p:nvPr>
            <p:ph type="ctrTitle"/>
          </p:nvPr>
        </p:nvSpPr>
        <p:spPr>
          <a:xfrm>
            <a:off x="6811390" y="2590800"/>
            <a:ext cx="4270248" cy="543066"/>
          </a:xfrm>
        </p:spPr>
        <p:txBody>
          <a:bodyPr/>
          <a:lstStyle/>
          <a:p>
            <a:r>
              <a:rPr lang="en-US" altLang="en-US" dirty="0">
                <a:solidFill>
                  <a:schemeClr val="accent1"/>
                </a:solidFill>
              </a:rPr>
              <a:t>Brought to you by</a:t>
            </a:r>
            <a:br>
              <a:rPr lang="en-US" altLang="en-US" dirty="0">
                <a:solidFill>
                  <a:schemeClr val="accent1"/>
                </a:solidFill>
              </a:rPr>
            </a:br>
            <a:r>
              <a:rPr lang="en-US" altLang="en-US" dirty="0">
                <a:solidFill>
                  <a:schemeClr val="accent1"/>
                </a:solidFill>
              </a:rPr>
              <a:t>Lincoln Advanced Sales Solutions</a:t>
            </a:r>
            <a:endParaRPr lang="en-US" dirty="0"/>
          </a:p>
        </p:txBody>
      </p:sp>
      <p:sp>
        <p:nvSpPr>
          <p:cNvPr id="24" name="TextBox 23">
            <a:extLst>
              <a:ext uri="{FF2B5EF4-FFF2-40B4-BE49-F238E27FC236}">
                <a16:creationId xmlns:a16="http://schemas.microsoft.com/office/drawing/2014/main" id="{C35DE3AD-C8CA-8D49-BC96-FA6F9EDB149F}"/>
              </a:ext>
            </a:extLst>
          </p:cNvPr>
          <p:cNvSpPr txBox="1"/>
          <p:nvPr/>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1</a:t>
            </a:fld>
            <a:endParaRPr lang="en-US" sz="1000" kern="400" baseline="0" dirty="0">
              <a:solidFill>
                <a:schemeClr val="bg1"/>
              </a:solidFill>
              <a:latin typeface="+mn-lt"/>
              <a:cs typeface="Arial" panose="020B0604020202020204" pitchFamily="34" charset="0"/>
            </a:endParaRPr>
          </a:p>
        </p:txBody>
      </p:sp>
      <p:sp>
        <p:nvSpPr>
          <p:cNvPr id="25" name="TextBox 24">
            <a:extLst>
              <a:ext uri="{FF2B5EF4-FFF2-40B4-BE49-F238E27FC236}">
                <a16:creationId xmlns:a16="http://schemas.microsoft.com/office/drawing/2014/main" id="{AEC748FA-DB00-D443-9112-6DE85F749EEB}"/>
              </a:ext>
            </a:extLst>
          </p:cNvPr>
          <p:cNvSpPr txBox="1"/>
          <p:nvPr/>
        </p:nvSpPr>
        <p:spPr>
          <a:xfrm>
            <a:off x="2042160" y="6412365"/>
            <a:ext cx="6949440" cy="153888"/>
          </a:xfrm>
          <a:prstGeom prst="rect">
            <a:avLst/>
          </a:prstGeom>
          <a:noFill/>
        </p:spPr>
        <p:txBody>
          <a:bodyPr wrap="square" lIns="0" tIns="0" rIns="0" bIns="0" rtlCol="0" anchor="b" anchorCtr="0">
            <a:spAutoFit/>
          </a:bodyPr>
          <a:lstStyle/>
          <a:p>
            <a:pPr algn="ctr">
              <a:defRPr/>
            </a:pPr>
            <a:r>
              <a:rPr lang="en-US" sz="1000" b="1" kern="400" dirty="0">
                <a:cs typeface="Arial" panose="020B0604020202020204" pitchFamily="34" charset="0"/>
              </a:rPr>
              <a:t>For financial professional use only. Not for use with the public.</a:t>
            </a:r>
          </a:p>
        </p:txBody>
      </p:sp>
      <p:sp>
        <p:nvSpPr>
          <p:cNvPr id="26" name="TextBox 25">
            <a:extLst>
              <a:ext uri="{FF2B5EF4-FFF2-40B4-BE49-F238E27FC236}">
                <a16:creationId xmlns:a16="http://schemas.microsoft.com/office/drawing/2014/main" id="{04690813-6325-E44E-B3F1-FA4A0BC0F866}"/>
              </a:ext>
            </a:extLst>
          </p:cNvPr>
          <p:cNvSpPr txBox="1"/>
          <p:nvPr/>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cs typeface="Arial" panose="020B0604020202020204" pitchFamily="34" charset="0"/>
              </a:rPr>
              <a:t>LCN-5905091-082423 </a:t>
            </a:r>
          </a:p>
        </p:txBody>
      </p:sp>
      <p:graphicFrame>
        <p:nvGraphicFramePr>
          <p:cNvPr id="28" name="Table 27">
            <a:extLst>
              <a:ext uri="{FF2B5EF4-FFF2-40B4-BE49-F238E27FC236}">
                <a16:creationId xmlns:a16="http://schemas.microsoft.com/office/drawing/2014/main" id="{3FAA19C0-06F3-4D47-9C46-927BD5864BCB}"/>
              </a:ext>
            </a:extLst>
          </p:cNvPr>
          <p:cNvGraphicFramePr>
            <a:graphicFrameLocks noGrp="1"/>
          </p:cNvGraphicFramePr>
          <p:nvPr>
            <p:extLst>
              <p:ext uri="{D42A27DB-BD31-4B8C-83A1-F6EECF244321}">
                <p14:modId xmlns:p14="http://schemas.microsoft.com/office/powerpoint/2010/main" val="1876919447"/>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a</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31" name="TextBox 30">
            <a:extLst>
              <a:ext uri="{FF2B5EF4-FFF2-40B4-BE49-F238E27FC236}">
                <a16:creationId xmlns:a16="http://schemas.microsoft.com/office/drawing/2014/main" id="{0A20137B-6903-4544-8E83-D8BE84316AE9}"/>
              </a:ext>
            </a:extLst>
          </p:cNvPr>
          <p:cNvSpPr txBox="1"/>
          <p:nvPr/>
        </p:nvSpPr>
        <p:spPr>
          <a:xfrm>
            <a:off x="546487" y="5637945"/>
            <a:ext cx="3886200" cy="407804"/>
          </a:xfrm>
          <a:prstGeom prst="rect">
            <a:avLst/>
          </a:prstGeom>
          <a:noFill/>
        </p:spPr>
        <p:txBody>
          <a:bodyPr wrap="square" lIns="0" tIns="0" rIns="0" bIns="0" rtlCol="0">
            <a:spAutoFit/>
          </a:bodyPr>
          <a:lstStyle/>
          <a:p>
            <a:pPr algn="l">
              <a:lnSpc>
                <a:spcPct val="100000"/>
              </a:lnSpc>
              <a:spcAft>
                <a:spcPts val="300"/>
              </a:spcAft>
            </a:pPr>
            <a:r>
              <a:rPr lang="en-US" sz="1000" dirty="0">
                <a:cs typeface="Arial" panose="020B0604020202020204" pitchFamily="34" charset="0"/>
              </a:rPr>
              <a:t>Insurance products issued by:</a:t>
            </a:r>
          </a:p>
          <a:p>
            <a:pPr algn="l">
              <a:lnSpc>
                <a:spcPct val="100000"/>
              </a:lnSpc>
              <a:spcAft>
                <a:spcPts val="300"/>
              </a:spcAft>
            </a:pPr>
            <a:r>
              <a:rPr lang="en-US" sz="1400" dirty="0">
                <a:cs typeface="Arial" panose="020B0604020202020204" pitchFamily="34" charset="0"/>
              </a:rPr>
              <a:t>The Lincoln National Life Insurance Company </a:t>
            </a:r>
            <a:endParaRPr lang="en-US" sz="1400" dirty="0">
              <a:highlight>
                <a:srgbClr val="00FFFF"/>
              </a:highlight>
              <a:cs typeface="Arial" panose="020B0604020202020204" pitchFamily="34" charset="0"/>
            </a:endParaRPr>
          </a:p>
        </p:txBody>
      </p:sp>
      <p:sp>
        <p:nvSpPr>
          <p:cNvPr id="29" name="TextBox 28">
            <a:extLst>
              <a:ext uri="{FF2B5EF4-FFF2-40B4-BE49-F238E27FC236}">
                <a16:creationId xmlns:a16="http://schemas.microsoft.com/office/drawing/2014/main" id="{7BFF1624-24E1-224D-88C7-7BA47FAB779A}"/>
              </a:ext>
            </a:extLst>
          </p:cNvPr>
          <p:cNvSpPr txBox="1"/>
          <p:nvPr/>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cs typeface="Arial" panose="020B0604020202020204" pitchFamily="34" charset="0"/>
              </a:rPr>
              <a:t>©</a:t>
            </a:r>
            <a:fld id="{594D1170-932A-5D49-95FC-A2C4F494AEC2}" type="datetimeyyyy">
              <a:rPr lang="en-US" sz="1000" kern="400">
                <a:cs typeface="Arial" panose="020B0604020202020204" pitchFamily="34" charset="0"/>
              </a:rPr>
              <a:t>2023</a:t>
            </a:fld>
            <a:r>
              <a:rPr lang="en-US" sz="1000" kern="400" dirty="0">
                <a:cs typeface="Arial" panose="020B0604020202020204" pitchFamily="34" charset="0"/>
              </a:rPr>
              <a:t> Lincoln National Corporation</a:t>
            </a:r>
          </a:p>
        </p:txBody>
      </p:sp>
      <p:sp>
        <p:nvSpPr>
          <p:cNvPr id="18" name="TextBox 17">
            <a:extLst>
              <a:ext uri="{FF2B5EF4-FFF2-40B4-BE49-F238E27FC236}">
                <a16:creationId xmlns:a16="http://schemas.microsoft.com/office/drawing/2014/main" id="{27011D45-873F-F3FE-AFA4-A33CD94C715B}"/>
              </a:ext>
            </a:extLst>
          </p:cNvPr>
          <p:cNvSpPr txBox="1"/>
          <p:nvPr/>
        </p:nvSpPr>
        <p:spPr>
          <a:xfrm>
            <a:off x="6705600" y="3236893"/>
            <a:ext cx="4572000" cy="954107"/>
          </a:xfrm>
          <a:prstGeom prst="rect">
            <a:avLst/>
          </a:prstGeom>
          <a:noFill/>
        </p:spPr>
        <p:txBody>
          <a:bodyPr wrap="square">
            <a:spAutoFit/>
          </a:bodyPr>
          <a:lstStyle/>
          <a:p>
            <a:r>
              <a:rPr lang="en-US" sz="1400" dirty="0">
                <a:latin typeface="Georgia" panose="02040502050405020303" pitchFamily="18" charset="0"/>
              </a:rPr>
              <a:t>Sunset of the Tax Cuts &amp; Jobs Act</a:t>
            </a:r>
          </a:p>
          <a:p>
            <a:r>
              <a:rPr lang="en-US" sz="1400" dirty="0">
                <a:solidFill>
                  <a:schemeClr val="accent1"/>
                </a:solidFill>
                <a:latin typeface="Georgia" panose="02040502050405020303" pitchFamily="18" charset="0"/>
              </a:rPr>
              <a:t>Planning for near and short-term legislative risk</a:t>
            </a:r>
          </a:p>
          <a:p>
            <a:endParaRPr lang="en-US" sz="1400" dirty="0">
              <a:latin typeface="Georgia" panose="02040502050405020303" pitchFamily="18" charset="0"/>
            </a:endParaRPr>
          </a:p>
          <a:p>
            <a:endParaRPr lang="en-US" sz="1400" dirty="0">
              <a:latin typeface="Georgia" panose="02040502050405020303" pitchFamily="18" charset="0"/>
            </a:endParaRPr>
          </a:p>
        </p:txBody>
      </p:sp>
      <p:pic>
        <p:nvPicPr>
          <p:cNvPr id="21" name="Graphic 20">
            <a:extLst>
              <a:ext uri="{FF2B5EF4-FFF2-40B4-BE49-F238E27FC236}">
                <a16:creationId xmlns:a16="http://schemas.microsoft.com/office/drawing/2014/main" id="{EC3D1B7E-02C3-854C-668D-F11AD550E16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072" y="578079"/>
            <a:ext cx="1389888" cy="424034"/>
          </a:xfrm>
          <a:prstGeom prst="rect">
            <a:avLst/>
          </a:prstGeom>
        </p:spPr>
      </p:pic>
    </p:spTree>
    <p:extLst>
      <p:ext uri="{BB962C8B-B14F-4D97-AF65-F5344CB8AC3E}">
        <p14:creationId xmlns:p14="http://schemas.microsoft.com/office/powerpoint/2010/main" val="424349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a:xfrm>
            <a:off x="5143642" y="484632"/>
            <a:ext cx="11036808" cy="521208"/>
          </a:xfrm>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a:xfrm>
            <a:off x="5143501" y="1097280"/>
            <a:ext cx="11036808" cy="274320"/>
          </a:xfrm>
        </p:spPr>
        <p:txBody>
          <a:bodyPr/>
          <a:lstStyle/>
          <a:p>
            <a:r>
              <a:rPr lang="en-US" dirty="0"/>
              <a:t>Planning for near and long-term legislative risk</a:t>
            </a:r>
          </a:p>
        </p:txBody>
      </p:sp>
      <p:sp>
        <p:nvSpPr>
          <p:cNvPr id="5" name="TextBox 4">
            <a:extLst>
              <a:ext uri="{FF2B5EF4-FFF2-40B4-BE49-F238E27FC236}">
                <a16:creationId xmlns:a16="http://schemas.microsoft.com/office/drawing/2014/main" id="{C5714955-3A80-0FD2-A090-6D93525025A0}"/>
              </a:ext>
            </a:extLst>
          </p:cNvPr>
          <p:cNvSpPr txBox="1"/>
          <p:nvPr/>
        </p:nvSpPr>
        <p:spPr>
          <a:xfrm>
            <a:off x="5802085" y="2059316"/>
            <a:ext cx="5791200" cy="2862322"/>
          </a:xfrm>
          <a:prstGeom prst="rect">
            <a:avLst/>
          </a:prstGeom>
          <a:noFill/>
        </p:spPr>
        <p:txBody>
          <a:bodyPr wrap="square">
            <a:spAutoFit/>
          </a:bodyPr>
          <a:lstStyle/>
          <a:p>
            <a:pPr marL="457200" indent="-457200">
              <a:buClr>
                <a:schemeClr val="accent1"/>
              </a:buClr>
              <a:buFont typeface="+mj-lt"/>
              <a:buAutoNum type="arabicPeriod"/>
            </a:pPr>
            <a:r>
              <a:rPr lang="en-US" sz="2000" dirty="0"/>
              <a:t>How many clients do you have with credit shelter (bypass) trusts?</a:t>
            </a:r>
          </a:p>
          <a:p>
            <a:pPr marL="457200" indent="-457200">
              <a:buClr>
                <a:schemeClr val="accent1"/>
              </a:buClr>
              <a:buFont typeface="+mj-lt"/>
              <a:buAutoNum type="arabicPeriod"/>
            </a:pPr>
            <a:r>
              <a:rPr lang="en-US" sz="2000" dirty="0">
                <a:latin typeface="Calibri" panose="020F0502020204030204" pitchFamily="34" charset="0"/>
                <a:cs typeface="Calibri" panose="020F0502020204030204" pitchFamily="34" charset="0"/>
              </a:rPr>
              <a:t>How many clients do you have where one spouse died within the last five years?</a:t>
            </a:r>
          </a:p>
          <a:p>
            <a:pPr marL="914400" lvl="1" indent="-457200">
              <a:buClr>
                <a:schemeClr val="accent1"/>
              </a:buClr>
              <a:buFont typeface="Wingdings" pitchFamily="2" charset="2"/>
              <a:buChar char="§"/>
            </a:pPr>
            <a:r>
              <a:rPr lang="en-US" sz="2000" dirty="0">
                <a:latin typeface="Calibri" panose="020F0502020204030204" pitchFamily="34" charset="0"/>
                <a:cs typeface="Calibri" panose="020F0502020204030204" pitchFamily="34" charset="0"/>
              </a:rPr>
              <a:t>Did they file an estate tax return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for portability?</a:t>
            </a:r>
          </a:p>
          <a:p>
            <a:pPr marL="914400" lvl="1" indent="-457200">
              <a:buClr>
                <a:schemeClr val="accent1"/>
              </a:buClr>
              <a:buFont typeface="Wingdings" pitchFamily="2" charset="2"/>
              <a:buChar char="§"/>
            </a:pPr>
            <a:r>
              <a:rPr lang="en-US" sz="2000" dirty="0">
                <a:latin typeface="Calibri" panose="020F0502020204030204" pitchFamily="34" charset="0"/>
                <a:cs typeface="Calibri" panose="020F0502020204030204" pitchFamily="34" charset="0"/>
              </a:rPr>
              <a:t>If not, can file up to 5 years from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date of death.</a:t>
            </a:r>
          </a:p>
          <a:p>
            <a:pPr marL="457200" indent="-457200">
              <a:buClr>
                <a:schemeClr val="accent1"/>
              </a:buClr>
              <a:buFont typeface="+mj-lt"/>
              <a:buAutoNum type="arabicPeriod"/>
            </a:pPr>
            <a:endParaRPr lang="en-US" sz="2000" dirty="0"/>
          </a:p>
        </p:txBody>
      </p:sp>
      <p:pic>
        <p:nvPicPr>
          <p:cNvPr id="9" name="Picture Placeholder 15">
            <a:extLst>
              <a:ext uri="{FF2B5EF4-FFF2-40B4-BE49-F238E27FC236}">
                <a16:creationId xmlns:a16="http://schemas.microsoft.com/office/drawing/2014/main" id="{607778E6-584F-6C84-976D-369AE526D7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
            <a:ext cx="4620984" cy="6052457"/>
          </a:xfrm>
          <a:prstGeom prst="rect">
            <a:avLst/>
          </a:prstGeom>
          <a:solidFill>
            <a:schemeClr val="accent4"/>
          </a:solidFill>
        </p:spPr>
      </p:pic>
      <p:sp>
        <p:nvSpPr>
          <p:cNvPr id="10" name="Rectangle 9">
            <a:extLst>
              <a:ext uri="{FF2B5EF4-FFF2-40B4-BE49-F238E27FC236}">
                <a16:creationId xmlns:a16="http://schemas.microsoft.com/office/drawing/2014/main" id="{8F278108-9D43-D67B-9ABE-26AD3989FF0F}"/>
              </a:ext>
            </a:extLst>
          </p:cNvPr>
          <p:cNvSpPr/>
          <p:nvPr/>
        </p:nvSpPr>
        <p:spPr>
          <a:xfrm>
            <a:off x="3331029" y="2035629"/>
            <a:ext cx="2275114" cy="2296885"/>
          </a:xfrm>
          <a:prstGeom prst="rect">
            <a:avLst/>
          </a:prstGeom>
          <a:solidFill>
            <a:schemeClr val="accent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B4904A5-C32A-C559-EEA6-9ABCA033B19D}"/>
              </a:ext>
            </a:extLst>
          </p:cNvPr>
          <p:cNvSpPr txBox="1"/>
          <p:nvPr/>
        </p:nvSpPr>
        <p:spPr>
          <a:xfrm>
            <a:off x="3514798" y="2552410"/>
            <a:ext cx="2156660" cy="1200329"/>
          </a:xfrm>
          <a:prstGeom prst="rect">
            <a:avLst/>
          </a:prstGeom>
          <a:noFill/>
        </p:spPr>
        <p:txBody>
          <a:bodyPr wrap="square">
            <a:spAutoFit/>
          </a:bodyPr>
          <a:lstStyle/>
          <a:p>
            <a:r>
              <a:rPr lang="en-US" sz="2400" dirty="0">
                <a:solidFill>
                  <a:schemeClr val="bg1"/>
                </a:solidFill>
                <a:latin typeface="Georgia" panose="02040502050405020303" pitchFamily="18" charset="0"/>
              </a:rPr>
              <a:t>Portability planning</a:t>
            </a:r>
            <a:br>
              <a:rPr lang="en-US" sz="2400" dirty="0">
                <a:solidFill>
                  <a:schemeClr val="bg1"/>
                </a:solidFill>
                <a:latin typeface="Georgia" panose="02040502050405020303" pitchFamily="18" charset="0"/>
              </a:rPr>
            </a:br>
            <a:r>
              <a:rPr lang="en-US" sz="2400" dirty="0">
                <a:solidFill>
                  <a:schemeClr val="bg1"/>
                </a:solidFill>
                <a:latin typeface="Georgia" panose="02040502050405020303" pitchFamily="18" charset="0"/>
              </a:rPr>
              <a:t>and change</a:t>
            </a:r>
          </a:p>
        </p:txBody>
      </p:sp>
    </p:spTree>
    <p:extLst>
      <p:ext uri="{BB962C8B-B14F-4D97-AF65-F5344CB8AC3E}">
        <p14:creationId xmlns:p14="http://schemas.microsoft.com/office/powerpoint/2010/main" val="65390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DBEFDD-EC7A-C9C3-30BD-F6B9DF2A5B4C}"/>
              </a:ext>
            </a:extLst>
          </p:cNvPr>
          <p:cNvSpPr>
            <a:spLocks noGrp="1"/>
          </p:cNvSpPr>
          <p:nvPr>
            <p:ph type="body" sz="quarter" idx="10"/>
          </p:nvPr>
        </p:nvSpPr>
        <p:spPr/>
        <p:txBody>
          <a:bodyPr/>
          <a:lstStyle/>
          <a:p>
            <a:r>
              <a:rPr lang="en-US" dirty="0"/>
              <a:t>Planning for near and long-term legislative risk</a:t>
            </a:r>
          </a:p>
        </p:txBody>
      </p:sp>
      <p:sp>
        <p:nvSpPr>
          <p:cNvPr id="11" name="Title 10">
            <a:extLst>
              <a:ext uri="{FF2B5EF4-FFF2-40B4-BE49-F238E27FC236}">
                <a16:creationId xmlns:a16="http://schemas.microsoft.com/office/drawing/2014/main" id="{30314D68-4FBB-E611-C3B7-1D47D4E0E6C4}"/>
              </a:ext>
            </a:extLst>
          </p:cNvPr>
          <p:cNvSpPr>
            <a:spLocks noGrp="1"/>
          </p:cNvSpPr>
          <p:nvPr>
            <p:ph type="title"/>
          </p:nvPr>
        </p:nvSpPr>
        <p:spPr/>
        <p:txBody>
          <a:bodyPr/>
          <a:lstStyle/>
          <a:p>
            <a:r>
              <a:rPr lang="en-US" dirty="0"/>
              <a:t>Sunset of the Tax Cuts &amp; Jobs Act</a:t>
            </a:r>
          </a:p>
        </p:txBody>
      </p:sp>
      <p:sp>
        <p:nvSpPr>
          <p:cNvPr id="17" name="TextBox 16">
            <a:extLst>
              <a:ext uri="{FF2B5EF4-FFF2-40B4-BE49-F238E27FC236}">
                <a16:creationId xmlns:a16="http://schemas.microsoft.com/office/drawing/2014/main" id="{996AC13F-5E84-C6C2-6EB9-62B117033DC2}"/>
              </a:ext>
            </a:extLst>
          </p:cNvPr>
          <p:cNvSpPr txBox="1"/>
          <p:nvPr/>
        </p:nvSpPr>
        <p:spPr>
          <a:xfrm>
            <a:off x="685799" y="1767007"/>
            <a:ext cx="7130143" cy="3046988"/>
          </a:xfrm>
          <a:prstGeom prst="rect">
            <a:avLst/>
          </a:prstGeom>
          <a:noFill/>
        </p:spPr>
        <p:txBody>
          <a:bodyPr wrap="square">
            <a:spAutoFit/>
          </a:bodyPr>
          <a:lstStyle/>
          <a:p>
            <a:r>
              <a:rPr lang="en-US" sz="2400" dirty="0">
                <a:solidFill>
                  <a:schemeClr val="accent1"/>
                </a:solidFill>
                <a:latin typeface="Georgia" panose="02040502050405020303" pitchFamily="18" charset="0"/>
              </a:rPr>
              <a:t>Income tax bracket change</a:t>
            </a:r>
          </a:p>
          <a:p>
            <a:endParaRPr lang="en-US" sz="2400" dirty="0"/>
          </a:p>
          <a:p>
            <a:r>
              <a:rPr lang="en-US" sz="1800" b="1" dirty="0"/>
              <a:t>2024 federal MFJ TAXABLE income $383,000 = 24% </a:t>
            </a:r>
          </a:p>
          <a:p>
            <a:endParaRPr lang="en-US" sz="1800" b="1" dirty="0"/>
          </a:p>
          <a:p>
            <a:r>
              <a:rPr lang="en-US" sz="1800" b="1" dirty="0"/>
              <a:t>2026 federal MFJ TAXABLE </a:t>
            </a:r>
            <a:r>
              <a:rPr lang="en-US" sz="1800" b="1"/>
              <a:t>income $383,000 </a:t>
            </a:r>
            <a:r>
              <a:rPr lang="en-US" sz="1800" b="1" dirty="0"/>
              <a:t>= 33%</a:t>
            </a:r>
          </a:p>
          <a:p>
            <a:endParaRPr lang="en-US" sz="1800" b="0" dirty="0"/>
          </a:p>
          <a:p>
            <a:pPr marL="342900" indent="-342900">
              <a:buClr>
                <a:schemeClr val="accent1"/>
              </a:buClr>
              <a:buFont typeface="Wingdings" pitchFamily="2" charset="2"/>
              <a:buChar char="§"/>
            </a:pPr>
            <a:r>
              <a:rPr lang="en-US" sz="1800" b="0" dirty="0"/>
              <a:t>Roth conversions of large IRA = Bet to live</a:t>
            </a:r>
          </a:p>
          <a:p>
            <a:pPr marL="342900" indent="-342900">
              <a:buClr>
                <a:schemeClr val="accent1"/>
              </a:buClr>
              <a:buFont typeface="Wingdings" pitchFamily="2" charset="2"/>
              <a:buChar char="§"/>
            </a:pPr>
            <a:r>
              <a:rPr lang="en-US" sz="1800" b="0" dirty="0"/>
              <a:t>Use accelerated income for insurance = Bet to die</a:t>
            </a:r>
          </a:p>
          <a:p>
            <a:pPr marL="342900" indent="-342900">
              <a:buClr>
                <a:schemeClr val="accent1"/>
              </a:buClr>
              <a:buFont typeface="Wingdings" pitchFamily="2" charset="2"/>
              <a:buChar char="§"/>
            </a:pPr>
            <a:r>
              <a:rPr lang="en-US" sz="1800" b="0" dirty="0"/>
              <a:t>Provide spouse with tax-free capital (single life) or discount the tax for the children on IRA: MFJ 24% vs. children 35% to 45%</a:t>
            </a:r>
          </a:p>
        </p:txBody>
      </p:sp>
    </p:spTree>
    <p:extLst>
      <p:ext uri="{BB962C8B-B14F-4D97-AF65-F5344CB8AC3E}">
        <p14:creationId xmlns:p14="http://schemas.microsoft.com/office/powerpoint/2010/main" val="417130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0314D68-4FBB-E611-C3B7-1D47D4E0E6C4}"/>
              </a:ext>
            </a:extLst>
          </p:cNvPr>
          <p:cNvSpPr>
            <a:spLocks noGrp="1"/>
          </p:cNvSpPr>
          <p:nvPr>
            <p:ph type="title"/>
          </p:nvPr>
        </p:nvSpPr>
        <p:spPr>
          <a:xfrm>
            <a:off x="571641" y="484632"/>
            <a:ext cx="6126480" cy="521208"/>
          </a:xfrm>
        </p:spPr>
        <p:txBody>
          <a:bodyPr vert="horz" lIns="0" tIns="0" rIns="0" bIns="0" rtlCol="0" anchor="t" anchorCtr="0">
            <a:normAutofit/>
          </a:bodyPr>
          <a:lstStyle/>
          <a:p>
            <a:pPr>
              <a:lnSpc>
                <a:spcPct val="90000"/>
              </a:lnSpc>
            </a:pPr>
            <a:r>
              <a:rPr lang="en-US" sz="2900" kern="1200" baseline="0">
                <a:latin typeface="Georgia" panose="02040502050405020303" pitchFamily="18" charset="0"/>
                <a:ea typeface="+mj-ea"/>
                <a:cs typeface="+mj-cs"/>
              </a:rPr>
              <a:t>How many clients do you have who:</a:t>
            </a:r>
          </a:p>
        </p:txBody>
      </p:sp>
      <p:sp>
        <p:nvSpPr>
          <p:cNvPr id="6" name="Text Placeholder 5">
            <a:extLst>
              <a:ext uri="{FF2B5EF4-FFF2-40B4-BE49-F238E27FC236}">
                <a16:creationId xmlns:a16="http://schemas.microsoft.com/office/drawing/2014/main" id="{06DBEFDD-EC7A-C9C3-30BD-F6B9DF2A5B4C}"/>
              </a:ext>
            </a:extLst>
          </p:cNvPr>
          <p:cNvSpPr>
            <a:spLocks noGrp="1"/>
          </p:cNvSpPr>
          <p:nvPr>
            <p:ph type="body" sz="quarter" idx="10"/>
          </p:nvPr>
        </p:nvSpPr>
        <p:spPr>
          <a:xfrm>
            <a:off x="571500" y="1097280"/>
            <a:ext cx="6126480" cy="274320"/>
          </a:xfrm>
        </p:spPr>
        <p:txBody>
          <a:bodyPr vert="horz" lIns="0" tIns="0" rIns="0" bIns="0" rtlCol="0">
            <a:normAutofit/>
          </a:bodyPr>
          <a:lstStyle/>
          <a:p>
            <a:pPr>
              <a:spcAft>
                <a:spcPts val="600"/>
              </a:spcAft>
            </a:pPr>
            <a:r>
              <a:rPr lang="en-US" b="1" kern="400" baseline="0" dirty="0">
                <a:latin typeface="Georgia" panose="02040502050405020303" pitchFamily="18" charset="0"/>
                <a:ea typeface="+mn-ea"/>
                <a:cs typeface="Arial" panose="020B0604020202020204" pitchFamily="34" charset="0"/>
              </a:rPr>
              <a:t>Target market</a:t>
            </a:r>
          </a:p>
        </p:txBody>
      </p:sp>
      <p:sp>
        <p:nvSpPr>
          <p:cNvPr id="3" name="TextBox 2">
            <a:extLst>
              <a:ext uri="{FF2B5EF4-FFF2-40B4-BE49-F238E27FC236}">
                <a16:creationId xmlns:a16="http://schemas.microsoft.com/office/drawing/2014/main" id="{497A41A0-068C-7F8C-11EB-A0FAB668032F}"/>
              </a:ext>
            </a:extLst>
          </p:cNvPr>
          <p:cNvSpPr txBox="1"/>
          <p:nvPr/>
        </p:nvSpPr>
        <p:spPr>
          <a:xfrm>
            <a:off x="571500" y="2002536"/>
            <a:ext cx="6809014" cy="2046950"/>
          </a:xfrm>
          <a:prstGeom prst="rect">
            <a:avLst/>
          </a:prstGeom>
        </p:spPr>
        <p:txBody>
          <a:bodyPr vert="horz" lIns="0" tIns="0" rIns="0" bIns="0" rtlCol="0">
            <a:normAutofit/>
          </a:bodyPr>
          <a:lstStyle/>
          <a:p>
            <a:pPr marL="285750" indent="-285750">
              <a:spcAft>
                <a:spcPts val="800"/>
              </a:spcAft>
              <a:buClr>
                <a:schemeClr val="accent1"/>
              </a:buClr>
              <a:buFont typeface="Wingdings" pitchFamily="2" charset="2"/>
              <a:buChar char="§"/>
            </a:pPr>
            <a:r>
              <a:rPr lang="en-US" sz="1600" kern="400" dirty="0">
                <a:cs typeface="Arial" panose="020B0604020202020204" pitchFamily="34" charset="0"/>
              </a:rPr>
              <a:t>Have a net worth of at least $7M individually or $14M jointly?</a:t>
            </a:r>
          </a:p>
          <a:p>
            <a:pPr marL="285750" indent="-285750">
              <a:spcAft>
                <a:spcPts val="800"/>
              </a:spcAft>
              <a:buClr>
                <a:schemeClr val="accent1"/>
              </a:buClr>
              <a:buFont typeface="Wingdings" pitchFamily="2" charset="2"/>
              <a:buChar char="§"/>
            </a:pPr>
            <a:r>
              <a:rPr lang="en-US" sz="1600" kern="400" dirty="0">
                <a:cs typeface="Arial" panose="020B0604020202020204" pitchFamily="34" charset="0"/>
              </a:rPr>
              <a:t>Have gifted large sums to children in trust?</a:t>
            </a:r>
          </a:p>
          <a:p>
            <a:pPr marL="285750" indent="-285750">
              <a:spcAft>
                <a:spcPts val="800"/>
              </a:spcAft>
              <a:buClr>
                <a:schemeClr val="accent1"/>
              </a:buClr>
              <a:buFont typeface="Wingdings" pitchFamily="2" charset="2"/>
              <a:buChar char="§"/>
            </a:pPr>
            <a:r>
              <a:rPr lang="en-US" sz="1600" kern="400" dirty="0">
                <a:cs typeface="Arial" panose="020B0604020202020204" pitchFamily="34" charset="0"/>
              </a:rPr>
              <a:t>Have a private business?</a:t>
            </a:r>
          </a:p>
          <a:p>
            <a:pPr marL="285750" indent="-285750">
              <a:spcAft>
                <a:spcPts val="800"/>
              </a:spcAft>
              <a:buClr>
                <a:schemeClr val="accent1"/>
              </a:buClr>
              <a:buFont typeface="Wingdings" pitchFamily="2" charset="2"/>
              <a:buChar char="§"/>
            </a:pPr>
            <a:r>
              <a:rPr lang="en-US" altLang="en-US" sz="1600" kern="400" dirty="0">
                <a:cs typeface="Arial" panose="020B0604020202020204" pitchFamily="34" charset="0"/>
              </a:rPr>
              <a:t>Have IRAs that currently provide or will generate unneeded taxable cash flow?</a:t>
            </a:r>
          </a:p>
          <a:p>
            <a:pPr marL="285750" indent="-285750">
              <a:spcAft>
                <a:spcPts val="800"/>
              </a:spcAft>
              <a:buClr>
                <a:schemeClr val="accent1"/>
              </a:buClr>
              <a:buFont typeface="Wingdings" pitchFamily="2" charset="2"/>
              <a:buChar char="§"/>
            </a:pPr>
            <a:r>
              <a:rPr lang="en-US" altLang="en-US" sz="1600" kern="400" dirty="0">
                <a:cs typeface="Arial" panose="020B0604020202020204" pitchFamily="34" charset="0"/>
              </a:rPr>
              <a:t>Are not maximizing their income tax bracket ahead of potential increases?</a:t>
            </a:r>
          </a:p>
        </p:txBody>
      </p:sp>
      <p:pic>
        <p:nvPicPr>
          <p:cNvPr id="4" name="Picture Placeholder 15">
            <a:extLst>
              <a:ext uri="{FF2B5EF4-FFF2-40B4-BE49-F238E27FC236}">
                <a16:creationId xmlns:a16="http://schemas.microsoft.com/office/drawing/2014/main" id="{9FAA2D1D-60F4-D8E4-2BEF-E1A88DC03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34"/>
          <a:stretch/>
        </p:blipFill>
        <p:spPr>
          <a:xfrm flipH="1">
            <a:off x="7815942" y="395856"/>
            <a:ext cx="3988449" cy="5412505"/>
          </a:xfrm>
          <a:prstGeom prst="rect">
            <a:avLst/>
          </a:prstGeom>
          <a:solidFill>
            <a:schemeClr val="accent5"/>
          </a:solidFill>
        </p:spPr>
      </p:pic>
      <p:sp>
        <p:nvSpPr>
          <p:cNvPr id="5" name="Rectangle 4">
            <a:extLst>
              <a:ext uri="{FF2B5EF4-FFF2-40B4-BE49-F238E27FC236}">
                <a16:creationId xmlns:a16="http://schemas.microsoft.com/office/drawing/2014/main" id="{D1191DEE-9048-DF16-FAB2-281996DCFB9E}"/>
              </a:ext>
            </a:extLst>
          </p:cNvPr>
          <p:cNvSpPr/>
          <p:nvPr/>
        </p:nvSpPr>
        <p:spPr>
          <a:xfrm>
            <a:off x="11800114" y="0"/>
            <a:ext cx="391886" cy="391886"/>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76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dirty="0"/>
              <a:t>Disclosures</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099624"/>
            <a:ext cx="9158513" cy="4642808"/>
          </a:xfrm>
        </p:spPr>
        <p:txBody>
          <a:bodyPr/>
          <a:lstStyle/>
          <a:p>
            <a:pPr eaLnBrk="1" hangingPunct="1">
              <a:spcAft>
                <a:spcPts val="0"/>
              </a:spcAft>
              <a:defRPr/>
            </a:pPr>
            <a:r>
              <a:rPr lang="en-US" dirty="0"/>
              <a:t>Any tax information contained in this communication, while presented in good faith, is general in nature and is not intended to be a rendering of legal, accounting or tax advice and should not be used without the advice and guidance of a professional Tax Adviser. Furthermore, the information contained herein may not be applicable or suitable to an individual’s specific circumstances or needs and may require consideration of other matters.</a:t>
            </a:r>
          </a:p>
          <a:p>
            <a:pPr eaLnBrk="1" hangingPunct="1">
              <a:spcAft>
                <a:spcPts val="0"/>
              </a:spcAft>
              <a:defRPr/>
            </a:pPr>
            <a:endParaRPr lang="en-US" dirty="0"/>
          </a:p>
          <a:p>
            <a:pPr eaLnBrk="1" hangingPunct="1">
              <a:lnSpc>
                <a:spcPct val="100000"/>
              </a:lnSpc>
              <a:spcAft>
                <a:spcPts val="600"/>
              </a:spcAft>
              <a:buClr>
                <a:srgbClr val="872434"/>
              </a:buClr>
            </a:pPr>
            <a:r>
              <a:rPr lang="en-US" altLang="en-US" sz="1000" dirty="0"/>
              <a:t>Lincoln Financial Group® affiliates, their distributors, and their respective employees, representatives and/or insurance agents do not provide tax, accounting or legal advice. Please consult an independent professional as to any tax, accounting or legal statements made herein.</a:t>
            </a:r>
          </a:p>
          <a:p>
            <a:pPr eaLnBrk="1" hangingPunct="1">
              <a:lnSpc>
                <a:spcPct val="100000"/>
              </a:lnSpc>
              <a:spcAft>
                <a:spcPts val="600"/>
              </a:spcAft>
              <a:buClr>
                <a:srgbClr val="872434"/>
              </a:buClr>
            </a:pPr>
            <a:r>
              <a:rPr lang="en-US" altLang="en-US" sz="1000" dirty="0"/>
              <a:t>Lincoln Financial Group is the marketing name for Lincoln National Corporation and its affiliates, including The Lincoln National Life Insurance Company, Fort Wayne, IN. Variable products distributed by broker-dealer/affiliate Lincoln Financial Distributors, Inc., Radnor, PA. Securities and investment advisory services offered through other affiliates. Affiliates are separately responsible for their own financial and contractual obligations.</a:t>
            </a:r>
          </a:p>
          <a:p>
            <a:pPr eaLnBrk="1" hangingPunct="1">
              <a:lnSpc>
                <a:spcPct val="100000"/>
              </a:lnSpc>
              <a:spcAft>
                <a:spcPts val="600"/>
              </a:spcAft>
              <a:buClr>
                <a:srgbClr val="872434"/>
              </a:buClr>
            </a:pPr>
            <a:r>
              <a:rPr lang="en-US" altLang="en-US" sz="1000" i="1" dirty="0"/>
              <a:t>Lincoln VUL</a:t>
            </a:r>
            <a:r>
              <a:rPr lang="en-US" altLang="en-US" sz="1000" i="1" baseline="30000" dirty="0"/>
              <a:t>ONE</a:t>
            </a:r>
            <a:r>
              <a:rPr lang="en-US" altLang="en-US" sz="1000" i="1" dirty="0"/>
              <a:t> </a:t>
            </a:r>
            <a:r>
              <a:rPr lang="en-US" altLang="en-US" sz="1000" dirty="0"/>
              <a:t>(2021) is issued on policy form ICC21-VUL689/20-VUL689/ICC21NLER-620/20NLER-620; </a:t>
            </a:r>
            <a:r>
              <a:rPr lang="en-US" altLang="en-US" sz="1000" i="1" dirty="0"/>
              <a:t>Lincoln SVUL</a:t>
            </a:r>
            <a:r>
              <a:rPr lang="en-US" altLang="en-US" sz="1000" i="1" baseline="30000" dirty="0"/>
              <a:t>ONE</a:t>
            </a:r>
            <a:r>
              <a:rPr lang="en-US" altLang="en-US" sz="1000" i="1" dirty="0"/>
              <a:t> </a:t>
            </a:r>
            <a:r>
              <a:rPr lang="en-US" altLang="en-US" sz="1000" dirty="0"/>
              <a:t>(2021) is issued on policy form ICC21-SVUL622/</a:t>
            </a:r>
            <a:br>
              <a:rPr lang="en-US" altLang="en-US" sz="1000" dirty="0"/>
            </a:br>
            <a:r>
              <a:rPr lang="en-US" altLang="en-US" sz="1000" dirty="0"/>
              <a:t>20-SVUL622/ICC21NLER-622/20NLER-622, and state variations by The Lincoln National Life Insurance Company, Fort Wayne, IN, and distributed by Lincoln Financial Distributors, Inc., a broker-dealer. </a:t>
            </a:r>
            <a:r>
              <a:rPr lang="en-US" altLang="en-US" sz="1000" b="1" dirty="0"/>
              <a:t>The Lincoln National Life Insurance Company does not solicit business in the state of New York, nor is it authorized to do so. </a:t>
            </a:r>
          </a:p>
          <a:p>
            <a:pPr eaLnBrk="1" hangingPunct="1">
              <a:lnSpc>
                <a:spcPct val="100000"/>
              </a:lnSpc>
              <a:spcAft>
                <a:spcPts val="600"/>
              </a:spcAft>
              <a:buClr>
                <a:srgbClr val="872434"/>
              </a:buClr>
            </a:pPr>
            <a:r>
              <a:rPr lang="en-US" altLang="en-US" sz="1000" b="1" dirty="0"/>
              <a:t>All guarantees and benefits of the insurance policy are subject to the claims-paying ability of the issuing insurance company. </a:t>
            </a:r>
            <a:r>
              <a:rPr lang="en-US" altLang="en-US" sz="1000" dirty="0"/>
              <a:t>They are not backed by the broker-dealer and/or insurance agency selling the policy, or any affiliates of those entities other than the issuing company affiliates, and none makes any representations or guarantees regarding the claims-paying ability of the issuer. </a:t>
            </a:r>
          </a:p>
          <a:p>
            <a:pPr eaLnBrk="1" hangingPunct="1">
              <a:lnSpc>
                <a:spcPct val="100000"/>
              </a:lnSpc>
              <a:spcAft>
                <a:spcPts val="600"/>
              </a:spcAft>
              <a:buClr>
                <a:srgbClr val="872434"/>
              </a:buClr>
            </a:pPr>
            <a:r>
              <a:rPr lang="en-US" altLang="en-US" sz="1200" b="1" dirty="0"/>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before investing or sending money. For current prospectuses, please call 800-444-2363 or go to www.LincolnFinancial.com. </a:t>
            </a:r>
          </a:p>
          <a:p>
            <a:pPr eaLnBrk="1" hangingPunct="1">
              <a:lnSpc>
                <a:spcPct val="100000"/>
              </a:lnSpc>
              <a:spcAft>
                <a:spcPts val="600"/>
              </a:spcAft>
              <a:buClr>
                <a:srgbClr val="872434"/>
              </a:buClr>
            </a:pPr>
            <a:endParaRPr lang="en-US" altLang="en-US" sz="1000" dirty="0"/>
          </a:p>
          <a:p>
            <a:pPr eaLnBrk="1" hangingPunct="1">
              <a:lnSpc>
                <a:spcPct val="100000"/>
              </a:lnSpc>
              <a:spcAft>
                <a:spcPts val="600"/>
              </a:spcAft>
              <a:buClr>
                <a:srgbClr val="872434"/>
              </a:buClr>
            </a:pPr>
            <a:r>
              <a:rPr lang="en-US" altLang="en-US" sz="1000" dirty="0"/>
              <a:t>Policy values will fluctuate and are subject to market risk and to possible loss of principal. Products, riders and features are subject to state availability. Limitations </a:t>
            </a:r>
            <a:br>
              <a:rPr lang="en-US" altLang="en-US" sz="1000" dirty="0"/>
            </a:br>
            <a:r>
              <a:rPr lang="en-US" altLang="en-US" sz="1000" dirty="0"/>
              <a:t>and exclusions may apply. Not for use in the state of New York. </a:t>
            </a:r>
          </a:p>
          <a:p>
            <a:pPr eaLnBrk="1" hangingPunct="1">
              <a:lnSpc>
                <a:spcPct val="100000"/>
              </a:lnSpc>
              <a:spcAft>
                <a:spcPts val="600"/>
              </a:spcAft>
              <a:buClr>
                <a:srgbClr val="872434"/>
              </a:buClr>
            </a:pPr>
            <a:r>
              <a:rPr lang="en-US" altLang="en-US" sz="1000" dirty="0"/>
              <a:t>It is possible coverage will expire when either no premiums are paid following the initial premium, or subsequent premiums are insufficient to continue coverage. </a:t>
            </a:r>
          </a:p>
          <a:p>
            <a:pPr eaLnBrk="1" hangingPunct="1">
              <a:lnSpc>
                <a:spcPct val="100000"/>
              </a:lnSpc>
              <a:spcAft>
                <a:spcPts val="600"/>
              </a:spcAft>
              <a:buClr>
                <a:srgbClr val="872434"/>
              </a:buClr>
            </a:pPr>
            <a:endParaRPr lang="en-US" altLang="en-US" sz="1000" dirty="0"/>
          </a:p>
          <a:p>
            <a:pPr eaLnBrk="1" hangingPunct="1">
              <a:spcAft>
                <a:spcPts val="0"/>
              </a:spcAft>
              <a:defRPr/>
            </a:pPr>
            <a:endParaRPr lang="en-US" dirty="0"/>
          </a:p>
          <a:p>
            <a:pPr eaLnBrk="1" hangingPunct="1">
              <a:spcAft>
                <a:spcPts val="0"/>
              </a:spcAft>
              <a:defRPr/>
            </a:pPr>
            <a:endParaRPr lang="en-US" dirty="0"/>
          </a:p>
        </p:txBody>
      </p:sp>
    </p:spTree>
    <p:extLst>
      <p:ext uri="{BB962C8B-B14F-4D97-AF65-F5344CB8AC3E}">
        <p14:creationId xmlns:p14="http://schemas.microsoft.com/office/powerpoint/2010/main" val="422596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11" name="Text Placeholder 10">
            <a:extLst>
              <a:ext uri="{FF2B5EF4-FFF2-40B4-BE49-F238E27FC236}">
                <a16:creationId xmlns:a16="http://schemas.microsoft.com/office/drawing/2014/main" id="{3E29D805-592D-6745-A7A5-093A80DCAB99}"/>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18D05ED9-EC79-D047-946B-D946F2057B40}"/>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F01E0179-B4E3-7140-8F2F-8DD382D37ADE}"/>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C008B956-C9AE-754D-950A-D4CB8D887105}"/>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E7553128-85CD-714E-81CD-7A23ADCD0312}"/>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37FBAE09-2AED-8E4D-9723-A0CC27D587E6}"/>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C39BFC96-CEF1-6148-B16D-E01C46C7E8E3}"/>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E16C8FBD-9647-BB47-9707-C3E1D5BBB57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46865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5">
            <a:extLst>
              <a:ext uri="{FF2B5EF4-FFF2-40B4-BE49-F238E27FC236}">
                <a16:creationId xmlns:a16="http://schemas.microsoft.com/office/drawing/2014/main" id="{AE7E73D6-B84B-26F7-F350-D1F12A6D1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7600" y="1752600"/>
            <a:ext cx="2040878" cy="1800399"/>
          </a:xfrm>
          <a:prstGeom prst="rect">
            <a:avLst/>
          </a:prstGeom>
          <a:solidFill>
            <a:schemeClr val="accent3"/>
          </a:solidFill>
        </p:spPr>
      </p:pic>
      <p:sp>
        <p:nvSpPr>
          <p:cNvPr id="30" name="Rectangle 29">
            <a:extLst>
              <a:ext uri="{FF2B5EF4-FFF2-40B4-BE49-F238E27FC236}">
                <a16:creationId xmlns:a16="http://schemas.microsoft.com/office/drawing/2014/main" id="{2B758027-1CBF-9B7E-D840-51A46974F282}"/>
              </a:ext>
            </a:extLst>
          </p:cNvPr>
          <p:cNvSpPr/>
          <p:nvPr/>
        </p:nvSpPr>
        <p:spPr>
          <a:xfrm>
            <a:off x="3657600" y="3352800"/>
            <a:ext cx="2041864" cy="358066"/>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Planning for near and long-term legislative risk</a:t>
            </a:r>
          </a:p>
        </p:txBody>
      </p:sp>
      <p:sp>
        <p:nvSpPr>
          <p:cNvPr id="7" name="Rectangle 6">
            <a:extLst>
              <a:ext uri="{FF2B5EF4-FFF2-40B4-BE49-F238E27FC236}">
                <a16:creationId xmlns:a16="http://schemas.microsoft.com/office/drawing/2014/main" id="{F47ED8D7-77A9-F6E4-B119-C517EED44CD3}"/>
              </a:ext>
            </a:extLst>
          </p:cNvPr>
          <p:cNvSpPr/>
          <p:nvPr/>
        </p:nvSpPr>
        <p:spPr>
          <a:xfrm>
            <a:off x="609600" y="1752600"/>
            <a:ext cx="2514600" cy="4038600"/>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105E68-30F5-8EBC-271B-33F550ADE554}"/>
              </a:ext>
            </a:extLst>
          </p:cNvPr>
          <p:cNvSpPr txBox="1"/>
          <p:nvPr/>
        </p:nvSpPr>
        <p:spPr>
          <a:xfrm>
            <a:off x="609600" y="3352800"/>
            <a:ext cx="2514600" cy="1292662"/>
          </a:xfrm>
          <a:prstGeom prst="rect">
            <a:avLst/>
          </a:prstGeom>
          <a:noFill/>
        </p:spPr>
        <p:txBody>
          <a:bodyPr wrap="square">
            <a:spAutoFit/>
          </a:bodyPr>
          <a:lstStyle/>
          <a:p>
            <a:pPr marL="0" indent="0" algn="ctr">
              <a:buNone/>
            </a:pPr>
            <a:r>
              <a:rPr lang="en-US" sz="2600" dirty="0">
                <a:solidFill>
                  <a:schemeClr val="bg1"/>
                </a:solidFill>
                <a:latin typeface="Georgia" panose="02040502050405020303" pitchFamily="18" charset="0"/>
              </a:rPr>
              <a:t>Risks</a:t>
            </a:r>
            <a:br>
              <a:rPr lang="en-US" sz="2600" dirty="0">
                <a:solidFill>
                  <a:schemeClr val="bg1"/>
                </a:solidFill>
                <a:latin typeface="Georgia" panose="02040502050405020303" pitchFamily="18" charset="0"/>
              </a:rPr>
            </a:br>
            <a:r>
              <a:rPr lang="en-US" sz="2600" dirty="0">
                <a:solidFill>
                  <a:schemeClr val="bg1"/>
                </a:solidFill>
                <a:latin typeface="Georgia" panose="02040502050405020303" pitchFamily="18" charset="0"/>
              </a:rPr>
              <a:t>Individuals</a:t>
            </a:r>
            <a:br>
              <a:rPr lang="en-US" sz="2600" dirty="0">
                <a:solidFill>
                  <a:schemeClr val="bg1"/>
                </a:solidFill>
                <a:latin typeface="Georgia" panose="02040502050405020303" pitchFamily="18" charset="0"/>
              </a:rPr>
            </a:br>
            <a:r>
              <a:rPr lang="en-US" sz="2600" dirty="0">
                <a:solidFill>
                  <a:schemeClr val="bg1"/>
                </a:solidFill>
                <a:latin typeface="Georgia" panose="02040502050405020303" pitchFamily="18" charset="0"/>
              </a:rPr>
              <a:t>Face</a:t>
            </a:r>
          </a:p>
        </p:txBody>
      </p:sp>
      <p:sp>
        <p:nvSpPr>
          <p:cNvPr id="8" name="TextBox 7">
            <a:extLst>
              <a:ext uri="{FF2B5EF4-FFF2-40B4-BE49-F238E27FC236}">
                <a16:creationId xmlns:a16="http://schemas.microsoft.com/office/drawing/2014/main" id="{E636CDC2-6D71-777A-1832-BBBD703AD692}"/>
              </a:ext>
            </a:extLst>
          </p:cNvPr>
          <p:cNvSpPr txBox="1"/>
          <p:nvPr/>
        </p:nvSpPr>
        <p:spPr>
          <a:xfrm>
            <a:off x="1447800" y="1981200"/>
            <a:ext cx="685800" cy="1107996"/>
          </a:xfrm>
          <a:prstGeom prst="rect">
            <a:avLst/>
          </a:prstGeom>
          <a:noFill/>
        </p:spPr>
        <p:txBody>
          <a:bodyPr wrap="square">
            <a:spAutoFit/>
          </a:bodyPr>
          <a:lstStyle/>
          <a:p>
            <a:pPr marL="0" indent="0">
              <a:buNone/>
            </a:pPr>
            <a:r>
              <a:rPr lang="en-US" sz="6600" b="1" dirty="0">
                <a:solidFill>
                  <a:schemeClr val="bg1"/>
                </a:solidFill>
                <a:latin typeface="Georgia" panose="02040502050405020303" pitchFamily="18" charset="0"/>
              </a:rPr>
              <a:t>4</a:t>
            </a:r>
          </a:p>
        </p:txBody>
      </p:sp>
      <p:sp>
        <p:nvSpPr>
          <p:cNvPr id="9" name="Rectangle 8">
            <a:extLst>
              <a:ext uri="{FF2B5EF4-FFF2-40B4-BE49-F238E27FC236}">
                <a16:creationId xmlns:a16="http://schemas.microsoft.com/office/drawing/2014/main" id="{CB6D7297-6DE1-B067-459E-5F4B7636A16C}"/>
              </a:ext>
            </a:extLst>
          </p:cNvPr>
          <p:cNvSpPr/>
          <p:nvPr/>
        </p:nvSpPr>
        <p:spPr>
          <a:xfrm>
            <a:off x="1371600" y="2209800"/>
            <a:ext cx="914400" cy="914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5">
            <a:extLst>
              <a:ext uri="{FF2B5EF4-FFF2-40B4-BE49-F238E27FC236}">
                <a16:creationId xmlns:a16="http://schemas.microsoft.com/office/drawing/2014/main" id="{8A38F4D3-31FF-2B45-F08A-371B02076D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57600" y="3810000"/>
            <a:ext cx="2040878" cy="1953127"/>
          </a:xfrm>
          <a:prstGeom prst="rect">
            <a:avLst/>
          </a:prstGeom>
          <a:solidFill>
            <a:schemeClr val="accent2"/>
          </a:solidFill>
        </p:spPr>
      </p:pic>
      <p:pic>
        <p:nvPicPr>
          <p:cNvPr id="12" name="Picture Placeholder 15">
            <a:extLst>
              <a:ext uri="{FF2B5EF4-FFF2-40B4-BE49-F238E27FC236}">
                <a16:creationId xmlns:a16="http://schemas.microsoft.com/office/drawing/2014/main" id="{146779B5-B080-1B54-538E-DB7FABD50E6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54291" y="1752599"/>
            <a:ext cx="2040878" cy="1953127"/>
          </a:xfrm>
          <a:prstGeom prst="rect">
            <a:avLst/>
          </a:prstGeom>
          <a:solidFill>
            <a:schemeClr val="accent5"/>
          </a:solidFill>
        </p:spPr>
      </p:pic>
      <p:pic>
        <p:nvPicPr>
          <p:cNvPr id="13" name="Picture Placeholder 15">
            <a:extLst>
              <a:ext uri="{FF2B5EF4-FFF2-40B4-BE49-F238E27FC236}">
                <a16:creationId xmlns:a16="http://schemas.microsoft.com/office/drawing/2014/main" id="{0CC19F9C-E4E3-81DC-B8E8-81F6689C0C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9214"/>
          <a:stretch/>
        </p:blipFill>
        <p:spPr>
          <a:xfrm>
            <a:off x="6054291" y="3810000"/>
            <a:ext cx="2040878" cy="1953127"/>
          </a:xfrm>
          <a:prstGeom prst="rect">
            <a:avLst/>
          </a:prstGeom>
          <a:solidFill>
            <a:schemeClr val="accent4"/>
          </a:solidFill>
        </p:spPr>
      </p:pic>
      <p:sp>
        <p:nvSpPr>
          <p:cNvPr id="14" name="Rectangle 13">
            <a:extLst>
              <a:ext uri="{FF2B5EF4-FFF2-40B4-BE49-F238E27FC236}">
                <a16:creationId xmlns:a16="http://schemas.microsoft.com/office/drawing/2014/main" id="{BAB89221-5AC6-8CD8-2EBE-7B586E6916C0}"/>
              </a:ext>
            </a:extLst>
          </p:cNvPr>
          <p:cNvSpPr/>
          <p:nvPr/>
        </p:nvSpPr>
        <p:spPr>
          <a:xfrm>
            <a:off x="3657600" y="1752600"/>
            <a:ext cx="228600" cy="247851"/>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1EB5FBB-9662-72F8-E213-32BAF365E376}"/>
              </a:ext>
            </a:extLst>
          </p:cNvPr>
          <p:cNvSpPr txBox="1"/>
          <p:nvPr/>
        </p:nvSpPr>
        <p:spPr>
          <a:xfrm>
            <a:off x="3641725" y="1730375"/>
            <a:ext cx="203200" cy="261610"/>
          </a:xfrm>
          <a:prstGeom prst="rect">
            <a:avLst/>
          </a:prstGeom>
          <a:noFill/>
        </p:spPr>
        <p:txBody>
          <a:bodyPr wrap="square">
            <a:spAutoFit/>
          </a:bodyPr>
          <a:lstStyle/>
          <a:p>
            <a:pPr marL="0" indent="0">
              <a:buNone/>
            </a:pPr>
            <a:r>
              <a:rPr lang="en-US" sz="1100" b="1" dirty="0">
                <a:solidFill>
                  <a:schemeClr val="bg1"/>
                </a:solidFill>
                <a:latin typeface="Georgia" panose="02040502050405020303" pitchFamily="18" charset="0"/>
              </a:rPr>
              <a:t>1</a:t>
            </a:r>
          </a:p>
        </p:txBody>
      </p:sp>
      <p:sp>
        <p:nvSpPr>
          <p:cNvPr id="18" name="TextBox 17">
            <a:extLst>
              <a:ext uri="{FF2B5EF4-FFF2-40B4-BE49-F238E27FC236}">
                <a16:creationId xmlns:a16="http://schemas.microsoft.com/office/drawing/2014/main" id="{99C94103-957B-C23D-8C23-B32E951DDC4E}"/>
              </a:ext>
            </a:extLst>
          </p:cNvPr>
          <p:cNvSpPr txBox="1"/>
          <p:nvPr/>
        </p:nvSpPr>
        <p:spPr>
          <a:xfrm>
            <a:off x="3643850" y="3355189"/>
            <a:ext cx="1718263" cy="338554"/>
          </a:xfrm>
          <a:prstGeom prst="rect">
            <a:avLst/>
          </a:prstGeom>
          <a:noFill/>
        </p:spPr>
        <p:txBody>
          <a:bodyPr wrap="square">
            <a:spAutoFit/>
          </a:bodyPr>
          <a:lstStyle/>
          <a:p>
            <a:pPr marL="0" indent="0">
              <a:buNone/>
            </a:pPr>
            <a:r>
              <a:rPr lang="en-US" sz="1600" dirty="0">
                <a:solidFill>
                  <a:schemeClr val="bg1"/>
                </a:solidFill>
              </a:rPr>
              <a:t>Mortality Risk</a:t>
            </a:r>
          </a:p>
        </p:txBody>
      </p:sp>
      <p:sp>
        <p:nvSpPr>
          <p:cNvPr id="20" name="Rectangle 19">
            <a:extLst>
              <a:ext uri="{FF2B5EF4-FFF2-40B4-BE49-F238E27FC236}">
                <a16:creationId xmlns:a16="http://schemas.microsoft.com/office/drawing/2014/main" id="{232CFB89-0B59-59F4-1C59-F4B4538F1822}"/>
              </a:ext>
            </a:extLst>
          </p:cNvPr>
          <p:cNvSpPr/>
          <p:nvPr/>
        </p:nvSpPr>
        <p:spPr>
          <a:xfrm>
            <a:off x="6054725" y="1752600"/>
            <a:ext cx="228600" cy="247851"/>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A343AA-83F4-2A32-223F-6A2654BAD75A}"/>
              </a:ext>
            </a:extLst>
          </p:cNvPr>
          <p:cNvSpPr txBox="1"/>
          <p:nvPr/>
        </p:nvSpPr>
        <p:spPr>
          <a:xfrm>
            <a:off x="6038850" y="1730375"/>
            <a:ext cx="203200" cy="261610"/>
          </a:xfrm>
          <a:prstGeom prst="rect">
            <a:avLst/>
          </a:prstGeom>
          <a:noFill/>
        </p:spPr>
        <p:txBody>
          <a:bodyPr wrap="square">
            <a:spAutoFit/>
          </a:bodyPr>
          <a:lstStyle/>
          <a:p>
            <a:pPr marL="0" indent="0">
              <a:buNone/>
            </a:pPr>
            <a:r>
              <a:rPr lang="en-US" sz="1100" b="1" dirty="0">
                <a:solidFill>
                  <a:schemeClr val="bg1"/>
                </a:solidFill>
                <a:latin typeface="Georgia" panose="02040502050405020303" pitchFamily="18" charset="0"/>
              </a:rPr>
              <a:t>2</a:t>
            </a:r>
          </a:p>
        </p:txBody>
      </p:sp>
      <p:sp>
        <p:nvSpPr>
          <p:cNvPr id="22" name="Rectangle 21">
            <a:extLst>
              <a:ext uri="{FF2B5EF4-FFF2-40B4-BE49-F238E27FC236}">
                <a16:creationId xmlns:a16="http://schemas.microsoft.com/office/drawing/2014/main" id="{71EEED9E-6052-4345-3BD3-433AD3F364A4}"/>
              </a:ext>
            </a:extLst>
          </p:cNvPr>
          <p:cNvSpPr/>
          <p:nvPr/>
        </p:nvSpPr>
        <p:spPr>
          <a:xfrm>
            <a:off x="3657600" y="3810000"/>
            <a:ext cx="228600" cy="247851"/>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8715B6-007D-E1BD-E8EA-D3B9BEF8165B}"/>
              </a:ext>
            </a:extLst>
          </p:cNvPr>
          <p:cNvSpPr txBox="1"/>
          <p:nvPr/>
        </p:nvSpPr>
        <p:spPr>
          <a:xfrm>
            <a:off x="3641725" y="3787775"/>
            <a:ext cx="203200" cy="261610"/>
          </a:xfrm>
          <a:prstGeom prst="rect">
            <a:avLst/>
          </a:prstGeom>
          <a:noFill/>
        </p:spPr>
        <p:txBody>
          <a:bodyPr wrap="square">
            <a:spAutoFit/>
          </a:bodyPr>
          <a:lstStyle/>
          <a:p>
            <a:pPr marL="0" indent="0">
              <a:buNone/>
            </a:pPr>
            <a:r>
              <a:rPr lang="en-US" sz="1100" b="1" dirty="0">
                <a:solidFill>
                  <a:schemeClr val="bg1"/>
                </a:solidFill>
                <a:latin typeface="Georgia" panose="02040502050405020303" pitchFamily="18" charset="0"/>
              </a:rPr>
              <a:t>3</a:t>
            </a:r>
          </a:p>
        </p:txBody>
      </p:sp>
      <p:sp>
        <p:nvSpPr>
          <p:cNvPr id="24" name="Rectangle 23">
            <a:extLst>
              <a:ext uri="{FF2B5EF4-FFF2-40B4-BE49-F238E27FC236}">
                <a16:creationId xmlns:a16="http://schemas.microsoft.com/office/drawing/2014/main" id="{5C62295D-5668-9268-53BF-F54AB5E6E41E}"/>
              </a:ext>
            </a:extLst>
          </p:cNvPr>
          <p:cNvSpPr/>
          <p:nvPr/>
        </p:nvSpPr>
        <p:spPr>
          <a:xfrm>
            <a:off x="6054725" y="3810000"/>
            <a:ext cx="228600" cy="247851"/>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C878894-992D-B084-710C-43368408B03B}"/>
              </a:ext>
            </a:extLst>
          </p:cNvPr>
          <p:cNvSpPr txBox="1"/>
          <p:nvPr/>
        </p:nvSpPr>
        <p:spPr>
          <a:xfrm>
            <a:off x="6038850" y="3787775"/>
            <a:ext cx="203200" cy="261610"/>
          </a:xfrm>
          <a:prstGeom prst="rect">
            <a:avLst/>
          </a:prstGeom>
          <a:noFill/>
        </p:spPr>
        <p:txBody>
          <a:bodyPr wrap="square">
            <a:spAutoFit/>
          </a:bodyPr>
          <a:lstStyle/>
          <a:p>
            <a:pPr marL="0" indent="0">
              <a:buNone/>
            </a:pPr>
            <a:r>
              <a:rPr lang="en-US" sz="1100" b="1" dirty="0">
                <a:solidFill>
                  <a:schemeClr val="bg1"/>
                </a:solidFill>
                <a:latin typeface="Georgia" panose="02040502050405020303" pitchFamily="18" charset="0"/>
              </a:rPr>
              <a:t>4</a:t>
            </a:r>
          </a:p>
        </p:txBody>
      </p:sp>
      <p:sp>
        <p:nvSpPr>
          <p:cNvPr id="33" name="Rectangle 32">
            <a:extLst>
              <a:ext uri="{FF2B5EF4-FFF2-40B4-BE49-F238E27FC236}">
                <a16:creationId xmlns:a16="http://schemas.microsoft.com/office/drawing/2014/main" id="{DCA4E611-495E-FD90-806B-E3B85C9A88B1}"/>
              </a:ext>
            </a:extLst>
          </p:cNvPr>
          <p:cNvSpPr/>
          <p:nvPr/>
        </p:nvSpPr>
        <p:spPr>
          <a:xfrm>
            <a:off x="6055808" y="3352800"/>
            <a:ext cx="2041864" cy="358066"/>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FB51803-B2C6-B19B-98B0-55CFE120AF6F}"/>
              </a:ext>
            </a:extLst>
          </p:cNvPr>
          <p:cNvSpPr txBox="1"/>
          <p:nvPr/>
        </p:nvSpPr>
        <p:spPr>
          <a:xfrm>
            <a:off x="6042058" y="3355189"/>
            <a:ext cx="1718263" cy="338554"/>
          </a:xfrm>
          <a:prstGeom prst="rect">
            <a:avLst/>
          </a:prstGeom>
          <a:noFill/>
        </p:spPr>
        <p:txBody>
          <a:bodyPr wrap="square">
            <a:spAutoFit/>
          </a:bodyPr>
          <a:lstStyle/>
          <a:p>
            <a:pPr marL="0" indent="0">
              <a:buNone/>
            </a:pPr>
            <a:r>
              <a:rPr lang="en-US" sz="1600" dirty="0">
                <a:solidFill>
                  <a:schemeClr val="bg1"/>
                </a:solidFill>
              </a:rPr>
              <a:t>Investment Risk</a:t>
            </a:r>
          </a:p>
        </p:txBody>
      </p:sp>
      <p:sp>
        <p:nvSpPr>
          <p:cNvPr id="35" name="Rectangle 34">
            <a:extLst>
              <a:ext uri="{FF2B5EF4-FFF2-40B4-BE49-F238E27FC236}">
                <a16:creationId xmlns:a16="http://schemas.microsoft.com/office/drawing/2014/main" id="{F77DEAA6-B93E-9710-53FC-7CDD2032A34C}"/>
              </a:ext>
            </a:extLst>
          </p:cNvPr>
          <p:cNvSpPr/>
          <p:nvPr/>
        </p:nvSpPr>
        <p:spPr>
          <a:xfrm>
            <a:off x="3657600" y="5420248"/>
            <a:ext cx="2041864" cy="358066"/>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9DDA7B4-0DB2-B17C-8966-B5361956B186}"/>
              </a:ext>
            </a:extLst>
          </p:cNvPr>
          <p:cNvSpPr txBox="1"/>
          <p:nvPr/>
        </p:nvSpPr>
        <p:spPr>
          <a:xfrm>
            <a:off x="3643850" y="5422637"/>
            <a:ext cx="1718263" cy="338554"/>
          </a:xfrm>
          <a:prstGeom prst="rect">
            <a:avLst/>
          </a:prstGeom>
          <a:noFill/>
        </p:spPr>
        <p:txBody>
          <a:bodyPr wrap="square">
            <a:spAutoFit/>
          </a:bodyPr>
          <a:lstStyle/>
          <a:p>
            <a:pPr marL="0" indent="0">
              <a:buNone/>
            </a:pPr>
            <a:r>
              <a:rPr lang="en-US" sz="1600" dirty="0">
                <a:solidFill>
                  <a:schemeClr val="bg1"/>
                </a:solidFill>
              </a:rPr>
              <a:t>Disability Risk</a:t>
            </a:r>
          </a:p>
        </p:txBody>
      </p:sp>
      <p:sp>
        <p:nvSpPr>
          <p:cNvPr id="37" name="Rectangle 36">
            <a:extLst>
              <a:ext uri="{FF2B5EF4-FFF2-40B4-BE49-F238E27FC236}">
                <a16:creationId xmlns:a16="http://schemas.microsoft.com/office/drawing/2014/main" id="{6352A385-1517-56A2-12AE-2876F0580543}"/>
              </a:ext>
            </a:extLst>
          </p:cNvPr>
          <p:cNvSpPr/>
          <p:nvPr/>
        </p:nvSpPr>
        <p:spPr>
          <a:xfrm>
            <a:off x="6055808" y="5420248"/>
            <a:ext cx="2041864" cy="358066"/>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6A7066F-DF5F-B6A2-D13B-9E4189F3DCCD}"/>
              </a:ext>
            </a:extLst>
          </p:cNvPr>
          <p:cNvSpPr txBox="1"/>
          <p:nvPr/>
        </p:nvSpPr>
        <p:spPr>
          <a:xfrm>
            <a:off x="6042058" y="5422637"/>
            <a:ext cx="1718263" cy="338554"/>
          </a:xfrm>
          <a:prstGeom prst="rect">
            <a:avLst/>
          </a:prstGeom>
          <a:noFill/>
        </p:spPr>
        <p:txBody>
          <a:bodyPr wrap="square">
            <a:spAutoFit/>
          </a:bodyPr>
          <a:lstStyle/>
          <a:p>
            <a:pPr marL="0" indent="0">
              <a:buNone/>
            </a:pPr>
            <a:r>
              <a:rPr lang="en-US" sz="1600" dirty="0">
                <a:solidFill>
                  <a:schemeClr val="bg1"/>
                </a:solidFill>
              </a:rPr>
              <a:t>Legislative Risk</a:t>
            </a:r>
          </a:p>
        </p:txBody>
      </p:sp>
    </p:spTree>
    <p:extLst>
      <p:ext uri="{BB962C8B-B14F-4D97-AF65-F5344CB8AC3E}">
        <p14:creationId xmlns:p14="http://schemas.microsoft.com/office/powerpoint/2010/main" val="201037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a:extLst>
              <a:ext uri="{FF2B5EF4-FFF2-40B4-BE49-F238E27FC236}">
                <a16:creationId xmlns:a16="http://schemas.microsoft.com/office/drawing/2014/main" id="{0004BC7F-79DC-B9D5-E5F4-C7E76D9344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30"/>
          <a:stretch/>
        </p:blipFill>
        <p:spPr>
          <a:xfrm>
            <a:off x="632177" y="1772357"/>
            <a:ext cx="2506133" cy="4002010"/>
          </a:xfrm>
          <a:prstGeom prst="rect">
            <a:avLst/>
          </a:prstGeom>
          <a:solidFill>
            <a:schemeClr val="accent3"/>
          </a:solidFill>
        </p:spPr>
      </p:pic>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Four risks individuals faces</a:t>
            </a:r>
          </a:p>
        </p:txBody>
      </p:sp>
      <p:sp>
        <p:nvSpPr>
          <p:cNvPr id="4" name="Text Placeholder 3">
            <a:extLst>
              <a:ext uri="{FF2B5EF4-FFF2-40B4-BE49-F238E27FC236}">
                <a16:creationId xmlns:a16="http://schemas.microsoft.com/office/drawing/2014/main" id="{3A6EF5E6-81A9-E2BD-5EFF-7E297EE5552F}"/>
              </a:ext>
            </a:extLst>
          </p:cNvPr>
          <p:cNvSpPr>
            <a:spLocks noGrp="1"/>
          </p:cNvSpPr>
          <p:nvPr>
            <p:ph type="body" sz="quarter" idx="11"/>
          </p:nvPr>
        </p:nvSpPr>
        <p:spPr>
          <a:xfrm>
            <a:off x="3733570" y="1884406"/>
            <a:ext cx="7439255" cy="915944"/>
          </a:xfrm>
        </p:spPr>
        <p:txBody>
          <a:bodyPr/>
          <a:lstStyle/>
          <a:p>
            <a:pPr marL="0" indent="0">
              <a:buNone/>
            </a:pPr>
            <a:r>
              <a:rPr lang="en-US" sz="2000" dirty="0">
                <a:solidFill>
                  <a:schemeClr val="accent1"/>
                </a:solidFill>
                <a:latin typeface="Georgia" panose="02040502050405020303" pitchFamily="18" charset="0"/>
                <a:cs typeface="Calibri" panose="020F0502020204030204" pitchFamily="34" charset="0"/>
              </a:rPr>
              <a:t>1. Mortality risk</a:t>
            </a:r>
          </a:p>
          <a:p>
            <a:pPr marL="0" indent="0">
              <a:buNone/>
            </a:pPr>
            <a:r>
              <a:rPr lang="en-US" sz="2000" dirty="0">
                <a:latin typeface="Calibri" panose="020F0502020204030204" pitchFamily="34" charset="0"/>
                <a:cs typeface="Calibri" panose="020F0502020204030204" pitchFamily="34" charset="0"/>
              </a:rPr>
              <a:t>Accumulation clients = premature death loss of income = life insurance</a:t>
            </a:r>
          </a:p>
        </p:txBody>
      </p:sp>
      <p:sp>
        <p:nvSpPr>
          <p:cNvPr id="6" name="TextBox 5">
            <a:extLst>
              <a:ext uri="{FF2B5EF4-FFF2-40B4-BE49-F238E27FC236}">
                <a16:creationId xmlns:a16="http://schemas.microsoft.com/office/drawing/2014/main" id="{49E7AE79-8B22-BCDF-340A-661A2409C08D}"/>
              </a:ext>
            </a:extLst>
          </p:cNvPr>
          <p:cNvSpPr txBox="1"/>
          <p:nvPr/>
        </p:nvSpPr>
        <p:spPr>
          <a:xfrm>
            <a:off x="879308" y="1900119"/>
            <a:ext cx="397573" cy="523220"/>
          </a:xfrm>
          <a:prstGeom prst="rect">
            <a:avLst/>
          </a:prstGeom>
          <a:noFill/>
        </p:spPr>
        <p:txBody>
          <a:bodyPr wrap="square">
            <a:spAutoFit/>
          </a:bodyPr>
          <a:lstStyle/>
          <a:p>
            <a:pPr marL="0" indent="0">
              <a:buNone/>
            </a:pPr>
            <a:r>
              <a:rPr lang="en-US" sz="2800" b="1" dirty="0">
                <a:solidFill>
                  <a:schemeClr val="bg1"/>
                </a:solidFill>
                <a:latin typeface="Georgia" panose="02040502050405020303" pitchFamily="18" charset="0"/>
              </a:rPr>
              <a:t>1</a:t>
            </a:r>
          </a:p>
        </p:txBody>
      </p:sp>
      <p:sp>
        <p:nvSpPr>
          <p:cNvPr id="7" name="Rectangle 6">
            <a:extLst>
              <a:ext uri="{FF2B5EF4-FFF2-40B4-BE49-F238E27FC236}">
                <a16:creationId xmlns:a16="http://schemas.microsoft.com/office/drawing/2014/main" id="{A6742E7D-8D0E-4052-3307-00C453C7FE9D}"/>
              </a:ext>
            </a:extLst>
          </p:cNvPr>
          <p:cNvSpPr/>
          <p:nvPr/>
        </p:nvSpPr>
        <p:spPr>
          <a:xfrm>
            <a:off x="795867" y="1919236"/>
            <a:ext cx="530097" cy="530096"/>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AC2BF8-A466-59D3-EA68-00AC774EAC4F}"/>
              </a:ext>
            </a:extLst>
          </p:cNvPr>
          <p:cNvSpPr txBox="1"/>
          <p:nvPr/>
        </p:nvSpPr>
        <p:spPr>
          <a:xfrm>
            <a:off x="3879057" y="3103631"/>
            <a:ext cx="1178719" cy="1015663"/>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High-net-worth clients</a:t>
            </a:r>
          </a:p>
        </p:txBody>
      </p:sp>
      <p:sp>
        <p:nvSpPr>
          <p:cNvPr id="12" name="TextBox 11">
            <a:extLst>
              <a:ext uri="{FF2B5EF4-FFF2-40B4-BE49-F238E27FC236}">
                <a16:creationId xmlns:a16="http://schemas.microsoft.com/office/drawing/2014/main" id="{BFC64DF8-B31B-BDCB-18DB-1D0FF05ED6C0}"/>
              </a:ext>
            </a:extLst>
          </p:cNvPr>
          <p:cNvSpPr txBox="1"/>
          <p:nvPr/>
        </p:nvSpPr>
        <p:spPr>
          <a:xfrm>
            <a:off x="5853113" y="3103631"/>
            <a:ext cx="1247775" cy="1015663"/>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Federal and state estate tax</a:t>
            </a:r>
          </a:p>
        </p:txBody>
      </p:sp>
      <p:sp>
        <p:nvSpPr>
          <p:cNvPr id="13" name="TextBox 12">
            <a:extLst>
              <a:ext uri="{FF2B5EF4-FFF2-40B4-BE49-F238E27FC236}">
                <a16:creationId xmlns:a16="http://schemas.microsoft.com/office/drawing/2014/main" id="{A5627F27-55B5-C05D-40B1-1A5AB29BE4EE}"/>
              </a:ext>
            </a:extLst>
          </p:cNvPr>
          <p:cNvSpPr txBox="1"/>
          <p:nvPr/>
        </p:nvSpPr>
        <p:spPr>
          <a:xfrm>
            <a:off x="5167313" y="3289369"/>
            <a:ext cx="1247775" cy="707886"/>
          </a:xfrm>
          <a:prstGeom prst="rect">
            <a:avLst/>
          </a:prstGeom>
          <a:noFill/>
        </p:spPr>
        <p:txBody>
          <a:bodyPr wrap="square">
            <a:spAutoFit/>
          </a:bodyPr>
          <a:lstStyle/>
          <a:p>
            <a:r>
              <a:rPr lang="en-US" sz="4000" b="1" dirty="0">
                <a:solidFill>
                  <a:schemeClr val="accent1"/>
                </a:solidFill>
                <a:latin typeface="Calibri" panose="020F0502020204030204" pitchFamily="34" charset="0"/>
                <a:cs typeface="Calibri" panose="020F0502020204030204" pitchFamily="34" charset="0"/>
              </a:rPr>
              <a:t>=</a:t>
            </a:r>
          </a:p>
        </p:txBody>
      </p:sp>
      <p:sp>
        <p:nvSpPr>
          <p:cNvPr id="14" name="Rectangle 13">
            <a:extLst>
              <a:ext uri="{FF2B5EF4-FFF2-40B4-BE49-F238E27FC236}">
                <a16:creationId xmlns:a16="http://schemas.microsoft.com/office/drawing/2014/main" id="{09617C11-8446-D7D9-6C8C-A7E46E554179}"/>
              </a:ext>
            </a:extLst>
          </p:cNvPr>
          <p:cNvSpPr/>
          <p:nvPr/>
        </p:nvSpPr>
        <p:spPr>
          <a:xfrm>
            <a:off x="3800476" y="3000375"/>
            <a:ext cx="1314450"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C303E0-9329-935D-CC42-7C073C4F72E9}"/>
              </a:ext>
            </a:extLst>
          </p:cNvPr>
          <p:cNvSpPr/>
          <p:nvPr/>
        </p:nvSpPr>
        <p:spPr>
          <a:xfrm>
            <a:off x="5795963" y="3000375"/>
            <a:ext cx="1314450"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4E00F8-6128-48A8-7DDC-F1B258C1D6B0}"/>
              </a:ext>
            </a:extLst>
          </p:cNvPr>
          <p:cNvSpPr txBox="1"/>
          <p:nvPr/>
        </p:nvSpPr>
        <p:spPr>
          <a:xfrm>
            <a:off x="3593306" y="4738957"/>
            <a:ext cx="5150644" cy="1015663"/>
          </a:xfrm>
          <a:prstGeom prst="rect">
            <a:avLst/>
          </a:prstGeom>
          <a:noFill/>
        </p:spPr>
        <p:txBody>
          <a:bodyPr wrap="square">
            <a:spAutoFit/>
          </a:bodyPr>
          <a:lstStyle/>
          <a:p>
            <a:pPr marL="342900" indent="-342900">
              <a:buClr>
                <a:schemeClr val="accent1"/>
              </a:buClr>
              <a:buFont typeface="Wingdings" pitchFamily="2" charset="2"/>
              <a:buChar char="§"/>
            </a:pPr>
            <a:r>
              <a:rPr lang="en-US" sz="2000" dirty="0">
                <a:latin typeface="Calibri" panose="020F0502020204030204" pitchFamily="34" charset="0"/>
                <a:cs typeface="Calibri" panose="020F0502020204030204" pitchFamily="34" charset="0"/>
              </a:rPr>
              <a:t>SECURE Act acceleration of nonspousal beneficiary income tax</a:t>
            </a:r>
          </a:p>
          <a:p>
            <a:pPr marL="342900" indent="-342900">
              <a:buClr>
                <a:schemeClr val="accent1"/>
              </a:buClr>
              <a:buFont typeface="Wingdings" pitchFamily="2" charset="2"/>
              <a:buChar char="§"/>
            </a:pPr>
            <a:r>
              <a:rPr lang="en-US" sz="2000" dirty="0">
                <a:latin typeface="Calibri" panose="020F0502020204030204" pitchFamily="34" charset="0"/>
                <a:cs typeface="Calibri" panose="020F0502020204030204" pitchFamily="34" charset="0"/>
              </a:rPr>
              <a:t>Life insurance as a discounting tool</a:t>
            </a:r>
          </a:p>
        </p:txBody>
      </p:sp>
    </p:spTree>
    <p:extLst>
      <p:ext uri="{BB962C8B-B14F-4D97-AF65-F5344CB8AC3E}">
        <p14:creationId xmlns:p14="http://schemas.microsoft.com/office/powerpoint/2010/main" val="263652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a:extLst>
              <a:ext uri="{FF2B5EF4-FFF2-40B4-BE49-F238E27FC236}">
                <a16:creationId xmlns:a16="http://schemas.microsoft.com/office/drawing/2014/main" id="{0004BC7F-79DC-B9D5-E5F4-C7E76D9344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2177" y="1772357"/>
            <a:ext cx="2506133" cy="4002010"/>
          </a:xfrm>
          <a:prstGeom prst="rect">
            <a:avLst/>
          </a:prstGeom>
          <a:solidFill>
            <a:schemeClr val="accent5"/>
          </a:solidFill>
        </p:spPr>
      </p:pic>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Four risks individuals faces</a:t>
            </a:r>
          </a:p>
        </p:txBody>
      </p:sp>
      <p:sp>
        <p:nvSpPr>
          <p:cNvPr id="4" name="Text Placeholder 3">
            <a:extLst>
              <a:ext uri="{FF2B5EF4-FFF2-40B4-BE49-F238E27FC236}">
                <a16:creationId xmlns:a16="http://schemas.microsoft.com/office/drawing/2014/main" id="{3A6EF5E6-81A9-E2BD-5EFF-7E297EE5552F}"/>
              </a:ext>
            </a:extLst>
          </p:cNvPr>
          <p:cNvSpPr>
            <a:spLocks noGrp="1"/>
          </p:cNvSpPr>
          <p:nvPr>
            <p:ph type="body" sz="quarter" idx="11"/>
          </p:nvPr>
        </p:nvSpPr>
        <p:spPr>
          <a:xfrm>
            <a:off x="3733570" y="1884405"/>
            <a:ext cx="7439255" cy="2258969"/>
          </a:xfrm>
        </p:spPr>
        <p:txBody>
          <a:bodyPr/>
          <a:lstStyle/>
          <a:p>
            <a:pPr marL="0" indent="0">
              <a:buNone/>
            </a:pPr>
            <a:r>
              <a:rPr lang="en-US" sz="2000" dirty="0">
                <a:solidFill>
                  <a:schemeClr val="accent1"/>
                </a:solidFill>
                <a:latin typeface="Georgia" panose="02040502050405020303" pitchFamily="18" charset="0"/>
                <a:cs typeface="Calibri" panose="020F0502020204030204" pitchFamily="34" charset="0"/>
              </a:rPr>
              <a:t>2. Investment risk</a:t>
            </a:r>
          </a:p>
          <a:p>
            <a:pPr marL="342900" indent="-342900">
              <a:buClr>
                <a:schemeClr val="accent1"/>
              </a:buClr>
              <a:buFont typeface="Wingdings" pitchFamily="2" charset="2"/>
              <a:buChar char="§"/>
            </a:pPr>
            <a:r>
              <a:rPr lang="en-US" sz="2000" b="0" dirty="0"/>
              <a:t>Equity and </a:t>
            </a:r>
            <a:r>
              <a:rPr lang="en-US" sz="2000" dirty="0"/>
              <a:t>b</a:t>
            </a:r>
            <a:r>
              <a:rPr lang="en-US" sz="2000" b="0" dirty="0"/>
              <a:t>ond volatility</a:t>
            </a:r>
          </a:p>
          <a:p>
            <a:pPr marL="342900" indent="-342900">
              <a:buClr>
                <a:schemeClr val="accent1"/>
              </a:buClr>
              <a:buFont typeface="Wingdings" pitchFamily="2" charset="2"/>
              <a:buChar char="§"/>
            </a:pPr>
            <a:r>
              <a:rPr lang="en-US" sz="2000" b="0" dirty="0"/>
              <a:t>Solution = asset allocation and asset location</a:t>
            </a:r>
          </a:p>
          <a:p>
            <a:pPr marL="182880" lvl="1" indent="0">
              <a:buClr>
                <a:schemeClr val="accent1"/>
              </a:buClr>
              <a:buNone/>
            </a:pPr>
            <a:r>
              <a:rPr lang="en-US" sz="2000" b="0" dirty="0"/>
              <a:t>- Asset allocation mix of types of equites and duration of bonds</a:t>
            </a:r>
          </a:p>
          <a:p>
            <a:pPr marL="182880" lvl="1" indent="0">
              <a:buClr>
                <a:schemeClr val="accent1"/>
              </a:buClr>
              <a:buNone/>
            </a:pPr>
            <a:r>
              <a:rPr lang="en-US" sz="2000" b="0" dirty="0"/>
              <a:t>- Asset location of investments to tax-deferred and tax-free cash flow </a:t>
            </a:r>
            <a:endParaRPr lang="en-US" sz="2000" dirty="0"/>
          </a:p>
          <a:p>
            <a:pPr marL="0" indent="0">
              <a:buNone/>
            </a:pPr>
            <a:endParaRPr lang="en-US" sz="2000" dirty="0">
              <a:solidFill>
                <a:schemeClr val="accent1"/>
              </a:solidFill>
              <a:latin typeface="Georgia" panose="02040502050405020303" pitchFamily="18" charset="0"/>
              <a:cs typeface="Calibri" panose="020F0502020204030204" pitchFamily="34" charset="0"/>
            </a:endParaRPr>
          </a:p>
        </p:txBody>
      </p:sp>
      <p:sp>
        <p:nvSpPr>
          <p:cNvPr id="6" name="TextBox 5">
            <a:extLst>
              <a:ext uri="{FF2B5EF4-FFF2-40B4-BE49-F238E27FC236}">
                <a16:creationId xmlns:a16="http://schemas.microsoft.com/office/drawing/2014/main" id="{49E7AE79-8B22-BCDF-340A-661A2409C08D}"/>
              </a:ext>
            </a:extLst>
          </p:cNvPr>
          <p:cNvSpPr txBox="1"/>
          <p:nvPr/>
        </p:nvSpPr>
        <p:spPr>
          <a:xfrm>
            <a:off x="879308" y="1900119"/>
            <a:ext cx="397573" cy="523220"/>
          </a:xfrm>
          <a:prstGeom prst="rect">
            <a:avLst/>
          </a:prstGeom>
          <a:noFill/>
        </p:spPr>
        <p:txBody>
          <a:bodyPr wrap="square">
            <a:spAutoFit/>
          </a:bodyPr>
          <a:lstStyle/>
          <a:p>
            <a:pPr marL="0" indent="0">
              <a:buNone/>
            </a:pPr>
            <a:r>
              <a:rPr lang="en-US" sz="2800" b="1" dirty="0">
                <a:solidFill>
                  <a:schemeClr val="bg1"/>
                </a:solidFill>
                <a:latin typeface="Georgia" panose="02040502050405020303" pitchFamily="18" charset="0"/>
              </a:rPr>
              <a:t>2</a:t>
            </a:r>
          </a:p>
        </p:txBody>
      </p:sp>
      <p:sp>
        <p:nvSpPr>
          <p:cNvPr id="7" name="Rectangle 6">
            <a:extLst>
              <a:ext uri="{FF2B5EF4-FFF2-40B4-BE49-F238E27FC236}">
                <a16:creationId xmlns:a16="http://schemas.microsoft.com/office/drawing/2014/main" id="{A6742E7D-8D0E-4052-3307-00C453C7FE9D}"/>
              </a:ext>
            </a:extLst>
          </p:cNvPr>
          <p:cNvSpPr/>
          <p:nvPr/>
        </p:nvSpPr>
        <p:spPr>
          <a:xfrm>
            <a:off x="795867" y="1919236"/>
            <a:ext cx="530097" cy="530096"/>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25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a:extLst>
              <a:ext uri="{FF2B5EF4-FFF2-40B4-BE49-F238E27FC236}">
                <a16:creationId xmlns:a16="http://schemas.microsoft.com/office/drawing/2014/main" id="{0004BC7F-79DC-B9D5-E5F4-C7E76D9344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7652"/>
          <a:stretch/>
        </p:blipFill>
        <p:spPr>
          <a:xfrm>
            <a:off x="632177" y="1772357"/>
            <a:ext cx="2506133" cy="4002010"/>
          </a:xfrm>
          <a:prstGeom prst="rect">
            <a:avLst/>
          </a:prstGeom>
          <a:solidFill>
            <a:schemeClr val="accent2"/>
          </a:solidFill>
        </p:spPr>
      </p:pic>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Four risks individuals faces</a:t>
            </a:r>
          </a:p>
        </p:txBody>
      </p:sp>
      <p:sp>
        <p:nvSpPr>
          <p:cNvPr id="4" name="Text Placeholder 3">
            <a:extLst>
              <a:ext uri="{FF2B5EF4-FFF2-40B4-BE49-F238E27FC236}">
                <a16:creationId xmlns:a16="http://schemas.microsoft.com/office/drawing/2014/main" id="{3A6EF5E6-81A9-E2BD-5EFF-7E297EE5552F}"/>
              </a:ext>
            </a:extLst>
          </p:cNvPr>
          <p:cNvSpPr>
            <a:spLocks noGrp="1"/>
          </p:cNvSpPr>
          <p:nvPr>
            <p:ph type="body" sz="quarter" idx="11"/>
          </p:nvPr>
        </p:nvSpPr>
        <p:spPr>
          <a:xfrm>
            <a:off x="3733570" y="1884406"/>
            <a:ext cx="7439255" cy="487320"/>
          </a:xfrm>
        </p:spPr>
        <p:txBody>
          <a:bodyPr/>
          <a:lstStyle/>
          <a:p>
            <a:pPr marL="0" indent="0">
              <a:buNone/>
            </a:pPr>
            <a:r>
              <a:rPr lang="en-US" sz="2000" dirty="0">
                <a:solidFill>
                  <a:schemeClr val="accent1"/>
                </a:solidFill>
                <a:latin typeface="Georgia" panose="02040502050405020303" pitchFamily="18" charset="0"/>
                <a:cs typeface="Calibri" panose="020F0502020204030204" pitchFamily="34" charset="0"/>
              </a:rPr>
              <a:t>3. Disability risk</a:t>
            </a:r>
          </a:p>
        </p:txBody>
      </p:sp>
      <p:sp>
        <p:nvSpPr>
          <p:cNvPr id="6" name="TextBox 5">
            <a:extLst>
              <a:ext uri="{FF2B5EF4-FFF2-40B4-BE49-F238E27FC236}">
                <a16:creationId xmlns:a16="http://schemas.microsoft.com/office/drawing/2014/main" id="{49E7AE79-8B22-BCDF-340A-661A2409C08D}"/>
              </a:ext>
            </a:extLst>
          </p:cNvPr>
          <p:cNvSpPr txBox="1"/>
          <p:nvPr/>
        </p:nvSpPr>
        <p:spPr>
          <a:xfrm>
            <a:off x="879308" y="1900119"/>
            <a:ext cx="397573" cy="523220"/>
          </a:xfrm>
          <a:prstGeom prst="rect">
            <a:avLst/>
          </a:prstGeom>
          <a:noFill/>
        </p:spPr>
        <p:txBody>
          <a:bodyPr wrap="square">
            <a:spAutoFit/>
          </a:bodyPr>
          <a:lstStyle/>
          <a:p>
            <a:pPr marL="0" indent="0">
              <a:buNone/>
            </a:pPr>
            <a:r>
              <a:rPr lang="en-US" sz="2800" b="1" dirty="0">
                <a:solidFill>
                  <a:schemeClr val="bg1"/>
                </a:solidFill>
                <a:latin typeface="Georgia" panose="02040502050405020303" pitchFamily="18" charset="0"/>
              </a:rPr>
              <a:t>3</a:t>
            </a:r>
          </a:p>
        </p:txBody>
      </p:sp>
      <p:sp>
        <p:nvSpPr>
          <p:cNvPr id="7" name="Rectangle 6">
            <a:extLst>
              <a:ext uri="{FF2B5EF4-FFF2-40B4-BE49-F238E27FC236}">
                <a16:creationId xmlns:a16="http://schemas.microsoft.com/office/drawing/2014/main" id="{A6742E7D-8D0E-4052-3307-00C453C7FE9D}"/>
              </a:ext>
            </a:extLst>
          </p:cNvPr>
          <p:cNvSpPr/>
          <p:nvPr/>
        </p:nvSpPr>
        <p:spPr>
          <a:xfrm>
            <a:off x="795867" y="1919236"/>
            <a:ext cx="530097" cy="530096"/>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4EEDF8-56D0-40BE-6B14-235DD49EA177}"/>
              </a:ext>
            </a:extLst>
          </p:cNvPr>
          <p:cNvSpPr txBox="1"/>
          <p:nvPr/>
        </p:nvSpPr>
        <p:spPr>
          <a:xfrm>
            <a:off x="3850481" y="2789306"/>
            <a:ext cx="1664493" cy="707886"/>
          </a:xfrm>
          <a:prstGeom prst="rect">
            <a:avLst/>
          </a:prstGeom>
          <a:noFill/>
        </p:spPr>
        <p:txBody>
          <a:bodyPr wrap="square">
            <a:spAutoFit/>
          </a:bodyPr>
          <a:lstStyle/>
          <a:p>
            <a:r>
              <a:rPr lang="en-US" sz="2000" b="0" dirty="0"/>
              <a:t>Accumulation client</a:t>
            </a:r>
          </a:p>
        </p:txBody>
      </p:sp>
      <p:sp>
        <p:nvSpPr>
          <p:cNvPr id="11" name="TextBox 10">
            <a:extLst>
              <a:ext uri="{FF2B5EF4-FFF2-40B4-BE49-F238E27FC236}">
                <a16:creationId xmlns:a16="http://schemas.microsoft.com/office/drawing/2014/main" id="{9579BFC8-BD10-ADC3-21AB-968030901C44}"/>
              </a:ext>
            </a:extLst>
          </p:cNvPr>
          <p:cNvSpPr txBox="1"/>
          <p:nvPr/>
        </p:nvSpPr>
        <p:spPr>
          <a:xfrm>
            <a:off x="6367463" y="2760731"/>
            <a:ext cx="1247775" cy="707886"/>
          </a:xfrm>
          <a:prstGeom prst="rect">
            <a:avLst/>
          </a:prstGeom>
          <a:noFill/>
        </p:spPr>
        <p:txBody>
          <a:bodyPr wrap="square">
            <a:spAutoFit/>
          </a:bodyPr>
          <a:lstStyle/>
          <a:p>
            <a:r>
              <a:rPr lang="en-US" sz="2000" b="0" dirty="0"/>
              <a:t>Disability income</a:t>
            </a:r>
            <a:endParaRPr lang="en-US" sz="2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7F3CA29-8B53-E093-B043-B3B07C69C47F}"/>
              </a:ext>
            </a:extLst>
          </p:cNvPr>
          <p:cNvSpPr txBox="1"/>
          <p:nvPr/>
        </p:nvSpPr>
        <p:spPr>
          <a:xfrm>
            <a:off x="5681663" y="2775019"/>
            <a:ext cx="1247775" cy="707886"/>
          </a:xfrm>
          <a:prstGeom prst="rect">
            <a:avLst/>
          </a:prstGeom>
          <a:noFill/>
        </p:spPr>
        <p:txBody>
          <a:bodyPr wrap="square">
            <a:spAutoFit/>
          </a:bodyPr>
          <a:lstStyle/>
          <a:p>
            <a:r>
              <a:rPr lang="en-US" sz="4000" b="1" dirty="0">
                <a:solidFill>
                  <a:schemeClr val="accent1"/>
                </a:solidFill>
                <a:latin typeface="Calibri" panose="020F0502020204030204" pitchFamily="34" charset="0"/>
                <a:cs typeface="Calibri" panose="020F0502020204030204" pitchFamily="34" charset="0"/>
              </a:rPr>
              <a:t>=</a:t>
            </a:r>
          </a:p>
        </p:txBody>
      </p:sp>
      <p:sp>
        <p:nvSpPr>
          <p:cNvPr id="13" name="Rectangle 12">
            <a:extLst>
              <a:ext uri="{FF2B5EF4-FFF2-40B4-BE49-F238E27FC236}">
                <a16:creationId xmlns:a16="http://schemas.microsoft.com/office/drawing/2014/main" id="{F4BE27A0-7E2A-DE79-52AC-55D48B8BA2AB}"/>
              </a:ext>
            </a:extLst>
          </p:cNvPr>
          <p:cNvSpPr/>
          <p:nvPr/>
        </p:nvSpPr>
        <p:spPr>
          <a:xfrm>
            <a:off x="3771900" y="2486025"/>
            <a:ext cx="1785937"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122423-D71A-D266-C940-07A074B9A934}"/>
              </a:ext>
            </a:extLst>
          </p:cNvPr>
          <p:cNvSpPr/>
          <p:nvPr/>
        </p:nvSpPr>
        <p:spPr>
          <a:xfrm>
            <a:off x="6310313" y="2486025"/>
            <a:ext cx="1314450"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A5FF65-4485-25CA-E6C4-AA6F22777FD0}"/>
              </a:ext>
            </a:extLst>
          </p:cNvPr>
          <p:cNvSpPr txBox="1"/>
          <p:nvPr/>
        </p:nvSpPr>
        <p:spPr>
          <a:xfrm>
            <a:off x="3864770" y="4346644"/>
            <a:ext cx="1178719" cy="707886"/>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Older clients</a:t>
            </a:r>
          </a:p>
        </p:txBody>
      </p:sp>
      <p:sp>
        <p:nvSpPr>
          <p:cNvPr id="18" name="TextBox 17">
            <a:extLst>
              <a:ext uri="{FF2B5EF4-FFF2-40B4-BE49-F238E27FC236}">
                <a16:creationId xmlns:a16="http://schemas.microsoft.com/office/drawing/2014/main" id="{58C9EE91-019C-4549-2E79-A51E9408C286}"/>
              </a:ext>
            </a:extLst>
          </p:cNvPr>
          <p:cNvSpPr txBox="1"/>
          <p:nvPr/>
        </p:nvSpPr>
        <p:spPr>
          <a:xfrm>
            <a:off x="5838826" y="4146619"/>
            <a:ext cx="1247775" cy="1015663"/>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Long-term</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care</a:t>
            </a:r>
          </a:p>
        </p:txBody>
      </p:sp>
      <p:sp>
        <p:nvSpPr>
          <p:cNvPr id="19" name="TextBox 18">
            <a:extLst>
              <a:ext uri="{FF2B5EF4-FFF2-40B4-BE49-F238E27FC236}">
                <a16:creationId xmlns:a16="http://schemas.microsoft.com/office/drawing/2014/main" id="{05731E9E-4B9E-A1DB-8C19-B7FB4E6C5B66}"/>
              </a:ext>
            </a:extLst>
          </p:cNvPr>
          <p:cNvSpPr txBox="1"/>
          <p:nvPr/>
        </p:nvSpPr>
        <p:spPr>
          <a:xfrm>
            <a:off x="5157788" y="4346644"/>
            <a:ext cx="1247775" cy="707886"/>
          </a:xfrm>
          <a:prstGeom prst="rect">
            <a:avLst/>
          </a:prstGeom>
          <a:noFill/>
        </p:spPr>
        <p:txBody>
          <a:bodyPr wrap="square">
            <a:spAutoFit/>
          </a:bodyPr>
          <a:lstStyle/>
          <a:p>
            <a:r>
              <a:rPr lang="en-US" sz="4000" b="1" dirty="0">
                <a:solidFill>
                  <a:schemeClr val="accent1"/>
                </a:solidFill>
                <a:latin typeface="Calibri" panose="020F0502020204030204" pitchFamily="34" charset="0"/>
                <a:cs typeface="Calibri" panose="020F0502020204030204" pitchFamily="34" charset="0"/>
              </a:rPr>
              <a:t>=</a:t>
            </a:r>
          </a:p>
        </p:txBody>
      </p:sp>
      <p:sp>
        <p:nvSpPr>
          <p:cNvPr id="20" name="Rectangle 19">
            <a:extLst>
              <a:ext uri="{FF2B5EF4-FFF2-40B4-BE49-F238E27FC236}">
                <a16:creationId xmlns:a16="http://schemas.microsoft.com/office/drawing/2014/main" id="{921FFDD7-1AF2-0247-762E-4A6A27D29F55}"/>
              </a:ext>
            </a:extLst>
          </p:cNvPr>
          <p:cNvSpPr/>
          <p:nvPr/>
        </p:nvSpPr>
        <p:spPr>
          <a:xfrm>
            <a:off x="3786189" y="4043363"/>
            <a:ext cx="1314450"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B811608-18D9-4798-2102-44AF39045139}"/>
              </a:ext>
            </a:extLst>
          </p:cNvPr>
          <p:cNvSpPr/>
          <p:nvPr/>
        </p:nvSpPr>
        <p:spPr>
          <a:xfrm>
            <a:off x="5781676" y="4043363"/>
            <a:ext cx="1314450"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38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5">
            <a:extLst>
              <a:ext uri="{FF2B5EF4-FFF2-40B4-BE49-F238E27FC236}">
                <a16:creationId xmlns:a16="http://schemas.microsoft.com/office/drawing/2014/main" id="{0004BC7F-79DC-B9D5-E5F4-C7E76D9344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83"/>
          <a:stretch/>
        </p:blipFill>
        <p:spPr>
          <a:xfrm>
            <a:off x="632177" y="1772357"/>
            <a:ext cx="2506133" cy="4002010"/>
          </a:xfrm>
          <a:prstGeom prst="rect">
            <a:avLst/>
          </a:prstGeom>
          <a:solidFill>
            <a:schemeClr val="accent4"/>
          </a:solidFill>
        </p:spPr>
      </p:pic>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Four risks individuals faces</a:t>
            </a:r>
          </a:p>
        </p:txBody>
      </p:sp>
      <p:sp>
        <p:nvSpPr>
          <p:cNvPr id="4" name="Text Placeholder 3">
            <a:extLst>
              <a:ext uri="{FF2B5EF4-FFF2-40B4-BE49-F238E27FC236}">
                <a16:creationId xmlns:a16="http://schemas.microsoft.com/office/drawing/2014/main" id="{3A6EF5E6-81A9-E2BD-5EFF-7E297EE5552F}"/>
              </a:ext>
            </a:extLst>
          </p:cNvPr>
          <p:cNvSpPr>
            <a:spLocks noGrp="1"/>
          </p:cNvSpPr>
          <p:nvPr>
            <p:ph type="body" sz="quarter" idx="11"/>
          </p:nvPr>
        </p:nvSpPr>
        <p:spPr>
          <a:xfrm>
            <a:off x="3733570" y="1884406"/>
            <a:ext cx="7439255" cy="487320"/>
          </a:xfrm>
        </p:spPr>
        <p:txBody>
          <a:bodyPr/>
          <a:lstStyle/>
          <a:p>
            <a:pPr marL="0" indent="0">
              <a:buNone/>
            </a:pPr>
            <a:r>
              <a:rPr lang="en-US" sz="2000" dirty="0">
                <a:solidFill>
                  <a:schemeClr val="accent1"/>
                </a:solidFill>
                <a:latin typeface="Georgia" panose="02040502050405020303" pitchFamily="18" charset="0"/>
                <a:cs typeface="Calibri" panose="020F0502020204030204" pitchFamily="34" charset="0"/>
              </a:rPr>
              <a:t>4. Legislative risk</a:t>
            </a:r>
          </a:p>
        </p:txBody>
      </p:sp>
      <p:sp>
        <p:nvSpPr>
          <p:cNvPr id="6" name="TextBox 5">
            <a:extLst>
              <a:ext uri="{FF2B5EF4-FFF2-40B4-BE49-F238E27FC236}">
                <a16:creationId xmlns:a16="http://schemas.microsoft.com/office/drawing/2014/main" id="{49E7AE79-8B22-BCDF-340A-661A2409C08D}"/>
              </a:ext>
            </a:extLst>
          </p:cNvPr>
          <p:cNvSpPr txBox="1"/>
          <p:nvPr/>
        </p:nvSpPr>
        <p:spPr>
          <a:xfrm>
            <a:off x="879308" y="1900119"/>
            <a:ext cx="397573" cy="523220"/>
          </a:xfrm>
          <a:prstGeom prst="rect">
            <a:avLst/>
          </a:prstGeom>
          <a:noFill/>
        </p:spPr>
        <p:txBody>
          <a:bodyPr wrap="square">
            <a:spAutoFit/>
          </a:bodyPr>
          <a:lstStyle/>
          <a:p>
            <a:pPr marL="0" indent="0">
              <a:buNone/>
            </a:pPr>
            <a:r>
              <a:rPr lang="en-US" sz="2800" b="1" dirty="0">
                <a:solidFill>
                  <a:schemeClr val="bg1"/>
                </a:solidFill>
                <a:latin typeface="Georgia" panose="02040502050405020303" pitchFamily="18" charset="0"/>
              </a:rPr>
              <a:t>4</a:t>
            </a:r>
          </a:p>
        </p:txBody>
      </p:sp>
      <p:sp>
        <p:nvSpPr>
          <p:cNvPr id="7" name="Rectangle 6">
            <a:extLst>
              <a:ext uri="{FF2B5EF4-FFF2-40B4-BE49-F238E27FC236}">
                <a16:creationId xmlns:a16="http://schemas.microsoft.com/office/drawing/2014/main" id="{A6742E7D-8D0E-4052-3307-00C453C7FE9D}"/>
              </a:ext>
            </a:extLst>
          </p:cNvPr>
          <p:cNvSpPr/>
          <p:nvPr/>
        </p:nvSpPr>
        <p:spPr>
          <a:xfrm>
            <a:off x="795867" y="1919236"/>
            <a:ext cx="530097" cy="530096"/>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81F130-59BB-ADBF-DEB4-83F1C16C1E07}"/>
              </a:ext>
            </a:extLst>
          </p:cNvPr>
          <p:cNvSpPr txBox="1"/>
          <p:nvPr/>
        </p:nvSpPr>
        <p:spPr>
          <a:xfrm>
            <a:off x="3721893" y="4489402"/>
            <a:ext cx="7579519" cy="707886"/>
          </a:xfrm>
          <a:prstGeom prst="rect">
            <a:avLst/>
          </a:prstGeom>
          <a:noFill/>
        </p:spPr>
        <p:txBody>
          <a:bodyPr wrap="square">
            <a:spAutoFit/>
          </a:bodyPr>
          <a:lstStyle/>
          <a:p>
            <a:pPr marL="342900" indent="-342900">
              <a:buClr>
                <a:schemeClr val="accent1"/>
              </a:buClr>
              <a:buFont typeface="Wingdings" pitchFamily="2" charset="2"/>
              <a:buChar char="§"/>
            </a:pPr>
            <a:r>
              <a:rPr lang="en-US" sz="2000" b="0" dirty="0"/>
              <a:t>Ex: 2021 proposed but not enacted reduction of applicable exemption from $11.7M to $3.5M = $3.28M unplanned for tax</a:t>
            </a:r>
          </a:p>
        </p:txBody>
      </p:sp>
      <p:sp>
        <p:nvSpPr>
          <p:cNvPr id="15" name="TextBox 14">
            <a:extLst>
              <a:ext uri="{FF2B5EF4-FFF2-40B4-BE49-F238E27FC236}">
                <a16:creationId xmlns:a16="http://schemas.microsoft.com/office/drawing/2014/main" id="{236E76B4-3C41-2959-A656-1FB824729495}"/>
              </a:ext>
            </a:extLst>
          </p:cNvPr>
          <p:cNvSpPr txBox="1"/>
          <p:nvPr/>
        </p:nvSpPr>
        <p:spPr>
          <a:xfrm>
            <a:off x="3893345" y="3075057"/>
            <a:ext cx="1178719" cy="1015663"/>
          </a:xfrm>
          <a:prstGeom prst="rect">
            <a:avLst/>
          </a:prstGeom>
          <a:noFill/>
        </p:spPr>
        <p:txBody>
          <a:bodyPr wrap="square">
            <a:spAutoFit/>
          </a:bodyPr>
          <a:lstStyle/>
          <a:p>
            <a:r>
              <a:rPr lang="en-US" sz="2000" b="0" dirty="0"/>
              <a:t>Number of tax risks</a:t>
            </a:r>
            <a:endParaRPr lang="en-US" sz="2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C496FB2-1438-EDC6-00D0-B7F108E75A33}"/>
              </a:ext>
            </a:extLst>
          </p:cNvPr>
          <p:cNvSpPr txBox="1"/>
          <p:nvPr/>
        </p:nvSpPr>
        <p:spPr>
          <a:xfrm>
            <a:off x="5910264" y="3246507"/>
            <a:ext cx="1776412" cy="707886"/>
          </a:xfrm>
          <a:prstGeom prst="rect">
            <a:avLst/>
          </a:prstGeom>
          <a:noFill/>
        </p:spPr>
        <p:txBody>
          <a:bodyPr wrap="square">
            <a:spAutoFit/>
          </a:bodyPr>
          <a:lstStyle/>
          <a:p>
            <a:r>
              <a:rPr lang="en-US" sz="2000" b="0" dirty="0"/>
              <a:t>life expectancy/4</a:t>
            </a:r>
          </a:p>
        </p:txBody>
      </p:sp>
      <p:sp>
        <p:nvSpPr>
          <p:cNvPr id="22" name="TextBox 21">
            <a:extLst>
              <a:ext uri="{FF2B5EF4-FFF2-40B4-BE49-F238E27FC236}">
                <a16:creationId xmlns:a16="http://schemas.microsoft.com/office/drawing/2014/main" id="{0EAD7EA9-9BFD-7CB5-9378-C63E544E5A10}"/>
              </a:ext>
            </a:extLst>
          </p:cNvPr>
          <p:cNvSpPr txBox="1"/>
          <p:nvPr/>
        </p:nvSpPr>
        <p:spPr>
          <a:xfrm>
            <a:off x="5181601" y="3260795"/>
            <a:ext cx="1247775" cy="707886"/>
          </a:xfrm>
          <a:prstGeom prst="rect">
            <a:avLst/>
          </a:prstGeom>
          <a:noFill/>
        </p:spPr>
        <p:txBody>
          <a:bodyPr wrap="square">
            <a:spAutoFit/>
          </a:bodyPr>
          <a:lstStyle/>
          <a:p>
            <a:r>
              <a:rPr lang="en-US" sz="4000" b="1" dirty="0">
                <a:solidFill>
                  <a:schemeClr val="accent1"/>
                </a:solidFill>
                <a:latin typeface="Calibri" panose="020F050202020403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618B3A29-EED7-D38C-0B0B-AE467810B6AE}"/>
              </a:ext>
            </a:extLst>
          </p:cNvPr>
          <p:cNvSpPr/>
          <p:nvPr/>
        </p:nvSpPr>
        <p:spPr>
          <a:xfrm>
            <a:off x="3814764" y="2971801"/>
            <a:ext cx="1314450"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694BCA-FD25-0671-57C6-97DBED15EF38}"/>
              </a:ext>
            </a:extLst>
          </p:cNvPr>
          <p:cNvSpPr/>
          <p:nvPr/>
        </p:nvSpPr>
        <p:spPr>
          <a:xfrm>
            <a:off x="5810250" y="2971801"/>
            <a:ext cx="1933575" cy="1314450"/>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3928551-E00F-9209-070C-FFA44DC765CC}"/>
              </a:ext>
            </a:extLst>
          </p:cNvPr>
          <p:cNvSpPr txBox="1"/>
          <p:nvPr/>
        </p:nvSpPr>
        <p:spPr>
          <a:xfrm>
            <a:off x="3733800" y="2362200"/>
            <a:ext cx="6953250" cy="400110"/>
          </a:xfrm>
          <a:prstGeom prst="rect">
            <a:avLst/>
          </a:prstGeom>
          <a:noFill/>
        </p:spPr>
        <p:txBody>
          <a:bodyPr wrap="square">
            <a:spAutoFit/>
          </a:bodyPr>
          <a:lstStyle/>
          <a:p>
            <a:r>
              <a:rPr lang="en-US" sz="2000" b="0" dirty="0"/>
              <a:t>Most significant tax legislation first year of a new presidency</a:t>
            </a:r>
          </a:p>
        </p:txBody>
      </p:sp>
    </p:spTree>
    <p:extLst>
      <p:ext uri="{BB962C8B-B14F-4D97-AF65-F5344CB8AC3E}">
        <p14:creationId xmlns:p14="http://schemas.microsoft.com/office/powerpoint/2010/main" val="117879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2D29B62-88F6-4C7A-BF73-EF7EA737F25F}"/>
              </a:ext>
            </a:extLst>
          </p:cNvPr>
          <p:cNvSpPr/>
          <p:nvPr/>
        </p:nvSpPr>
        <p:spPr>
          <a:xfrm>
            <a:off x="6848475" y="4851400"/>
            <a:ext cx="169851" cy="169851"/>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Planning for near and long-term legislative risk</a:t>
            </a:r>
          </a:p>
        </p:txBody>
      </p:sp>
      <p:sp>
        <p:nvSpPr>
          <p:cNvPr id="14" name="TextBox 13">
            <a:extLst>
              <a:ext uri="{FF2B5EF4-FFF2-40B4-BE49-F238E27FC236}">
                <a16:creationId xmlns:a16="http://schemas.microsoft.com/office/drawing/2014/main" id="{878F3436-5D6F-B217-DD89-2CDF93F3C289}"/>
              </a:ext>
            </a:extLst>
          </p:cNvPr>
          <p:cNvSpPr txBox="1"/>
          <p:nvPr/>
        </p:nvSpPr>
        <p:spPr>
          <a:xfrm>
            <a:off x="821532" y="1954976"/>
            <a:ext cx="6022182" cy="2616101"/>
          </a:xfrm>
          <a:prstGeom prst="rect">
            <a:avLst/>
          </a:prstGeom>
          <a:noFill/>
        </p:spPr>
        <p:txBody>
          <a:bodyPr wrap="square">
            <a:spAutoFit/>
          </a:bodyPr>
          <a:lstStyle/>
          <a:p>
            <a:r>
              <a:rPr lang="en-US" sz="2000" dirty="0">
                <a:solidFill>
                  <a:schemeClr val="accent1"/>
                </a:solidFill>
                <a:latin typeface="Georgia" panose="02040502050405020303" pitchFamily="18" charset="0"/>
              </a:rPr>
              <a:t>Estate tax</a:t>
            </a:r>
          </a:p>
          <a:p>
            <a:endParaRPr lang="en-US" sz="1800" dirty="0"/>
          </a:p>
          <a:p>
            <a:pPr marL="285750" indent="-285750">
              <a:buClr>
                <a:schemeClr val="accent1"/>
              </a:buClr>
              <a:buFont typeface="Wingdings" pitchFamily="2" charset="2"/>
              <a:buChar char="§"/>
            </a:pPr>
            <a:r>
              <a:rPr lang="en-US" sz="1800" b="0" dirty="0"/>
              <a:t>Applicable exemption 2024 = $13,610,000</a:t>
            </a:r>
          </a:p>
          <a:p>
            <a:pPr marL="285750" indent="-285750">
              <a:buClr>
                <a:schemeClr val="accent1"/>
              </a:buClr>
              <a:buFont typeface="Wingdings" pitchFamily="2" charset="2"/>
              <a:buChar char="§"/>
            </a:pPr>
            <a:r>
              <a:rPr lang="en-US" sz="1800" b="0" dirty="0"/>
              <a:t>Applicable exemption 2025 = $14,000,000 (estimated)</a:t>
            </a:r>
          </a:p>
          <a:p>
            <a:pPr marL="285750" indent="-285750">
              <a:buClr>
                <a:schemeClr val="accent1"/>
              </a:buClr>
              <a:buFont typeface="Wingdings" pitchFamily="2" charset="2"/>
              <a:buChar char="§"/>
            </a:pPr>
            <a:r>
              <a:rPr lang="en-US" sz="1800" b="0" dirty="0"/>
              <a:t>Applicable exemption 2026 =  </a:t>
            </a:r>
            <a:r>
              <a:rPr lang="en-US" sz="1800" b="0" u="sng" dirty="0"/>
              <a:t>$ 8,000,000</a:t>
            </a:r>
            <a:r>
              <a:rPr lang="en-US" sz="1800" b="0" dirty="0"/>
              <a:t> (estimated)</a:t>
            </a:r>
          </a:p>
          <a:p>
            <a:r>
              <a:rPr lang="en-US" sz="1800" b="0" dirty="0"/>
              <a:t>	Difference taxable    </a:t>
            </a:r>
            <a:r>
              <a:rPr lang="en-US" dirty="0"/>
              <a:t>     </a:t>
            </a:r>
            <a:r>
              <a:rPr lang="en-US" sz="1800" b="0" dirty="0"/>
              <a:t>$6,000,000  (estimated)</a:t>
            </a:r>
            <a:br>
              <a:rPr lang="en-US" sz="1800" b="0" dirty="0"/>
            </a:br>
            <a:r>
              <a:rPr lang="en-US" sz="1800" b="0" dirty="0"/>
              <a:t>	Tax = $2.4M</a:t>
            </a:r>
          </a:p>
          <a:p>
            <a:endParaRPr lang="en-US" sz="1800" b="0" dirty="0"/>
          </a:p>
          <a:p>
            <a:r>
              <a:rPr lang="en-US" sz="1800" b="0" dirty="0"/>
              <a:t>Gifts prior to sunset: </a:t>
            </a:r>
            <a:r>
              <a:rPr lang="en-US" sz="1800" b="0" u="sng" dirty="0"/>
              <a:t>No</a:t>
            </a:r>
            <a:r>
              <a:rPr lang="en-US" sz="1800" b="0" dirty="0"/>
              <a:t> claw back</a:t>
            </a:r>
            <a:endParaRPr lang="en-US" sz="1600" b="0" dirty="0"/>
          </a:p>
        </p:txBody>
      </p:sp>
      <p:pic>
        <p:nvPicPr>
          <p:cNvPr id="17" name="Picture Placeholder 15">
            <a:extLst>
              <a:ext uri="{FF2B5EF4-FFF2-40B4-BE49-F238E27FC236}">
                <a16:creationId xmlns:a16="http://schemas.microsoft.com/office/drawing/2014/main" id="{DAADB096-6C0D-538F-1351-0F07FB0A11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05701" y="1343732"/>
            <a:ext cx="3824110" cy="4002010"/>
          </a:xfrm>
          <a:prstGeom prst="rect">
            <a:avLst/>
          </a:prstGeom>
          <a:solidFill>
            <a:schemeClr val="accent4"/>
          </a:solidFill>
        </p:spPr>
      </p:pic>
      <p:sp>
        <p:nvSpPr>
          <p:cNvPr id="18" name="Rectangle 17">
            <a:extLst>
              <a:ext uri="{FF2B5EF4-FFF2-40B4-BE49-F238E27FC236}">
                <a16:creationId xmlns:a16="http://schemas.microsoft.com/office/drawing/2014/main" id="{E4590BB8-4CDF-2C4B-28B3-758E5716A1F0}"/>
              </a:ext>
            </a:extLst>
          </p:cNvPr>
          <p:cNvSpPr/>
          <p:nvPr/>
        </p:nvSpPr>
        <p:spPr>
          <a:xfrm>
            <a:off x="11306175" y="471488"/>
            <a:ext cx="885825" cy="885825"/>
          </a:xfrm>
          <a:prstGeom prst="rect">
            <a:avLst/>
          </a:prstGeom>
          <a:solidFill>
            <a:schemeClr val="accent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0E2DF2-C869-6FD3-40B2-B6B118AA6D70}"/>
              </a:ext>
            </a:extLst>
          </p:cNvPr>
          <p:cNvSpPr/>
          <p:nvPr/>
        </p:nvSpPr>
        <p:spPr>
          <a:xfrm>
            <a:off x="7022579" y="5027516"/>
            <a:ext cx="809625" cy="809625"/>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01B1EE1-CDDB-8FF2-7F0C-D29F5FC95ECB}"/>
              </a:ext>
            </a:extLst>
          </p:cNvPr>
          <p:cNvSpPr/>
          <p:nvPr/>
        </p:nvSpPr>
        <p:spPr>
          <a:xfrm>
            <a:off x="600076" y="1700213"/>
            <a:ext cx="6426689" cy="3325919"/>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D38429-085D-4EDB-ED5B-771DD984F902}"/>
              </a:ext>
            </a:extLst>
          </p:cNvPr>
          <p:cNvSpPr/>
          <p:nvPr/>
        </p:nvSpPr>
        <p:spPr>
          <a:xfrm>
            <a:off x="7510558" y="5023063"/>
            <a:ext cx="322251" cy="322251"/>
          </a:xfrm>
          <a:prstGeom prst="rect">
            <a:avLst/>
          </a:prstGeom>
          <a:solidFill>
            <a:schemeClr val="accent3"/>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31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Planning for near and long-term legislative risk</a:t>
            </a:r>
          </a:p>
        </p:txBody>
      </p:sp>
      <p:pic>
        <p:nvPicPr>
          <p:cNvPr id="17" name="Picture Placeholder 15">
            <a:extLst>
              <a:ext uri="{FF2B5EF4-FFF2-40B4-BE49-F238E27FC236}">
                <a16:creationId xmlns:a16="http://schemas.microsoft.com/office/drawing/2014/main" id="{DAADB096-6C0D-538F-1351-0F07FB0A11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92775"/>
            <a:ext cx="12192000" cy="4814888"/>
          </a:xfrm>
          <a:prstGeom prst="rect">
            <a:avLst/>
          </a:prstGeom>
          <a:solidFill>
            <a:schemeClr val="accent4"/>
          </a:solidFill>
        </p:spPr>
      </p:pic>
      <p:sp>
        <p:nvSpPr>
          <p:cNvPr id="7" name="TextBox 6">
            <a:extLst>
              <a:ext uri="{FF2B5EF4-FFF2-40B4-BE49-F238E27FC236}">
                <a16:creationId xmlns:a16="http://schemas.microsoft.com/office/drawing/2014/main" id="{FB4904A5-C32A-C559-EEA6-9ABCA033B19D}"/>
              </a:ext>
            </a:extLst>
          </p:cNvPr>
          <p:cNvSpPr txBox="1"/>
          <p:nvPr/>
        </p:nvSpPr>
        <p:spPr>
          <a:xfrm>
            <a:off x="488570" y="1801297"/>
            <a:ext cx="3893344" cy="523220"/>
          </a:xfrm>
          <a:prstGeom prst="rect">
            <a:avLst/>
          </a:prstGeom>
          <a:noFill/>
        </p:spPr>
        <p:txBody>
          <a:bodyPr wrap="square">
            <a:spAutoFit/>
          </a:bodyPr>
          <a:lstStyle/>
          <a:p>
            <a:r>
              <a:rPr lang="en-US" sz="2800" dirty="0">
                <a:solidFill>
                  <a:schemeClr val="accent1"/>
                </a:solidFill>
                <a:latin typeface="Georgia" panose="02040502050405020303" pitchFamily="18" charset="0"/>
                <a:cs typeface="Calibri" panose="020F0502020204030204" pitchFamily="34" charset="0"/>
              </a:rPr>
              <a:t>Planning options</a:t>
            </a:r>
          </a:p>
        </p:txBody>
      </p:sp>
      <p:sp>
        <p:nvSpPr>
          <p:cNvPr id="11" name="Rectangle 10">
            <a:extLst>
              <a:ext uri="{FF2B5EF4-FFF2-40B4-BE49-F238E27FC236}">
                <a16:creationId xmlns:a16="http://schemas.microsoft.com/office/drawing/2014/main" id="{A7A58D45-9D6C-B480-F5E2-106916020D1B}"/>
              </a:ext>
            </a:extLst>
          </p:cNvPr>
          <p:cNvSpPr/>
          <p:nvPr/>
        </p:nvSpPr>
        <p:spPr>
          <a:xfrm>
            <a:off x="627129" y="2662237"/>
            <a:ext cx="3043238" cy="2867025"/>
          </a:xfrm>
          <a:prstGeom prst="rect">
            <a:avLst/>
          </a:prstGeom>
          <a:solidFill>
            <a:schemeClr val="accent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7975C1-54D9-59BD-CA22-3C7BDE13894F}"/>
              </a:ext>
            </a:extLst>
          </p:cNvPr>
          <p:cNvSpPr txBox="1"/>
          <p:nvPr/>
        </p:nvSpPr>
        <p:spPr>
          <a:xfrm>
            <a:off x="907357" y="3433703"/>
            <a:ext cx="2581278" cy="1200329"/>
          </a:xfrm>
          <a:prstGeom prst="rect">
            <a:avLst/>
          </a:prstGeom>
          <a:noFill/>
        </p:spPr>
        <p:txBody>
          <a:bodyPr wrap="square">
            <a:spAutoFit/>
          </a:bodyPr>
          <a:lstStyle/>
          <a:p>
            <a:r>
              <a:rPr lang="en-US" b="0" dirty="0">
                <a:solidFill>
                  <a:schemeClr val="bg1"/>
                </a:solidFill>
                <a:latin typeface="Calibri" panose="020F0502020204030204" pitchFamily="34" charset="0"/>
                <a:cs typeface="Calibri" panose="020F0502020204030204" pitchFamily="34" charset="0"/>
              </a:rPr>
              <a:t>Create trust and fund with at least annual </a:t>
            </a:r>
            <a:r>
              <a:rPr lang="en-US" dirty="0">
                <a:solidFill>
                  <a:schemeClr val="bg1"/>
                </a:solidFill>
                <a:latin typeface="Calibri" panose="020F0502020204030204" pitchFamily="34" charset="0"/>
                <a:cs typeface="Calibri" panose="020F0502020204030204" pitchFamily="34" charset="0"/>
              </a:rPr>
              <a:t>e</a:t>
            </a:r>
            <a:r>
              <a:rPr lang="en-US" b="0" dirty="0">
                <a:solidFill>
                  <a:schemeClr val="bg1"/>
                </a:solidFill>
                <a:latin typeface="Calibri" panose="020F0502020204030204" pitchFamily="34" charset="0"/>
                <a:cs typeface="Calibri" panose="020F0502020204030204" pitchFamily="34" charset="0"/>
              </a:rPr>
              <a:t>xclusion </a:t>
            </a:r>
            <a:r>
              <a:rPr lang="en-US" dirty="0">
                <a:solidFill>
                  <a:schemeClr val="bg1"/>
                </a:solidFill>
                <a:latin typeface="Calibri" panose="020F0502020204030204" pitchFamily="34" charset="0"/>
                <a:cs typeface="Calibri" panose="020F0502020204030204" pitchFamily="34" charset="0"/>
              </a:rPr>
              <a:t>g</a:t>
            </a:r>
            <a:r>
              <a:rPr lang="en-US" b="0" dirty="0">
                <a:solidFill>
                  <a:schemeClr val="bg1"/>
                </a:solidFill>
                <a:latin typeface="Calibri" panose="020F0502020204030204" pitchFamily="34" charset="0"/>
                <a:cs typeface="Calibri" panose="020F0502020204030204" pitchFamily="34" charset="0"/>
              </a:rPr>
              <a:t>ifts</a:t>
            </a:r>
          </a:p>
          <a:p>
            <a:pPr marL="342900" indent="-342900">
              <a:buClr>
                <a:schemeClr val="bg1"/>
              </a:buClr>
              <a:buFont typeface="Wingdings" pitchFamily="2" charset="2"/>
              <a:buChar char="§"/>
            </a:pPr>
            <a:r>
              <a:rPr lang="en-US" b="0" dirty="0">
                <a:solidFill>
                  <a:schemeClr val="bg1"/>
                </a:solidFill>
                <a:latin typeface="Calibri" panose="020F0502020204030204" pitchFamily="34" charset="0"/>
                <a:cs typeface="Calibri" panose="020F0502020204030204" pitchFamily="34" charset="0"/>
              </a:rPr>
              <a:t>Use it or lose it</a:t>
            </a:r>
          </a:p>
        </p:txBody>
      </p:sp>
      <p:sp>
        <p:nvSpPr>
          <p:cNvPr id="12" name="Rectangle 11">
            <a:extLst>
              <a:ext uri="{FF2B5EF4-FFF2-40B4-BE49-F238E27FC236}">
                <a16:creationId xmlns:a16="http://schemas.microsoft.com/office/drawing/2014/main" id="{38A308BF-0310-8A91-CAC7-612B94E9EF5F}"/>
              </a:ext>
            </a:extLst>
          </p:cNvPr>
          <p:cNvSpPr/>
          <p:nvPr/>
        </p:nvSpPr>
        <p:spPr>
          <a:xfrm>
            <a:off x="8877300" y="2662237"/>
            <a:ext cx="2967038" cy="2867025"/>
          </a:xfrm>
          <a:prstGeom prst="rect">
            <a:avLst/>
          </a:prstGeom>
          <a:solidFill>
            <a:schemeClr val="accent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252650-0C2E-6E03-FE1A-54836CD8B113}"/>
              </a:ext>
            </a:extLst>
          </p:cNvPr>
          <p:cNvSpPr txBox="1"/>
          <p:nvPr/>
        </p:nvSpPr>
        <p:spPr>
          <a:xfrm>
            <a:off x="9125628" y="3071076"/>
            <a:ext cx="2619378" cy="2308324"/>
          </a:xfrm>
          <a:prstGeom prst="rect">
            <a:avLst/>
          </a:prstGeom>
          <a:noFill/>
        </p:spPr>
        <p:txBody>
          <a:bodyPr wrap="square">
            <a:spAutoFit/>
          </a:bodyPr>
          <a:lstStyle/>
          <a:p>
            <a:r>
              <a:rPr lang="en-US" b="0" dirty="0">
                <a:solidFill>
                  <a:schemeClr val="bg1"/>
                </a:solidFill>
                <a:latin typeface="Calibri" panose="020F0502020204030204" pitchFamily="34" charset="0"/>
                <a:cs typeface="Calibri" panose="020F0502020204030204" pitchFamily="34" charset="0"/>
              </a:rPr>
              <a:t>Consider large gifts using applicable exemption or</a:t>
            </a:r>
          </a:p>
          <a:p>
            <a:pPr marL="285750" indent="-285750">
              <a:buClr>
                <a:schemeClr val="bg1"/>
              </a:buClr>
              <a:buFont typeface="Wingdings" pitchFamily="2" charset="2"/>
              <a:buChar char="§"/>
            </a:pPr>
            <a:r>
              <a:rPr lang="en-US" b="0" dirty="0">
                <a:solidFill>
                  <a:schemeClr val="bg1"/>
                </a:solidFill>
                <a:latin typeface="Calibri" panose="020F0502020204030204" pitchFamily="34" charset="0"/>
                <a:cs typeface="Calibri" panose="020F0502020204030204" pitchFamily="34" charset="0"/>
              </a:rPr>
              <a:t>Wait for election results</a:t>
            </a:r>
          </a:p>
          <a:p>
            <a:pPr marL="285750" indent="-285750">
              <a:buClr>
                <a:schemeClr val="bg1"/>
              </a:buClr>
              <a:buFont typeface="Wingdings" pitchFamily="2" charset="2"/>
              <a:buChar char="§"/>
            </a:pPr>
            <a:r>
              <a:rPr lang="en-US" b="0" dirty="0">
                <a:solidFill>
                  <a:schemeClr val="bg1"/>
                </a:solidFill>
                <a:latin typeface="Calibri" panose="020F0502020204030204" pitchFamily="34" charset="0"/>
                <a:cs typeface="Calibri" panose="020F0502020204030204" pitchFamily="34" charset="0"/>
              </a:rPr>
              <a:t>Loan funds then forgive</a:t>
            </a:r>
          </a:p>
          <a:p>
            <a:pPr marL="285750" indent="-285750">
              <a:buClr>
                <a:schemeClr val="bg1"/>
              </a:buClr>
              <a:buFont typeface="Wingdings" pitchFamily="2" charset="2"/>
              <a:buChar char="§"/>
            </a:pPr>
            <a:r>
              <a:rPr lang="en-US" b="0" dirty="0">
                <a:solidFill>
                  <a:schemeClr val="bg1"/>
                </a:solidFill>
                <a:latin typeface="Calibri" panose="020F0502020204030204" pitchFamily="34" charset="0"/>
                <a:cs typeface="Calibri" panose="020F0502020204030204" pitchFamily="34" charset="0"/>
              </a:rPr>
              <a:t>Sell private equity for a note receivable</a:t>
            </a:r>
          </a:p>
        </p:txBody>
      </p:sp>
      <p:sp>
        <p:nvSpPr>
          <p:cNvPr id="15" name="Rectangle 14">
            <a:extLst>
              <a:ext uri="{FF2B5EF4-FFF2-40B4-BE49-F238E27FC236}">
                <a16:creationId xmlns:a16="http://schemas.microsoft.com/office/drawing/2014/main" id="{7F90DBF3-2209-7223-3A6F-7A5B9088817D}"/>
              </a:ext>
            </a:extLst>
          </p:cNvPr>
          <p:cNvSpPr/>
          <p:nvPr/>
        </p:nvSpPr>
        <p:spPr>
          <a:xfrm>
            <a:off x="739714" y="2767308"/>
            <a:ext cx="228600" cy="247851"/>
          </a:xfrm>
          <a:prstGeom prst="rect">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12A0C6E-2D96-F66F-590C-2C6028BC52AC}"/>
              </a:ext>
            </a:extLst>
          </p:cNvPr>
          <p:cNvSpPr txBox="1"/>
          <p:nvPr/>
        </p:nvSpPr>
        <p:spPr>
          <a:xfrm>
            <a:off x="723838" y="2751959"/>
            <a:ext cx="203200" cy="261610"/>
          </a:xfrm>
          <a:prstGeom prst="rect">
            <a:avLst/>
          </a:prstGeom>
          <a:noFill/>
        </p:spPr>
        <p:txBody>
          <a:bodyPr wrap="square">
            <a:spAutoFit/>
          </a:bodyPr>
          <a:lstStyle/>
          <a:p>
            <a:pPr marL="0" indent="0">
              <a:buNone/>
            </a:pPr>
            <a:r>
              <a:rPr lang="en-US" sz="1100" b="1" dirty="0">
                <a:solidFill>
                  <a:schemeClr val="accent1"/>
                </a:solidFill>
                <a:latin typeface="Georgia" panose="02040502050405020303" pitchFamily="18" charset="0"/>
              </a:rPr>
              <a:t>1</a:t>
            </a:r>
          </a:p>
        </p:txBody>
      </p:sp>
      <p:sp>
        <p:nvSpPr>
          <p:cNvPr id="22" name="Rectangle 21">
            <a:extLst>
              <a:ext uri="{FF2B5EF4-FFF2-40B4-BE49-F238E27FC236}">
                <a16:creationId xmlns:a16="http://schemas.microsoft.com/office/drawing/2014/main" id="{A3F892EC-4F86-096E-5211-3A8D8258521B}"/>
              </a:ext>
            </a:extLst>
          </p:cNvPr>
          <p:cNvSpPr/>
          <p:nvPr/>
        </p:nvSpPr>
        <p:spPr>
          <a:xfrm>
            <a:off x="8995445" y="2767308"/>
            <a:ext cx="228600" cy="247851"/>
          </a:xfrm>
          <a:prstGeom prst="rect">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DCE0DF1-E1AC-9A81-1D09-69EEDBFE9E59}"/>
              </a:ext>
            </a:extLst>
          </p:cNvPr>
          <p:cNvSpPr txBox="1"/>
          <p:nvPr/>
        </p:nvSpPr>
        <p:spPr>
          <a:xfrm>
            <a:off x="8979569" y="2751959"/>
            <a:ext cx="203200" cy="261610"/>
          </a:xfrm>
          <a:prstGeom prst="rect">
            <a:avLst/>
          </a:prstGeom>
          <a:noFill/>
        </p:spPr>
        <p:txBody>
          <a:bodyPr wrap="square">
            <a:spAutoFit/>
          </a:bodyPr>
          <a:lstStyle/>
          <a:p>
            <a:pPr marL="0" indent="0">
              <a:buNone/>
            </a:pPr>
            <a:r>
              <a:rPr lang="en-US" sz="1100" b="1" dirty="0">
                <a:solidFill>
                  <a:schemeClr val="accent1"/>
                </a:solidFill>
                <a:latin typeface="Georgia" panose="02040502050405020303" pitchFamily="18" charset="0"/>
              </a:rPr>
              <a:t>2</a:t>
            </a:r>
          </a:p>
        </p:txBody>
      </p:sp>
    </p:spTree>
    <p:extLst>
      <p:ext uri="{BB962C8B-B14F-4D97-AF65-F5344CB8AC3E}">
        <p14:creationId xmlns:p14="http://schemas.microsoft.com/office/powerpoint/2010/main" val="30076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A7B-5E12-8B2A-5A6F-312A8DDAAAEB}"/>
              </a:ext>
            </a:extLst>
          </p:cNvPr>
          <p:cNvSpPr>
            <a:spLocks noGrp="1"/>
          </p:cNvSpPr>
          <p:nvPr>
            <p:ph type="title"/>
          </p:nvPr>
        </p:nvSpPr>
        <p:spPr/>
        <p:txBody>
          <a:bodyPr/>
          <a:lstStyle/>
          <a:p>
            <a:r>
              <a:rPr lang="en-US" dirty="0"/>
              <a:t>Sunset of the Tax Cuts &amp; Jobs Act</a:t>
            </a:r>
          </a:p>
        </p:txBody>
      </p:sp>
      <p:sp>
        <p:nvSpPr>
          <p:cNvPr id="3" name="Text Placeholder 2">
            <a:extLst>
              <a:ext uri="{FF2B5EF4-FFF2-40B4-BE49-F238E27FC236}">
                <a16:creationId xmlns:a16="http://schemas.microsoft.com/office/drawing/2014/main" id="{67FBC386-8CF9-6A1C-8B60-9DE8A93FF9D9}"/>
              </a:ext>
            </a:extLst>
          </p:cNvPr>
          <p:cNvSpPr>
            <a:spLocks noGrp="1"/>
          </p:cNvSpPr>
          <p:nvPr>
            <p:ph type="body" sz="quarter" idx="10"/>
          </p:nvPr>
        </p:nvSpPr>
        <p:spPr/>
        <p:txBody>
          <a:bodyPr/>
          <a:lstStyle/>
          <a:p>
            <a:r>
              <a:rPr lang="en-US" dirty="0"/>
              <a:t>Planning for near and long-term legislative risk</a:t>
            </a:r>
          </a:p>
        </p:txBody>
      </p:sp>
      <p:sp>
        <p:nvSpPr>
          <p:cNvPr id="7" name="TextBox 6">
            <a:extLst>
              <a:ext uri="{FF2B5EF4-FFF2-40B4-BE49-F238E27FC236}">
                <a16:creationId xmlns:a16="http://schemas.microsoft.com/office/drawing/2014/main" id="{FB4904A5-C32A-C559-EEA6-9ABCA033B19D}"/>
              </a:ext>
            </a:extLst>
          </p:cNvPr>
          <p:cNvSpPr txBox="1"/>
          <p:nvPr/>
        </p:nvSpPr>
        <p:spPr>
          <a:xfrm>
            <a:off x="488570" y="1801297"/>
            <a:ext cx="38933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AD112B"/>
              </a:buClr>
              <a:buSzTx/>
              <a:buFont typeface="Wingdings" pitchFamily="2" charset="2"/>
              <a:buNone/>
              <a:tabLst/>
              <a:defRPr/>
            </a:pPr>
            <a:r>
              <a:rPr kumimoji="0" lang="en-US" sz="2800" i="0" u="none" strike="noStrike" kern="400" cap="none" spc="0" normalizeH="0" baseline="0" noProof="0" dirty="0">
                <a:ln>
                  <a:noFill/>
                </a:ln>
                <a:solidFill>
                  <a:schemeClr val="accent1"/>
                </a:solidFill>
                <a:effectLst/>
                <a:uLnTx/>
                <a:uFillTx/>
                <a:latin typeface="Georgia" panose="02040502050405020303" pitchFamily="18" charset="0"/>
                <a:ea typeface="+mn-ea"/>
                <a:cs typeface="Arial" panose="020B0604020202020204" pitchFamily="34" charset="0"/>
              </a:rPr>
              <a:t>Insurance funding</a:t>
            </a:r>
          </a:p>
        </p:txBody>
      </p:sp>
      <p:sp>
        <p:nvSpPr>
          <p:cNvPr id="5" name="TextBox 4">
            <a:extLst>
              <a:ext uri="{FF2B5EF4-FFF2-40B4-BE49-F238E27FC236}">
                <a16:creationId xmlns:a16="http://schemas.microsoft.com/office/drawing/2014/main" id="{C5714955-3A80-0FD2-A090-6D93525025A0}"/>
              </a:ext>
            </a:extLst>
          </p:cNvPr>
          <p:cNvSpPr txBox="1"/>
          <p:nvPr/>
        </p:nvSpPr>
        <p:spPr>
          <a:xfrm>
            <a:off x="544286" y="2287918"/>
            <a:ext cx="8239106" cy="923330"/>
          </a:xfrm>
          <a:prstGeom prst="rect">
            <a:avLst/>
          </a:prstGeom>
          <a:noFill/>
        </p:spPr>
        <p:txBody>
          <a:bodyPr wrap="square">
            <a:spAutoFit/>
          </a:bodyPr>
          <a:lstStyle/>
          <a:p>
            <a:pPr>
              <a:buClr>
                <a:schemeClr val="accent1"/>
              </a:buClr>
            </a:pPr>
            <a:r>
              <a:rPr lang="en-US" dirty="0"/>
              <a:t>Percentage annual premium per $1M</a:t>
            </a:r>
          </a:p>
          <a:p>
            <a:pPr marL="285750" indent="-285750">
              <a:buClr>
                <a:schemeClr val="accent1"/>
              </a:buClr>
              <a:buFont typeface="Wingdings" pitchFamily="2" charset="2"/>
              <a:buChar char="§"/>
            </a:pPr>
            <a:r>
              <a:rPr lang="en-US" dirty="0"/>
              <a:t>Standard nontobacco underwriting</a:t>
            </a:r>
          </a:p>
          <a:p>
            <a:pPr marL="285750" indent="-285750">
              <a:buClr>
                <a:schemeClr val="accent1"/>
              </a:buClr>
              <a:buFont typeface="Wingdings" pitchFamily="2" charset="2"/>
              <a:buChar char="§"/>
            </a:pPr>
            <a:r>
              <a:rPr lang="en-US" i="1" dirty="0"/>
              <a:t>Lincoln VUL</a:t>
            </a:r>
            <a:r>
              <a:rPr lang="en-US" i="1" baseline="30000" dirty="0"/>
              <a:t>ONE</a:t>
            </a:r>
            <a:r>
              <a:rPr lang="en-US" dirty="0"/>
              <a:t>/</a:t>
            </a:r>
            <a:r>
              <a:rPr lang="en-US" i="1" dirty="0"/>
              <a:t>Lincoln SVUL</a:t>
            </a:r>
            <a:r>
              <a:rPr lang="en-US" i="1" baseline="30000" dirty="0"/>
              <a:t>ONE</a:t>
            </a:r>
            <a:r>
              <a:rPr lang="en-US" i="1" dirty="0"/>
              <a:t> </a:t>
            </a:r>
            <a:r>
              <a:rPr lang="en-US" dirty="0"/>
              <a:t>g</a:t>
            </a:r>
            <a:r>
              <a:rPr lang="en-US" dirty="0">
                <a:effectLst/>
              </a:rPr>
              <a:t>uaranteed benefits you can count on for a lifetime</a:t>
            </a:r>
            <a:endParaRPr lang="en-US" dirty="0"/>
          </a:p>
        </p:txBody>
      </p:sp>
      <p:graphicFrame>
        <p:nvGraphicFramePr>
          <p:cNvPr id="6" name="Table 4">
            <a:extLst>
              <a:ext uri="{FF2B5EF4-FFF2-40B4-BE49-F238E27FC236}">
                <a16:creationId xmlns:a16="http://schemas.microsoft.com/office/drawing/2014/main" id="{443D87FB-D7B8-C01C-1890-15B2F439CD93}"/>
              </a:ext>
            </a:extLst>
          </p:cNvPr>
          <p:cNvGraphicFramePr>
            <a:graphicFrameLocks noGrp="1"/>
          </p:cNvGraphicFramePr>
          <p:nvPr>
            <p:extLst>
              <p:ext uri="{D42A27DB-BD31-4B8C-83A1-F6EECF244321}">
                <p14:modId xmlns:p14="http://schemas.microsoft.com/office/powerpoint/2010/main" val="2037554859"/>
              </p:ext>
            </p:extLst>
          </p:nvPr>
        </p:nvGraphicFramePr>
        <p:xfrm>
          <a:off x="627743" y="3456787"/>
          <a:ext cx="7297056" cy="2267789"/>
        </p:xfrm>
        <a:graphic>
          <a:graphicData uri="http://schemas.openxmlformats.org/drawingml/2006/table">
            <a:tbl>
              <a:tblPr firstRow="1" bandRow="1">
                <a:tableStyleId>{5C22544A-7EE6-4342-B048-85BDC9FD1C3A}</a:tableStyleId>
              </a:tblPr>
              <a:tblGrid>
                <a:gridCol w="1824264">
                  <a:extLst>
                    <a:ext uri="{9D8B030D-6E8A-4147-A177-3AD203B41FA5}">
                      <a16:colId xmlns:a16="http://schemas.microsoft.com/office/drawing/2014/main" val="3109263211"/>
                    </a:ext>
                  </a:extLst>
                </a:gridCol>
                <a:gridCol w="1755854">
                  <a:extLst>
                    <a:ext uri="{9D8B030D-6E8A-4147-A177-3AD203B41FA5}">
                      <a16:colId xmlns:a16="http://schemas.microsoft.com/office/drawing/2014/main" val="1625133107"/>
                    </a:ext>
                  </a:extLst>
                </a:gridCol>
                <a:gridCol w="1892674">
                  <a:extLst>
                    <a:ext uri="{9D8B030D-6E8A-4147-A177-3AD203B41FA5}">
                      <a16:colId xmlns:a16="http://schemas.microsoft.com/office/drawing/2014/main" val="1694037783"/>
                    </a:ext>
                  </a:extLst>
                </a:gridCol>
                <a:gridCol w="1824264">
                  <a:extLst>
                    <a:ext uri="{9D8B030D-6E8A-4147-A177-3AD203B41FA5}">
                      <a16:colId xmlns:a16="http://schemas.microsoft.com/office/drawing/2014/main" val="1625028980"/>
                    </a:ext>
                  </a:extLst>
                </a:gridCol>
              </a:tblGrid>
              <a:tr h="574643">
                <a:tc>
                  <a:txBody>
                    <a:bodyPr/>
                    <a:lstStyle/>
                    <a:p>
                      <a:pPr algn="ctr"/>
                      <a:r>
                        <a:rPr lang="en-US" sz="1600" dirty="0">
                          <a:latin typeface="Calibri" panose="020F0502020204030204" pitchFamily="34" charset="0"/>
                          <a:cs typeface="Calibri" panose="020F0502020204030204" pitchFamily="34" charset="0"/>
                        </a:rPr>
                        <a:t>Age                </a:t>
                      </a:r>
                    </a:p>
                  </a:txBody>
                  <a:tcPr marL="82092" marR="82092" marT="41046" marB="41046" anchor="ctr"/>
                </a:tc>
                <a:tc>
                  <a:txBody>
                    <a:bodyPr/>
                    <a:lstStyle/>
                    <a:p>
                      <a:pPr algn="ctr"/>
                      <a:r>
                        <a:rPr lang="en-US" sz="1600" dirty="0">
                          <a:latin typeface="Calibri" panose="020F0502020204030204" pitchFamily="34" charset="0"/>
                          <a:cs typeface="Calibri" panose="020F0502020204030204" pitchFamily="34" charset="0"/>
                        </a:rPr>
                        <a:t>Male</a:t>
                      </a:r>
                    </a:p>
                  </a:txBody>
                  <a:tcPr marL="82092" marR="82092" marT="41046" marB="41046" anchor="ctr"/>
                </a:tc>
                <a:tc>
                  <a:txBody>
                    <a:bodyPr/>
                    <a:lstStyle/>
                    <a:p>
                      <a:pPr algn="ctr"/>
                      <a:r>
                        <a:rPr lang="en-US" sz="1600" dirty="0">
                          <a:latin typeface="Calibri" panose="020F0502020204030204" pitchFamily="34" charset="0"/>
                          <a:cs typeface="Calibri" panose="020F0502020204030204" pitchFamily="34" charset="0"/>
                        </a:rPr>
                        <a:t>Female</a:t>
                      </a:r>
                    </a:p>
                  </a:txBody>
                  <a:tcPr marL="82092" marR="82092" marT="41046" marB="41046" anchor="ctr"/>
                </a:tc>
                <a:tc>
                  <a:txBody>
                    <a:bodyPr/>
                    <a:lstStyle/>
                    <a:p>
                      <a:pPr algn="ctr"/>
                      <a:r>
                        <a:rPr lang="en-US" sz="1600" dirty="0">
                          <a:latin typeface="Calibri" panose="020F0502020204030204" pitchFamily="34" charset="0"/>
                          <a:cs typeface="Calibri" panose="020F0502020204030204" pitchFamily="34" charset="0"/>
                        </a:rPr>
                        <a:t>Survivorship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(Same age)</a:t>
                      </a:r>
                    </a:p>
                  </a:txBody>
                  <a:tcPr marL="82092" marR="82092" marT="41046" marB="41046" anchor="ctr"/>
                </a:tc>
                <a:extLst>
                  <a:ext uri="{0D108BD9-81ED-4DB2-BD59-A6C34878D82A}">
                    <a16:rowId xmlns:a16="http://schemas.microsoft.com/office/drawing/2014/main" val="705566893"/>
                  </a:ext>
                </a:extLst>
              </a:tr>
              <a:tr h="564382">
                <a:tc>
                  <a:txBody>
                    <a:bodyPr/>
                    <a:lstStyle/>
                    <a:p>
                      <a:pPr algn="ctr"/>
                      <a:r>
                        <a:rPr lang="en-US" sz="1600" dirty="0">
                          <a:latin typeface="Calibri" panose="020F0502020204030204" pitchFamily="34" charset="0"/>
                          <a:cs typeface="Calibri" panose="020F0502020204030204" pitchFamily="34" charset="0"/>
                        </a:rPr>
                        <a:t>50                 </a:t>
                      </a:r>
                    </a:p>
                  </a:txBody>
                  <a:tcPr marL="82092" marR="82092" marT="41046" marB="41046" anchor="ctr">
                    <a:solidFill>
                      <a:schemeClr val="tx2">
                        <a:lumMod val="40000"/>
                        <a:lumOff val="60000"/>
                      </a:schemeClr>
                    </a:solidFill>
                  </a:tcPr>
                </a:tc>
                <a:tc>
                  <a:txBody>
                    <a:bodyPr/>
                    <a:lstStyle/>
                    <a:p>
                      <a:pPr algn="ctr"/>
                      <a:r>
                        <a:rPr lang="en-US" sz="1600" dirty="0">
                          <a:latin typeface="Calibri" panose="020F0502020204030204" pitchFamily="34" charset="0"/>
                          <a:cs typeface="Calibri" panose="020F0502020204030204" pitchFamily="34" charset="0"/>
                        </a:rPr>
                        <a:t>1.4%</a:t>
                      </a:r>
                    </a:p>
                  </a:txBody>
                  <a:tcPr marL="82092" marR="82092" marT="41046" marB="41046" anchor="ctr">
                    <a:solidFill>
                      <a:schemeClr val="tx2">
                        <a:lumMod val="40000"/>
                        <a:lumOff val="60000"/>
                      </a:schemeClr>
                    </a:solidFill>
                  </a:tcPr>
                </a:tc>
                <a:tc>
                  <a:txBody>
                    <a:bodyPr/>
                    <a:lstStyle/>
                    <a:p>
                      <a:pPr algn="ctr"/>
                      <a:r>
                        <a:rPr lang="en-US" sz="1600" dirty="0">
                          <a:latin typeface="Calibri" panose="020F0502020204030204" pitchFamily="34" charset="0"/>
                          <a:cs typeface="Calibri" panose="020F0502020204030204" pitchFamily="34" charset="0"/>
                        </a:rPr>
                        <a:t>1.2%</a:t>
                      </a:r>
                    </a:p>
                  </a:txBody>
                  <a:tcPr marL="82092" marR="82092" marT="41046" marB="41046" anchor="ctr">
                    <a:solidFill>
                      <a:schemeClr val="tx2">
                        <a:lumMod val="40000"/>
                        <a:lumOff val="60000"/>
                      </a:schemeClr>
                    </a:solidFill>
                  </a:tcPr>
                </a:tc>
                <a:tc>
                  <a:txBody>
                    <a:bodyPr/>
                    <a:lstStyle/>
                    <a:p>
                      <a:pPr algn="ctr"/>
                      <a:r>
                        <a:rPr lang="en-US" sz="1600" dirty="0">
                          <a:latin typeface="Calibri" panose="020F0502020204030204" pitchFamily="34" charset="0"/>
                          <a:cs typeface="Calibri" panose="020F0502020204030204" pitchFamily="34" charset="0"/>
                        </a:rPr>
                        <a:t>1.0%</a:t>
                      </a:r>
                    </a:p>
                  </a:txBody>
                  <a:tcPr marL="82092" marR="82092" marT="41046" marB="41046" anchor="ctr">
                    <a:solidFill>
                      <a:schemeClr val="tx2">
                        <a:lumMod val="40000"/>
                        <a:lumOff val="60000"/>
                      </a:schemeClr>
                    </a:solidFill>
                  </a:tcPr>
                </a:tc>
                <a:extLst>
                  <a:ext uri="{0D108BD9-81ED-4DB2-BD59-A6C34878D82A}">
                    <a16:rowId xmlns:a16="http://schemas.microsoft.com/office/drawing/2014/main" val="1524639217"/>
                  </a:ext>
                </a:extLst>
              </a:tr>
              <a:tr h="564382">
                <a:tc>
                  <a:txBody>
                    <a:bodyPr/>
                    <a:lstStyle/>
                    <a:p>
                      <a:pPr algn="ctr"/>
                      <a:r>
                        <a:rPr lang="en-US" sz="1600" dirty="0">
                          <a:latin typeface="Calibri" panose="020F0502020204030204" pitchFamily="34" charset="0"/>
                          <a:cs typeface="Calibri" panose="020F0502020204030204" pitchFamily="34" charset="0"/>
                        </a:rPr>
                        <a:t>60</a:t>
                      </a:r>
                    </a:p>
                  </a:txBody>
                  <a:tcPr marL="82092" marR="82092" marT="41046" marB="41046" anchor="ctr">
                    <a:solidFill>
                      <a:schemeClr val="bg1"/>
                    </a:solidFill>
                  </a:tcPr>
                </a:tc>
                <a:tc>
                  <a:txBody>
                    <a:bodyPr/>
                    <a:lstStyle/>
                    <a:p>
                      <a:pPr algn="ctr"/>
                      <a:r>
                        <a:rPr lang="en-US" sz="1600" dirty="0">
                          <a:latin typeface="Calibri" panose="020F0502020204030204" pitchFamily="34" charset="0"/>
                          <a:cs typeface="Calibri" panose="020F0502020204030204" pitchFamily="34" charset="0"/>
                        </a:rPr>
                        <a:t>2.3%</a:t>
                      </a:r>
                    </a:p>
                  </a:txBody>
                  <a:tcPr marL="82092" marR="82092" marT="41046" marB="41046" anchor="ctr">
                    <a:solidFill>
                      <a:schemeClr val="bg1"/>
                    </a:solidFill>
                  </a:tcPr>
                </a:tc>
                <a:tc>
                  <a:txBody>
                    <a:bodyPr/>
                    <a:lstStyle/>
                    <a:p>
                      <a:pPr algn="ctr"/>
                      <a:r>
                        <a:rPr lang="en-US" sz="1600" dirty="0">
                          <a:latin typeface="Calibri" panose="020F0502020204030204" pitchFamily="34" charset="0"/>
                          <a:cs typeface="Calibri" panose="020F0502020204030204" pitchFamily="34" charset="0"/>
                        </a:rPr>
                        <a:t>1.9%</a:t>
                      </a:r>
                    </a:p>
                  </a:txBody>
                  <a:tcPr marL="82092" marR="82092" marT="41046" marB="41046" anchor="ctr">
                    <a:solidFill>
                      <a:schemeClr val="bg1"/>
                    </a:solidFill>
                  </a:tcPr>
                </a:tc>
                <a:tc>
                  <a:txBody>
                    <a:bodyPr/>
                    <a:lstStyle/>
                    <a:p>
                      <a:pPr algn="ctr"/>
                      <a:r>
                        <a:rPr lang="en-US" sz="1600" dirty="0">
                          <a:latin typeface="Calibri" panose="020F0502020204030204" pitchFamily="34" charset="0"/>
                          <a:cs typeface="Calibri" panose="020F0502020204030204" pitchFamily="34" charset="0"/>
                        </a:rPr>
                        <a:t>1.5%</a:t>
                      </a:r>
                    </a:p>
                  </a:txBody>
                  <a:tcPr marL="82092" marR="82092" marT="41046" marB="41046" anchor="ctr">
                    <a:solidFill>
                      <a:schemeClr val="bg1"/>
                    </a:solidFill>
                  </a:tcPr>
                </a:tc>
                <a:extLst>
                  <a:ext uri="{0D108BD9-81ED-4DB2-BD59-A6C34878D82A}">
                    <a16:rowId xmlns:a16="http://schemas.microsoft.com/office/drawing/2014/main" val="3604161369"/>
                  </a:ext>
                </a:extLst>
              </a:tr>
              <a:tr h="564382">
                <a:tc>
                  <a:txBody>
                    <a:bodyPr/>
                    <a:lstStyle/>
                    <a:p>
                      <a:pPr algn="ctr"/>
                      <a:r>
                        <a:rPr lang="en-US" sz="1600" dirty="0">
                          <a:latin typeface="Calibri" panose="020F0502020204030204" pitchFamily="34" charset="0"/>
                          <a:cs typeface="Calibri" panose="020F0502020204030204" pitchFamily="34" charset="0"/>
                        </a:rPr>
                        <a:t>70</a:t>
                      </a:r>
                    </a:p>
                  </a:txBody>
                  <a:tcPr marL="82092" marR="82092" marT="41046" marB="41046" anchor="ctr">
                    <a:solidFill>
                      <a:schemeClr val="tx2">
                        <a:lumMod val="40000"/>
                        <a:lumOff val="60000"/>
                      </a:schemeClr>
                    </a:solidFill>
                  </a:tcPr>
                </a:tc>
                <a:tc>
                  <a:txBody>
                    <a:bodyPr/>
                    <a:lstStyle/>
                    <a:p>
                      <a:pPr algn="ctr"/>
                      <a:r>
                        <a:rPr lang="en-US" sz="1600" dirty="0">
                          <a:latin typeface="Calibri" panose="020F0502020204030204" pitchFamily="34" charset="0"/>
                          <a:cs typeface="Calibri" panose="020F0502020204030204" pitchFamily="34" charset="0"/>
                        </a:rPr>
                        <a:t>3.9%</a:t>
                      </a:r>
                    </a:p>
                  </a:txBody>
                  <a:tcPr marL="82092" marR="82092" marT="41046" marB="41046" anchor="ctr">
                    <a:solidFill>
                      <a:schemeClr val="tx2">
                        <a:lumMod val="40000"/>
                        <a:lumOff val="60000"/>
                      </a:schemeClr>
                    </a:solidFill>
                  </a:tcPr>
                </a:tc>
                <a:tc>
                  <a:txBody>
                    <a:bodyPr/>
                    <a:lstStyle/>
                    <a:p>
                      <a:pPr algn="ctr"/>
                      <a:r>
                        <a:rPr lang="en-US" sz="1600" dirty="0">
                          <a:latin typeface="Calibri" panose="020F0502020204030204" pitchFamily="34" charset="0"/>
                          <a:cs typeface="Calibri" panose="020F0502020204030204" pitchFamily="34" charset="0"/>
                        </a:rPr>
                        <a:t>3.3%</a:t>
                      </a:r>
                    </a:p>
                  </a:txBody>
                  <a:tcPr marL="82092" marR="82092" marT="41046" marB="41046" anchor="ctr">
                    <a:solidFill>
                      <a:schemeClr val="tx2">
                        <a:lumMod val="40000"/>
                        <a:lumOff val="60000"/>
                      </a:schemeClr>
                    </a:solidFill>
                  </a:tcPr>
                </a:tc>
                <a:tc>
                  <a:txBody>
                    <a:bodyPr/>
                    <a:lstStyle/>
                    <a:p>
                      <a:pPr algn="ctr"/>
                      <a:r>
                        <a:rPr lang="en-US" sz="1600" dirty="0">
                          <a:latin typeface="Calibri" panose="020F0502020204030204" pitchFamily="34" charset="0"/>
                          <a:cs typeface="Calibri" panose="020F0502020204030204" pitchFamily="34" charset="0"/>
                        </a:rPr>
                        <a:t>2.8%                              </a:t>
                      </a:r>
                    </a:p>
                  </a:txBody>
                  <a:tcPr marL="82092" marR="82092" marT="41046" marB="41046" anchor="ctr">
                    <a:solidFill>
                      <a:schemeClr val="tx2">
                        <a:lumMod val="40000"/>
                        <a:lumOff val="60000"/>
                      </a:schemeClr>
                    </a:solidFill>
                  </a:tcPr>
                </a:tc>
                <a:extLst>
                  <a:ext uri="{0D108BD9-81ED-4DB2-BD59-A6C34878D82A}">
                    <a16:rowId xmlns:a16="http://schemas.microsoft.com/office/drawing/2014/main" val="581269027"/>
                  </a:ext>
                </a:extLst>
              </a:tr>
            </a:tbl>
          </a:graphicData>
        </a:graphic>
      </p:graphicFrame>
    </p:spTree>
    <p:extLst>
      <p:ext uri="{BB962C8B-B14F-4D97-AF65-F5344CB8AC3E}">
        <p14:creationId xmlns:p14="http://schemas.microsoft.com/office/powerpoint/2010/main" val="1015613915"/>
      </p:ext>
    </p:extLst>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HPHC_Template_Standard_3-29-18</Template>
  <TotalTime>10730</TotalTime>
  <Words>2830</Words>
  <Application>Microsoft Office PowerPoint</Application>
  <PresentationFormat>Widescreen</PresentationFormat>
  <Paragraphs>179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14</vt:i4>
      </vt:variant>
    </vt:vector>
  </HeadingPairs>
  <TitlesOfParts>
    <vt:vector size="31" baseType="lpstr">
      <vt:lpstr>Arial</vt:lpstr>
      <vt:lpstr>Arial Black</vt:lpstr>
      <vt:lpstr>Calibri</vt:lpstr>
      <vt:lpstr>Calibri Light</vt:lpstr>
      <vt:lpstr>Georgia</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Brought to you by Lincoln Advanced Sales Solutions</vt:lpstr>
      <vt:lpstr>Sunset of the Tax Cuts &amp; Jobs Act</vt:lpstr>
      <vt:lpstr>Sunset of the Tax Cuts &amp; Jobs Act</vt:lpstr>
      <vt:lpstr>Sunset of the Tax Cuts &amp; Jobs Act</vt:lpstr>
      <vt:lpstr>Sunset of the Tax Cuts &amp; Jobs Act</vt:lpstr>
      <vt:lpstr>Sunset of the Tax Cuts &amp; Jobs Act</vt:lpstr>
      <vt:lpstr>Sunset of the Tax Cuts &amp; Jobs Act</vt:lpstr>
      <vt:lpstr>Sunset of the Tax Cuts &amp; Jobs Act</vt:lpstr>
      <vt:lpstr>Sunset of the Tax Cuts &amp; Jobs Act</vt:lpstr>
      <vt:lpstr>Sunset of the Tax Cuts &amp; Jobs Act</vt:lpstr>
      <vt:lpstr>Sunset of the Tax Cuts &amp; Jobs Act</vt:lpstr>
      <vt:lpstr>How many clients do you have who:</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Wright, David</cp:lastModifiedBy>
  <cp:revision>574</cp:revision>
  <dcterms:created xsi:type="dcterms:W3CDTF">2018-04-01T03:51:37Z</dcterms:created>
  <dcterms:modified xsi:type="dcterms:W3CDTF">2023-12-04T17:54:17Z</dcterms:modified>
</cp:coreProperties>
</file>