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Lst>
  <p:notesMasterIdLst>
    <p:notesMasterId r:id="rId25"/>
  </p:notesMasterIdLst>
  <p:handoutMasterIdLst>
    <p:handoutMasterId r:id="rId26"/>
  </p:handoutMasterIdLst>
  <p:sldIdLst>
    <p:sldId id="1137" r:id="rId12"/>
    <p:sldId id="1013" r:id="rId13"/>
    <p:sldId id="1171" r:id="rId14"/>
    <p:sldId id="2145706071" r:id="rId15"/>
    <p:sldId id="1173" r:id="rId16"/>
    <p:sldId id="2145706070" r:id="rId17"/>
    <p:sldId id="1183" r:id="rId18"/>
    <p:sldId id="1188" r:id="rId19"/>
    <p:sldId id="1193" r:id="rId20"/>
    <p:sldId id="1178" r:id="rId21"/>
    <p:sldId id="1179" r:id="rId22"/>
    <p:sldId id="1117" r:id="rId23"/>
    <p:sldId id="1170" r:id="rId24"/>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37"/>
            <p14:sldId id="1013"/>
            <p14:sldId id="1171"/>
            <p14:sldId id="2145706071"/>
            <p14:sldId id="1173"/>
            <p14:sldId id="2145706070"/>
            <p14:sldId id="1183"/>
            <p14:sldId id="1188"/>
            <p14:sldId id="1193"/>
            <p14:sldId id="1178"/>
            <p14:sldId id="1179"/>
            <p14:sldId id="1117"/>
            <p14:sldId id="1170"/>
          </p14:sldIdLst>
        </p14:section>
        <p14:section name="Reference" id="{7F782C67-C5BB-7346-8166-D606ED65D90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1A00F-C50B-6385-A9CA-59D4EEBC153B}" name="Rubbo, Gia" initials="RG" userId="S::Gia.Rubbo@lfg.com::98966cb8-02c2-441b-b7f4-45ff4da79e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72AE"/>
    <a:srgbClr val="1D9699"/>
    <a:srgbClr val="00747B"/>
    <a:srgbClr val="224F8B"/>
    <a:srgbClr val="2591CF"/>
    <a:srgbClr val="41C4E7"/>
    <a:srgbClr val="00B5B4"/>
    <a:srgbClr val="5DCAB9"/>
    <a:srgbClr val="FF28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96" autoAdjust="0"/>
    <p:restoredTop sz="84837" autoAdjust="0"/>
  </p:normalViewPr>
  <p:slideViewPr>
    <p:cSldViewPr>
      <p:cViewPr varScale="1">
        <p:scale>
          <a:sx n="127" d="100"/>
          <a:sy n="127" d="100"/>
        </p:scale>
        <p:origin x="520"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Jennifer L" userId="c55aebcb-70dc-4358-8456-b43dca5b389a" providerId="ADAL" clId="{56A2FB01-5109-9345-BBB4-A36C974B96D0}"/>
    <pc:docChg chg="undo custSel addSld delSld modSld modSection">
      <pc:chgData name="Chan, Jennifer L" userId="c55aebcb-70dc-4358-8456-b43dca5b389a" providerId="ADAL" clId="{56A2FB01-5109-9345-BBB4-A36C974B96D0}" dt="2022-05-03T20:33:14.660" v="95" actId="2696"/>
      <pc:docMkLst>
        <pc:docMk/>
      </pc:docMkLst>
      <pc:sldChg chg="del delCm">
        <pc:chgData name="Chan, Jennifer L" userId="c55aebcb-70dc-4358-8456-b43dca5b389a" providerId="ADAL" clId="{56A2FB01-5109-9345-BBB4-A36C974B96D0}" dt="2022-05-03T20:33:14.660" v="95" actId="2696"/>
        <pc:sldMkLst>
          <pc:docMk/>
          <pc:sldMk cId="1189621296" sldId="1172"/>
        </pc:sldMkLst>
      </pc:sldChg>
      <pc:sldChg chg="addSp delSp modSp add mod">
        <pc:chgData name="Chan, Jennifer L" userId="c55aebcb-70dc-4358-8456-b43dca5b389a" providerId="ADAL" clId="{56A2FB01-5109-9345-BBB4-A36C974B96D0}" dt="2022-05-03T20:32:26.138" v="94" actId="1076"/>
        <pc:sldMkLst>
          <pc:docMk/>
          <pc:sldMk cId="1488719701" sldId="2145706071"/>
        </pc:sldMkLst>
        <pc:spChg chg="mod">
          <ac:chgData name="Chan, Jennifer L" userId="c55aebcb-70dc-4358-8456-b43dca5b389a" providerId="ADAL" clId="{56A2FB01-5109-9345-BBB4-A36C974B96D0}" dt="2022-05-03T20:32:26.138" v="94" actId="1076"/>
          <ac:spMkLst>
            <pc:docMk/>
            <pc:sldMk cId="1488719701" sldId="2145706071"/>
            <ac:spMk id="9" creationId="{EB3C7DD3-B70D-B88F-8FC2-7BD939BE853F}"/>
          </ac:spMkLst>
        </pc:spChg>
        <pc:spChg chg="mod">
          <ac:chgData name="Chan, Jennifer L" userId="c55aebcb-70dc-4358-8456-b43dca5b389a" providerId="ADAL" clId="{56A2FB01-5109-9345-BBB4-A36C974B96D0}" dt="2022-05-03T20:32:26.138" v="94" actId="1076"/>
          <ac:spMkLst>
            <pc:docMk/>
            <pc:sldMk cId="1488719701" sldId="2145706071"/>
            <ac:spMk id="10" creationId="{05422E39-6164-3059-F2DE-0EB3457F569E}"/>
          </ac:spMkLst>
        </pc:spChg>
        <pc:spChg chg="del">
          <ac:chgData name="Chan, Jennifer L" userId="c55aebcb-70dc-4358-8456-b43dca5b389a" providerId="ADAL" clId="{56A2FB01-5109-9345-BBB4-A36C974B96D0}" dt="2022-05-03T20:18:29.338" v="20" actId="478"/>
          <ac:spMkLst>
            <pc:docMk/>
            <pc:sldMk cId="1488719701" sldId="2145706071"/>
            <ac:spMk id="11" creationId="{3EFE4D75-0327-A925-B987-C2A0B65BB2A7}"/>
          </ac:spMkLst>
        </pc:spChg>
        <pc:spChg chg="del">
          <ac:chgData name="Chan, Jennifer L" userId="c55aebcb-70dc-4358-8456-b43dca5b389a" providerId="ADAL" clId="{56A2FB01-5109-9345-BBB4-A36C974B96D0}" dt="2022-05-03T20:18:29.338" v="20" actId="478"/>
          <ac:spMkLst>
            <pc:docMk/>
            <pc:sldMk cId="1488719701" sldId="2145706071"/>
            <ac:spMk id="12" creationId="{4734A8F5-5E19-C52A-332B-D0CA1D188C92}"/>
          </ac:spMkLst>
        </pc:spChg>
        <pc:spChg chg="del">
          <ac:chgData name="Chan, Jennifer L" userId="c55aebcb-70dc-4358-8456-b43dca5b389a" providerId="ADAL" clId="{56A2FB01-5109-9345-BBB4-A36C974B96D0}" dt="2022-05-03T20:18:29.338" v="20" actId="478"/>
          <ac:spMkLst>
            <pc:docMk/>
            <pc:sldMk cId="1488719701" sldId="2145706071"/>
            <ac:spMk id="13" creationId="{E12D157C-27C2-AA91-BFC6-D25E13243E41}"/>
          </ac:spMkLst>
        </pc:spChg>
        <pc:spChg chg="del">
          <ac:chgData name="Chan, Jennifer L" userId="c55aebcb-70dc-4358-8456-b43dca5b389a" providerId="ADAL" clId="{56A2FB01-5109-9345-BBB4-A36C974B96D0}" dt="2022-05-03T20:18:29.338" v="20" actId="478"/>
          <ac:spMkLst>
            <pc:docMk/>
            <pc:sldMk cId="1488719701" sldId="2145706071"/>
            <ac:spMk id="14" creationId="{A46D84EE-CC18-37A5-4328-86D789F63EC3}"/>
          </ac:spMkLst>
        </pc:spChg>
        <pc:spChg chg="del">
          <ac:chgData name="Chan, Jennifer L" userId="c55aebcb-70dc-4358-8456-b43dca5b389a" providerId="ADAL" clId="{56A2FB01-5109-9345-BBB4-A36C974B96D0}" dt="2022-05-03T20:18:29.338" v="20" actId="478"/>
          <ac:spMkLst>
            <pc:docMk/>
            <pc:sldMk cId="1488719701" sldId="2145706071"/>
            <ac:spMk id="15" creationId="{60AFF86A-C32A-80F2-CB7E-2985CEA7B372}"/>
          </ac:spMkLst>
        </pc:spChg>
        <pc:spChg chg="del">
          <ac:chgData name="Chan, Jennifer L" userId="c55aebcb-70dc-4358-8456-b43dca5b389a" providerId="ADAL" clId="{56A2FB01-5109-9345-BBB4-A36C974B96D0}" dt="2022-05-03T20:18:29.338" v="20" actId="478"/>
          <ac:spMkLst>
            <pc:docMk/>
            <pc:sldMk cId="1488719701" sldId="2145706071"/>
            <ac:spMk id="16" creationId="{A3418F3A-0314-FC6A-7975-26C80190AE52}"/>
          </ac:spMkLst>
        </pc:spChg>
        <pc:spChg chg="del">
          <ac:chgData name="Chan, Jennifer L" userId="c55aebcb-70dc-4358-8456-b43dca5b389a" providerId="ADAL" clId="{56A2FB01-5109-9345-BBB4-A36C974B96D0}" dt="2022-05-03T20:18:29.338" v="20" actId="478"/>
          <ac:spMkLst>
            <pc:docMk/>
            <pc:sldMk cId="1488719701" sldId="2145706071"/>
            <ac:spMk id="17" creationId="{BAC65658-752B-18D9-3483-58D4C326E599}"/>
          </ac:spMkLst>
        </pc:spChg>
        <pc:spChg chg="mod">
          <ac:chgData name="Chan, Jennifer L" userId="c55aebcb-70dc-4358-8456-b43dca5b389a" providerId="ADAL" clId="{56A2FB01-5109-9345-BBB4-A36C974B96D0}" dt="2022-05-03T20:32:26.138" v="94" actId="1076"/>
          <ac:spMkLst>
            <pc:docMk/>
            <pc:sldMk cId="1488719701" sldId="2145706071"/>
            <ac:spMk id="18" creationId="{8A826BC7-C99B-1FB7-5C42-DAD959D42A5A}"/>
          </ac:spMkLst>
        </pc:spChg>
        <pc:spChg chg="mod">
          <ac:chgData name="Chan, Jennifer L" userId="c55aebcb-70dc-4358-8456-b43dca5b389a" providerId="ADAL" clId="{56A2FB01-5109-9345-BBB4-A36C974B96D0}" dt="2022-05-03T20:32:26.138" v="94" actId="1076"/>
          <ac:spMkLst>
            <pc:docMk/>
            <pc:sldMk cId="1488719701" sldId="2145706071"/>
            <ac:spMk id="19" creationId="{129F5500-F40D-6DC3-F1C1-D2BC022CD45B}"/>
          </ac:spMkLst>
        </pc:spChg>
        <pc:spChg chg="mod">
          <ac:chgData name="Chan, Jennifer L" userId="c55aebcb-70dc-4358-8456-b43dca5b389a" providerId="ADAL" clId="{56A2FB01-5109-9345-BBB4-A36C974B96D0}" dt="2022-05-03T20:32:26.138" v="94" actId="1076"/>
          <ac:spMkLst>
            <pc:docMk/>
            <pc:sldMk cId="1488719701" sldId="2145706071"/>
            <ac:spMk id="20" creationId="{0790F5CE-0B66-B2D9-37B2-78CDC1CD3D46}"/>
          </ac:spMkLst>
        </pc:spChg>
        <pc:spChg chg="del">
          <ac:chgData name="Chan, Jennifer L" userId="c55aebcb-70dc-4358-8456-b43dca5b389a" providerId="ADAL" clId="{56A2FB01-5109-9345-BBB4-A36C974B96D0}" dt="2022-05-03T20:18:32.340" v="21" actId="478"/>
          <ac:spMkLst>
            <pc:docMk/>
            <pc:sldMk cId="1488719701" sldId="2145706071"/>
            <ac:spMk id="21" creationId="{FDD640EF-08E8-BECF-721A-7F2C0202A902}"/>
          </ac:spMkLst>
        </pc:spChg>
        <pc:spChg chg="add mod">
          <ac:chgData name="Chan, Jennifer L" userId="c55aebcb-70dc-4358-8456-b43dca5b389a" providerId="ADAL" clId="{56A2FB01-5109-9345-BBB4-A36C974B96D0}" dt="2022-05-03T20:32:26.138" v="94" actId="1076"/>
          <ac:spMkLst>
            <pc:docMk/>
            <pc:sldMk cId="1488719701" sldId="2145706071"/>
            <ac:spMk id="25" creationId="{5A983E23-1FCF-EEA5-8A72-AF94291AACE9}"/>
          </ac:spMkLst>
        </pc:spChg>
        <pc:spChg chg="add mod">
          <ac:chgData name="Chan, Jennifer L" userId="c55aebcb-70dc-4358-8456-b43dca5b389a" providerId="ADAL" clId="{56A2FB01-5109-9345-BBB4-A36C974B96D0}" dt="2022-05-03T20:32:26.138" v="94" actId="1076"/>
          <ac:spMkLst>
            <pc:docMk/>
            <pc:sldMk cId="1488719701" sldId="2145706071"/>
            <ac:spMk id="26" creationId="{CF7E5CA5-B1DC-64F9-56AE-EA90F5F397A4}"/>
          </ac:spMkLst>
        </pc:spChg>
        <pc:spChg chg="add mod">
          <ac:chgData name="Chan, Jennifer L" userId="c55aebcb-70dc-4358-8456-b43dca5b389a" providerId="ADAL" clId="{56A2FB01-5109-9345-BBB4-A36C974B96D0}" dt="2022-05-03T20:32:26.138" v="94" actId="1076"/>
          <ac:spMkLst>
            <pc:docMk/>
            <pc:sldMk cId="1488719701" sldId="2145706071"/>
            <ac:spMk id="27" creationId="{3AF6F483-0122-AE87-2207-3B03BA98572E}"/>
          </ac:spMkLst>
        </pc:spChg>
        <pc:spChg chg="add mod">
          <ac:chgData name="Chan, Jennifer L" userId="c55aebcb-70dc-4358-8456-b43dca5b389a" providerId="ADAL" clId="{56A2FB01-5109-9345-BBB4-A36C974B96D0}" dt="2022-05-03T20:32:26.138" v="94" actId="1076"/>
          <ac:spMkLst>
            <pc:docMk/>
            <pc:sldMk cId="1488719701" sldId="2145706071"/>
            <ac:spMk id="28" creationId="{A58862B3-9E11-CB12-3F46-7CA3D3E653D1}"/>
          </ac:spMkLst>
        </pc:spChg>
        <pc:spChg chg="add mod">
          <ac:chgData name="Chan, Jennifer L" userId="c55aebcb-70dc-4358-8456-b43dca5b389a" providerId="ADAL" clId="{56A2FB01-5109-9345-BBB4-A36C974B96D0}" dt="2022-05-03T20:32:26.138" v="94" actId="1076"/>
          <ac:spMkLst>
            <pc:docMk/>
            <pc:sldMk cId="1488719701" sldId="2145706071"/>
            <ac:spMk id="29" creationId="{ECB28F04-DEB0-CDFB-EF43-C740359D38B5}"/>
          </ac:spMkLst>
        </pc:spChg>
        <pc:spChg chg="add mod">
          <ac:chgData name="Chan, Jennifer L" userId="c55aebcb-70dc-4358-8456-b43dca5b389a" providerId="ADAL" clId="{56A2FB01-5109-9345-BBB4-A36C974B96D0}" dt="2022-05-03T20:32:26.138" v="94" actId="1076"/>
          <ac:spMkLst>
            <pc:docMk/>
            <pc:sldMk cId="1488719701" sldId="2145706071"/>
            <ac:spMk id="30" creationId="{75010D87-9F2D-471D-DF53-304DB5F0B61E}"/>
          </ac:spMkLst>
        </pc:spChg>
        <pc:spChg chg="add mod">
          <ac:chgData name="Chan, Jennifer L" userId="c55aebcb-70dc-4358-8456-b43dca5b389a" providerId="ADAL" clId="{56A2FB01-5109-9345-BBB4-A36C974B96D0}" dt="2022-05-03T20:32:26.138" v="94" actId="1076"/>
          <ac:spMkLst>
            <pc:docMk/>
            <pc:sldMk cId="1488719701" sldId="2145706071"/>
            <ac:spMk id="31" creationId="{D2E6DDEF-523F-105A-BC7F-394A37717516}"/>
          </ac:spMkLst>
        </pc:spChg>
        <pc:picChg chg="add del mod">
          <ac:chgData name="Chan, Jennifer L" userId="c55aebcb-70dc-4358-8456-b43dca5b389a" providerId="ADAL" clId="{56A2FB01-5109-9345-BBB4-A36C974B96D0}" dt="2022-05-03T19:50:00.126" v="8" actId="21"/>
          <ac:picMkLst>
            <pc:docMk/>
            <pc:sldMk cId="1488719701" sldId="2145706071"/>
            <ac:picMk id="4" creationId="{47523511-1881-71CA-9E6B-63C60253D97B}"/>
          </ac:picMkLst>
        </pc:picChg>
        <pc:picChg chg="del">
          <ac:chgData name="Chan, Jennifer L" userId="c55aebcb-70dc-4358-8456-b43dca5b389a" providerId="ADAL" clId="{56A2FB01-5109-9345-BBB4-A36C974B96D0}" dt="2022-05-03T19:50:01.419" v="9" actId="478"/>
          <ac:picMkLst>
            <pc:docMk/>
            <pc:sldMk cId="1488719701" sldId="2145706071"/>
            <ac:picMk id="7" creationId="{4417D5DE-4E17-DE6E-4CA9-3B49B7264F3F}"/>
          </ac:picMkLst>
        </pc:picChg>
        <pc:picChg chg="add mod modCrop">
          <ac:chgData name="Chan, Jennifer L" userId="c55aebcb-70dc-4358-8456-b43dca5b389a" providerId="ADAL" clId="{56A2FB01-5109-9345-BBB4-A36C974B96D0}" dt="2022-05-03T20:32:26.138" v="94" actId="1076"/>
          <ac:picMkLst>
            <pc:docMk/>
            <pc:sldMk cId="1488719701" sldId="2145706071"/>
            <ac:picMk id="8" creationId="{70A914F4-4980-75F4-C176-D18060FF8729}"/>
          </ac:picMkLst>
        </pc:picChg>
        <pc:picChg chg="add del mod">
          <ac:chgData name="Chan, Jennifer L" userId="c55aebcb-70dc-4358-8456-b43dca5b389a" providerId="ADAL" clId="{56A2FB01-5109-9345-BBB4-A36C974B96D0}" dt="2022-05-03T20:28:31.946" v="42" actId="478"/>
          <ac:picMkLst>
            <pc:docMk/>
            <pc:sldMk cId="1488719701" sldId="2145706071"/>
            <ac:picMk id="24" creationId="{99A4E6EA-F3B6-3720-9724-EC774AA21EE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5/18/22</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5/18/22</a:t>
            </a:fld>
            <a:endParaRPr lang="en-US"/>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a:p>
        </p:txBody>
      </p:sp>
    </p:spTree>
    <p:extLst>
      <p:ext uri="{BB962C8B-B14F-4D97-AF65-F5344CB8AC3E}">
        <p14:creationId xmlns:p14="http://schemas.microsoft.com/office/powerpoint/2010/main" val="15493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81713EE-A9B7-584A-916B-3C5496745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E6011E9-F4E4-0947-A895-523B889BF4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t>(READ SLIDE)</a:t>
            </a:r>
          </a:p>
          <a:p>
            <a:pPr eaLnBrk="1" hangingPunct="1">
              <a:spcBef>
                <a:spcPct val="0"/>
              </a:spcBef>
            </a:pPr>
            <a:endParaRPr lang="en-US" altLang="en-US" sz="1800" dirty="0"/>
          </a:p>
        </p:txBody>
      </p:sp>
      <p:sp>
        <p:nvSpPr>
          <p:cNvPr id="53252" name="Slide Number Placeholder 3">
            <a:extLst>
              <a:ext uri="{FF2B5EF4-FFF2-40B4-BE49-F238E27FC236}">
                <a16:creationId xmlns:a16="http://schemas.microsoft.com/office/drawing/2014/main" id="{1E6D8730-EAAF-C94E-9F84-87A12E4A2C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8B1676-1335-0C4A-8634-EBA81B2A2C46}"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71A8D6D-1D22-AF4D-8CBA-41BD829A8D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ECECC94-2563-BE4C-8DCC-CDCD72ED9F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know that the sale of assets to an irrevocable grantor trust can be a successful wealth transfer strategy.  Don’t let market volatility cause your clients to do nothing about their estate plan.  Point out to them that if they believe the asset values will eventually recover, market dips can be an excellent opportunity to actually implement a wealth transfer strategy such as what we have been talking about.  Remember, if a trust has cash flow producing assets, that cash flow can be used to fund life insurance.  Focus you attention on those clients who are already concerned about the impact that estate taxes can have on their wealth transfer plans.  </a:t>
            </a:r>
          </a:p>
        </p:txBody>
      </p:sp>
      <p:sp>
        <p:nvSpPr>
          <p:cNvPr id="55300" name="Slide Number Placeholder 3">
            <a:extLst>
              <a:ext uri="{FF2B5EF4-FFF2-40B4-BE49-F238E27FC236}">
                <a16:creationId xmlns:a16="http://schemas.microsoft.com/office/drawing/2014/main" id="{7EA6825F-70BA-A14A-BF8D-B0CF072D5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7D3377-53E5-C648-A2DF-D5FBEB9E840D}" type="slidenum">
              <a:rPr lang="en-US" altLang="en-US"/>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investing in the stock market has seemed like riding a roller coaster. Down a lot one day, and up even more the next day.  Same thing, day after day and week after week. You have heard this before, don’t panic and sell when the markets and asset values are depressed. Traditional investing advice suggests selling low locks in the losses. </a:t>
            </a:r>
          </a:p>
          <a:p>
            <a:endParaRPr lang="en-US" dirty="0"/>
          </a:p>
          <a:p>
            <a:r>
              <a:rPr lang="en-US" dirty="0"/>
              <a:t>This is generally good advice if you are thinking about liquidating a position when the markets are down. However, this advice may not apply to wealth transfer strategies</a:t>
            </a:r>
          </a:p>
          <a:p>
            <a:endParaRPr lang="en-US" dirty="0"/>
          </a:p>
          <a:p>
            <a:r>
              <a:rPr lang="en-US" dirty="0"/>
              <a:t>We may look back in a few months, or even next year, and realize that right now may be the perfect time for ultra-high net worth clients to implement a wealth transfer strategy.</a:t>
            </a:r>
          </a:p>
          <a:p>
            <a:endParaRPr lang="en-US" dirty="0"/>
          </a:p>
          <a:p>
            <a:r>
              <a:rPr lang="en-US" dirty="0"/>
              <a:t>From an estate planning perspective, taking advantage of market dips to implement a wealth transfer strategy can be a good idea. Even a 5% dip can enhance the efficiency of wealth transfer.</a:t>
            </a:r>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a:p>
        </p:txBody>
      </p:sp>
    </p:spTree>
    <p:extLst>
      <p:ext uri="{BB962C8B-B14F-4D97-AF65-F5344CB8AC3E}">
        <p14:creationId xmlns:p14="http://schemas.microsoft.com/office/powerpoint/2010/main" val="285950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Many ultra-high net worth clients intend to use their lifetime exemption before the end of 2025. The reason for 2025 is the sunset of the Tax Cuts &amp; Jobs Act and with that, the reduction of the lifetime exemption beginning on 1/1/26</a:t>
            </a:r>
          </a:p>
          <a:p>
            <a:pPr>
              <a:lnSpc>
                <a:spcPct val="150000"/>
              </a:lnSpc>
            </a:pPr>
            <a:endParaRPr lang="en-US" dirty="0"/>
          </a:p>
          <a:p>
            <a:pPr>
              <a:lnSpc>
                <a:spcPct val="150000"/>
              </a:lnSpc>
            </a:pPr>
            <a:r>
              <a:rPr lang="en-US" dirty="0"/>
              <a:t>One strategy is to make multiple gifts to an irrevocable grantor trust whenever the stock market has a dip between now and the end of 2025. They could decide to take advantage of future market dips to sell securities to an irrevocable grantor trust in exchange for a note.  They then could forgive the note before the end of 2025. This would take steady timing…</a:t>
            </a:r>
          </a:p>
          <a:p>
            <a:pPr>
              <a:lnSpc>
                <a:spcPct val="150000"/>
              </a:lnSpc>
            </a:pPr>
            <a:endParaRPr lang="en-US" dirty="0"/>
          </a:p>
          <a:p>
            <a:pPr>
              <a:lnSpc>
                <a:spcPct val="150000"/>
              </a:lnSpc>
            </a:pPr>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a:p>
        </p:txBody>
      </p:sp>
    </p:spTree>
    <p:extLst>
      <p:ext uri="{BB962C8B-B14F-4D97-AF65-F5344CB8AC3E}">
        <p14:creationId xmlns:p14="http://schemas.microsoft.com/office/powerpoint/2010/main" val="2268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2022. It got off to a volatile start over the first 54 trading days with the S&amp;P index down over 12% at one point, and then recovering to be down a little more than 6%. Some viewed this as a buying opportunity, some likely panicked and sold positions, others may view it as a wealth transfer opportunity. </a:t>
            </a:r>
          </a:p>
          <a:p>
            <a:endParaRPr lang="en-US" dirty="0"/>
          </a:p>
          <a:p>
            <a:r>
              <a:rPr lang="en-US" dirty="0"/>
              <a:t>Source: https://</a:t>
            </a:r>
            <a:r>
              <a:rPr lang="en-US" dirty="0" err="1"/>
              <a:t>www.macrotrends.net</a:t>
            </a:r>
            <a:r>
              <a:rPr lang="en-US" dirty="0"/>
              <a:t>/2526/sp-500-historical-annual-returns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223245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back at the historical performance of the S&amp;P 500, dips in the market are often followed by recovery. In other words, do your high net worth clients believe that history repeats itself and that values of currently depressed investment assets will recover? </a:t>
            </a:r>
          </a:p>
          <a:p>
            <a:r>
              <a:rPr lang="en-US" dirty="0"/>
              <a:t> </a:t>
            </a:r>
          </a:p>
          <a:p>
            <a:r>
              <a:rPr lang="en-US" dirty="0"/>
              <a:t>If yes, then now may be the perfect time for ultra-high net worth clients to implement a wealth transfer strategy by selling their prized investment assets to an irrevocable grantor trust. </a:t>
            </a:r>
          </a:p>
          <a:p>
            <a:endParaRPr lang="en-US" dirty="0"/>
          </a:p>
          <a:p>
            <a:r>
              <a:rPr lang="en-US" dirty="0"/>
              <a:t>Source: https://</a:t>
            </a:r>
            <a:r>
              <a:rPr lang="en-US" dirty="0" err="1"/>
              <a:t>www.macrotrends.net</a:t>
            </a:r>
            <a:r>
              <a:rPr lang="en-US" dirty="0"/>
              <a:t>/2526/sp-500-historical-annual-returns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a:p>
        </p:txBody>
      </p:sp>
    </p:spTree>
    <p:extLst>
      <p:ext uri="{BB962C8B-B14F-4D97-AF65-F5344CB8AC3E}">
        <p14:creationId xmlns:p14="http://schemas.microsoft.com/office/powerpoint/2010/main" val="102421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F67693A-6E0E-354A-8CF7-89D92A316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BECC33E-8A9B-B141-BD91-4C6D97589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look at this through the eyes of a case study. (Review case facts and goals)</a:t>
            </a:r>
          </a:p>
          <a:p>
            <a:endParaRPr lang="en-US" altLang="en-US" dirty="0"/>
          </a:p>
          <a:p>
            <a:r>
              <a:rPr lang="en-US" altLang="en-US" dirty="0"/>
              <a:t>Sam sold his business a few years ago and is essentially retired.  Going forward, he expects to rely on a large portfolio of equities and short term bonds that were worth over $30 million. Due to an up and down market, those assets dropped as low as $20 million and are worth about $25 million now.  He expects those values to continue to improve as the economy recovers.  He has been making the maximum annual gifts permitted to his children and grandchildren but has delayed implementing any wealth transfer planning. </a:t>
            </a:r>
          </a:p>
        </p:txBody>
      </p:sp>
      <p:sp>
        <p:nvSpPr>
          <p:cNvPr id="40964" name="Slide Number Placeholder 3">
            <a:extLst>
              <a:ext uri="{FF2B5EF4-FFF2-40B4-BE49-F238E27FC236}">
                <a16:creationId xmlns:a16="http://schemas.microsoft.com/office/drawing/2014/main" id="{13C5751A-6859-B042-8346-246B7A412C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9BDED-4201-E748-8A4F-16B73D3DE6AA}"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has a couple of options. </a:t>
            </a:r>
          </a:p>
          <a:p>
            <a:endParaRPr lang="en-US" dirty="0"/>
          </a:p>
          <a:p>
            <a:r>
              <a:rPr lang="en-US" dirty="0"/>
              <a:t>The first option is easy to understand. He could create a trust, gift the selected assets from his portfolio to the trust, and use up most of his $12.06 million lifetime exemption. Unless all of the assets being contributed are cash and marketable securities, the grantor may need to obtain appraisals of the fair market value for assets like investment real estate..</a:t>
            </a:r>
          </a:p>
          <a:p>
            <a:endParaRPr lang="en-US" dirty="0"/>
          </a:p>
          <a:p>
            <a:r>
              <a:rPr lang="en-US" dirty="0"/>
              <a:t>By contrast, option 2 is a little more difficult to explain.  Ideally, in this approach we want to identify assets that produce a good cash flow each year.  Investment real estate is often considered a good choice because the properties may produce up to 7% cash flow each year.  This approach allows the grantor to postpone when he has to use his lifetime exemption until closer to December 31, 2025 when the lifetime exemption is scheduled to be cut in half. He could sell the assets to the trust and take back a note for the sales price.  It should be noted that most estate planners follow various IRS private letter rulings and loan 90% of the sales price, and gift the remaining 10% (unless the trust already has other assets equal to 10% of the sales price). </a:t>
            </a:r>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a:p>
        </p:txBody>
      </p:sp>
    </p:spTree>
    <p:extLst>
      <p:ext uri="{BB962C8B-B14F-4D97-AF65-F5344CB8AC3E}">
        <p14:creationId xmlns:p14="http://schemas.microsoft.com/office/powerpoint/2010/main" val="323780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financing page showing option 2 from our previous slide. It does not matter what the client’s age might be—but this illustration was for a 50 year old.    If the parties lock in the long term AFR for the loan (April 2022 long term rate is 2.25%), the trust grantor generally receives that portion of the cash flow the assets are producing.  If the current cash flow of the assets is 7%, then approximately 4.75% of remaining cash flow received by the trust can be used to pay premiums on a trust owned life insurance policy.  </a:t>
            </a:r>
            <a:r>
              <a:rPr lang="en-US" dirty="0" err="1"/>
              <a:t>DesignIt’s</a:t>
            </a:r>
            <a:r>
              <a:rPr lang="en-US" dirty="0"/>
              <a:t> private premium financing software can model this approach and include the desired life insurance coverage. Bottom line is that there is about $530,000 of annual cash flow to pay premiums.</a:t>
            </a:r>
          </a:p>
        </p:txBody>
      </p:sp>
      <p:sp>
        <p:nvSpPr>
          <p:cNvPr id="4" name="Slide Number Placeholder 3"/>
          <p:cNvSpPr>
            <a:spLocks noGrp="1"/>
          </p:cNvSpPr>
          <p:nvPr>
            <p:ph type="sldNum" sz="quarter" idx="5"/>
          </p:nvPr>
        </p:nvSpPr>
        <p:spPr/>
        <p:txBody>
          <a:bodyPr/>
          <a:lstStyle/>
          <a:p>
            <a:fld id="{EC6B5AA1-B988-45DD-88BF-F9FC26EA8FE4}" type="slidenum">
              <a:rPr lang="en-US" smtClean="0"/>
              <a:t>8</a:t>
            </a:fld>
            <a:endParaRPr lang="en-US"/>
          </a:p>
        </p:txBody>
      </p:sp>
    </p:spTree>
    <p:extLst>
      <p:ext uri="{BB962C8B-B14F-4D97-AF65-F5344CB8AC3E}">
        <p14:creationId xmlns:p14="http://schemas.microsoft.com/office/powerpoint/2010/main" val="413876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that $530,000 of income and use it to buy life insurance we have the opportunity for instant leverage. How much lifetime guaranteed death benefit coverage can be acquired for ten $530,000 annual premiums using Lincoln’s </a:t>
            </a:r>
            <a:r>
              <a:rPr lang="en-US" dirty="0" err="1"/>
              <a:t>VULOne</a:t>
            </a:r>
            <a:r>
              <a:rPr lang="en-US" dirty="0"/>
              <a:t>? $17,682,358</a:t>
            </a:r>
          </a:p>
          <a:p>
            <a:endParaRPr lang="en-US" dirty="0"/>
          </a:p>
          <a:p>
            <a:r>
              <a:rPr lang="en-US" dirty="0"/>
              <a:t>The financing assumed a $9 million loan and a $1 million gift. 50 year old male, preferred non-tobacco. That’s a guaranteed death benefit purchased in a time of market volatility without selling equity positions in a down market. </a:t>
            </a:r>
          </a:p>
          <a:p>
            <a:endParaRPr lang="en-US" dirty="0"/>
          </a:p>
          <a:p>
            <a:r>
              <a:rPr lang="en-US" dirty="0"/>
              <a:t>Remember, the older, or less healthy the client, the smaller the guaranteed death benefit will be.</a:t>
            </a:r>
          </a:p>
          <a:p>
            <a:r>
              <a:rPr lang="en-US" dirty="0"/>
              <a:t> </a:t>
            </a:r>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a:p>
        </p:txBody>
      </p:sp>
    </p:spTree>
    <p:extLst>
      <p:ext uri="{BB962C8B-B14F-4D97-AF65-F5344CB8AC3E}">
        <p14:creationId xmlns:p14="http://schemas.microsoft.com/office/powerpoint/2010/main" val="2469343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20" name="TextBox 19">
            <a:extLst>
              <a:ext uri="{FF2B5EF4-FFF2-40B4-BE49-F238E27FC236}">
                <a16:creationId xmlns:a16="http://schemas.microsoft.com/office/drawing/2014/main" id="{8254F18B-7AB7-3242-9A67-EBD2BEE200AF}"/>
              </a:ext>
            </a:extLst>
          </p:cNvPr>
          <p:cNvSpPr txBox="1"/>
          <p:nvPr userDrawn="1"/>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bg1"/>
                </a:solidFill>
                <a:cs typeface="Arial" panose="020B0604020202020204" pitchFamily="34" charset="0"/>
              </a:rPr>
              <a:t>Insurance products issued by:</a:t>
            </a:r>
          </a:p>
          <a:p>
            <a:pPr algn="l">
              <a:lnSpc>
                <a:spcPct val="100000"/>
              </a:lnSpc>
              <a:spcAft>
                <a:spcPts val="300"/>
              </a:spcAft>
            </a:pPr>
            <a:r>
              <a:rPr lang="en-US" sz="700" dirty="0">
                <a:solidFill>
                  <a:schemeClr val="bg1"/>
                </a:solidFill>
                <a:cs typeface="Arial" panose="020B0604020202020204" pitchFamily="34" charset="0"/>
              </a:rPr>
              <a:t>The Lincoln National Life Insurance Company </a:t>
            </a:r>
            <a:br>
              <a:rPr lang="en-US" sz="700" dirty="0">
                <a:solidFill>
                  <a:schemeClr val="bg1"/>
                </a:solidFill>
                <a:cs typeface="Arial" panose="020B0604020202020204" pitchFamily="34" charset="0"/>
              </a:rPr>
            </a:br>
            <a:r>
              <a:rPr lang="en-US" sz="700" dirty="0">
                <a:solidFill>
                  <a:schemeClr val="bg1"/>
                </a:solidFill>
                <a:cs typeface="Arial" panose="020B0604020202020204" pitchFamily="34" charset="0"/>
              </a:rPr>
              <a:t>Lincoln Life &amp; Annuity Company of New York</a:t>
            </a:r>
          </a:p>
        </p:txBody>
      </p:sp>
      <p:graphicFrame>
        <p:nvGraphicFramePr>
          <p:cNvPr id="32" name="Table 31">
            <a:extLst>
              <a:ext uri="{FF2B5EF4-FFF2-40B4-BE49-F238E27FC236}">
                <a16:creationId xmlns:a16="http://schemas.microsoft.com/office/drawing/2014/main" id="{DA80E7FF-548B-9146-9A4A-78DBC45E3AAF}"/>
              </a:ext>
            </a:extLst>
          </p:cNvPr>
          <p:cNvGraphicFramePr>
            <a:graphicFrameLocks noGrp="1"/>
          </p:cNvGraphicFramePr>
          <p:nvPr userDrawn="1">
            <p:extLst>
              <p:ext uri="{D42A27DB-BD31-4B8C-83A1-F6EECF244321}">
                <p14:modId xmlns:p14="http://schemas.microsoft.com/office/powerpoint/2010/main" val="101608122"/>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dirty="0"/>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2F80B3-45C3-3F4D-80AD-57CAF8484214}"/>
              </a:ext>
            </a:extLst>
          </p:cNvPr>
          <p:cNvSpPr txBox="1"/>
          <p:nvPr userDrawn="1"/>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36" name="Table 35">
            <a:extLst>
              <a:ext uri="{FF2B5EF4-FFF2-40B4-BE49-F238E27FC236}">
                <a16:creationId xmlns:a16="http://schemas.microsoft.com/office/drawing/2014/main" id="{A15F5C55-BC68-AA49-A933-A9B327BCA3D7}"/>
              </a:ext>
            </a:extLst>
          </p:cNvPr>
          <p:cNvGraphicFramePr>
            <a:graphicFrameLocks noGrp="1"/>
          </p:cNvGraphicFramePr>
          <p:nvPr userDrawn="1">
            <p:extLst>
              <p:ext uri="{D42A27DB-BD31-4B8C-83A1-F6EECF244321}">
                <p14:modId xmlns:p14="http://schemas.microsoft.com/office/powerpoint/2010/main" val="2031643538"/>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a:t>
            </a:r>
            <a:r>
              <a:rPr lang="en-US" dirty="0" err="1"/>
              <a:t>iCON</a:t>
            </a:r>
            <a:endParaRPr lang="en-US" dirty="0"/>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775534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pic>
        <p:nvPicPr>
          <p:cNvPr id="8" name="Picture 7">
            <a:extLst>
              <a:ext uri="{FF2B5EF4-FFF2-40B4-BE49-F238E27FC236}">
                <a16:creationId xmlns:a16="http://schemas.microsoft.com/office/drawing/2014/main" id="{272D3CA2-0317-F244-89E4-543AB081F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8671" y="5747264"/>
            <a:ext cx="1070721" cy="340027"/>
          </a:xfrm>
          <a:prstGeom prst="rect">
            <a:avLst/>
          </a:prstGeom>
        </p:spPr>
      </p:pic>
      <p:sp>
        <p:nvSpPr>
          <p:cNvPr id="9" name="TextBox 8">
            <a:extLst>
              <a:ext uri="{FF2B5EF4-FFF2-40B4-BE49-F238E27FC236}">
                <a16:creationId xmlns:a16="http://schemas.microsoft.com/office/drawing/2014/main" id="{6EC1E23C-91C3-6B4F-8338-08B80C1E53B8}"/>
              </a:ext>
            </a:extLst>
          </p:cNvPr>
          <p:cNvSpPr txBox="1"/>
          <p:nvPr userDrawn="1"/>
        </p:nvSpPr>
        <p:spPr>
          <a:xfrm>
            <a:off x="9949457" y="4227376"/>
            <a:ext cx="1480543" cy="1272143"/>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br>
              <a:rPr lang="en-US" sz="800" dirty="0">
                <a:cs typeface="Arial" panose="020B0604020202020204" pitchFamily="34" charset="0"/>
              </a:rPr>
            </a:br>
            <a:endParaRPr lang="en-US" sz="800" dirty="0">
              <a:cs typeface="Arial" panose="020B0604020202020204" pitchFamily="34" charset="0"/>
            </a:endParaRPr>
          </a:p>
          <a:p>
            <a:pPr algn="l">
              <a:lnSpc>
                <a:spcPct val="100000"/>
              </a:lnSpc>
              <a:spcAft>
                <a:spcPts val="200"/>
              </a:spcAft>
            </a:pPr>
            <a:r>
              <a:rPr lang="en-US" sz="800" dirty="0">
                <a:cs typeface="Arial" panose="020B0604020202020204" pitchFamily="34" charset="0"/>
              </a:rPr>
              <a:t>Order code: LIF-EP10-PPT001</a:t>
            </a:r>
            <a:br>
              <a:rPr lang="en-US" sz="800" dirty="0">
                <a:cs typeface="Arial" panose="020B0604020202020204" pitchFamily="34" charset="0"/>
              </a:rPr>
            </a:br>
            <a:r>
              <a:rPr lang="en-US" sz="800" dirty="0">
                <a:cs typeface="Arial" panose="020B0604020202020204" pitchFamily="34" charset="0"/>
              </a:rPr>
              <a:t>5/22  Z01</a:t>
            </a:r>
          </a:p>
          <a:p>
            <a:pPr algn="l">
              <a:lnSpc>
                <a:spcPct val="100000"/>
              </a:lnSpc>
              <a:spcAft>
                <a:spcPts val="0"/>
              </a:spcAft>
            </a:pPr>
            <a:r>
              <a:rPr lang="en-US" sz="800" b="1" dirty="0" err="1">
                <a:cs typeface="Arial" panose="020B0604020202020204" pitchFamily="34" charset="0"/>
              </a:rPr>
              <a:t>LincolnFinancial.com</a:t>
            </a:r>
            <a:endParaRPr lang="en-US" sz="800" b="1" dirty="0">
              <a:cs typeface="Arial" panose="020B0604020202020204" pitchFamily="34" charset="0"/>
            </a:endParaRPr>
          </a:p>
        </p:txBody>
      </p:sp>
      <p:graphicFrame>
        <p:nvGraphicFramePr>
          <p:cNvPr id="10" name="Table 9">
            <a:extLst>
              <a:ext uri="{FF2B5EF4-FFF2-40B4-BE49-F238E27FC236}">
                <a16:creationId xmlns:a16="http://schemas.microsoft.com/office/drawing/2014/main" id="{FC88F842-C399-3C47-9950-375120A3F2F6}"/>
              </a:ext>
            </a:extLst>
          </p:cNvPr>
          <p:cNvGraphicFramePr>
            <a:graphicFrameLocks noGrp="1"/>
          </p:cNvGraphicFramePr>
          <p:nvPr userDrawn="1">
            <p:extLst>
              <p:ext uri="{D42A27DB-BD31-4B8C-83A1-F6EECF244321}">
                <p14:modId xmlns:p14="http://schemas.microsoft.com/office/powerpoint/2010/main" val="2338697114"/>
              </p:ext>
            </p:extLst>
          </p:nvPr>
        </p:nvGraphicFramePr>
        <p:xfrm>
          <a:off x="9949458" y="31242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9.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[Audience restriction to go here…]</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LCN-XXXXXXX-XXXXXX</a:t>
            </a:r>
          </a:p>
        </p:txBody>
      </p:sp>
      <p:sp>
        <p:nvSpPr>
          <p:cNvPr id="8" name="TextBox 7">
            <a:extLst>
              <a:ext uri="{FF2B5EF4-FFF2-40B4-BE49-F238E27FC236}">
                <a16:creationId xmlns:a16="http://schemas.microsoft.com/office/drawing/2014/main" id="{389FBA49-E0BB-FE46-9454-39043D75CA99}"/>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2022</a:t>
            </a:fld>
            <a:r>
              <a:rPr lang="en-US" sz="7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21552DE8-012F-2F40-8A3D-A6C6E478EB47}"/>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A9B68A99-591B-7344-AB61-CD50BD053B9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eaLnBrk="1" fontAlgn="auto" hangingPunct="1">
              <a:spcBef>
                <a:spcPts val="0"/>
              </a:spcBef>
              <a:spcAft>
                <a:spcPts val="0"/>
              </a:spcAft>
              <a:defRPr/>
            </a:pPr>
            <a:r>
              <a:rPr lang="en-US" sz="700" b="1" kern="400" dirty="0">
                <a:latin typeface="+mn-lt"/>
                <a:cs typeface="Arial" panose="020B0604020202020204" pitchFamily="34" charset="0"/>
              </a:rPr>
              <a:t>For broker-dealer use only. Not for use with the public.</a:t>
            </a:r>
          </a:p>
        </p:txBody>
      </p:sp>
      <p:sp>
        <p:nvSpPr>
          <p:cNvPr id="13" name="TextBox 12">
            <a:extLst>
              <a:ext uri="{FF2B5EF4-FFF2-40B4-BE49-F238E27FC236}">
                <a16:creationId xmlns:a16="http://schemas.microsoft.com/office/drawing/2014/main" id="{344E679C-A5B0-184B-AA38-9C0BD25712AE}"/>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LCN-4713645-042722</a:t>
            </a:r>
          </a:p>
        </p:txBody>
      </p:sp>
      <p:sp>
        <p:nvSpPr>
          <p:cNvPr id="9" name="TextBox 8">
            <a:extLst>
              <a:ext uri="{FF2B5EF4-FFF2-40B4-BE49-F238E27FC236}">
                <a16:creationId xmlns:a16="http://schemas.microsoft.com/office/drawing/2014/main" id="{E10A3D6B-8338-5D43-B30D-6D04D627865F}"/>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2022</a:t>
            </a:fld>
            <a:r>
              <a:rPr lang="en-US" sz="7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4F773560-165D-204A-BE05-D12225734D9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1DFAA617-286B-2E4C-9C24-815CD36478A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[Audience restriction to go here…]</a:t>
            </a:r>
          </a:p>
        </p:txBody>
      </p:sp>
      <p:sp>
        <p:nvSpPr>
          <p:cNvPr id="11" name="TextBox 10">
            <a:extLst>
              <a:ext uri="{FF2B5EF4-FFF2-40B4-BE49-F238E27FC236}">
                <a16:creationId xmlns:a16="http://schemas.microsoft.com/office/drawing/2014/main" id="{2A67045F-3C1D-734C-958E-8FB60DE1EB9C}"/>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LCN-XXXXXXX-XXXXXX</a:t>
            </a:r>
          </a:p>
        </p:txBody>
      </p:sp>
      <p:sp>
        <p:nvSpPr>
          <p:cNvPr id="9" name="TextBox 8">
            <a:extLst>
              <a:ext uri="{FF2B5EF4-FFF2-40B4-BE49-F238E27FC236}">
                <a16:creationId xmlns:a16="http://schemas.microsoft.com/office/drawing/2014/main" id="{71BA68D4-BE6C-7A48-AAAF-AB0303EFF75E}"/>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2022</a:t>
            </a:fld>
            <a:r>
              <a:rPr lang="en-US" sz="7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C48EED52-CCE8-A746-B508-154E93066389}"/>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F056CC45-1FA4-4F42-9E37-50A89B2F240B}"/>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[Audience restriction to go here…]</a:t>
            </a:r>
          </a:p>
        </p:txBody>
      </p:sp>
      <p:sp>
        <p:nvSpPr>
          <p:cNvPr id="12" name="TextBox 11">
            <a:extLst>
              <a:ext uri="{FF2B5EF4-FFF2-40B4-BE49-F238E27FC236}">
                <a16:creationId xmlns:a16="http://schemas.microsoft.com/office/drawing/2014/main" id="{8861DF14-AC85-2447-9557-7F58612F17C0}"/>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LCN-XXXXXXX-XXXXXX</a:t>
            </a:r>
          </a:p>
        </p:txBody>
      </p:sp>
      <p:sp>
        <p:nvSpPr>
          <p:cNvPr id="10" name="TextBox 9">
            <a:extLst>
              <a:ext uri="{FF2B5EF4-FFF2-40B4-BE49-F238E27FC236}">
                <a16:creationId xmlns:a16="http://schemas.microsoft.com/office/drawing/2014/main" id="{6EFEAD0A-C491-1847-A212-C4B3D6EC0A8D}"/>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2022</a:t>
            </a:fld>
            <a:r>
              <a:rPr lang="en-US" sz="7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BC615174-9A89-A641-81E9-E2894120999A}"/>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AC0F9A48-CE1B-AF4A-82AE-7AB8B0D28AAF}"/>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[Audience restriction to go here…]</a:t>
            </a:r>
          </a:p>
        </p:txBody>
      </p:sp>
      <p:sp>
        <p:nvSpPr>
          <p:cNvPr id="12" name="TextBox 11">
            <a:extLst>
              <a:ext uri="{FF2B5EF4-FFF2-40B4-BE49-F238E27FC236}">
                <a16:creationId xmlns:a16="http://schemas.microsoft.com/office/drawing/2014/main" id="{250DD2C2-D84B-0749-B8D7-8E600A22E31D}"/>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LCN-XXXXXXX-XXXXXX</a:t>
            </a:r>
          </a:p>
        </p:txBody>
      </p:sp>
      <p:sp>
        <p:nvSpPr>
          <p:cNvPr id="10" name="TextBox 9">
            <a:extLst>
              <a:ext uri="{FF2B5EF4-FFF2-40B4-BE49-F238E27FC236}">
                <a16:creationId xmlns:a16="http://schemas.microsoft.com/office/drawing/2014/main" id="{B9476B2E-608F-EC4D-99B5-36862513CE7B}"/>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2022</a:t>
            </a:fld>
            <a:r>
              <a:rPr lang="en-US" sz="7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57AF1BF7-3313-7E40-82B2-4F4D6D352C7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4068190B-0D2E-FA4D-BD2A-A5D8058D312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[Audience restriction to go here…]</a:t>
            </a:r>
          </a:p>
        </p:txBody>
      </p:sp>
      <p:sp>
        <p:nvSpPr>
          <p:cNvPr id="11" name="TextBox 10">
            <a:extLst>
              <a:ext uri="{FF2B5EF4-FFF2-40B4-BE49-F238E27FC236}">
                <a16:creationId xmlns:a16="http://schemas.microsoft.com/office/drawing/2014/main" id="{BC71D4B5-FBD6-514E-B89F-821E9C2B3CDB}"/>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LCN-XXXXXXX-XXXXXX</a:t>
            </a:r>
          </a:p>
        </p:txBody>
      </p:sp>
      <p:sp>
        <p:nvSpPr>
          <p:cNvPr id="12" name="TextBox 11">
            <a:extLst>
              <a:ext uri="{FF2B5EF4-FFF2-40B4-BE49-F238E27FC236}">
                <a16:creationId xmlns:a16="http://schemas.microsoft.com/office/drawing/2014/main" id="{FDA9BC1B-5420-9A4F-A677-0684E5FBAD50}"/>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2022</a:t>
            </a:fld>
            <a:r>
              <a:rPr lang="en-US" sz="7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109C8AD0-844E-8544-86C3-F1A956A4C73A}"/>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365510AC-DDA5-BD49-B507-CE5A0158B87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[Audience restriction to go here…]</a:t>
            </a:r>
          </a:p>
        </p:txBody>
      </p:sp>
      <p:sp>
        <p:nvSpPr>
          <p:cNvPr id="12" name="TextBox 11">
            <a:extLst>
              <a:ext uri="{FF2B5EF4-FFF2-40B4-BE49-F238E27FC236}">
                <a16:creationId xmlns:a16="http://schemas.microsoft.com/office/drawing/2014/main" id="{064B6C3E-111E-0247-BB67-8FA2DEEB8F10}"/>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LCN-XXXXXXX-XXXXXX</a:t>
            </a:r>
          </a:p>
        </p:txBody>
      </p:sp>
      <p:sp>
        <p:nvSpPr>
          <p:cNvPr id="10" name="TextBox 9">
            <a:extLst>
              <a:ext uri="{FF2B5EF4-FFF2-40B4-BE49-F238E27FC236}">
                <a16:creationId xmlns:a16="http://schemas.microsoft.com/office/drawing/2014/main" id="{4F8258E6-C3F5-4347-9FFD-4FF401839AA9}"/>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2022</a:t>
            </a:fld>
            <a:r>
              <a:rPr lang="en-US" sz="7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3272875-E8D4-0843-90C4-DE5EAC9F118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6A8E714E-21EE-E246-BCCB-F583BBF6F32C}"/>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[Audience restriction to go here…]</a:t>
            </a:r>
          </a:p>
        </p:txBody>
      </p:sp>
      <p:sp>
        <p:nvSpPr>
          <p:cNvPr id="11" name="TextBox 10">
            <a:extLst>
              <a:ext uri="{FF2B5EF4-FFF2-40B4-BE49-F238E27FC236}">
                <a16:creationId xmlns:a16="http://schemas.microsoft.com/office/drawing/2014/main" id="{28A35496-09AC-F349-88AB-193765B3C215}"/>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LCN-XXXXXXX-XXXXXX</a:t>
            </a:r>
          </a:p>
        </p:txBody>
      </p:sp>
      <p:sp>
        <p:nvSpPr>
          <p:cNvPr id="9" name="TextBox 8">
            <a:extLst>
              <a:ext uri="{FF2B5EF4-FFF2-40B4-BE49-F238E27FC236}">
                <a16:creationId xmlns:a16="http://schemas.microsoft.com/office/drawing/2014/main" id="{0CA0E056-AD29-3A4A-829B-F8879F5C90D8}"/>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2022</a:t>
            </a:fld>
            <a:r>
              <a:rPr lang="en-US" sz="7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534BE129-0439-7C4A-A65C-A0998BFDC6D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392906DF-0516-F64B-B48A-ADE0985F534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eaLnBrk="1" fontAlgn="auto" hangingPunct="1">
              <a:spcBef>
                <a:spcPts val="0"/>
              </a:spcBef>
              <a:spcAft>
                <a:spcPts val="0"/>
              </a:spcAft>
              <a:defRPr/>
            </a:pPr>
            <a:r>
              <a:rPr lang="en-US" sz="700" b="1" kern="400" dirty="0">
                <a:latin typeface="+mn-lt"/>
                <a:cs typeface="Arial" panose="020B0604020202020204" pitchFamily="34" charset="0"/>
              </a:rPr>
              <a:t>For broker-dealer use only. Not for use with the public.</a:t>
            </a:r>
          </a:p>
        </p:txBody>
      </p:sp>
      <p:sp>
        <p:nvSpPr>
          <p:cNvPr id="13" name="TextBox 12">
            <a:extLst>
              <a:ext uri="{FF2B5EF4-FFF2-40B4-BE49-F238E27FC236}">
                <a16:creationId xmlns:a16="http://schemas.microsoft.com/office/drawing/2014/main" id="{3DC4D957-662A-5148-8FC6-1930FFA61B55}"/>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LCN-4713645-042722</a:t>
            </a:r>
          </a:p>
        </p:txBody>
      </p:sp>
      <p:sp>
        <p:nvSpPr>
          <p:cNvPr id="8" name="TextBox 7">
            <a:extLst>
              <a:ext uri="{FF2B5EF4-FFF2-40B4-BE49-F238E27FC236}">
                <a16:creationId xmlns:a16="http://schemas.microsoft.com/office/drawing/2014/main" id="{0FAC777B-7672-3448-9560-CC2089A592AE}"/>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2022</a:t>
            </a:fld>
            <a:r>
              <a:rPr lang="en-US" sz="7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 id="2147484422" r:id="rId28"/>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C5AE913E-AD0A-A745-BDF3-EEC57E11C3DD}"/>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4F75BDD8-34C8-9B43-9E95-7FAC336BCA9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eaLnBrk="1" fontAlgn="auto" hangingPunct="1">
              <a:spcBef>
                <a:spcPts val="0"/>
              </a:spcBef>
              <a:spcAft>
                <a:spcPts val="0"/>
              </a:spcAft>
              <a:defRPr/>
            </a:pPr>
            <a:r>
              <a:rPr lang="en-US" sz="700" b="1" kern="400" dirty="0">
                <a:solidFill>
                  <a:schemeClr val="bg1"/>
                </a:solidFill>
                <a:latin typeface="+mn-lt"/>
                <a:cs typeface="Arial" panose="020B0604020202020204" pitchFamily="34" charset="0"/>
              </a:rPr>
              <a:t>For broker-dealer use only. Not for use with the public.</a:t>
            </a:r>
          </a:p>
        </p:txBody>
      </p:sp>
      <p:sp>
        <p:nvSpPr>
          <p:cNvPr id="11" name="TextBox 10">
            <a:extLst>
              <a:ext uri="{FF2B5EF4-FFF2-40B4-BE49-F238E27FC236}">
                <a16:creationId xmlns:a16="http://schemas.microsoft.com/office/drawing/2014/main" id="{091C6476-A967-4C41-98B3-C4D13875F2CB}"/>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LCN-4713645-042722</a:t>
            </a:r>
          </a:p>
        </p:txBody>
      </p:sp>
      <p:sp>
        <p:nvSpPr>
          <p:cNvPr id="9" name="TextBox 8">
            <a:extLst>
              <a:ext uri="{FF2B5EF4-FFF2-40B4-BE49-F238E27FC236}">
                <a16:creationId xmlns:a16="http://schemas.microsoft.com/office/drawing/2014/main" id="{B4694EE1-A0BC-BB4D-B5C8-BF6CE0CCE712}"/>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2022</a:t>
            </a:fld>
            <a:r>
              <a:rPr lang="en-US" sz="7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C8F1721-5FE6-ECAD-FEEB-65179C91DE78}"/>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val="0"/>
              </a:ext>
            </a:extLst>
          </a:blip>
          <a:srcRect t="16519" r="8046" b="10143"/>
          <a:stretch/>
        </p:blipFill>
        <p:spPr>
          <a:xfrm flipH="1">
            <a:off x="0" y="0"/>
            <a:ext cx="12192000" cy="6858000"/>
          </a:xfrm>
          <a:solidFill>
            <a:schemeClr val="tx2"/>
          </a:solidFill>
        </p:spPr>
      </p:pic>
      <p:sp>
        <p:nvSpPr>
          <p:cNvPr id="3" name="Text Placeholder 2">
            <a:extLst>
              <a:ext uri="{FF2B5EF4-FFF2-40B4-BE49-F238E27FC236}">
                <a16:creationId xmlns:a16="http://schemas.microsoft.com/office/drawing/2014/main" id="{83990F69-DF9C-4742-B0A1-36E1D7AB5A96}"/>
              </a:ext>
            </a:extLst>
          </p:cNvPr>
          <p:cNvSpPr>
            <a:spLocks noGrp="1"/>
          </p:cNvSpPr>
          <p:nvPr>
            <p:ph type="body" sz="quarter" idx="25"/>
          </p:nvPr>
        </p:nvSpPr>
        <p:spPr/>
        <p:txBody>
          <a:bodyPr/>
          <a:lstStyle/>
          <a:p>
            <a:endParaRPr lang="en-US" dirty="0"/>
          </a:p>
        </p:txBody>
      </p:sp>
      <p:sp>
        <p:nvSpPr>
          <p:cNvPr id="4" name="Text Placeholder 3">
            <a:extLst>
              <a:ext uri="{FF2B5EF4-FFF2-40B4-BE49-F238E27FC236}">
                <a16:creationId xmlns:a16="http://schemas.microsoft.com/office/drawing/2014/main" id="{E126C78F-B621-1B4C-A0FC-31963AA40F07}"/>
              </a:ext>
            </a:extLst>
          </p:cNvPr>
          <p:cNvSpPr>
            <a:spLocks noGrp="1"/>
          </p:cNvSpPr>
          <p:nvPr>
            <p:ph type="body" sz="quarter" idx="10"/>
          </p:nvPr>
        </p:nvSpPr>
        <p:spPr/>
        <p:txBody>
          <a:bodyPr/>
          <a:lstStyle/>
          <a:p>
            <a:r>
              <a:rPr lang="en-US" dirty="0"/>
              <a:t>LIFE SOLUTIONS</a:t>
            </a:r>
          </a:p>
        </p:txBody>
      </p:sp>
      <p:sp>
        <p:nvSpPr>
          <p:cNvPr id="9" name="Text Placeholder 8">
            <a:extLst>
              <a:ext uri="{FF2B5EF4-FFF2-40B4-BE49-F238E27FC236}">
                <a16:creationId xmlns:a16="http://schemas.microsoft.com/office/drawing/2014/main" id="{29198ACD-B842-B246-AB53-84EBDBC38735}"/>
              </a:ext>
            </a:extLst>
          </p:cNvPr>
          <p:cNvSpPr>
            <a:spLocks noGrp="1"/>
          </p:cNvSpPr>
          <p:nvPr>
            <p:ph type="body" sz="quarter" idx="15"/>
          </p:nvPr>
        </p:nvSpPr>
        <p:spPr>
          <a:xfrm>
            <a:off x="6811390" y="4546099"/>
            <a:ext cx="2286000" cy="153888"/>
          </a:xfrm>
        </p:spPr>
        <p:txBody>
          <a:bodyPr/>
          <a:lstStyle/>
          <a:p>
            <a:endParaRPr lang="en-US" dirty="0"/>
          </a:p>
        </p:txBody>
      </p:sp>
      <p:sp>
        <p:nvSpPr>
          <p:cNvPr id="10" name="Text Placeholder 9">
            <a:extLst>
              <a:ext uri="{FF2B5EF4-FFF2-40B4-BE49-F238E27FC236}">
                <a16:creationId xmlns:a16="http://schemas.microsoft.com/office/drawing/2014/main" id="{18200A44-20EB-D64D-98E1-342884C513DF}"/>
              </a:ext>
            </a:extLst>
          </p:cNvPr>
          <p:cNvSpPr>
            <a:spLocks noGrp="1"/>
          </p:cNvSpPr>
          <p:nvPr>
            <p:ph type="body" sz="quarter" idx="16"/>
          </p:nvPr>
        </p:nvSpPr>
        <p:spPr>
          <a:xfrm>
            <a:off x="6811390" y="4708669"/>
            <a:ext cx="2286000" cy="320531"/>
          </a:xfrm>
        </p:spPr>
        <p:txBody>
          <a:bodyPr/>
          <a:lstStyle/>
          <a:p>
            <a:endParaRPr lang="en-US"/>
          </a:p>
        </p:txBody>
      </p:sp>
      <p:sp>
        <p:nvSpPr>
          <p:cNvPr id="11" name="Text Placeholder 10">
            <a:extLst>
              <a:ext uri="{FF2B5EF4-FFF2-40B4-BE49-F238E27FC236}">
                <a16:creationId xmlns:a16="http://schemas.microsoft.com/office/drawing/2014/main" id="{A4007D08-D573-F84C-974A-0AD2AA642BC1}"/>
              </a:ext>
            </a:extLst>
          </p:cNvPr>
          <p:cNvSpPr>
            <a:spLocks noGrp="1"/>
          </p:cNvSpPr>
          <p:nvPr>
            <p:ph type="body" sz="quarter" idx="17"/>
          </p:nvPr>
        </p:nvSpPr>
        <p:spPr>
          <a:xfrm>
            <a:off x="9212460" y="4546099"/>
            <a:ext cx="2286000" cy="153888"/>
          </a:xfrm>
        </p:spPr>
        <p:txBody>
          <a:bodyPr/>
          <a:lstStyle/>
          <a:p>
            <a:endParaRPr lang="en-US"/>
          </a:p>
        </p:txBody>
      </p:sp>
      <p:sp>
        <p:nvSpPr>
          <p:cNvPr id="12" name="Text Placeholder 11">
            <a:extLst>
              <a:ext uri="{FF2B5EF4-FFF2-40B4-BE49-F238E27FC236}">
                <a16:creationId xmlns:a16="http://schemas.microsoft.com/office/drawing/2014/main" id="{330EE03B-2930-2049-B06A-454C97FEDEC4}"/>
              </a:ext>
            </a:extLst>
          </p:cNvPr>
          <p:cNvSpPr>
            <a:spLocks noGrp="1"/>
          </p:cNvSpPr>
          <p:nvPr>
            <p:ph type="body" sz="quarter" idx="18"/>
          </p:nvPr>
        </p:nvSpPr>
        <p:spPr>
          <a:xfrm>
            <a:off x="9212460" y="4708669"/>
            <a:ext cx="2286000" cy="320531"/>
          </a:xfrm>
        </p:spPr>
        <p:txBody>
          <a:bodyPr/>
          <a:lstStyle/>
          <a:p>
            <a:endParaRPr lang="en-US"/>
          </a:p>
        </p:txBody>
      </p:sp>
      <p:sp>
        <p:nvSpPr>
          <p:cNvPr id="13" name="Text Placeholder 12">
            <a:extLst>
              <a:ext uri="{FF2B5EF4-FFF2-40B4-BE49-F238E27FC236}">
                <a16:creationId xmlns:a16="http://schemas.microsoft.com/office/drawing/2014/main" id="{1660DC2D-F4E9-7E42-8F48-404863BF0B64}"/>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155C1AE9-9E13-0E49-9D10-87FFC0BB8ED4}"/>
              </a:ext>
            </a:extLst>
          </p:cNvPr>
          <p:cNvSpPr>
            <a:spLocks noGrp="1"/>
          </p:cNvSpPr>
          <p:nvPr>
            <p:ph type="body" idx="4294967295"/>
          </p:nvPr>
        </p:nvSpPr>
        <p:spPr>
          <a:xfrm>
            <a:off x="6811390" y="1498583"/>
            <a:ext cx="4270248" cy="1087755"/>
          </a:xfrm>
        </p:spPr>
        <p:txBody>
          <a:bodyPr/>
          <a:lstStyle/>
          <a:p>
            <a:pPr marL="0" indent="0">
              <a:lnSpc>
                <a:spcPts val="4200"/>
              </a:lnSpc>
              <a:buNone/>
            </a:pPr>
            <a:r>
              <a:rPr lang="en-US" sz="4200" dirty="0">
                <a:solidFill>
                  <a:schemeClr val="tx1"/>
                </a:solidFill>
                <a:latin typeface="Georgia" panose="02040502050405020303" pitchFamily="18" charset="0"/>
              </a:rPr>
              <a:t>10-minute</a:t>
            </a:r>
            <a:br>
              <a:rPr lang="en-US" sz="4200" dirty="0">
                <a:solidFill>
                  <a:schemeClr val="tx1"/>
                </a:solidFill>
                <a:latin typeface="Georgia" panose="02040502050405020303" pitchFamily="18" charset="0"/>
              </a:rPr>
            </a:br>
            <a:r>
              <a:rPr lang="en-US" sz="4200" dirty="0">
                <a:solidFill>
                  <a:schemeClr val="tx1"/>
                </a:solidFill>
                <a:latin typeface="Georgia" panose="02040502050405020303" pitchFamily="18" charset="0"/>
              </a:rPr>
              <a:t>Sales Concept</a:t>
            </a:r>
          </a:p>
        </p:txBody>
      </p:sp>
      <p:sp>
        <p:nvSpPr>
          <p:cNvPr id="15" name="Title 14">
            <a:extLst>
              <a:ext uri="{FF2B5EF4-FFF2-40B4-BE49-F238E27FC236}">
                <a16:creationId xmlns:a16="http://schemas.microsoft.com/office/drawing/2014/main" id="{5EFBA833-B4F3-324F-9C87-CC51C971226B}"/>
              </a:ext>
            </a:extLst>
          </p:cNvPr>
          <p:cNvSpPr>
            <a:spLocks noGrp="1"/>
          </p:cNvSpPr>
          <p:nvPr>
            <p:ph type="ctrTitle"/>
          </p:nvPr>
        </p:nvSpPr>
        <p:spPr>
          <a:xfrm>
            <a:off x="6811390" y="2708117"/>
            <a:ext cx="4270248" cy="543066"/>
          </a:xfrm>
        </p:spPr>
        <p:txBody>
          <a:bodyPr/>
          <a:lstStyle/>
          <a:p>
            <a:r>
              <a:rPr lang="en-US" altLang="en-US" dirty="0">
                <a:solidFill>
                  <a:schemeClr val="accent1"/>
                </a:solidFill>
              </a:rPr>
              <a:t>Brought to you by</a:t>
            </a:r>
            <a:br>
              <a:rPr lang="en-US" altLang="en-US" dirty="0">
                <a:solidFill>
                  <a:schemeClr val="accent1"/>
                </a:solidFill>
              </a:rPr>
            </a:br>
            <a:r>
              <a:rPr lang="en-US" altLang="en-US" dirty="0">
                <a:solidFill>
                  <a:schemeClr val="accent1"/>
                </a:solidFill>
              </a:rPr>
              <a:t>Lincoln Advanced Sales Solutions</a:t>
            </a:r>
          </a:p>
        </p:txBody>
      </p:sp>
      <p:sp>
        <p:nvSpPr>
          <p:cNvPr id="29" name="TextBox 28">
            <a:extLst>
              <a:ext uri="{FF2B5EF4-FFF2-40B4-BE49-F238E27FC236}">
                <a16:creationId xmlns:a16="http://schemas.microsoft.com/office/drawing/2014/main" id="{3E8F123E-F0A4-174D-8F83-1C429D614FBC}"/>
              </a:ext>
            </a:extLst>
          </p:cNvPr>
          <p:cNvSpPr txBox="1"/>
          <p:nvPr/>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bg1"/>
                </a:solidFill>
                <a:cs typeface="Arial" panose="020B0604020202020204" pitchFamily="34" charset="0"/>
              </a:rPr>
              <a:t>Insurance products issued by:</a:t>
            </a:r>
          </a:p>
          <a:p>
            <a:pPr algn="l">
              <a:lnSpc>
                <a:spcPct val="100000"/>
              </a:lnSpc>
              <a:spcAft>
                <a:spcPts val="300"/>
              </a:spcAft>
            </a:pPr>
            <a:r>
              <a:rPr lang="en-US" sz="700" dirty="0">
                <a:solidFill>
                  <a:schemeClr val="bg1"/>
                </a:solidFill>
                <a:cs typeface="Arial" panose="020B0604020202020204" pitchFamily="34" charset="0"/>
              </a:rPr>
              <a:t>The Lincoln National Life Insurance Company </a:t>
            </a:r>
            <a:br>
              <a:rPr lang="en-US" sz="700" dirty="0">
                <a:solidFill>
                  <a:schemeClr val="bg1"/>
                </a:solidFill>
                <a:cs typeface="Arial" panose="020B0604020202020204" pitchFamily="34" charset="0"/>
              </a:rPr>
            </a:br>
            <a:r>
              <a:rPr lang="en-US" sz="700" dirty="0">
                <a:solidFill>
                  <a:schemeClr val="bg1"/>
                </a:solidFill>
                <a:cs typeface="Arial" panose="020B0604020202020204" pitchFamily="34" charset="0"/>
              </a:rPr>
              <a:t>Lincoln Life &amp; Annuity Company of New York</a:t>
            </a:r>
          </a:p>
        </p:txBody>
      </p:sp>
      <p:graphicFrame>
        <p:nvGraphicFramePr>
          <p:cNvPr id="30" name="Table 29">
            <a:extLst>
              <a:ext uri="{FF2B5EF4-FFF2-40B4-BE49-F238E27FC236}">
                <a16:creationId xmlns:a16="http://schemas.microsoft.com/office/drawing/2014/main" id="{D085D6DF-08A3-D746-9071-A0ECD20F9342}"/>
              </a:ext>
            </a:extLst>
          </p:cNvPr>
          <p:cNvGraphicFramePr>
            <a:graphicFrameLocks noGrp="1"/>
          </p:cNvGraphicFramePr>
          <p:nvPr>
            <p:extLst>
              <p:ext uri="{D42A27DB-BD31-4B8C-83A1-F6EECF244321}">
                <p14:modId xmlns:p14="http://schemas.microsoft.com/office/powerpoint/2010/main" val="101608122"/>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32" name="TextBox 31">
            <a:extLst>
              <a:ext uri="{FF2B5EF4-FFF2-40B4-BE49-F238E27FC236}">
                <a16:creationId xmlns:a16="http://schemas.microsoft.com/office/drawing/2014/main" id="{7E4887BB-74C1-7243-9B4E-66A6B71759D9}"/>
              </a:ext>
            </a:extLst>
          </p:cNvPr>
          <p:cNvSpPr txBox="1"/>
          <p:nvPr/>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1</a:t>
            </a:fld>
            <a:endParaRPr lang="en-US" sz="700" kern="400" baseline="0" dirty="0">
              <a:solidFill>
                <a:schemeClr val="bg1"/>
              </a:solidFill>
              <a:latin typeface="+mn-lt"/>
              <a:cs typeface="Arial" panose="020B0604020202020204" pitchFamily="34" charset="0"/>
            </a:endParaRPr>
          </a:p>
        </p:txBody>
      </p:sp>
      <p:sp>
        <p:nvSpPr>
          <p:cNvPr id="33" name="TextBox 32">
            <a:extLst>
              <a:ext uri="{FF2B5EF4-FFF2-40B4-BE49-F238E27FC236}">
                <a16:creationId xmlns:a16="http://schemas.microsoft.com/office/drawing/2014/main" id="{9A9FDB5A-8947-2445-BA3C-AD5A09C31617}"/>
              </a:ext>
            </a:extLst>
          </p:cNvPr>
          <p:cNvSpPr txBox="1"/>
          <p:nvPr/>
        </p:nvSpPr>
        <p:spPr>
          <a:xfrm>
            <a:off x="2042160" y="6458531"/>
            <a:ext cx="6949440" cy="107722"/>
          </a:xfrm>
          <a:prstGeom prst="rect">
            <a:avLst/>
          </a:prstGeom>
          <a:noFill/>
        </p:spPr>
        <p:txBody>
          <a:bodyPr wrap="square" lIns="0" tIns="0" rIns="0" bIns="0" rtlCol="0" anchor="b" anchorCtr="0">
            <a:spAutoFit/>
          </a:bodyPr>
          <a:lstStyle/>
          <a:p>
            <a:pPr algn="ctr">
              <a:defRPr/>
            </a:pPr>
            <a:r>
              <a:rPr lang="en-US" sz="700" b="1" kern="400" dirty="0">
                <a:solidFill>
                  <a:schemeClr val="bg1"/>
                </a:solidFill>
                <a:cs typeface="Arial" panose="020B0604020202020204" pitchFamily="34" charset="0"/>
              </a:rPr>
              <a:t>For broker-dealer use only. Not for use with the public.</a:t>
            </a:r>
          </a:p>
        </p:txBody>
      </p:sp>
      <p:sp>
        <p:nvSpPr>
          <p:cNvPr id="34" name="TextBox 33">
            <a:extLst>
              <a:ext uri="{FF2B5EF4-FFF2-40B4-BE49-F238E27FC236}">
                <a16:creationId xmlns:a16="http://schemas.microsoft.com/office/drawing/2014/main" id="{DFF9A139-EB30-0E4A-BA6F-18343B46C8A8}"/>
              </a:ext>
            </a:extLst>
          </p:cNvPr>
          <p:cNvSpPr txBox="1"/>
          <p:nvPr/>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LCN-4713645-042722</a:t>
            </a:r>
          </a:p>
        </p:txBody>
      </p:sp>
      <p:sp>
        <p:nvSpPr>
          <p:cNvPr id="24" name="TextBox 23">
            <a:extLst>
              <a:ext uri="{FF2B5EF4-FFF2-40B4-BE49-F238E27FC236}">
                <a16:creationId xmlns:a16="http://schemas.microsoft.com/office/drawing/2014/main" id="{2DBCD3E7-DF74-644B-BD71-315A96058272}"/>
              </a:ext>
            </a:extLst>
          </p:cNvPr>
          <p:cNvSpPr txBox="1"/>
          <p:nvPr/>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2022</a:t>
            </a:fld>
            <a:r>
              <a:rPr lang="en-US" sz="700" kern="400" dirty="0">
                <a:solidFill>
                  <a:schemeClr val="bg1"/>
                </a:solidFill>
                <a:cs typeface="Arial" panose="020B0604020202020204" pitchFamily="34" charset="0"/>
              </a:rPr>
              <a:t> Lincoln National Corporation</a:t>
            </a:r>
          </a:p>
        </p:txBody>
      </p:sp>
      <p:sp>
        <p:nvSpPr>
          <p:cNvPr id="25" name="Title 14">
            <a:extLst>
              <a:ext uri="{FF2B5EF4-FFF2-40B4-BE49-F238E27FC236}">
                <a16:creationId xmlns:a16="http://schemas.microsoft.com/office/drawing/2014/main" id="{D16ABE69-8635-7323-AD87-7B116E696819}"/>
              </a:ext>
            </a:extLst>
          </p:cNvPr>
          <p:cNvSpPr txBox="1">
            <a:spLocks/>
          </p:cNvSpPr>
          <p:nvPr/>
        </p:nvSpPr>
        <p:spPr>
          <a:xfrm>
            <a:off x="6811390" y="3368311"/>
            <a:ext cx="4161410" cy="746489"/>
          </a:xfrm>
          <a:prstGeom prst="rect">
            <a:avLst/>
          </a:prstGeom>
        </p:spPr>
        <p:txBody>
          <a:bodyPr vert="horz" lIns="0" tIns="0" rIns="0" bIns="0" rtlCol="0" anchor="t" anchorCtr="0">
            <a:noAutofit/>
          </a:bodyPr>
          <a:lstStyle>
            <a:lvl1pPr algn="l" defTabSz="914400" rtl="0" eaLnBrk="1" latinLnBrk="0" hangingPunct="1">
              <a:lnSpc>
                <a:spcPct val="100000"/>
              </a:lnSpc>
              <a:spcBef>
                <a:spcPts val="0"/>
              </a:spcBef>
              <a:buNone/>
              <a:defRPr sz="1700" b="1" kern="400" baseline="0">
                <a:solidFill>
                  <a:schemeClr val="tx1"/>
                </a:solidFill>
                <a:latin typeface="Georgia" panose="02040502050405020303" pitchFamily="18" charset="0"/>
                <a:ea typeface="+mj-ea"/>
                <a:cs typeface="+mj-cs"/>
              </a:defRPr>
            </a:lvl1pPr>
          </a:lstStyle>
          <a:p>
            <a:r>
              <a:rPr lang="en-US" dirty="0"/>
              <a:t>Taking advantage of market volatility while implementing a wealth transfer strategy</a:t>
            </a:r>
          </a:p>
        </p:txBody>
      </p:sp>
      <p:pic>
        <p:nvPicPr>
          <p:cNvPr id="23" name="Graphic 22">
            <a:extLst>
              <a:ext uri="{FF2B5EF4-FFF2-40B4-BE49-F238E27FC236}">
                <a16:creationId xmlns:a16="http://schemas.microsoft.com/office/drawing/2014/main" id="{FE8307E2-9B88-ACAB-F8F5-A89E197E0F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072" y="578079"/>
            <a:ext cx="1389888" cy="424034"/>
          </a:xfrm>
          <a:prstGeom prst="rect">
            <a:avLst/>
          </a:prstGeom>
        </p:spPr>
      </p:pic>
    </p:spTree>
    <p:extLst>
      <p:ext uri="{BB962C8B-B14F-4D97-AF65-F5344CB8AC3E}">
        <p14:creationId xmlns:p14="http://schemas.microsoft.com/office/powerpoint/2010/main" val="424349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46EC6-FA68-2827-ED52-A72B3E3FC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26" r="8686"/>
          <a:stretch/>
        </p:blipFill>
        <p:spPr>
          <a:xfrm>
            <a:off x="588433" y="1942641"/>
            <a:ext cx="3571787" cy="3581401"/>
          </a:xfrm>
          <a:prstGeom prst="rect">
            <a:avLst/>
          </a:prstGeom>
        </p:spPr>
      </p:pic>
      <p:pic>
        <p:nvPicPr>
          <p:cNvPr id="52228" name="Picture 4">
            <a:extLst>
              <a:ext uri="{FF2B5EF4-FFF2-40B4-BE49-F238E27FC236}">
                <a16:creationId xmlns:a16="http://schemas.microsoft.com/office/drawing/2014/main" id="{8C167446-D1D2-3441-93FE-0606D8340AE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5657" y="1942643"/>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1">
            <a:extLst>
              <a:ext uri="{FF2B5EF4-FFF2-40B4-BE49-F238E27FC236}">
                <a16:creationId xmlns:a16="http://schemas.microsoft.com/office/drawing/2014/main" id="{36C0F9E5-664E-C343-B8D4-07DC257E8C8A}"/>
              </a:ext>
            </a:extLst>
          </p:cNvPr>
          <p:cNvSpPr>
            <a:spLocks noGrp="1" noChangeArrowheads="1"/>
          </p:cNvSpPr>
          <p:nvPr>
            <p:ph type="title"/>
          </p:nvPr>
        </p:nvSpPr>
        <p:spPr/>
        <p:txBody>
          <a:bodyPr/>
          <a:lstStyle/>
          <a:p>
            <a:pPr eaLnBrk="1" hangingPunct="1"/>
            <a:r>
              <a:rPr lang="en-US" altLang="en-US" dirty="0"/>
              <a:t>How Lincoln provides support</a:t>
            </a:r>
          </a:p>
        </p:txBody>
      </p:sp>
      <p:sp>
        <p:nvSpPr>
          <p:cNvPr id="7" name="Text Placeholder 6">
            <a:extLst>
              <a:ext uri="{FF2B5EF4-FFF2-40B4-BE49-F238E27FC236}">
                <a16:creationId xmlns:a16="http://schemas.microsoft.com/office/drawing/2014/main" id="{B08F5539-D2C8-5C3F-34A8-159ED3FCBF21}"/>
              </a:ext>
            </a:extLst>
          </p:cNvPr>
          <p:cNvSpPr>
            <a:spLocks noGrp="1"/>
          </p:cNvSpPr>
          <p:nvPr>
            <p:ph type="body" sz="quarter" idx="10"/>
          </p:nvPr>
        </p:nvSpPr>
        <p:spPr/>
        <p:txBody>
          <a:bodyPr/>
          <a:lstStyle/>
          <a:p>
            <a:r>
              <a:rPr lang="en-US" dirty="0"/>
              <a:t>Resources</a:t>
            </a:r>
          </a:p>
        </p:txBody>
      </p:sp>
      <p:sp>
        <p:nvSpPr>
          <p:cNvPr id="4" name="Text Placeholder 3">
            <a:extLst>
              <a:ext uri="{FF2B5EF4-FFF2-40B4-BE49-F238E27FC236}">
                <a16:creationId xmlns:a16="http://schemas.microsoft.com/office/drawing/2014/main" id="{81395CC1-0600-488D-A94F-D6B0260EB8DD}"/>
              </a:ext>
            </a:extLst>
          </p:cNvPr>
          <p:cNvSpPr txBox="1">
            <a:spLocks/>
          </p:cNvSpPr>
          <p:nvPr/>
        </p:nvSpPr>
        <p:spPr>
          <a:xfrm>
            <a:off x="5198393" y="2769936"/>
            <a:ext cx="4495800" cy="1926810"/>
          </a:xfrm>
          <a:prstGeom prst="rect">
            <a:avLst/>
          </a:prstGeom>
        </p:spPr>
        <p:txBody>
          <a:bodyPr wrap="square" lIns="0" tIns="0" rIns="0" bIns="0">
            <a:spAutoFit/>
          </a:bodyPr>
          <a:lst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a:lstStyle>
          <a:p>
            <a:pPr fontAlgn="auto">
              <a:lnSpc>
                <a:spcPct val="150000"/>
              </a:lnSpc>
              <a:buClr>
                <a:schemeClr val="accent1"/>
              </a:buClr>
              <a:buFont typeface="Wingdings" pitchFamily="2" charset="2"/>
              <a:buChar char="§"/>
              <a:defRPr/>
            </a:pPr>
            <a:r>
              <a:rPr lang="en-US" sz="1800" b="1" dirty="0"/>
              <a:t>Advanced Market Resource Center (AMRC)</a:t>
            </a:r>
          </a:p>
          <a:p>
            <a:pPr fontAlgn="auto">
              <a:lnSpc>
                <a:spcPct val="150000"/>
              </a:lnSpc>
              <a:buClr>
                <a:schemeClr val="accent1"/>
              </a:buClr>
              <a:buFont typeface="Wingdings" pitchFamily="2" charset="2"/>
              <a:buChar char="§"/>
              <a:defRPr/>
            </a:pPr>
            <a:r>
              <a:rPr lang="en-US" sz="1800" b="1" i="1" dirty="0"/>
              <a:t>Lincoln </a:t>
            </a:r>
            <a:r>
              <a:rPr lang="en-US" sz="1800" b="1" i="1" dirty="0" err="1"/>
              <a:t>DesignIt</a:t>
            </a:r>
            <a:r>
              <a:rPr lang="en-US" sz="1800" b="1" baseline="30000" dirty="0" err="1"/>
              <a:t>SM</a:t>
            </a:r>
            <a:r>
              <a:rPr lang="en-US" sz="1800" b="1" dirty="0"/>
              <a:t> Sales Module</a:t>
            </a:r>
          </a:p>
          <a:p>
            <a:pPr fontAlgn="auto">
              <a:lnSpc>
                <a:spcPct val="150000"/>
              </a:lnSpc>
              <a:buClr>
                <a:schemeClr val="accent1"/>
              </a:buClr>
              <a:buFont typeface="Wingdings" pitchFamily="2" charset="2"/>
              <a:buChar char="§"/>
              <a:defRPr/>
            </a:pPr>
            <a:r>
              <a:rPr lang="en-US" sz="1800" b="1" dirty="0"/>
              <a:t>LFG.com/</a:t>
            </a:r>
            <a:r>
              <a:rPr lang="en-US" sz="1800" b="1" dirty="0" err="1"/>
              <a:t>TOLI</a:t>
            </a:r>
            <a:endParaRPr lang="en-US" sz="1800" b="1" dirty="0"/>
          </a:p>
          <a:p>
            <a:pPr fontAlgn="auto">
              <a:lnSpc>
                <a:spcPct val="150000"/>
              </a:lnSpc>
              <a:buClr>
                <a:schemeClr val="accent1"/>
              </a:buClr>
              <a:buFont typeface="Wingdings" pitchFamily="2" charset="2"/>
              <a:buChar char="§"/>
              <a:defRPr/>
            </a:pPr>
            <a:r>
              <a:rPr lang="en-US" sz="1800" b="1" dirty="0"/>
              <a:t>Advanced Sales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00F0F43-CD45-624B-922A-2CD15C0595BC}"/>
              </a:ext>
            </a:extLst>
          </p:cNvPr>
          <p:cNvSpPr>
            <a:spLocks noGrp="1" noChangeArrowheads="1"/>
          </p:cNvSpPr>
          <p:nvPr>
            <p:ph type="title"/>
          </p:nvPr>
        </p:nvSpPr>
        <p:spPr/>
        <p:txBody>
          <a:bodyPr/>
          <a:lstStyle/>
          <a:p>
            <a:pPr eaLnBrk="1" hangingPunct="1"/>
            <a:r>
              <a:rPr lang="en-US" altLang="en-US" sz="3600"/>
              <a:t>Summary</a:t>
            </a:r>
            <a:endParaRPr lang="en-US" altLang="en-US"/>
          </a:p>
        </p:txBody>
      </p:sp>
      <p:sp>
        <p:nvSpPr>
          <p:cNvPr id="54275" name="Text Placeholder 6">
            <a:extLst>
              <a:ext uri="{FF2B5EF4-FFF2-40B4-BE49-F238E27FC236}">
                <a16:creationId xmlns:a16="http://schemas.microsoft.com/office/drawing/2014/main" id="{CA2E41FF-5B75-C44C-8BA0-449645BC66E0}"/>
              </a:ext>
            </a:extLst>
          </p:cNvPr>
          <p:cNvSpPr txBox="1">
            <a:spLocks noChangeArrowheads="1"/>
          </p:cNvSpPr>
          <p:nvPr/>
        </p:nvSpPr>
        <p:spPr bwMode="auto">
          <a:xfrm>
            <a:off x="906921" y="4989413"/>
            <a:ext cx="2438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285750" indent="-285750">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marL="0" lvl="1" indent="0" algn="ctr" eaLnBrk="1" hangingPunct="1">
              <a:buClr>
                <a:schemeClr val="accent1"/>
              </a:buClr>
              <a:buNone/>
            </a:pPr>
            <a:r>
              <a:rPr lang="en-US" altLang="en-US" b="1" dirty="0"/>
              <a:t>How many clients do you have who are concerned about taxes at death?</a:t>
            </a:r>
          </a:p>
        </p:txBody>
      </p:sp>
      <p:sp>
        <p:nvSpPr>
          <p:cNvPr id="54276" name="Text Placeholder 14">
            <a:extLst>
              <a:ext uri="{FF2B5EF4-FFF2-40B4-BE49-F238E27FC236}">
                <a16:creationId xmlns:a16="http://schemas.microsoft.com/office/drawing/2014/main" id="{FF3AAC11-D667-C54A-A0BE-68E20FBD9924}"/>
              </a:ext>
            </a:extLst>
          </p:cNvPr>
          <p:cNvSpPr txBox="1">
            <a:spLocks noChangeArrowheads="1"/>
          </p:cNvSpPr>
          <p:nvPr/>
        </p:nvSpPr>
        <p:spPr bwMode="auto">
          <a:xfrm>
            <a:off x="4518747" y="4989413"/>
            <a:ext cx="3108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marL="0" indent="0" algn="ctr" eaLnBrk="1" hangingPunct="1">
              <a:buNone/>
            </a:pPr>
            <a:r>
              <a:rPr lang="en-US" altLang="en-US" b="1" dirty="0"/>
              <a:t>How many clients do you have who have prior planning that may be impacted by the change?</a:t>
            </a:r>
          </a:p>
        </p:txBody>
      </p:sp>
      <p:sp>
        <p:nvSpPr>
          <p:cNvPr id="54277" name="Text Placeholder 20">
            <a:extLst>
              <a:ext uri="{FF2B5EF4-FFF2-40B4-BE49-F238E27FC236}">
                <a16:creationId xmlns:a16="http://schemas.microsoft.com/office/drawing/2014/main" id="{4237C39E-44A8-7E49-9183-3CFFA6AF284A}"/>
              </a:ext>
            </a:extLst>
          </p:cNvPr>
          <p:cNvSpPr txBox="1">
            <a:spLocks noChangeArrowheads="1"/>
          </p:cNvSpPr>
          <p:nvPr/>
        </p:nvSpPr>
        <p:spPr bwMode="auto">
          <a:xfrm>
            <a:off x="571641" y="1752600"/>
            <a:ext cx="3108960" cy="30400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nchor="ctr" anchorCtr="1"/>
          <a:lstStyle>
            <a:lvl1pPr>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buNone/>
            </a:pPr>
            <a:endParaRPr lang="en-US" dirty="0">
              <a:solidFill>
                <a:schemeClr val="bg1"/>
              </a:solidFill>
              <a:cs typeface="Calibri" panose="020F0502020204030204" pitchFamily="34" charset="0"/>
            </a:endParaRPr>
          </a:p>
        </p:txBody>
      </p:sp>
      <p:sp>
        <p:nvSpPr>
          <p:cNvPr id="18" name="Text Placeholder 21">
            <a:extLst>
              <a:ext uri="{FF2B5EF4-FFF2-40B4-BE49-F238E27FC236}">
                <a16:creationId xmlns:a16="http://schemas.microsoft.com/office/drawing/2014/main" id="{19B42CE2-4698-4171-A2B6-51FB5420C074}"/>
              </a:ext>
            </a:extLst>
          </p:cNvPr>
          <p:cNvSpPr txBox="1">
            <a:spLocks/>
          </p:cNvSpPr>
          <p:nvPr/>
        </p:nvSpPr>
        <p:spPr>
          <a:xfrm>
            <a:off x="4518747" y="1752600"/>
            <a:ext cx="3108960" cy="3040063"/>
          </a:xfrm>
          <a:prstGeom prst="rect">
            <a:avLst/>
          </a:prstGeom>
          <a:solidFill>
            <a:srgbClr val="1772AE"/>
          </a:solidFill>
        </p:spPr>
        <p:txBody>
          <a:bodyPr lIns="182880" rIns="182880" anchor="ctr" anchorCtr="1"/>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endParaRPr lang="en-US" dirty="0">
              <a:solidFill>
                <a:schemeClr val="bg1"/>
              </a:solidFill>
              <a:latin typeface="Calibri" panose="020F0502020204030204" pitchFamily="34" charset="0"/>
              <a:cs typeface="Calibri" panose="020F0502020204030204" pitchFamily="34" charset="0"/>
            </a:endParaRPr>
          </a:p>
        </p:txBody>
      </p:sp>
      <p:sp>
        <p:nvSpPr>
          <p:cNvPr id="54279" name="Text Placeholder 22">
            <a:extLst>
              <a:ext uri="{FF2B5EF4-FFF2-40B4-BE49-F238E27FC236}">
                <a16:creationId xmlns:a16="http://schemas.microsoft.com/office/drawing/2014/main" id="{E66DEFC9-102E-7A4E-AE33-A8A872BFA386}"/>
              </a:ext>
            </a:extLst>
          </p:cNvPr>
          <p:cNvSpPr txBox="1">
            <a:spLocks noChangeArrowheads="1"/>
          </p:cNvSpPr>
          <p:nvPr/>
        </p:nvSpPr>
        <p:spPr bwMode="auto">
          <a:xfrm>
            <a:off x="8465853" y="1752600"/>
            <a:ext cx="3108960" cy="3040063"/>
          </a:xfrm>
          <a:prstGeom prst="rect">
            <a:avLst/>
          </a:prstGeom>
          <a:solidFill>
            <a:srgbClr val="1D9699"/>
          </a:solidFill>
          <a:ln>
            <a:noFill/>
          </a:ln>
        </p:spPr>
        <p:txBody>
          <a:bodyPr lIns="365760" rIns="365760" anchor="ctr" anchorCtr="1"/>
          <a:lstStyle>
            <a:lvl1pPr>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Wingdings" pitchFamily="2" charset="2"/>
              <a:buNone/>
            </a:pPr>
            <a:endParaRPr lang="en-US" altLang="en-US" dirty="0">
              <a:solidFill>
                <a:srgbClr val="1D9699"/>
              </a:solidFill>
              <a:cs typeface="Calibri" panose="020F0502020204030204" pitchFamily="34" charset="0"/>
            </a:endParaRPr>
          </a:p>
        </p:txBody>
      </p:sp>
      <p:sp>
        <p:nvSpPr>
          <p:cNvPr id="2" name="Rectangle 1">
            <a:extLst>
              <a:ext uri="{FF2B5EF4-FFF2-40B4-BE49-F238E27FC236}">
                <a16:creationId xmlns:a16="http://schemas.microsoft.com/office/drawing/2014/main" id="{599B2B1C-162A-3998-BE09-B8380F5BA240}"/>
              </a:ext>
            </a:extLst>
          </p:cNvPr>
          <p:cNvSpPr/>
          <p:nvPr/>
        </p:nvSpPr>
        <p:spPr>
          <a:xfrm>
            <a:off x="979274" y="2533967"/>
            <a:ext cx="2286000" cy="1477328"/>
          </a:xfrm>
          <a:prstGeom prst="rect">
            <a:avLst/>
          </a:prstGeom>
        </p:spPr>
        <p:txBody>
          <a:bodyPr wrap="square">
            <a:spAutoFit/>
          </a:bodyPr>
          <a:lstStyle/>
          <a:p>
            <a:pPr algn="ctr">
              <a:buNone/>
            </a:pPr>
            <a:r>
              <a:rPr lang="en-US" dirty="0">
                <a:solidFill>
                  <a:schemeClr val="bg1"/>
                </a:solidFill>
                <a:cs typeface="Calibri" panose="020F0502020204030204" pitchFamily="34" charset="0"/>
              </a:rPr>
              <a:t>The </a:t>
            </a:r>
            <a:r>
              <a:rPr lang="en-US" b="1" dirty="0">
                <a:solidFill>
                  <a:schemeClr val="bg1"/>
                </a:solidFill>
                <a:cs typeface="Calibri" panose="020F0502020204030204" pitchFamily="34" charset="0"/>
              </a:rPr>
              <a:t>sale of assets </a:t>
            </a:r>
            <a:r>
              <a:rPr lang="en-US" dirty="0">
                <a:solidFill>
                  <a:schemeClr val="bg1"/>
                </a:solidFill>
                <a:cs typeface="Calibri" panose="020F0502020204030204" pitchFamily="34" charset="0"/>
              </a:rPr>
              <a:t>to an irrevocable grantor trust can be a successful wealth transfer technique.</a:t>
            </a:r>
          </a:p>
        </p:txBody>
      </p:sp>
      <p:sp>
        <p:nvSpPr>
          <p:cNvPr id="9" name="Rectangle 8">
            <a:extLst>
              <a:ext uri="{FF2B5EF4-FFF2-40B4-BE49-F238E27FC236}">
                <a16:creationId xmlns:a16="http://schemas.microsoft.com/office/drawing/2014/main" id="{EB579452-FA35-090F-7503-898E2EE6C9EB}"/>
              </a:ext>
            </a:extLst>
          </p:cNvPr>
          <p:cNvSpPr/>
          <p:nvPr/>
        </p:nvSpPr>
        <p:spPr>
          <a:xfrm>
            <a:off x="4885936" y="2395468"/>
            <a:ext cx="2374582" cy="1754326"/>
          </a:xfrm>
          <a:prstGeom prst="rect">
            <a:avLst/>
          </a:prstGeom>
        </p:spPr>
        <p:txBody>
          <a:bodyPr wrap="square">
            <a:spAutoFit/>
          </a:bodyPr>
          <a:lstStyle/>
          <a:p>
            <a:pPr algn="ctr">
              <a:defRPr/>
            </a:pPr>
            <a:r>
              <a:rPr lang="en-US" b="1" dirty="0">
                <a:solidFill>
                  <a:schemeClr val="bg1"/>
                </a:solidFill>
                <a:latin typeface="Calibri" panose="020F0502020204030204" pitchFamily="34" charset="0"/>
                <a:cs typeface="Calibri" panose="020F0502020204030204" pitchFamily="34" charset="0"/>
              </a:rPr>
              <a:t>Market volatility </a:t>
            </a:r>
            <a:r>
              <a:rPr lang="en-US" dirty="0">
                <a:solidFill>
                  <a:schemeClr val="bg1"/>
                </a:solidFill>
                <a:latin typeface="Calibri" panose="020F0502020204030204" pitchFamily="34" charset="0"/>
                <a:cs typeface="Calibri" panose="020F0502020204030204" pitchFamily="34" charset="0"/>
              </a:rPr>
              <a:t>may present an opportunity to act on market dips to move future appreciation out of the client’s taxable estate. </a:t>
            </a:r>
          </a:p>
        </p:txBody>
      </p:sp>
      <p:sp>
        <p:nvSpPr>
          <p:cNvPr id="10" name="Rectangle 9">
            <a:extLst>
              <a:ext uri="{FF2B5EF4-FFF2-40B4-BE49-F238E27FC236}">
                <a16:creationId xmlns:a16="http://schemas.microsoft.com/office/drawing/2014/main" id="{653849C9-F5EA-0306-0673-C2E39A4F6ADC}"/>
              </a:ext>
            </a:extLst>
          </p:cNvPr>
          <p:cNvSpPr/>
          <p:nvPr/>
        </p:nvSpPr>
        <p:spPr>
          <a:xfrm>
            <a:off x="8877333" y="2810966"/>
            <a:ext cx="2286000" cy="923330"/>
          </a:xfrm>
          <a:prstGeom prst="rect">
            <a:avLst/>
          </a:prstGeom>
        </p:spPr>
        <p:txBody>
          <a:bodyPr wrap="square">
            <a:spAutoFit/>
          </a:bodyPr>
          <a:lstStyle/>
          <a:p>
            <a:pPr algn="ctr"/>
            <a:r>
              <a:rPr lang="en-US" altLang="en-US" b="1" dirty="0">
                <a:solidFill>
                  <a:schemeClr val="bg1"/>
                </a:solidFill>
                <a:cs typeface="Calibri" panose="020F0502020204030204" pitchFamily="34" charset="0"/>
              </a:rPr>
              <a:t>Cash flow </a:t>
            </a:r>
            <a:r>
              <a:rPr lang="en-US" altLang="en-US" dirty="0">
                <a:solidFill>
                  <a:schemeClr val="bg1"/>
                </a:solidFill>
                <a:cs typeface="Calibri" panose="020F0502020204030204" pitchFamily="34" charset="0"/>
              </a:rPr>
              <a:t>within the trust can be used to fund life insurance.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dirty="0"/>
              <a:t>Disclosures</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200963"/>
          </a:xfrm>
        </p:spPr>
        <p:txBody>
          <a:bodyPr/>
          <a:lstStyle/>
          <a:p>
            <a:r>
              <a:rPr lang="en-US" sz="1000" dirty="0"/>
              <a:t>[Add more disclosure here. Always keep the paragraph below.]</a:t>
            </a:r>
          </a:p>
          <a:p>
            <a:r>
              <a:rPr lang="en-US" sz="1000" b="0" dirty="0"/>
              <a:t>Lincoln Financial Group is the marketing name for Lincoln National Corporation and its affiliates, including The Lincoln National Life Insurance Company, Fort Wayne, IN, and Lincoln Life &amp; Annuity Company of New York, Syracuse, NY. Variable products distributed by broker-dealer/affiliate Lincoln Financial Distributors, Inc., Radnor, PA. Securities and investment advisory services offered through other affiliates. Affiliates are separately responsible for their own financial and contractual obligations.</a:t>
            </a:r>
            <a:endParaRPr lang="en-US" sz="1000" dirty="0"/>
          </a:p>
        </p:txBody>
      </p:sp>
    </p:spTree>
    <p:extLst>
      <p:ext uri="{BB962C8B-B14F-4D97-AF65-F5344CB8AC3E}">
        <p14:creationId xmlns:p14="http://schemas.microsoft.com/office/powerpoint/2010/main" val="422596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11" name="Text Placeholder 10">
            <a:extLst>
              <a:ext uri="{FF2B5EF4-FFF2-40B4-BE49-F238E27FC236}">
                <a16:creationId xmlns:a16="http://schemas.microsoft.com/office/drawing/2014/main" id="{3E29D805-592D-6745-A7A5-093A80DCAB99}"/>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18D05ED9-EC79-D047-946B-D946F2057B40}"/>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F01E0179-B4E3-7140-8F2F-8DD382D37ADE}"/>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C008B956-C9AE-754D-950A-D4CB8D887105}"/>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E7553128-85CD-714E-81CD-7A23ADCD0312}"/>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37FBAE09-2AED-8E4D-9723-A0CC27D587E6}"/>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C39BFC96-CEF1-6148-B16D-E01C46C7E8E3}"/>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E16C8FBD-9647-BB47-9707-C3E1D5BBB57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46865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A14BA5-D5C5-22F8-4CD5-4F0F82FEE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790700"/>
            <a:ext cx="5372100" cy="3581400"/>
          </a:xfrm>
          <a:prstGeom prst="rect">
            <a:avLst/>
          </a:prstGeom>
        </p:spPr>
      </p:pic>
      <p:sp>
        <p:nvSpPr>
          <p:cNvPr id="5" name="Title 4">
            <a:extLst>
              <a:ext uri="{FF2B5EF4-FFF2-40B4-BE49-F238E27FC236}">
                <a16:creationId xmlns:a16="http://schemas.microsoft.com/office/drawing/2014/main" id="{79C5D3E2-BBA1-4B2A-A2C9-F76782D6E860}"/>
              </a:ext>
            </a:extLst>
          </p:cNvPr>
          <p:cNvSpPr>
            <a:spLocks noGrp="1"/>
          </p:cNvSpPr>
          <p:nvPr>
            <p:ph type="title"/>
          </p:nvPr>
        </p:nvSpPr>
        <p:spPr/>
        <p:txBody>
          <a:bodyPr/>
          <a:lstStyle/>
          <a:p>
            <a:r>
              <a:rPr lang="en-US" dirty="0">
                <a:cs typeface="Arial" panose="020B0604020202020204" pitchFamily="34" charset="0"/>
              </a:rPr>
              <a:t>“Never Sell in the Midst of a Panic”</a:t>
            </a:r>
            <a:endParaRPr lang="en-US" dirty="0"/>
          </a:p>
        </p:txBody>
      </p:sp>
      <p:sp>
        <p:nvSpPr>
          <p:cNvPr id="9" name="Text Placeholder 3">
            <a:extLst>
              <a:ext uri="{FF2B5EF4-FFF2-40B4-BE49-F238E27FC236}">
                <a16:creationId xmlns:a16="http://schemas.microsoft.com/office/drawing/2014/main" id="{9D60D9FE-3C11-7650-7486-F4360A41884C}"/>
              </a:ext>
            </a:extLst>
          </p:cNvPr>
          <p:cNvSpPr txBox="1">
            <a:spLocks/>
          </p:cNvSpPr>
          <p:nvPr/>
        </p:nvSpPr>
        <p:spPr>
          <a:xfrm>
            <a:off x="7620000" y="3810000"/>
            <a:ext cx="3224384" cy="762000"/>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685800" indent="0" algn="l" defTabSz="914400" rtl="0" eaLnBrk="1" latinLnBrk="0" hangingPunct="1">
              <a:lnSpc>
                <a:spcPct val="100000"/>
              </a:lnSpc>
              <a:spcBef>
                <a:spcPts val="0"/>
              </a:spcBef>
              <a:spcAft>
                <a:spcPts val="800"/>
              </a:spcAft>
              <a:buClr>
                <a:schemeClr val="tx1"/>
              </a:buClr>
              <a:buFont typeface="Calibri" panose="020F0502020204030204" pitchFamily="34" charset="0"/>
              <a:buNone/>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Taking advantage of market dips </a:t>
            </a:r>
            <a:r>
              <a:rPr lang="en-US" sz="1800" dirty="0"/>
              <a:t>to implement a wealth transfer strategy can be a good idea. </a:t>
            </a:r>
          </a:p>
        </p:txBody>
      </p:sp>
      <p:pic>
        <p:nvPicPr>
          <p:cNvPr id="19" name="Picture 18">
            <a:extLst>
              <a:ext uri="{FF2B5EF4-FFF2-40B4-BE49-F238E27FC236}">
                <a16:creationId xmlns:a16="http://schemas.microsoft.com/office/drawing/2014/main" id="{FBBAF5E3-50FF-4687-DF76-98747ABE9C11}"/>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20000" y="2514600"/>
            <a:ext cx="1066800" cy="1066800"/>
          </a:xfrm>
          <a:prstGeom prst="rect">
            <a:avLst/>
          </a:prstGeom>
        </p:spPr>
      </p:pic>
    </p:spTree>
    <p:extLst>
      <p:ext uri="{BB962C8B-B14F-4D97-AF65-F5344CB8AC3E}">
        <p14:creationId xmlns:p14="http://schemas.microsoft.com/office/powerpoint/2010/main" val="324571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0914A6-0ACF-06FA-F045-AABC105B1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963"/>
          <a:stretch/>
        </p:blipFill>
        <p:spPr>
          <a:xfrm>
            <a:off x="1600200" y="1942641"/>
            <a:ext cx="3575755" cy="3556000"/>
          </a:xfrm>
          <a:prstGeom prst="rect">
            <a:avLst/>
          </a:prstGeom>
        </p:spPr>
      </p:pic>
      <p:pic>
        <p:nvPicPr>
          <p:cNvPr id="5" name="Picture Placeholder 8">
            <a:extLst>
              <a:ext uri="{FF2B5EF4-FFF2-40B4-BE49-F238E27FC236}">
                <a16:creationId xmlns:a16="http://schemas.microsoft.com/office/drawing/2014/main" id="{46573399-0DBC-1D5F-D9ED-A2E1CC8A577F}"/>
              </a:ext>
            </a:extLst>
          </p:cNvPr>
          <p:cNvPicPr>
            <a:picLocks/>
          </p:cNvPicPr>
          <p:nvPr/>
        </p:nvPicPr>
        <p:blipFill>
          <a:blip r:embed="rId4">
            <a:extLst>
              <a:ext uri="{28A0092B-C50C-407E-A947-70E740481C1C}">
                <a14:useLocalDpi xmlns:a14="http://schemas.microsoft.com/office/drawing/2010/main"/>
              </a:ext>
            </a:extLst>
          </a:blip>
          <a:srcRect/>
          <a:stretch/>
        </p:blipFill>
        <p:spPr>
          <a:xfrm>
            <a:off x="1600200" y="1942641"/>
            <a:ext cx="944563" cy="944563"/>
          </a:xfrm>
          <a:prstGeom prst="rect">
            <a:avLst/>
          </a:prstGeom>
          <a:solidFill>
            <a:schemeClr val="tx2"/>
          </a:solidFill>
        </p:spPr>
      </p:pic>
      <p:sp>
        <p:nvSpPr>
          <p:cNvPr id="2" name="Title 1">
            <a:extLst>
              <a:ext uri="{FF2B5EF4-FFF2-40B4-BE49-F238E27FC236}">
                <a16:creationId xmlns:a16="http://schemas.microsoft.com/office/drawing/2014/main" id="{8A3A15C0-8D45-B4B0-19CA-CE6F0DADB571}"/>
              </a:ext>
            </a:extLst>
          </p:cNvPr>
          <p:cNvSpPr>
            <a:spLocks noGrp="1"/>
          </p:cNvSpPr>
          <p:nvPr>
            <p:ph type="title"/>
          </p:nvPr>
        </p:nvSpPr>
        <p:spPr/>
        <p:txBody>
          <a:bodyPr/>
          <a:lstStyle/>
          <a:p>
            <a:r>
              <a:rPr lang="en-US" dirty="0">
                <a:cs typeface="Arial" panose="020B0604020202020204" pitchFamily="34" charset="0"/>
              </a:rPr>
              <a:t>Wealth transfer is a long-term strategy</a:t>
            </a:r>
            <a:endParaRPr lang="en-US" dirty="0"/>
          </a:p>
        </p:txBody>
      </p:sp>
      <p:sp>
        <p:nvSpPr>
          <p:cNvPr id="4" name="Text Placeholder 3">
            <a:extLst>
              <a:ext uri="{FF2B5EF4-FFF2-40B4-BE49-F238E27FC236}">
                <a16:creationId xmlns:a16="http://schemas.microsoft.com/office/drawing/2014/main" id="{E019673A-BE46-0B6A-A058-367C4D2BAF68}"/>
              </a:ext>
            </a:extLst>
          </p:cNvPr>
          <p:cNvSpPr txBox="1">
            <a:spLocks/>
          </p:cNvSpPr>
          <p:nvPr/>
        </p:nvSpPr>
        <p:spPr>
          <a:xfrm>
            <a:off x="5867400" y="2622410"/>
            <a:ext cx="4724400" cy="2218194"/>
          </a:xfrm>
          <a:prstGeom prst="rect">
            <a:avLst/>
          </a:prstGeom>
        </p:spPr>
        <p:txBody>
          <a:bodyP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400"/>
              </a:spcAft>
            </a:pPr>
            <a:r>
              <a:rPr lang="en-US" sz="1800" dirty="0"/>
              <a:t>Tax Cuts &amp; Jobs Act sunsets in 2025</a:t>
            </a:r>
          </a:p>
          <a:p>
            <a:pPr>
              <a:spcAft>
                <a:spcPts val="1400"/>
              </a:spcAft>
            </a:pPr>
            <a:r>
              <a:rPr lang="en-US" sz="1800" dirty="0"/>
              <a:t>Reduction of the lifetime exemption beginning on 1/1/26</a:t>
            </a:r>
          </a:p>
          <a:p>
            <a:pPr>
              <a:spcAft>
                <a:spcPts val="1400"/>
              </a:spcAft>
            </a:pPr>
            <a:r>
              <a:rPr lang="en-US" sz="1800" dirty="0"/>
              <a:t>Make multiple gifts to an irrevocable grantor trust whenever the stock market has a dip between now and the end of 2025</a:t>
            </a:r>
          </a:p>
        </p:txBody>
      </p:sp>
    </p:spTree>
    <p:extLst>
      <p:ext uri="{BB962C8B-B14F-4D97-AF65-F5344CB8AC3E}">
        <p14:creationId xmlns:p14="http://schemas.microsoft.com/office/powerpoint/2010/main" val="188673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A914F4-4980-75F4-C176-D18060FF8729}"/>
              </a:ext>
            </a:extLst>
          </p:cNvPr>
          <p:cNvPicPr>
            <a:picLocks noChangeAspect="1"/>
          </p:cNvPicPr>
          <p:nvPr/>
        </p:nvPicPr>
        <p:blipFill rotWithShape="1">
          <a:blip r:embed="rId3">
            <a:extLst>
              <a:ext uri="{28A0092B-C50C-407E-A947-70E740481C1C}">
                <a14:useLocalDpi xmlns:a14="http://schemas.microsoft.com/office/drawing/2010/main" val="0"/>
              </a:ext>
            </a:extLst>
          </a:blip>
          <a:srcRect b="8472"/>
          <a:stretch/>
        </p:blipFill>
        <p:spPr>
          <a:xfrm>
            <a:off x="2083822" y="3068979"/>
            <a:ext cx="8636000" cy="2654193"/>
          </a:xfrm>
          <a:prstGeom prst="rect">
            <a:avLst/>
          </a:prstGeom>
        </p:spPr>
      </p:pic>
      <p:sp>
        <p:nvSpPr>
          <p:cNvPr id="22" name="Rectangle 21">
            <a:extLst>
              <a:ext uri="{FF2B5EF4-FFF2-40B4-BE49-F238E27FC236}">
                <a16:creationId xmlns:a16="http://schemas.microsoft.com/office/drawing/2014/main" id="{22176470-A2C7-54BB-D545-6849021D974A}"/>
              </a:ext>
            </a:extLst>
          </p:cNvPr>
          <p:cNvSpPr/>
          <p:nvPr/>
        </p:nvSpPr>
        <p:spPr>
          <a:xfrm>
            <a:off x="1423850" y="1462440"/>
            <a:ext cx="9344300" cy="1326747"/>
          </a:xfrm>
          <a:prstGeom prst="rect">
            <a:avLst/>
          </a:prstGeom>
          <a:solidFill>
            <a:schemeClr val="bg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31DE9-0DBC-0ACB-EB66-6C53D9044349}"/>
              </a:ext>
            </a:extLst>
          </p:cNvPr>
          <p:cNvSpPr>
            <a:spLocks noGrp="1"/>
          </p:cNvSpPr>
          <p:nvPr>
            <p:ph type="title"/>
          </p:nvPr>
        </p:nvSpPr>
        <p:spPr/>
        <p:txBody>
          <a:bodyPr/>
          <a:lstStyle/>
          <a:p>
            <a:r>
              <a:rPr lang="en-US" dirty="0">
                <a:cs typeface="Arial" panose="020B0604020202020204" pitchFamily="34" charset="0"/>
              </a:rPr>
              <a:t>S&amp;P 500 index from January 1, 2022 to March 21, 2022</a:t>
            </a:r>
            <a:endParaRPr lang="en-US" dirty="0"/>
          </a:p>
        </p:txBody>
      </p:sp>
      <p:sp>
        <p:nvSpPr>
          <p:cNvPr id="5" name="TextBox 4">
            <a:extLst>
              <a:ext uri="{FF2B5EF4-FFF2-40B4-BE49-F238E27FC236}">
                <a16:creationId xmlns:a16="http://schemas.microsoft.com/office/drawing/2014/main" id="{DC75F85C-D006-6E41-5EA0-FA5F47F5FD93}"/>
              </a:ext>
            </a:extLst>
          </p:cNvPr>
          <p:cNvSpPr txBox="1"/>
          <p:nvPr/>
        </p:nvSpPr>
        <p:spPr>
          <a:xfrm>
            <a:off x="1909572" y="1869025"/>
            <a:ext cx="8248977" cy="492443"/>
          </a:xfrm>
          <a:prstGeom prst="rect">
            <a:avLst/>
          </a:prstGeom>
          <a:noFill/>
        </p:spPr>
        <p:txBody>
          <a:bodyPr wrap="square" lIns="0" tIns="0" rIns="0" bIns="0" rtlCol="0">
            <a:spAutoFit/>
          </a:bodyPr>
          <a:lstStyle/>
          <a:p>
            <a:pPr algn="ctr"/>
            <a:r>
              <a:rPr lang="en-US" sz="1600" dirty="0">
                <a:latin typeface="Calibri" panose="020F0502020204030204" pitchFamily="34" charset="0"/>
                <a:cs typeface="Calibri" panose="020F0502020204030204" pitchFamily="34" charset="0"/>
              </a:rPr>
              <a:t>2022 got off to a volatile start over the first 54 trading days with the S&amp;P index</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down over 12% at one point, and then recovering to be down a little more than 6%   </a:t>
            </a:r>
          </a:p>
        </p:txBody>
      </p:sp>
      <p:sp>
        <p:nvSpPr>
          <p:cNvPr id="9" name="TextBox 8">
            <a:extLst>
              <a:ext uri="{FF2B5EF4-FFF2-40B4-BE49-F238E27FC236}">
                <a16:creationId xmlns:a16="http://schemas.microsoft.com/office/drawing/2014/main" id="{EB3C7DD3-B70D-B88F-8FC2-7BD939BE853F}"/>
              </a:ext>
            </a:extLst>
          </p:cNvPr>
          <p:cNvSpPr txBox="1"/>
          <p:nvPr/>
        </p:nvSpPr>
        <p:spPr>
          <a:xfrm>
            <a:off x="1820738" y="5785387"/>
            <a:ext cx="669686"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Jan 2022</a:t>
            </a:r>
          </a:p>
        </p:txBody>
      </p:sp>
      <p:sp>
        <p:nvSpPr>
          <p:cNvPr id="10" name="TextBox 9">
            <a:extLst>
              <a:ext uri="{FF2B5EF4-FFF2-40B4-BE49-F238E27FC236}">
                <a16:creationId xmlns:a16="http://schemas.microsoft.com/office/drawing/2014/main" id="{05422E39-6164-3059-F2DE-0EB3457F569E}"/>
              </a:ext>
            </a:extLst>
          </p:cNvPr>
          <p:cNvSpPr txBox="1"/>
          <p:nvPr/>
        </p:nvSpPr>
        <p:spPr>
          <a:xfrm>
            <a:off x="1375522" y="4129151"/>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4,500</a:t>
            </a:r>
          </a:p>
        </p:txBody>
      </p:sp>
      <p:sp>
        <p:nvSpPr>
          <p:cNvPr id="18" name="TextBox 17">
            <a:extLst>
              <a:ext uri="{FF2B5EF4-FFF2-40B4-BE49-F238E27FC236}">
                <a16:creationId xmlns:a16="http://schemas.microsoft.com/office/drawing/2014/main" id="{8A826BC7-C99B-1FB7-5C42-DAD959D42A5A}"/>
              </a:ext>
            </a:extLst>
          </p:cNvPr>
          <p:cNvSpPr txBox="1"/>
          <p:nvPr/>
        </p:nvSpPr>
        <p:spPr>
          <a:xfrm>
            <a:off x="1375522" y="4500290"/>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4,400</a:t>
            </a:r>
          </a:p>
        </p:txBody>
      </p:sp>
      <p:sp>
        <p:nvSpPr>
          <p:cNvPr id="19" name="TextBox 18">
            <a:extLst>
              <a:ext uri="{FF2B5EF4-FFF2-40B4-BE49-F238E27FC236}">
                <a16:creationId xmlns:a16="http://schemas.microsoft.com/office/drawing/2014/main" id="{129F5500-F40D-6DC3-F1C1-D2BC022CD45B}"/>
              </a:ext>
            </a:extLst>
          </p:cNvPr>
          <p:cNvSpPr txBox="1"/>
          <p:nvPr/>
        </p:nvSpPr>
        <p:spPr>
          <a:xfrm>
            <a:off x="1375522" y="4871429"/>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4,300</a:t>
            </a:r>
          </a:p>
        </p:txBody>
      </p:sp>
      <p:sp>
        <p:nvSpPr>
          <p:cNvPr id="20" name="TextBox 19">
            <a:extLst>
              <a:ext uri="{FF2B5EF4-FFF2-40B4-BE49-F238E27FC236}">
                <a16:creationId xmlns:a16="http://schemas.microsoft.com/office/drawing/2014/main" id="{0790F5CE-0B66-B2D9-37B2-78CDC1CD3D46}"/>
              </a:ext>
            </a:extLst>
          </p:cNvPr>
          <p:cNvSpPr txBox="1"/>
          <p:nvPr/>
        </p:nvSpPr>
        <p:spPr>
          <a:xfrm>
            <a:off x="1375522" y="5242571"/>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4,200</a:t>
            </a:r>
          </a:p>
        </p:txBody>
      </p:sp>
      <p:sp>
        <p:nvSpPr>
          <p:cNvPr id="23" name="TextBox 22">
            <a:extLst>
              <a:ext uri="{FF2B5EF4-FFF2-40B4-BE49-F238E27FC236}">
                <a16:creationId xmlns:a16="http://schemas.microsoft.com/office/drawing/2014/main" id="{81F6E281-D581-A5C7-79C2-0F30D6E10203}"/>
              </a:ext>
            </a:extLst>
          </p:cNvPr>
          <p:cNvSpPr txBox="1"/>
          <p:nvPr/>
        </p:nvSpPr>
        <p:spPr>
          <a:xfrm>
            <a:off x="1600200" y="6150891"/>
            <a:ext cx="8836616" cy="246221"/>
          </a:xfrm>
          <a:prstGeom prst="rect">
            <a:avLst/>
          </a:prstGeom>
          <a:noFill/>
        </p:spPr>
        <p:txBody>
          <a:bodyPr wrap="square">
            <a:spAutoFit/>
          </a:bodyPr>
          <a:lstStyle/>
          <a:p>
            <a:pPr algn="ctr"/>
            <a:r>
              <a:rPr lang="en-US" sz="1000" dirty="0"/>
              <a:t>Source: https://www.macrotrends.net/2526/sp-500-historical-annual-returns</a:t>
            </a:r>
          </a:p>
        </p:txBody>
      </p:sp>
      <p:sp>
        <p:nvSpPr>
          <p:cNvPr id="25" name="TextBox 24">
            <a:extLst>
              <a:ext uri="{FF2B5EF4-FFF2-40B4-BE49-F238E27FC236}">
                <a16:creationId xmlns:a16="http://schemas.microsoft.com/office/drawing/2014/main" id="{5A983E23-1FCF-EEA5-8A72-AF94291AACE9}"/>
              </a:ext>
            </a:extLst>
          </p:cNvPr>
          <p:cNvSpPr txBox="1"/>
          <p:nvPr/>
        </p:nvSpPr>
        <p:spPr>
          <a:xfrm>
            <a:off x="3785824" y="5785387"/>
            <a:ext cx="669686"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Feb 2022</a:t>
            </a:r>
          </a:p>
        </p:txBody>
      </p:sp>
      <p:sp>
        <p:nvSpPr>
          <p:cNvPr id="26" name="TextBox 25">
            <a:extLst>
              <a:ext uri="{FF2B5EF4-FFF2-40B4-BE49-F238E27FC236}">
                <a16:creationId xmlns:a16="http://schemas.microsoft.com/office/drawing/2014/main" id="{CF7E5CA5-B1DC-64F9-56AE-EA90F5F397A4}"/>
              </a:ext>
            </a:extLst>
          </p:cNvPr>
          <p:cNvSpPr txBox="1"/>
          <p:nvPr/>
        </p:nvSpPr>
        <p:spPr>
          <a:xfrm>
            <a:off x="5732136" y="5785387"/>
            <a:ext cx="669686"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Mar 2022</a:t>
            </a:r>
          </a:p>
        </p:txBody>
      </p:sp>
      <p:sp>
        <p:nvSpPr>
          <p:cNvPr id="27" name="TextBox 26">
            <a:extLst>
              <a:ext uri="{FF2B5EF4-FFF2-40B4-BE49-F238E27FC236}">
                <a16:creationId xmlns:a16="http://schemas.microsoft.com/office/drawing/2014/main" id="{3AF6F483-0122-AE87-2207-3B03BA98572E}"/>
              </a:ext>
            </a:extLst>
          </p:cNvPr>
          <p:cNvSpPr txBox="1"/>
          <p:nvPr/>
        </p:nvSpPr>
        <p:spPr>
          <a:xfrm>
            <a:off x="8053024" y="5785387"/>
            <a:ext cx="669686"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Apr 2022</a:t>
            </a:r>
          </a:p>
        </p:txBody>
      </p:sp>
      <p:sp>
        <p:nvSpPr>
          <p:cNvPr id="28" name="TextBox 27">
            <a:extLst>
              <a:ext uri="{FF2B5EF4-FFF2-40B4-BE49-F238E27FC236}">
                <a16:creationId xmlns:a16="http://schemas.microsoft.com/office/drawing/2014/main" id="{A58862B3-9E11-CB12-3F46-7CA3D3E653D1}"/>
              </a:ext>
            </a:extLst>
          </p:cNvPr>
          <p:cNvSpPr txBox="1"/>
          <p:nvPr/>
        </p:nvSpPr>
        <p:spPr>
          <a:xfrm>
            <a:off x="10094982" y="5785387"/>
            <a:ext cx="669686"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May 2022</a:t>
            </a:r>
          </a:p>
        </p:txBody>
      </p:sp>
      <p:sp>
        <p:nvSpPr>
          <p:cNvPr id="29" name="TextBox 28">
            <a:extLst>
              <a:ext uri="{FF2B5EF4-FFF2-40B4-BE49-F238E27FC236}">
                <a16:creationId xmlns:a16="http://schemas.microsoft.com/office/drawing/2014/main" id="{ECB28F04-DEB0-CDFB-EF43-C740359D38B5}"/>
              </a:ext>
            </a:extLst>
          </p:cNvPr>
          <p:cNvSpPr txBox="1"/>
          <p:nvPr/>
        </p:nvSpPr>
        <p:spPr>
          <a:xfrm>
            <a:off x="1375522" y="3386873"/>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4,700</a:t>
            </a:r>
          </a:p>
        </p:txBody>
      </p:sp>
      <p:sp>
        <p:nvSpPr>
          <p:cNvPr id="30" name="TextBox 29">
            <a:extLst>
              <a:ext uri="{FF2B5EF4-FFF2-40B4-BE49-F238E27FC236}">
                <a16:creationId xmlns:a16="http://schemas.microsoft.com/office/drawing/2014/main" id="{75010D87-9F2D-471D-DF53-304DB5F0B61E}"/>
              </a:ext>
            </a:extLst>
          </p:cNvPr>
          <p:cNvSpPr txBox="1"/>
          <p:nvPr/>
        </p:nvSpPr>
        <p:spPr>
          <a:xfrm>
            <a:off x="1375522" y="3758012"/>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4,600</a:t>
            </a:r>
          </a:p>
        </p:txBody>
      </p:sp>
      <p:sp>
        <p:nvSpPr>
          <p:cNvPr id="31" name="TextBox 30">
            <a:extLst>
              <a:ext uri="{FF2B5EF4-FFF2-40B4-BE49-F238E27FC236}">
                <a16:creationId xmlns:a16="http://schemas.microsoft.com/office/drawing/2014/main" id="{D2E6DDEF-523F-105A-BC7F-394A37717516}"/>
              </a:ext>
            </a:extLst>
          </p:cNvPr>
          <p:cNvSpPr txBox="1"/>
          <p:nvPr/>
        </p:nvSpPr>
        <p:spPr>
          <a:xfrm>
            <a:off x="1375522" y="3015734"/>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4,800</a:t>
            </a:r>
          </a:p>
        </p:txBody>
      </p:sp>
    </p:spTree>
    <p:extLst>
      <p:ext uri="{BB962C8B-B14F-4D97-AF65-F5344CB8AC3E}">
        <p14:creationId xmlns:p14="http://schemas.microsoft.com/office/powerpoint/2010/main" val="148871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6347A47-FC41-3B56-FFD6-AEAECA15415B}"/>
              </a:ext>
            </a:extLst>
          </p:cNvPr>
          <p:cNvGrpSpPr/>
          <p:nvPr/>
        </p:nvGrpSpPr>
        <p:grpSpPr>
          <a:xfrm>
            <a:off x="2133600" y="1600201"/>
            <a:ext cx="8077200" cy="3886200"/>
            <a:chOff x="2286000" y="1524000"/>
            <a:chExt cx="7508036" cy="4027133"/>
          </a:xfrm>
        </p:grpSpPr>
        <p:cxnSp>
          <p:nvCxnSpPr>
            <p:cNvPr id="42" name="Straight Connector 41">
              <a:extLst>
                <a:ext uri="{FF2B5EF4-FFF2-40B4-BE49-F238E27FC236}">
                  <a16:creationId xmlns:a16="http://schemas.microsoft.com/office/drawing/2014/main" id="{B184A74D-F770-8796-924F-6443121BCCA9}"/>
                </a:ext>
              </a:extLst>
            </p:cNvPr>
            <p:cNvCxnSpPr/>
            <p:nvPr/>
          </p:nvCxnSpPr>
          <p:spPr>
            <a:xfrm>
              <a:off x="2286000" y="5551133"/>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0D6F13-A51B-DD02-856C-0A50DCD31214}"/>
                </a:ext>
              </a:extLst>
            </p:cNvPr>
            <p:cNvCxnSpPr/>
            <p:nvPr/>
          </p:nvCxnSpPr>
          <p:spPr>
            <a:xfrm>
              <a:off x="2286000" y="5103643"/>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406CF4C-AEF6-4B7A-9F72-67014AD6073F}"/>
                </a:ext>
              </a:extLst>
            </p:cNvPr>
            <p:cNvCxnSpPr/>
            <p:nvPr/>
          </p:nvCxnSpPr>
          <p:spPr>
            <a:xfrm>
              <a:off x="2286000" y="4656153"/>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01972D-C4AD-19C9-6CEB-B5FFC2A317BF}"/>
                </a:ext>
              </a:extLst>
            </p:cNvPr>
            <p:cNvCxnSpPr/>
            <p:nvPr/>
          </p:nvCxnSpPr>
          <p:spPr>
            <a:xfrm>
              <a:off x="2286000" y="4208663"/>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800836-237F-BF18-BCA2-E369E7F7C840}"/>
                </a:ext>
              </a:extLst>
            </p:cNvPr>
            <p:cNvCxnSpPr/>
            <p:nvPr/>
          </p:nvCxnSpPr>
          <p:spPr>
            <a:xfrm>
              <a:off x="2286000" y="3313960"/>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461BD2-E066-3FC3-FD00-4671D3E3763C}"/>
                </a:ext>
              </a:extLst>
            </p:cNvPr>
            <p:cNvCxnSpPr/>
            <p:nvPr/>
          </p:nvCxnSpPr>
          <p:spPr>
            <a:xfrm>
              <a:off x="2286000" y="2866470"/>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F8E4FA-D3EB-86EC-D7EB-3ACDF61F35CE}"/>
                </a:ext>
              </a:extLst>
            </p:cNvPr>
            <p:cNvCxnSpPr/>
            <p:nvPr/>
          </p:nvCxnSpPr>
          <p:spPr>
            <a:xfrm>
              <a:off x="2286000" y="2418980"/>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ECEF50-348F-1BEE-FC2D-FE906265D3D4}"/>
                </a:ext>
              </a:extLst>
            </p:cNvPr>
            <p:cNvCxnSpPr/>
            <p:nvPr/>
          </p:nvCxnSpPr>
          <p:spPr>
            <a:xfrm>
              <a:off x="2286000" y="1971490"/>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9DDB36-65AA-8857-B7F4-A61AFBCED1FA}"/>
                </a:ext>
              </a:extLst>
            </p:cNvPr>
            <p:cNvCxnSpPr/>
            <p:nvPr/>
          </p:nvCxnSpPr>
          <p:spPr>
            <a:xfrm>
              <a:off x="2286000" y="1524000"/>
              <a:ext cx="750803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E3B478A-DF1A-E0E2-3D3D-65E95FDCC6C9}"/>
              </a:ext>
            </a:extLst>
          </p:cNvPr>
          <p:cNvSpPr>
            <a:spLocks noGrp="1"/>
          </p:cNvSpPr>
          <p:nvPr>
            <p:ph type="title"/>
          </p:nvPr>
        </p:nvSpPr>
        <p:spPr/>
        <p:txBody>
          <a:bodyPr/>
          <a:lstStyle/>
          <a:p>
            <a:r>
              <a:rPr lang="en-US" dirty="0">
                <a:cs typeface="Arial" panose="020B0604020202020204" pitchFamily="34" charset="0"/>
              </a:rPr>
              <a:t>S&amp;P 500 index dating back to 1927</a:t>
            </a:r>
            <a:endParaRPr lang="en-US" dirty="0"/>
          </a:p>
        </p:txBody>
      </p:sp>
      <p:sp>
        <p:nvSpPr>
          <p:cNvPr id="5" name="TextBox 4">
            <a:extLst>
              <a:ext uri="{FF2B5EF4-FFF2-40B4-BE49-F238E27FC236}">
                <a16:creationId xmlns:a16="http://schemas.microsoft.com/office/drawing/2014/main" id="{B782AC42-6B57-1E01-CE5F-479D3674241A}"/>
              </a:ext>
            </a:extLst>
          </p:cNvPr>
          <p:cNvSpPr txBox="1"/>
          <p:nvPr/>
        </p:nvSpPr>
        <p:spPr>
          <a:xfrm>
            <a:off x="9918638" y="361521"/>
            <a:ext cx="8836616" cy="246221"/>
          </a:xfrm>
          <a:prstGeom prst="rect">
            <a:avLst/>
          </a:prstGeom>
          <a:noFill/>
        </p:spPr>
        <p:txBody>
          <a:bodyPr wrap="square">
            <a:spAutoFit/>
          </a:bodyPr>
          <a:lstStyle/>
          <a:p>
            <a:pPr algn="ctr"/>
            <a:r>
              <a:rPr lang="en-US" sz="1000" dirty="0"/>
              <a:t>Source: https://www.macrotrends.net/2526/sp-500-historical-annual-returns</a:t>
            </a:r>
          </a:p>
        </p:txBody>
      </p:sp>
      <p:grpSp>
        <p:nvGrpSpPr>
          <p:cNvPr id="55" name="Group 54">
            <a:extLst>
              <a:ext uri="{FF2B5EF4-FFF2-40B4-BE49-F238E27FC236}">
                <a16:creationId xmlns:a16="http://schemas.microsoft.com/office/drawing/2014/main" id="{2298E78B-D681-0FB2-DE73-A004853D86DE}"/>
              </a:ext>
            </a:extLst>
          </p:cNvPr>
          <p:cNvGrpSpPr/>
          <p:nvPr/>
        </p:nvGrpSpPr>
        <p:grpSpPr>
          <a:xfrm>
            <a:off x="1453411" y="1507867"/>
            <a:ext cx="507963" cy="4051143"/>
            <a:chOff x="1989395" y="1323100"/>
            <a:chExt cx="522177" cy="4198058"/>
          </a:xfrm>
        </p:grpSpPr>
        <p:sp>
          <p:nvSpPr>
            <p:cNvPr id="26" name="TextBox 25">
              <a:extLst>
                <a:ext uri="{FF2B5EF4-FFF2-40B4-BE49-F238E27FC236}">
                  <a16:creationId xmlns:a16="http://schemas.microsoft.com/office/drawing/2014/main" id="{68105000-AE9C-97A4-7190-7B8DBC72F2C1}"/>
                </a:ext>
              </a:extLst>
            </p:cNvPr>
            <p:cNvSpPr txBox="1"/>
            <p:nvPr/>
          </p:nvSpPr>
          <p:spPr>
            <a:xfrm>
              <a:off x="1989395" y="3560547"/>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0%</a:t>
              </a:r>
            </a:p>
          </p:txBody>
        </p:sp>
        <p:sp>
          <p:nvSpPr>
            <p:cNvPr id="27" name="TextBox 26">
              <a:extLst>
                <a:ext uri="{FF2B5EF4-FFF2-40B4-BE49-F238E27FC236}">
                  <a16:creationId xmlns:a16="http://schemas.microsoft.com/office/drawing/2014/main" id="{6BF6D920-A7ED-912A-796E-036F3FAA7B55}"/>
                </a:ext>
              </a:extLst>
            </p:cNvPr>
            <p:cNvSpPr txBox="1"/>
            <p:nvPr/>
          </p:nvSpPr>
          <p:spPr>
            <a:xfrm>
              <a:off x="1989395" y="3113056"/>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10%</a:t>
              </a:r>
            </a:p>
          </p:txBody>
        </p:sp>
        <p:sp>
          <p:nvSpPr>
            <p:cNvPr id="28" name="TextBox 27">
              <a:extLst>
                <a:ext uri="{FF2B5EF4-FFF2-40B4-BE49-F238E27FC236}">
                  <a16:creationId xmlns:a16="http://schemas.microsoft.com/office/drawing/2014/main" id="{2C97CD23-045F-A5B9-82D9-7A1F4310520E}"/>
                </a:ext>
              </a:extLst>
            </p:cNvPr>
            <p:cNvSpPr txBox="1"/>
            <p:nvPr/>
          </p:nvSpPr>
          <p:spPr>
            <a:xfrm>
              <a:off x="1989395" y="2665567"/>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20%</a:t>
              </a:r>
            </a:p>
          </p:txBody>
        </p:sp>
        <p:sp>
          <p:nvSpPr>
            <p:cNvPr id="29" name="TextBox 28">
              <a:extLst>
                <a:ext uri="{FF2B5EF4-FFF2-40B4-BE49-F238E27FC236}">
                  <a16:creationId xmlns:a16="http://schemas.microsoft.com/office/drawing/2014/main" id="{B99178A8-7ADB-E157-FF79-F7CC457B78DA}"/>
                </a:ext>
              </a:extLst>
            </p:cNvPr>
            <p:cNvSpPr txBox="1"/>
            <p:nvPr/>
          </p:nvSpPr>
          <p:spPr>
            <a:xfrm>
              <a:off x="1989395" y="2218078"/>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30%</a:t>
              </a:r>
            </a:p>
          </p:txBody>
        </p:sp>
        <p:sp>
          <p:nvSpPr>
            <p:cNvPr id="30" name="TextBox 29">
              <a:extLst>
                <a:ext uri="{FF2B5EF4-FFF2-40B4-BE49-F238E27FC236}">
                  <a16:creationId xmlns:a16="http://schemas.microsoft.com/office/drawing/2014/main" id="{E22549C1-877E-E7ED-7A3E-2851DAC607CB}"/>
                </a:ext>
              </a:extLst>
            </p:cNvPr>
            <p:cNvSpPr txBox="1"/>
            <p:nvPr/>
          </p:nvSpPr>
          <p:spPr>
            <a:xfrm>
              <a:off x="1989395" y="1770589"/>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40%</a:t>
              </a:r>
            </a:p>
          </p:txBody>
        </p:sp>
        <p:sp>
          <p:nvSpPr>
            <p:cNvPr id="31" name="TextBox 30">
              <a:extLst>
                <a:ext uri="{FF2B5EF4-FFF2-40B4-BE49-F238E27FC236}">
                  <a16:creationId xmlns:a16="http://schemas.microsoft.com/office/drawing/2014/main" id="{076786E5-58F2-BDBC-6ABD-4FD87956D94B}"/>
                </a:ext>
              </a:extLst>
            </p:cNvPr>
            <p:cNvSpPr txBox="1"/>
            <p:nvPr/>
          </p:nvSpPr>
          <p:spPr>
            <a:xfrm>
              <a:off x="1989395" y="1323100"/>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50%</a:t>
              </a:r>
            </a:p>
          </p:txBody>
        </p:sp>
        <p:sp>
          <p:nvSpPr>
            <p:cNvPr id="48" name="TextBox 47">
              <a:extLst>
                <a:ext uri="{FF2B5EF4-FFF2-40B4-BE49-F238E27FC236}">
                  <a16:creationId xmlns:a16="http://schemas.microsoft.com/office/drawing/2014/main" id="{D835E0F1-1506-40F9-F767-23526D0CFBC6}"/>
                </a:ext>
              </a:extLst>
            </p:cNvPr>
            <p:cNvSpPr txBox="1"/>
            <p:nvPr/>
          </p:nvSpPr>
          <p:spPr>
            <a:xfrm>
              <a:off x="1989395" y="5336492"/>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-40%</a:t>
              </a:r>
            </a:p>
          </p:txBody>
        </p:sp>
        <p:sp>
          <p:nvSpPr>
            <p:cNvPr id="49" name="TextBox 48">
              <a:extLst>
                <a:ext uri="{FF2B5EF4-FFF2-40B4-BE49-F238E27FC236}">
                  <a16:creationId xmlns:a16="http://schemas.microsoft.com/office/drawing/2014/main" id="{9CDE1B69-7912-1D8D-B2FF-EF31C667B771}"/>
                </a:ext>
              </a:extLst>
            </p:cNvPr>
            <p:cNvSpPr txBox="1"/>
            <p:nvPr/>
          </p:nvSpPr>
          <p:spPr>
            <a:xfrm>
              <a:off x="1989395" y="4889003"/>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-30%</a:t>
              </a:r>
            </a:p>
          </p:txBody>
        </p:sp>
        <p:sp>
          <p:nvSpPr>
            <p:cNvPr id="50" name="TextBox 49">
              <a:extLst>
                <a:ext uri="{FF2B5EF4-FFF2-40B4-BE49-F238E27FC236}">
                  <a16:creationId xmlns:a16="http://schemas.microsoft.com/office/drawing/2014/main" id="{1D1A91C0-A9D3-F9E3-2F65-F0DC3F445B98}"/>
                </a:ext>
              </a:extLst>
            </p:cNvPr>
            <p:cNvSpPr txBox="1"/>
            <p:nvPr/>
          </p:nvSpPr>
          <p:spPr>
            <a:xfrm>
              <a:off x="1989395" y="4441514"/>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-20%</a:t>
              </a:r>
            </a:p>
          </p:txBody>
        </p:sp>
        <p:sp>
          <p:nvSpPr>
            <p:cNvPr id="51" name="TextBox 50">
              <a:extLst>
                <a:ext uri="{FF2B5EF4-FFF2-40B4-BE49-F238E27FC236}">
                  <a16:creationId xmlns:a16="http://schemas.microsoft.com/office/drawing/2014/main" id="{CFAF8E6D-1E1D-B2FD-FBE8-FCCC945650C0}"/>
                </a:ext>
              </a:extLst>
            </p:cNvPr>
            <p:cNvSpPr txBox="1"/>
            <p:nvPr/>
          </p:nvSpPr>
          <p:spPr>
            <a:xfrm>
              <a:off x="1989395" y="3994025"/>
              <a:ext cx="522177" cy="184666"/>
            </a:xfrm>
            <a:prstGeom prst="rect">
              <a:avLst/>
            </a:prstGeom>
            <a:noFill/>
          </p:spPr>
          <p:txBody>
            <a:bodyPr wrap="square" lIns="0" tIns="0" rIns="0" bIns="0" rtlCol="0" anchor="ctr">
              <a:spAutoFit/>
            </a:bodyPr>
            <a:lstStyle/>
            <a:p>
              <a:pPr algn="r"/>
              <a:r>
                <a:rPr lang="en-US" sz="1200" dirty="0">
                  <a:cs typeface="Arial" panose="020B0604020202020204" pitchFamily="34" charset="0"/>
                </a:rPr>
                <a:t>-10%</a:t>
              </a:r>
            </a:p>
          </p:txBody>
        </p:sp>
      </p:grpSp>
      <p:pic>
        <p:nvPicPr>
          <p:cNvPr id="54" name="Picture 53">
            <a:extLst>
              <a:ext uri="{FF2B5EF4-FFF2-40B4-BE49-F238E27FC236}">
                <a16:creationId xmlns:a16="http://schemas.microsoft.com/office/drawing/2014/main" id="{9E75C690-75B1-AAF3-DE30-AAEF16E3B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327" y="1729740"/>
            <a:ext cx="8077200" cy="4164897"/>
          </a:xfrm>
          <a:prstGeom prst="rect">
            <a:avLst/>
          </a:prstGeom>
        </p:spPr>
      </p:pic>
      <p:sp>
        <p:nvSpPr>
          <p:cNvPr id="32" name="TextBox 31">
            <a:extLst>
              <a:ext uri="{FF2B5EF4-FFF2-40B4-BE49-F238E27FC236}">
                <a16:creationId xmlns:a16="http://schemas.microsoft.com/office/drawing/2014/main" id="{2AAFD6B4-3CF0-721C-D7A9-F125774CAEBB}"/>
              </a:ext>
            </a:extLst>
          </p:cNvPr>
          <p:cNvSpPr txBox="1"/>
          <p:nvPr/>
        </p:nvSpPr>
        <p:spPr>
          <a:xfrm>
            <a:off x="2114327"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1930</a:t>
            </a:r>
          </a:p>
        </p:txBody>
      </p:sp>
      <p:sp>
        <p:nvSpPr>
          <p:cNvPr id="33" name="TextBox 32">
            <a:extLst>
              <a:ext uri="{FF2B5EF4-FFF2-40B4-BE49-F238E27FC236}">
                <a16:creationId xmlns:a16="http://schemas.microsoft.com/office/drawing/2014/main" id="{F2F08991-78E0-5DA1-C4FD-D226C922D39E}"/>
              </a:ext>
            </a:extLst>
          </p:cNvPr>
          <p:cNvSpPr txBox="1"/>
          <p:nvPr/>
        </p:nvSpPr>
        <p:spPr>
          <a:xfrm>
            <a:off x="2952354"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1940</a:t>
            </a:r>
          </a:p>
        </p:txBody>
      </p:sp>
      <p:sp>
        <p:nvSpPr>
          <p:cNvPr id="34" name="TextBox 33">
            <a:extLst>
              <a:ext uri="{FF2B5EF4-FFF2-40B4-BE49-F238E27FC236}">
                <a16:creationId xmlns:a16="http://schemas.microsoft.com/office/drawing/2014/main" id="{BB28A7D3-3354-02C5-350F-D8A3E56EAEC0}"/>
              </a:ext>
            </a:extLst>
          </p:cNvPr>
          <p:cNvSpPr txBox="1"/>
          <p:nvPr/>
        </p:nvSpPr>
        <p:spPr>
          <a:xfrm>
            <a:off x="3790381"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1950</a:t>
            </a:r>
          </a:p>
        </p:txBody>
      </p:sp>
      <p:sp>
        <p:nvSpPr>
          <p:cNvPr id="35" name="TextBox 34">
            <a:extLst>
              <a:ext uri="{FF2B5EF4-FFF2-40B4-BE49-F238E27FC236}">
                <a16:creationId xmlns:a16="http://schemas.microsoft.com/office/drawing/2014/main" id="{51FAE905-C872-10B7-9E94-E665069049CC}"/>
              </a:ext>
            </a:extLst>
          </p:cNvPr>
          <p:cNvSpPr txBox="1"/>
          <p:nvPr/>
        </p:nvSpPr>
        <p:spPr>
          <a:xfrm>
            <a:off x="4628408"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1960</a:t>
            </a:r>
          </a:p>
        </p:txBody>
      </p:sp>
      <p:sp>
        <p:nvSpPr>
          <p:cNvPr id="36" name="TextBox 35">
            <a:extLst>
              <a:ext uri="{FF2B5EF4-FFF2-40B4-BE49-F238E27FC236}">
                <a16:creationId xmlns:a16="http://schemas.microsoft.com/office/drawing/2014/main" id="{45AD2A0C-8778-B95A-92A9-3C9D8EA704F8}"/>
              </a:ext>
            </a:extLst>
          </p:cNvPr>
          <p:cNvSpPr txBox="1"/>
          <p:nvPr/>
        </p:nvSpPr>
        <p:spPr>
          <a:xfrm>
            <a:off x="5466435"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1970</a:t>
            </a:r>
          </a:p>
        </p:txBody>
      </p:sp>
      <p:sp>
        <p:nvSpPr>
          <p:cNvPr id="37" name="TextBox 36">
            <a:extLst>
              <a:ext uri="{FF2B5EF4-FFF2-40B4-BE49-F238E27FC236}">
                <a16:creationId xmlns:a16="http://schemas.microsoft.com/office/drawing/2014/main" id="{7D5AA7F2-21EF-66EB-BAC1-FDD1B04A6794}"/>
              </a:ext>
            </a:extLst>
          </p:cNvPr>
          <p:cNvSpPr txBox="1"/>
          <p:nvPr/>
        </p:nvSpPr>
        <p:spPr>
          <a:xfrm>
            <a:off x="6304462"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1980</a:t>
            </a:r>
          </a:p>
        </p:txBody>
      </p:sp>
      <p:sp>
        <p:nvSpPr>
          <p:cNvPr id="38" name="TextBox 37">
            <a:extLst>
              <a:ext uri="{FF2B5EF4-FFF2-40B4-BE49-F238E27FC236}">
                <a16:creationId xmlns:a16="http://schemas.microsoft.com/office/drawing/2014/main" id="{39DB3402-2D0F-86A3-B611-397CDC2B4D08}"/>
              </a:ext>
            </a:extLst>
          </p:cNvPr>
          <p:cNvSpPr txBox="1"/>
          <p:nvPr/>
        </p:nvSpPr>
        <p:spPr>
          <a:xfrm>
            <a:off x="7142489"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1990</a:t>
            </a:r>
          </a:p>
        </p:txBody>
      </p:sp>
      <p:sp>
        <p:nvSpPr>
          <p:cNvPr id="39" name="TextBox 38">
            <a:extLst>
              <a:ext uri="{FF2B5EF4-FFF2-40B4-BE49-F238E27FC236}">
                <a16:creationId xmlns:a16="http://schemas.microsoft.com/office/drawing/2014/main" id="{43BB11E0-F117-9CAE-C052-445977EA056B}"/>
              </a:ext>
            </a:extLst>
          </p:cNvPr>
          <p:cNvSpPr txBox="1"/>
          <p:nvPr/>
        </p:nvSpPr>
        <p:spPr>
          <a:xfrm>
            <a:off x="7980516"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2000</a:t>
            </a:r>
          </a:p>
        </p:txBody>
      </p:sp>
      <p:sp>
        <p:nvSpPr>
          <p:cNvPr id="40" name="TextBox 39">
            <a:extLst>
              <a:ext uri="{FF2B5EF4-FFF2-40B4-BE49-F238E27FC236}">
                <a16:creationId xmlns:a16="http://schemas.microsoft.com/office/drawing/2014/main" id="{A7DD7531-C53D-0EF8-F3CB-207E7F72C457}"/>
              </a:ext>
            </a:extLst>
          </p:cNvPr>
          <p:cNvSpPr txBox="1"/>
          <p:nvPr/>
        </p:nvSpPr>
        <p:spPr>
          <a:xfrm>
            <a:off x="8818543"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2010</a:t>
            </a:r>
          </a:p>
        </p:txBody>
      </p:sp>
      <p:sp>
        <p:nvSpPr>
          <p:cNvPr id="41" name="TextBox 40">
            <a:extLst>
              <a:ext uri="{FF2B5EF4-FFF2-40B4-BE49-F238E27FC236}">
                <a16:creationId xmlns:a16="http://schemas.microsoft.com/office/drawing/2014/main" id="{D7054673-FCFB-5FB9-3CFD-65C85EA96C24}"/>
              </a:ext>
            </a:extLst>
          </p:cNvPr>
          <p:cNvSpPr txBox="1"/>
          <p:nvPr/>
        </p:nvSpPr>
        <p:spPr>
          <a:xfrm>
            <a:off x="9656572" y="6092769"/>
            <a:ext cx="608250" cy="184666"/>
          </a:xfrm>
          <a:prstGeom prst="rect">
            <a:avLst/>
          </a:prstGeom>
          <a:noFill/>
        </p:spPr>
        <p:txBody>
          <a:bodyPr wrap="square" lIns="0" tIns="0" rIns="0" bIns="0" rtlCol="0" anchor="ctr">
            <a:spAutoFit/>
          </a:bodyPr>
          <a:lstStyle/>
          <a:p>
            <a:pPr algn="ctr"/>
            <a:r>
              <a:rPr lang="en-US" sz="1200" dirty="0">
                <a:cs typeface="Arial" panose="020B0604020202020204" pitchFamily="34" charset="0"/>
              </a:rPr>
              <a:t>2020</a:t>
            </a:r>
          </a:p>
        </p:txBody>
      </p:sp>
    </p:spTree>
    <p:extLst>
      <p:ext uri="{BB962C8B-B14F-4D97-AF65-F5344CB8AC3E}">
        <p14:creationId xmlns:p14="http://schemas.microsoft.com/office/powerpoint/2010/main" val="233833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A74C7F-557E-3A2C-19B5-66BD961102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25" t="4669" r="15855"/>
          <a:stretch/>
        </p:blipFill>
        <p:spPr>
          <a:xfrm>
            <a:off x="565997" y="1942642"/>
            <a:ext cx="3581400" cy="3577731"/>
          </a:xfrm>
          <a:prstGeom prst="rect">
            <a:avLst/>
          </a:prstGeom>
        </p:spPr>
      </p:pic>
      <p:sp>
        <p:nvSpPr>
          <p:cNvPr id="39938" name="Title 1">
            <a:extLst>
              <a:ext uri="{FF2B5EF4-FFF2-40B4-BE49-F238E27FC236}">
                <a16:creationId xmlns:a16="http://schemas.microsoft.com/office/drawing/2014/main" id="{4F52578A-EF19-3D4F-B071-79E484EA544F}"/>
              </a:ext>
            </a:extLst>
          </p:cNvPr>
          <p:cNvSpPr>
            <a:spLocks noGrp="1" noChangeArrowheads="1"/>
          </p:cNvSpPr>
          <p:nvPr>
            <p:ph type="title"/>
          </p:nvPr>
        </p:nvSpPr>
        <p:spPr/>
        <p:txBody>
          <a:bodyPr/>
          <a:lstStyle/>
          <a:p>
            <a:r>
              <a:rPr lang="en-US" altLang="en-US" dirty="0"/>
              <a:t>Case study</a:t>
            </a:r>
          </a:p>
        </p:txBody>
      </p:sp>
      <p:sp>
        <p:nvSpPr>
          <p:cNvPr id="4" name="Text Placeholder 3">
            <a:extLst>
              <a:ext uri="{FF2B5EF4-FFF2-40B4-BE49-F238E27FC236}">
                <a16:creationId xmlns:a16="http://schemas.microsoft.com/office/drawing/2014/main" id="{83213667-A223-428E-BBA9-645499E589C8}"/>
              </a:ext>
            </a:extLst>
          </p:cNvPr>
          <p:cNvSpPr>
            <a:spLocks noGrp="1"/>
          </p:cNvSpPr>
          <p:nvPr>
            <p:ph type="body" sz="quarter" idx="10"/>
          </p:nvPr>
        </p:nvSpPr>
        <p:spPr>
          <a:xfrm>
            <a:off x="571500" y="1097280"/>
            <a:ext cx="11036808" cy="245132"/>
          </a:xfrm>
        </p:spPr>
        <p:txBody>
          <a:bodyPr wrap="square">
            <a:spAutoFit/>
          </a:bodyPr>
          <a:lstStyle/>
          <a:p>
            <a:pPr>
              <a:lnSpc>
                <a:spcPct val="107000"/>
              </a:lnSpc>
              <a:defRPr/>
            </a:pPr>
            <a:r>
              <a:rPr lang="en-US" dirty="0">
                <a:ea typeface="Calibri" panose="020F0502020204030204" pitchFamily="34" charset="0"/>
                <a:cs typeface="Times New Roman" panose="02020603050405020304" pitchFamily="18" charset="0"/>
              </a:rPr>
              <a:t>Meet Sam, </a:t>
            </a:r>
            <a:r>
              <a:rPr lang="en-US" dirty="0"/>
              <a:t>50 years old, PNT</a:t>
            </a:r>
          </a:p>
        </p:txBody>
      </p:sp>
      <p:pic>
        <p:nvPicPr>
          <p:cNvPr id="39942" name="Picture 5" descr="Icon&#10;&#10;Description automatically generated">
            <a:extLst>
              <a:ext uri="{FF2B5EF4-FFF2-40B4-BE49-F238E27FC236}">
                <a16:creationId xmlns:a16="http://schemas.microsoft.com/office/drawing/2014/main" id="{184E6035-8321-4A4B-86B2-2EF7C2D5B2E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97190" y="1942643"/>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634FAD-44BE-84D8-F428-644CBD8CCCB6}"/>
              </a:ext>
            </a:extLst>
          </p:cNvPr>
          <p:cNvSpPr/>
          <p:nvPr/>
        </p:nvSpPr>
        <p:spPr>
          <a:xfrm>
            <a:off x="4887045" y="1767388"/>
            <a:ext cx="6009555" cy="3931910"/>
          </a:xfrm>
          <a:prstGeom prst="rect">
            <a:avLst/>
          </a:prstGeom>
        </p:spPr>
        <p:txBody>
          <a:bodyPr wrap="square">
            <a:spAutoFit/>
          </a:bodyPr>
          <a:lstStyle/>
          <a:p>
            <a:pPr>
              <a:lnSpc>
                <a:spcPct val="107000"/>
              </a:lnSpc>
              <a:defRPr/>
            </a:pP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Case facts</a:t>
            </a:r>
          </a:p>
          <a:p>
            <a:pPr marL="285750" lvl="1" indent="-285750">
              <a:lnSpc>
                <a:spcPct val="107000"/>
              </a:lnSpc>
              <a:spcAft>
                <a:spcPts val="0"/>
              </a:spcAft>
              <a:buClr>
                <a:srgbClr val="C00000"/>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In the last few months, Sam’s $30 million dollar portfolio was reduced to $20 million due to market volatility but has since recovered to about $25 million — he expects the value to continue to recover in the future.  </a:t>
            </a:r>
          </a:p>
          <a:p>
            <a:pPr marL="285750" lvl="1" indent="-285750">
              <a:lnSpc>
                <a:spcPct val="107000"/>
              </a:lnSpc>
              <a:buClr>
                <a:srgbClr val="C00000"/>
              </a:buClr>
              <a:buFont typeface="Wingdings" panose="05000000000000000000" pitchFamily="2" charset="2"/>
              <a:buChar char="§"/>
              <a:defRPr/>
            </a:pPr>
            <a:r>
              <a:rPr lang="en-US" b="1" dirty="0">
                <a:ea typeface="Calibri" panose="020F0502020204030204" pitchFamily="34" charset="0"/>
                <a:cs typeface="Times New Roman" panose="02020603050405020304" pitchFamily="18" charset="0"/>
              </a:rPr>
              <a:t>Sold his business </a:t>
            </a:r>
            <a:r>
              <a:rPr lang="en-US" dirty="0">
                <a:ea typeface="Calibri" panose="020F0502020204030204" pitchFamily="34" charset="0"/>
                <a:cs typeface="Times New Roman" panose="02020603050405020304" pitchFamily="18" charset="0"/>
              </a:rPr>
              <a:t>last year and is now </a:t>
            </a:r>
            <a:r>
              <a:rPr lang="en-US" b="1" dirty="0">
                <a:ea typeface="Calibri" panose="020F0502020204030204" pitchFamily="34" charset="0"/>
                <a:cs typeface="Times New Roman" panose="02020603050405020304" pitchFamily="18" charset="0"/>
              </a:rPr>
              <a:t>looking to implement a wealth transfer strategy</a:t>
            </a:r>
            <a:br>
              <a:rPr lang="en-US" dirty="0">
                <a:ea typeface="Calibri" panose="020F0502020204030204" pitchFamily="34" charset="0"/>
                <a:cs typeface="Times New Roman" panose="02020603050405020304" pitchFamily="18" charset="0"/>
              </a:rPr>
            </a:br>
            <a:endParaRPr lang="en-US" dirty="0">
              <a:ea typeface="Calibri" panose="020F0502020204030204" pitchFamily="34" charset="0"/>
              <a:cs typeface="Times New Roman" panose="02020603050405020304" pitchFamily="18" charset="0"/>
            </a:endParaRPr>
          </a:p>
          <a:p>
            <a:pPr>
              <a:lnSpc>
                <a:spcPct val="107000"/>
              </a:lnSpc>
              <a:defRPr/>
            </a:pP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Goals</a:t>
            </a:r>
          </a:p>
          <a:p>
            <a:pPr marL="285750" indent="-285750">
              <a:lnSpc>
                <a:spcPct val="107000"/>
              </a:lnSpc>
              <a:spcAft>
                <a:spcPts val="0"/>
              </a:spcAft>
              <a:buClr>
                <a:schemeClr val="accent1"/>
              </a:buClr>
              <a:buFont typeface="Wingdings" pitchFamily="2" charset="2"/>
              <a:buChar char="§"/>
              <a:defRPr/>
            </a:pPr>
            <a:r>
              <a:rPr lang="en-US" dirty="0">
                <a:ea typeface="Calibri" panose="020F0502020204030204" pitchFamily="34" charset="0"/>
                <a:cs typeface="Times New Roman" panose="02020603050405020304" pitchFamily="18" charset="0"/>
              </a:rPr>
              <a:t>No desire to liquidate his portfolio</a:t>
            </a:r>
          </a:p>
          <a:p>
            <a:pPr marL="285750" indent="-285750">
              <a:lnSpc>
                <a:spcPct val="107000"/>
              </a:lnSpc>
              <a:spcAft>
                <a:spcPts val="0"/>
              </a:spcAft>
              <a:buClr>
                <a:schemeClr val="accent1"/>
              </a:buClr>
              <a:buFont typeface="Wingdings" pitchFamily="2" charset="2"/>
              <a:buChar char="§"/>
              <a:defRPr/>
            </a:pPr>
            <a:r>
              <a:rPr lang="en-US" dirty="0">
                <a:ea typeface="Calibri" panose="020F0502020204030204" pitchFamily="34" charset="0"/>
                <a:cs typeface="Times New Roman" panose="02020603050405020304" pitchFamily="18" charset="0"/>
              </a:rPr>
              <a:t>Move money out of his estate</a:t>
            </a:r>
          </a:p>
          <a:p>
            <a:pPr marL="285750" indent="-285750">
              <a:lnSpc>
                <a:spcPct val="107000"/>
              </a:lnSpc>
              <a:buClr>
                <a:schemeClr val="accent1"/>
              </a:buClr>
              <a:buFont typeface="Wingdings" pitchFamily="2" charset="2"/>
              <a:buChar char="§"/>
              <a:defRPr/>
            </a:pPr>
            <a:r>
              <a:rPr lang="en-US" dirty="0">
                <a:ea typeface="Calibri" panose="020F0502020204030204" pitchFamily="34" charset="0"/>
                <a:cs typeface="Times New Roman" panose="02020603050405020304" pitchFamily="18" charset="0"/>
              </a:rPr>
              <a:t>Wishes he had acted to implement his wealth transfer when the asset values were only $20 million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406542-A343-02AD-3684-0EB29E021AEC}"/>
              </a:ext>
            </a:extLst>
          </p:cNvPr>
          <p:cNvSpPr/>
          <p:nvPr/>
        </p:nvSpPr>
        <p:spPr>
          <a:xfrm>
            <a:off x="1134534" y="2057400"/>
            <a:ext cx="4334934" cy="304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D87AA6-4211-8096-88B9-1FAFA8538368}"/>
              </a:ext>
            </a:extLst>
          </p:cNvPr>
          <p:cNvSpPr/>
          <p:nvPr/>
        </p:nvSpPr>
        <p:spPr>
          <a:xfrm>
            <a:off x="1137355" y="2057400"/>
            <a:ext cx="1667934" cy="30480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B44ED5-1EF1-8945-B6A8-0F0C46151ABD}"/>
              </a:ext>
            </a:extLst>
          </p:cNvPr>
          <p:cNvSpPr/>
          <p:nvPr/>
        </p:nvSpPr>
        <p:spPr>
          <a:xfrm>
            <a:off x="1381257" y="2291834"/>
            <a:ext cx="1180131" cy="400110"/>
          </a:xfrm>
          <a:prstGeom prst="rect">
            <a:avLst/>
          </a:prstGeom>
        </p:spPr>
        <p:txBody>
          <a:bodyPr wrap="none">
            <a:spAutoFit/>
          </a:bodyPr>
          <a:lstStyle/>
          <a:p>
            <a:pPr>
              <a:spcAft>
                <a:spcPts val="600"/>
              </a:spcAft>
            </a:pPr>
            <a:r>
              <a:rPr lang="en-US" sz="2000" dirty="0">
                <a:solidFill>
                  <a:schemeClr val="bg1"/>
                </a:solidFill>
                <a:latin typeface="Georgia" panose="02040502050405020303" pitchFamily="18" charset="0"/>
              </a:rPr>
              <a:t>Option 1</a:t>
            </a:r>
          </a:p>
        </p:txBody>
      </p:sp>
      <p:sp>
        <p:nvSpPr>
          <p:cNvPr id="6" name="Rectangle 5">
            <a:extLst>
              <a:ext uri="{FF2B5EF4-FFF2-40B4-BE49-F238E27FC236}">
                <a16:creationId xmlns:a16="http://schemas.microsoft.com/office/drawing/2014/main" id="{8F0D2D54-6AC7-CB1A-F559-CAE4ED095C6D}"/>
              </a:ext>
            </a:extLst>
          </p:cNvPr>
          <p:cNvSpPr/>
          <p:nvPr/>
        </p:nvSpPr>
        <p:spPr>
          <a:xfrm>
            <a:off x="6705600" y="2057400"/>
            <a:ext cx="4334934" cy="3048000"/>
          </a:xfrm>
          <a:prstGeom prst="rect">
            <a:avLst/>
          </a:prstGeom>
          <a:solidFill>
            <a:srgbClr val="224F8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p:txBody>
          <a:bodyPr/>
          <a:lstStyle/>
          <a:p>
            <a:r>
              <a:rPr lang="en-US" dirty="0">
                <a:cs typeface="Arial" panose="020B0604020202020204" pitchFamily="34" charset="0"/>
              </a:rPr>
              <a:t>Two options</a:t>
            </a:r>
          </a:p>
        </p:txBody>
      </p:sp>
      <p:sp>
        <p:nvSpPr>
          <p:cNvPr id="3" name="Text Placeholder 2">
            <a:extLst>
              <a:ext uri="{FF2B5EF4-FFF2-40B4-BE49-F238E27FC236}">
                <a16:creationId xmlns:a16="http://schemas.microsoft.com/office/drawing/2014/main" id="{DCD4713E-8BFF-A94C-A19D-0B659916B8B5}"/>
              </a:ext>
            </a:extLst>
          </p:cNvPr>
          <p:cNvSpPr>
            <a:spLocks noGrp="1"/>
          </p:cNvSpPr>
          <p:nvPr>
            <p:ph type="body" sz="quarter" idx="11"/>
          </p:nvPr>
        </p:nvSpPr>
        <p:spPr>
          <a:xfrm>
            <a:off x="3200400" y="3132055"/>
            <a:ext cx="1907504" cy="1278638"/>
          </a:xfrm>
        </p:spPr>
        <p:txBody>
          <a:bodyPr anchor="ctr"/>
          <a:lstStyle/>
          <a:p>
            <a:pPr marL="285750" indent="-285750">
              <a:spcAft>
                <a:spcPts val="600"/>
              </a:spcAft>
              <a:buClr>
                <a:schemeClr val="bg1"/>
              </a:buClr>
              <a:buFont typeface="Wingdings" pitchFamily="2" charset="2"/>
              <a:buChar char="§"/>
            </a:pPr>
            <a:r>
              <a:rPr lang="en-US" dirty="0">
                <a:solidFill>
                  <a:schemeClr val="bg1"/>
                </a:solidFill>
              </a:rPr>
              <a:t>Gift the portfolio to the trust</a:t>
            </a:r>
          </a:p>
          <a:p>
            <a:pPr marL="285750" indent="-285750">
              <a:spcAft>
                <a:spcPts val="600"/>
              </a:spcAft>
              <a:buClr>
                <a:schemeClr val="bg1"/>
              </a:buClr>
              <a:buFont typeface="Wingdings" pitchFamily="2" charset="2"/>
              <a:buChar char="§"/>
            </a:pPr>
            <a:r>
              <a:rPr lang="en-US" dirty="0">
                <a:solidFill>
                  <a:schemeClr val="bg1"/>
                </a:solidFill>
              </a:rPr>
              <a:t>Use lifetime exemption</a:t>
            </a:r>
          </a:p>
        </p:txBody>
      </p:sp>
      <p:sp>
        <p:nvSpPr>
          <p:cNvPr id="4" name="TextBox 3">
            <a:extLst>
              <a:ext uri="{FF2B5EF4-FFF2-40B4-BE49-F238E27FC236}">
                <a16:creationId xmlns:a16="http://schemas.microsoft.com/office/drawing/2014/main" id="{8F6D0D63-C62F-4EC8-ACFB-648B9FA3117B}"/>
              </a:ext>
            </a:extLst>
          </p:cNvPr>
          <p:cNvSpPr txBox="1"/>
          <p:nvPr/>
        </p:nvSpPr>
        <p:spPr>
          <a:xfrm>
            <a:off x="8763000" y="3240460"/>
            <a:ext cx="1981200" cy="1061829"/>
          </a:xfrm>
          <a:prstGeom prst="rect">
            <a:avLst/>
          </a:prstGeom>
          <a:noFill/>
        </p:spPr>
        <p:txBody>
          <a:bodyPr wrap="square" lIns="0" tIns="0" rIns="0" bIns="0" rtlCol="0" anchor="ctr">
            <a:spAutoFit/>
          </a:bodyPr>
          <a:lstStyle/>
          <a:p>
            <a:pPr marL="285750" indent="-285750" algn="l">
              <a:spcAft>
                <a:spcPts val="600"/>
              </a:spcAft>
              <a:buFont typeface="Wingdings" pitchFamily="2" charset="2"/>
              <a:buChar char="§"/>
            </a:pPr>
            <a:r>
              <a:rPr lang="en-US" sz="1600" b="1" dirty="0">
                <a:solidFill>
                  <a:schemeClr val="bg1"/>
                </a:solidFill>
                <a:cs typeface="Arial" panose="020B0604020202020204" pitchFamily="34" charset="0"/>
              </a:rPr>
              <a:t>Sell the assets to the trust</a:t>
            </a:r>
          </a:p>
          <a:p>
            <a:pPr marL="285750" indent="-285750" algn="l">
              <a:spcAft>
                <a:spcPts val="600"/>
              </a:spcAft>
              <a:buFont typeface="Wingdings" pitchFamily="2" charset="2"/>
              <a:buChar char="§"/>
            </a:pPr>
            <a:r>
              <a:rPr lang="en-US" sz="1600" b="1" dirty="0">
                <a:solidFill>
                  <a:schemeClr val="bg1"/>
                </a:solidFill>
                <a:cs typeface="Arial" panose="020B0604020202020204" pitchFamily="34" charset="0"/>
              </a:rPr>
              <a:t>Takes back a note for sales price</a:t>
            </a:r>
          </a:p>
        </p:txBody>
      </p:sp>
      <p:sp>
        <p:nvSpPr>
          <p:cNvPr id="10" name="Rectangle 9">
            <a:extLst>
              <a:ext uri="{FF2B5EF4-FFF2-40B4-BE49-F238E27FC236}">
                <a16:creationId xmlns:a16="http://schemas.microsoft.com/office/drawing/2014/main" id="{A9D526E7-5186-FCA0-CFAA-BE3F652D695A}"/>
              </a:ext>
            </a:extLst>
          </p:cNvPr>
          <p:cNvSpPr/>
          <p:nvPr/>
        </p:nvSpPr>
        <p:spPr>
          <a:xfrm>
            <a:off x="6705600" y="2057400"/>
            <a:ext cx="1667934" cy="3048000"/>
          </a:xfrm>
          <a:prstGeom prst="rect">
            <a:avLst/>
          </a:prstGeom>
          <a:solidFill>
            <a:srgbClr val="1772AE"/>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D50A5E-E759-9078-BE13-2900700CC4F2}"/>
              </a:ext>
            </a:extLst>
          </p:cNvPr>
          <p:cNvSpPr/>
          <p:nvPr/>
        </p:nvSpPr>
        <p:spPr>
          <a:xfrm>
            <a:off x="6949502" y="2291834"/>
            <a:ext cx="1180131" cy="400110"/>
          </a:xfrm>
          <a:prstGeom prst="rect">
            <a:avLst/>
          </a:prstGeom>
        </p:spPr>
        <p:txBody>
          <a:bodyPr wrap="none">
            <a:spAutoFit/>
          </a:bodyPr>
          <a:lstStyle/>
          <a:p>
            <a:pPr>
              <a:spcAft>
                <a:spcPts val="600"/>
              </a:spcAft>
            </a:pPr>
            <a:r>
              <a:rPr lang="en-US" sz="2000" dirty="0">
                <a:solidFill>
                  <a:schemeClr val="bg1"/>
                </a:solidFill>
                <a:latin typeface="Georgia" panose="02040502050405020303" pitchFamily="18" charset="0"/>
              </a:rPr>
              <a:t>Option 2</a:t>
            </a:r>
          </a:p>
        </p:txBody>
      </p:sp>
      <p:pic>
        <p:nvPicPr>
          <p:cNvPr id="13" name="Picture 12">
            <a:extLst>
              <a:ext uri="{FF2B5EF4-FFF2-40B4-BE49-F238E27FC236}">
                <a16:creationId xmlns:a16="http://schemas.microsoft.com/office/drawing/2014/main" id="{E9088E99-13F7-4726-A2BE-195922F7F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8943" y="3290750"/>
            <a:ext cx="961249" cy="961249"/>
          </a:xfrm>
          <a:prstGeom prst="rect">
            <a:avLst/>
          </a:prstGeom>
        </p:spPr>
      </p:pic>
      <p:pic>
        <p:nvPicPr>
          <p:cNvPr id="15" name="Picture 14">
            <a:extLst>
              <a:ext uri="{FF2B5EF4-FFF2-40B4-BE49-F238E27FC236}">
                <a16:creationId xmlns:a16="http://schemas.microsoft.com/office/drawing/2014/main" id="{E50E20C8-1B42-4136-2861-4A47BF302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557" y="3289609"/>
            <a:ext cx="963531" cy="963531"/>
          </a:xfrm>
          <a:prstGeom prst="rect">
            <a:avLst/>
          </a:prstGeom>
        </p:spPr>
      </p:pic>
    </p:spTree>
    <p:extLst>
      <p:ext uri="{BB962C8B-B14F-4D97-AF65-F5344CB8AC3E}">
        <p14:creationId xmlns:p14="http://schemas.microsoft.com/office/powerpoint/2010/main" val="299909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p:txBody>
          <a:bodyPr/>
          <a:lstStyle/>
          <a:p>
            <a:r>
              <a:rPr lang="en-US" dirty="0">
                <a:cs typeface="Arial" panose="020B0604020202020204" pitchFamily="34" charset="0"/>
              </a:rPr>
              <a:t>Using a gift to fund life insurance</a:t>
            </a:r>
          </a:p>
        </p:txBody>
      </p:sp>
      <p:sp>
        <p:nvSpPr>
          <p:cNvPr id="3" name="Text Placeholder 2">
            <a:extLst>
              <a:ext uri="{FF2B5EF4-FFF2-40B4-BE49-F238E27FC236}">
                <a16:creationId xmlns:a16="http://schemas.microsoft.com/office/drawing/2014/main" id="{DCD4713E-8BFF-A94C-A19D-0B659916B8B5}"/>
              </a:ext>
            </a:extLst>
          </p:cNvPr>
          <p:cNvSpPr>
            <a:spLocks noGrp="1"/>
          </p:cNvSpPr>
          <p:nvPr>
            <p:ph type="body" sz="quarter" idx="10"/>
          </p:nvPr>
        </p:nvSpPr>
        <p:spPr/>
        <p:txBody>
          <a:bodyPr/>
          <a:lstStyle/>
          <a:p>
            <a:r>
              <a:rPr lang="en-US" dirty="0"/>
              <a:t>This is only the private financing ledger at 2.25%</a:t>
            </a:r>
          </a:p>
        </p:txBody>
      </p:sp>
      <p:pic>
        <p:nvPicPr>
          <p:cNvPr id="5" name="Picture 4">
            <a:extLst>
              <a:ext uri="{FF2B5EF4-FFF2-40B4-BE49-F238E27FC236}">
                <a16:creationId xmlns:a16="http://schemas.microsoft.com/office/drawing/2014/main" id="{846AAA31-7922-7117-24AA-33A1A1E4E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1524000"/>
            <a:ext cx="9334500" cy="4810322"/>
          </a:xfrm>
          <a:prstGeom prst="rect">
            <a:avLst/>
          </a:prstGeom>
        </p:spPr>
      </p:pic>
    </p:spTree>
    <p:extLst>
      <p:ext uri="{BB962C8B-B14F-4D97-AF65-F5344CB8AC3E}">
        <p14:creationId xmlns:p14="http://schemas.microsoft.com/office/powerpoint/2010/main" val="11631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0395FDA-6B1E-360D-E7C5-CFF8FA020095}"/>
              </a:ext>
            </a:extLst>
          </p:cNvPr>
          <p:cNvSpPr/>
          <p:nvPr/>
        </p:nvSpPr>
        <p:spPr>
          <a:xfrm>
            <a:off x="0" y="1892987"/>
            <a:ext cx="12191999" cy="3364813"/>
          </a:xfrm>
          <a:prstGeom prst="rect">
            <a:avLst/>
          </a:prstGeom>
          <a:solidFill>
            <a:schemeClr val="bg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p:txBody>
          <a:bodyPr/>
          <a:lstStyle/>
          <a:p>
            <a:r>
              <a:rPr lang="en-US" dirty="0">
                <a:cs typeface="Arial" panose="020B0604020202020204" pitchFamily="34" charset="0"/>
              </a:rPr>
              <a:t>Using a guaranteed death benefit</a:t>
            </a:r>
          </a:p>
        </p:txBody>
      </p:sp>
      <p:sp>
        <p:nvSpPr>
          <p:cNvPr id="6" name="TextBox 5">
            <a:extLst>
              <a:ext uri="{FF2B5EF4-FFF2-40B4-BE49-F238E27FC236}">
                <a16:creationId xmlns:a16="http://schemas.microsoft.com/office/drawing/2014/main" id="{E32C7483-5334-4D1A-A12B-A9B16B45A14B}"/>
              </a:ext>
            </a:extLst>
          </p:cNvPr>
          <p:cNvSpPr txBox="1"/>
          <p:nvPr/>
        </p:nvSpPr>
        <p:spPr>
          <a:xfrm>
            <a:off x="457199" y="5943600"/>
            <a:ext cx="10977049" cy="400110"/>
          </a:xfrm>
          <a:prstGeom prst="rect">
            <a:avLst/>
          </a:prstGeom>
          <a:noFill/>
        </p:spPr>
        <p:txBody>
          <a:bodyPr wrap="square">
            <a:spAutoFit/>
          </a:bodyPr>
          <a:lstStyle/>
          <a:p>
            <a:r>
              <a:rPr lang="en-US" sz="1000" dirty="0"/>
              <a:t>The financing assumed a $9 million loan and a $1 million gift. 50-year-old male, preferred non-tobacco. That’s a guaranteed death benefit purchased in a time of market volatility without selling equity positions in a down market. </a:t>
            </a:r>
          </a:p>
        </p:txBody>
      </p:sp>
      <p:sp>
        <p:nvSpPr>
          <p:cNvPr id="7" name="Text Placeholder 2">
            <a:extLst>
              <a:ext uri="{FF2B5EF4-FFF2-40B4-BE49-F238E27FC236}">
                <a16:creationId xmlns:a16="http://schemas.microsoft.com/office/drawing/2014/main" id="{13D3DACC-BE8E-4C68-A1A5-7364448AB110}"/>
              </a:ext>
            </a:extLst>
          </p:cNvPr>
          <p:cNvSpPr txBox="1">
            <a:spLocks/>
          </p:cNvSpPr>
          <p:nvPr/>
        </p:nvSpPr>
        <p:spPr>
          <a:xfrm>
            <a:off x="4305300" y="4067387"/>
            <a:ext cx="2175635" cy="400110"/>
          </a:xfrm>
          <a:prstGeom prst="rect">
            <a:avLst/>
          </a:prstGeom>
        </p:spPr>
        <p:txBody>
          <a:bodyPr vert="horz" lIns="0" tIns="0" rIns="0" bIns="0" rtlCol="0">
            <a:noAutofit/>
          </a:bodyPr>
          <a:lstStyle>
            <a:lvl1pPr marL="301752" indent="-301752" algn="l" defTabSz="914400" rtl="0" eaLnBrk="1" latinLnBrk="0" hangingPunct="1">
              <a:lnSpc>
                <a:spcPct val="100000"/>
              </a:lnSpc>
              <a:spcBef>
                <a:spcPts val="600"/>
              </a:spcBef>
              <a:spcAft>
                <a:spcPts val="200"/>
              </a:spcAft>
              <a:buClr>
                <a:schemeClr val="accent1"/>
              </a:buClr>
              <a:buFont typeface="+mj-lt"/>
              <a:buAutoNum type="arabicPeriod"/>
              <a:defRPr sz="1600" b="1" kern="400" baseline="0">
                <a:solidFill>
                  <a:schemeClr val="tx1"/>
                </a:solidFill>
                <a:latin typeface="+mn-lt"/>
                <a:ea typeface="+mn-ea"/>
                <a:cs typeface="Arial" panose="020B0604020202020204" pitchFamily="34" charset="0"/>
              </a:defRPr>
            </a:lvl1pPr>
            <a:lvl2pPr marL="301752" indent="0" algn="l" defTabSz="914400" rtl="0" eaLnBrk="1" latinLnBrk="0" hangingPunct="1">
              <a:lnSpc>
                <a:spcPct val="100000"/>
              </a:lnSpc>
              <a:spcBef>
                <a:spcPts val="0"/>
              </a:spcBef>
              <a:spcAft>
                <a:spcPts val="300"/>
              </a:spcAft>
              <a:buClr>
                <a:schemeClr val="accent1"/>
              </a:buClr>
              <a:buFontTx/>
              <a:buNone/>
              <a:defRPr sz="1200" b="0" kern="400" baseline="0">
                <a:solidFill>
                  <a:schemeClr val="tx1"/>
                </a:solidFill>
                <a:latin typeface="+mn-lt"/>
                <a:ea typeface="+mn-ea"/>
                <a:cs typeface="Arial" panose="020B0604020202020204" pitchFamily="34" charset="0"/>
              </a:defRPr>
            </a:lvl2pPr>
            <a:lvl3pPr marL="854964" indent="-342900" algn="l" defTabSz="914400" rtl="0" eaLnBrk="1" latinLnBrk="0" hangingPunct="1">
              <a:lnSpc>
                <a:spcPct val="100000"/>
              </a:lnSpc>
              <a:spcBef>
                <a:spcPts val="600"/>
              </a:spcBef>
              <a:spcAft>
                <a:spcPts val="0"/>
              </a:spcAft>
              <a:buClr>
                <a:schemeClr val="accent1"/>
              </a:buClr>
              <a:buFont typeface="+mj-lt"/>
              <a:buAutoNum type="arabicPeriod"/>
              <a:defRPr sz="1600" b="1" kern="400" baseline="0">
                <a:solidFill>
                  <a:schemeClr val="tx1"/>
                </a:solidFill>
                <a:latin typeface="+mn-lt"/>
                <a:ea typeface="+mn-ea"/>
                <a:cs typeface="Arial" panose="020B0604020202020204" pitchFamily="34" charset="0"/>
              </a:defRPr>
            </a:lvl3pPr>
            <a:lvl4pPr marL="1028700" indent="-342900" algn="l" defTabSz="914400" rtl="0" eaLnBrk="1" latinLnBrk="0" hangingPunct="1">
              <a:lnSpc>
                <a:spcPct val="100000"/>
              </a:lnSpc>
              <a:spcBef>
                <a:spcPts val="600"/>
              </a:spcBef>
              <a:spcAft>
                <a:spcPts val="0"/>
              </a:spcAft>
              <a:buClr>
                <a:schemeClr val="accent1"/>
              </a:buClr>
              <a:buFont typeface="+mj-lt"/>
              <a:buAutoNum type="arabicPeriod"/>
              <a:defRPr sz="1600" b="1" kern="400" baseline="0">
                <a:solidFill>
                  <a:schemeClr val="tx1"/>
                </a:solidFill>
                <a:latin typeface="+mn-lt"/>
                <a:ea typeface="+mn-ea"/>
                <a:cs typeface="Arial" panose="020B0604020202020204" pitchFamily="34" charset="0"/>
              </a:defRPr>
            </a:lvl4pPr>
            <a:lvl5pPr marL="1202436" indent="-342900" algn="l" defTabSz="914400" rtl="0" eaLnBrk="1" latinLnBrk="0" hangingPunct="1">
              <a:lnSpc>
                <a:spcPct val="100000"/>
              </a:lnSpc>
              <a:spcBef>
                <a:spcPts val="600"/>
              </a:spcBef>
              <a:spcAft>
                <a:spcPts val="0"/>
              </a:spcAft>
              <a:buClr>
                <a:schemeClr val="accent1"/>
              </a:buClr>
              <a:buFont typeface="+mj-lt"/>
              <a:buAutoNum type="arabicPeriod"/>
              <a:defRPr sz="1600" b="1"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mj-lt"/>
              <a:buNone/>
            </a:pPr>
            <a:r>
              <a:rPr lang="en-US" sz="1800" dirty="0"/>
              <a:t>VUL</a:t>
            </a:r>
            <a:r>
              <a:rPr lang="en-US" sz="1800" baseline="30000" dirty="0"/>
              <a:t>ONE</a:t>
            </a:r>
            <a:r>
              <a:rPr lang="en-US" sz="1800" dirty="0"/>
              <a:t> policy</a:t>
            </a:r>
          </a:p>
        </p:txBody>
      </p:sp>
      <p:cxnSp>
        <p:nvCxnSpPr>
          <p:cNvPr id="9" name="Straight Arrow Connector 8">
            <a:extLst>
              <a:ext uri="{FF2B5EF4-FFF2-40B4-BE49-F238E27FC236}">
                <a16:creationId xmlns:a16="http://schemas.microsoft.com/office/drawing/2014/main" id="{FAD1FE41-8BC2-4145-99CA-C83ED89F2B03}"/>
              </a:ext>
            </a:extLst>
          </p:cNvPr>
          <p:cNvCxnSpPr>
            <a:cxnSpLocks/>
          </p:cNvCxnSpPr>
          <p:nvPr/>
        </p:nvCxnSpPr>
        <p:spPr>
          <a:xfrm>
            <a:off x="3505200" y="3162271"/>
            <a:ext cx="800100" cy="0"/>
          </a:xfrm>
          <a:prstGeom prst="straightConnector1">
            <a:avLst/>
          </a:prstGeom>
          <a:ln w="25400">
            <a:solidFill>
              <a:schemeClr val="accent6"/>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F7CB1B9-D9A1-44C5-A093-5DF909C391FB}"/>
              </a:ext>
            </a:extLst>
          </p:cNvPr>
          <p:cNvSpPr txBox="1"/>
          <p:nvPr/>
        </p:nvSpPr>
        <p:spPr>
          <a:xfrm>
            <a:off x="7508452" y="3824641"/>
            <a:ext cx="2590800" cy="923330"/>
          </a:xfrm>
          <a:prstGeom prst="rect">
            <a:avLst/>
          </a:prstGeom>
          <a:noFill/>
        </p:spPr>
        <p:txBody>
          <a:bodyPr wrap="square">
            <a:spAutoFit/>
          </a:bodyPr>
          <a:lstStyle/>
          <a:p>
            <a:pPr algn="ctr"/>
            <a:r>
              <a:rPr lang="en-US" b="1" dirty="0"/>
              <a:t>$17,682,358</a:t>
            </a:r>
          </a:p>
          <a:p>
            <a:pPr algn="ctr"/>
            <a:r>
              <a:rPr lang="en-US" dirty="0"/>
              <a:t>Lifetime Guaranteed death benefit coverage</a:t>
            </a:r>
          </a:p>
        </p:txBody>
      </p:sp>
      <p:sp>
        <p:nvSpPr>
          <p:cNvPr id="4" name="Rectangle 3">
            <a:extLst>
              <a:ext uri="{FF2B5EF4-FFF2-40B4-BE49-F238E27FC236}">
                <a16:creationId xmlns:a16="http://schemas.microsoft.com/office/drawing/2014/main" id="{96C150E5-F134-1CF8-FEAF-9FF6ECE11F06}"/>
              </a:ext>
            </a:extLst>
          </p:cNvPr>
          <p:cNvSpPr/>
          <p:nvPr/>
        </p:nvSpPr>
        <p:spPr>
          <a:xfrm>
            <a:off x="1482462" y="3935982"/>
            <a:ext cx="1646768" cy="646331"/>
          </a:xfrm>
          <a:prstGeom prst="rect">
            <a:avLst/>
          </a:prstGeom>
        </p:spPr>
        <p:txBody>
          <a:bodyPr wrap="square">
            <a:spAutoFit/>
          </a:bodyPr>
          <a:lstStyle/>
          <a:p>
            <a:pPr algn="ctr"/>
            <a:r>
              <a:rPr lang="en-US" dirty="0"/>
              <a:t>$530,000 </a:t>
            </a:r>
          </a:p>
          <a:p>
            <a:pPr algn="ctr"/>
            <a:r>
              <a:rPr lang="en-US" dirty="0"/>
              <a:t>of income </a:t>
            </a:r>
          </a:p>
        </p:txBody>
      </p:sp>
      <p:sp>
        <p:nvSpPr>
          <p:cNvPr id="13" name="Text Placeholder 2">
            <a:extLst>
              <a:ext uri="{FF2B5EF4-FFF2-40B4-BE49-F238E27FC236}">
                <a16:creationId xmlns:a16="http://schemas.microsoft.com/office/drawing/2014/main" id="{9C8CC662-00A5-76D3-D541-CE3FEE7DBFFD}"/>
              </a:ext>
            </a:extLst>
          </p:cNvPr>
          <p:cNvSpPr>
            <a:spLocks noGrp="1"/>
          </p:cNvSpPr>
          <p:nvPr>
            <p:ph type="body" sz="quarter" idx="10"/>
          </p:nvPr>
        </p:nvSpPr>
        <p:spPr>
          <a:xfrm>
            <a:off x="571500" y="1097280"/>
            <a:ext cx="11036808" cy="274320"/>
          </a:xfrm>
        </p:spPr>
        <p:txBody>
          <a:bodyPr/>
          <a:lstStyle/>
          <a:p>
            <a:r>
              <a:rPr lang="en-US" i="1" dirty="0"/>
              <a:t>Lincoln VUL</a:t>
            </a:r>
            <a:r>
              <a:rPr lang="en-US" i="1" baseline="30000" dirty="0"/>
              <a:t>ONE</a:t>
            </a:r>
            <a:r>
              <a:rPr lang="en-US" i="1" dirty="0"/>
              <a:t> </a:t>
            </a:r>
            <a:r>
              <a:rPr lang="en-US" dirty="0"/>
              <a:t>(2021)</a:t>
            </a:r>
          </a:p>
        </p:txBody>
      </p:sp>
      <p:pic>
        <p:nvPicPr>
          <p:cNvPr id="10" name="Picture 9">
            <a:extLst>
              <a:ext uri="{FF2B5EF4-FFF2-40B4-BE49-F238E27FC236}">
                <a16:creationId xmlns:a16="http://schemas.microsoft.com/office/drawing/2014/main" id="{BFEA47EF-4BCD-828A-B1DC-12ACBFED7AFE}"/>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66035" y="2456360"/>
            <a:ext cx="1479622" cy="1479622"/>
          </a:xfrm>
          <a:prstGeom prst="rect">
            <a:avLst/>
          </a:prstGeom>
        </p:spPr>
      </p:pic>
      <p:pic>
        <p:nvPicPr>
          <p:cNvPr id="16" name="Picture 15">
            <a:extLst>
              <a:ext uri="{FF2B5EF4-FFF2-40B4-BE49-F238E27FC236}">
                <a16:creationId xmlns:a16="http://schemas.microsoft.com/office/drawing/2014/main" id="{DF0CA0CB-F2D5-C83A-639F-F4B941093A2E}"/>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11564" y="2498941"/>
            <a:ext cx="1247114" cy="1247114"/>
          </a:xfrm>
          <a:prstGeom prst="rect">
            <a:avLst/>
          </a:prstGeom>
        </p:spPr>
      </p:pic>
      <p:pic>
        <p:nvPicPr>
          <p:cNvPr id="18" name="Picture 17">
            <a:extLst>
              <a:ext uri="{FF2B5EF4-FFF2-40B4-BE49-F238E27FC236}">
                <a16:creationId xmlns:a16="http://schemas.microsoft.com/office/drawing/2014/main" id="{0DCEA95A-9F1B-5614-C04F-591EAC861F38}"/>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82705" y="2475024"/>
            <a:ext cx="1289895" cy="1289895"/>
          </a:xfrm>
          <a:prstGeom prst="rect">
            <a:avLst/>
          </a:prstGeom>
        </p:spPr>
      </p:pic>
      <p:cxnSp>
        <p:nvCxnSpPr>
          <p:cNvPr id="20" name="Straight Arrow Connector 19">
            <a:extLst>
              <a:ext uri="{FF2B5EF4-FFF2-40B4-BE49-F238E27FC236}">
                <a16:creationId xmlns:a16="http://schemas.microsoft.com/office/drawing/2014/main" id="{FF363AC5-CC46-6864-AB27-4A64285B460F}"/>
              </a:ext>
            </a:extLst>
          </p:cNvPr>
          <p:cNvCxnSpPr>
            <a:cxnSpLocks/>
          </p:cNvCxnSpPr>
          <p:nvPr/>
        </p:nvCxnSpPr>
        <p:spPr>
          <a:xfrm>
            <a:off x="6767689" y="3162271"/>
            <a:ext cx="800100" cy="0"/>
          </a:xfrm>
          <a:prstGeom prst="straightConnector1">
            <a:avLst/>
          </a:prstGeom>
          <a:ln w="25400">
            <a:solidFill>
              <a:schemeClr val="accent6"/>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65854"/>
      </p:ext>
    </p:extLst>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HPHC_Template_Standard_3-29-18</Template>
  <TotalTime>9649</TotalTime>
  <Words>1921</Words>
  <Application>Microsoft Macintosh PowerPoint</Application>
  <PresentationFormat>Widescreen</PresentationFormat>
  <Paragraphs>146</Paragraphs>
  <Slides>13</Slides>
  <Notes>11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13</vt:i4>
      </vt:variant>
    </vt:vector>
  </HeadingPairs>
  <TitlesOfParts>
    <vt:vector size="30" baseType="lpstr">
      <vt:lpstr>Arial</vt:lpstr>
      <vt:lpstr>Arial Black</vt:lpstr>
      <vt:lpstr>Calibri</vt:lpstr>
      <vt:lpstr>Calibri Light</vt:lpstr>
      <vt:lpstr>Georgia</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Brought to you by Lincoln Advanced Sales Solutions</vt:lpstr>
      <vt:lpstr>“Never Sell in the Midst of a Panic”</vt:lpstr>
      <vt:lpstr>Wealth transfer is a long-term strategy</vt:lpstr>
      <vt:lpstr>S&amp;P 500 index from January 1, 2022 to March 21, 2022</vt:lpstr>
      <vt:lpstr>S&amp;P 500 index dating back to 1927</vt:lpstr>
      <vt:lpstr>Case study</vt:lpstr>
      <vt:lpstr>Two options</vt:lpstr>
      <vt:lpstr>Using a gift to fund life insurance</vt:lpstr>
      <vt:lpstr>Using a guaranteed death benefit</vt:lpstr>
      <vt:lpstr>How Lincoln provides support</vt:lpstr>
      <vt:lpstr>Summary</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Sargent, Randi</cp:lastModifiedBy>
  <cp:revision>575</cp:revision>
  <dcterms:created xsi:type="dcterms:W3CDTF">2018-04-01T03:51:37Z</dcterms:created>
  <dcterms:modified xsi:type="dcterms:W3CDTF">2022-05-18T15:57:19Z</dcterms:modified>
</cp:coreProperties>
</file>