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1886" r:id="rId2"/>
    <p:sldId id="2539" r:id="rId3"/>
    <p:sldId id="2540" r:id="rId4"/>
    <p:sldId id="2541" r:id="rId5"/>
    <p:sldId id="2542" r:id="rId6"/>
    <p:sldId id="2550" r:id="rId7"/>
    <p:sldId id="2543" r:id="rId8"/>
    <p:sldId id="2544" r:id="rId9"/>
    <p:sldId id="2545" r:id="rId10"/>
    <p:sldId id="2546" r:id="rId11"/>
    <p:sldId id="2547" r:id="rId12"/>
    <p:sldId id="2548" r:id="rId13"/>
    <p:sldId id="2537" r:id="rId14"/>
    <p:sldId id="11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634"/>
    <a:srgbClr val="FFA000"/>
    <a:srgbClr val="FF5D0F"/>
    <a:srgbClr val="E3232A"/>
    <a:srgbClr val="BE0024"/>
    <a:srgbClr val="03CDB9"/>
    <a:srgbClr val="00B9B6"/>
    <a:srgbClr val="00999B"/>
    <a:srgbClr val="00767D"/>
    <a:srgbClr val="00C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FAF510-D0C5-0443-A983-8952E8ED3CD0}" v="1" dt="2023-12-26T14:07:47.0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1"/>
    <p:restoredTop sz="77959" autoAdjust="0"/>
  </p:normalViewPr>
  <p:slideViewPr>
    <p:cSldViewPr snapToGrid="0" snapToObjects="1" showGuides="1">
      <p:cViewPr varScale="1">
        <p:scale>
          <a:sx n="94" d="100"/>
          <a:sy n="94" d="100"/>
        </p:scale>
        <p:origin x="1776" y="184"/>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28" d="100"/>
          <a:sy n="128" d="100"/>
        </p:scale>
        <p:origin x="422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195EDF-A803-C848-B011-514A3F26856C}"/>
              </a:ext>
            </a:extLst>
          </p:cNvPr>
          <p:cNvSpPr>
            <a:spLocks noGrp="1"/>
          </p:cNvSpPr>
          <p:nvPr>
            <p:ph type="hdr" sz="quarter"/>
          </p:nvPr>
        </p:nvSpPr>
        <p:spPr>
          <a:xfrm>
            <a:off x="-2" y="0"/>
            <a:ext cx="6858001" cy="755374"/>
          </a:xfrm>
          <a:prstGeom prst="rect">
            <a:avLst/>
          </a:prstGeom>
        </p:spPr>
        <p:txBody>
          <a:bodyPr vert="horz" lIns="91440" tIns="45720" rIns="91440" bIns="45720" rtlCol="0" anchor="b"/>
          <a:lstStyle>
            <a:lvl1pPr algn="l">
              <a:defRPr sz="1200"/>
            </a:lvl1pPr>
          </a:lstStyle>
          <a:p>
            <a:r>
              <a:rPr lang="en-US" sz="1700" b="1" dirty="0">
                <a:latin typeface="Georgia" panose="02040502050405020303" pitchFamily="18" charset="0"/>
                <a:ea typeface="Roboto" panose="02000000000000000000" pitchFamily="2" charset="0"/>
              </a:rPr>
              <a:t>Lincoln Financial Distributors</a:t>
            </a:r>
          </a:p>
          <a:p>
            <a:r>
              <a:rPr lang="en-US" sz="1400" dirty="0">
                <a:latin typeface="Calibri" panose="020F0502020204030204" pitchFamily="34" charset="0"/>
                <a:ea typeface="Roboto" panose="02000000000000000000" pitchFamily="2" charset="0"/>
                <a:cs typeface="Calibri" panose="020F0502020204030204" pitchFamily="34" charset="0"/>
              </a:rPr>
              <a:t>More information available at </a:t>
            </a:r>
            <a:r>
              <a:rPr lang="en-US" sz="1400" dirty="0" err="1">
                <a:latin typeface="Calibri" panose="020F0502020204030204" pitchFamily="34" charset="0"/>
                <a:ea typeface="Roboto" panose="02000000000000000000" pitchFamily="2" charset="0"/>
                <a:cs typeface="Calibri" panose="020F0502020204030204" pitchFamily="34" charset="0"/>
              </a:rPr>
              <a:t>LFD.com</a:t>
            </a:r>
            <a:endParaRPr lang="en-US" dirty="0">
              <a:latin typeface="Calibri" panose="020F0502020204030204" pitchFamily="34" charset="0"/>
              <a:ea typeface="Roboto" panose="02000000000000000000" pitchFamily="2" charset="0"/>
              <a:cs typeface="Calibri" panose="020F0502020204030204" pitchFamily="34" charset="0"/>
            </a:endParaRPr>
          </a:p>
        </p:txBody>
      </p:sp>
      <p:sp>
        <p:nvSpPr>
          <p:cNvPr id="4" name="Footer Placeholder 3">
            <a:extLst>
              <a:ext uri="{FF2B5EF4-FFF2-40B4-BE49-F238E27FC236}">
                <a16:creationId xmlns:a16="http://schemas.microsoft.com/office/drawing/2014/main" id="{8FB98353-18A7-1F4E-B7EB-5AF4E26210F9}"/>
              </a:ext>
            </a:extLst>
          </p:cNvPr>
          <p:cNvSpPr>
            <a:spLocks noGrp="1"/>
          </p:cNvSpPr>
          <p:nvPr>
            <p:ph type="ftr" sz="quarter" idx="2"/>
          </p:nvPr>
        </p:nvSpPr>
        <p:spPr>
          <a:xfrm>
            <a:off x="0" y="8685213"/>
            <a:ext cx="5486400" cy="458787"/>
          </a:xfrm>
          <a:prstGeom prst="rect">
            <a:avLst/>
          </a:prstGeom>
        </p:spPr>
        <p:txBody>
          <a:bodyPr vert="horz" lIns="91440" tIns="45720" rIns="91440" bIns="45720" rtlCol="0" anchor="b"/>
          <a:lstStyle>
            <a:lvl1pPr algn="l">
              <a:defRPr sz="1200"/>
            </a:lvl1pPr>
          </a:lstStyle>
          <a:p>
            <a:r>
              <a:rPr lang="en-US" sz="1000" dirty="0">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a:t>
            </a:r>
          </a:p>
          <a:p>
            <a:r>
              <a:rPr lang="en-US" sz="1000" dirty="0">
                <a:latin typeface="Calibri" panose="020F0502020204030204" pitchFamily="34" charset="0"/>
                <a:ea typeface="Roboto" panose="02000000000000000000" pitchFamily="2" charset="0"/>
                <a:cs typeface="Calibri" panose="020F0502020204030204" pitchFamily="34" charset="0"/>
              </a:rPr>
              <a:t>LCN-5437919-013023</a:t>
            </a:r>
          </a:p>
        </p:txBody>
      </p:sp>
      <p:sp>
        <p:nvSpPr>
          <p:cNvPr id="5" name="Slide Number Placeholder 4">
            <a:extLst>
              <a:ext uri="{FF2B5EF4-FFF2-40B4-BE49-F238E27FC236}">
                <a16:creationId xmlns:a16="http://schemas.microsoft.com/office/drawing/2014/main" id="{0ABBF0C0-4CAB-F94A-A055-1F89BAF5BA8B}"/>
              </a:ext>
            </a:extLst>
          </p:cNvPr>
          <p:cNvSpPr>
            <a:spLocks noGrp="1"/>
          </p:cNvSpPr>
          <p:nvPr>
            <p:ph type="sldNum" sz="quarter" idx="3"/>
          </p:nvPr>
        </p:nvSpPr>
        <p:spPr>
          <a:xfrm>
            <a:off x="6294783" y="8685213"/>
            <a:ext cx="561630" cy="458787"/>
          </a:xfrm>
          <a:prstGeom prst="rect">
            <a:avLst/>
          </a:prstGeom>
        </p:spPr>
        <p:txBody>
          <a:bodyPr vert="horz" lIns="91440" tIns="45720" rIns="91440" bIns="45720" rtlCol="0" anchor="b"/>
          <a:lstStyle>
            <a:lvl1pPr algn="r">
              <a:defRPr sz="1200"/>
            </a:lvl1pPr>
          </a:lstStyle>
          <a:p>
            <a:fld id="{598BA63A-C357-0344-955C-97BC3D5123C3}" type="slidenum">
              <a:rPr lang="en-US" smtClean="0"/>
              <a:t>‹#›</a:t>
            </a:fld>
            <a:endParaRPr lang="en-US"/>
          </a:p>
        </p:txBody>
      </p:sp>
    </p:spTree>
    <p:extLst>
      <p:ext uri="{BB962C8B-B14F-4D97-AF65-F5344CB8AC3E}">
        <p14:creationId xmlns:p14="http://schemas.microsoft.com/office/powerpoint/2010/main" val="270250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49749-CEED-2040-81FC-4A2ECF86D16D}" type="datetimeFigureOut">
              <a:rPr lang="en-US" smtClean="0"/>
              <a:t>12/26/23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E8F1E-1D7F-634A-9632-7FD5CD3D3448}" type="slidenum">
              <a:rPr lang="en-US" smtClean="0"/>
              <a:t>‹#›</a:t>
            </a:fld>
            <a:endParaRPr lang="en-US"/>
          </a:p>
        </p:txBody>
      </p:sp>
    </p:spTree>
    <p:extLst>
      <p:ext uri="{BB962C8B-B14F-4D97-AF65-F5344CB8AC3E}">
        <p14:creationId xmlns:p14="http://schemas.microsoft.com/office/powerpoint/2010/main" val="130682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Hello, my name is [insert name and title] with Lincoln Financial Distributors. I am a registered representative of Lincoln Financial Distributors, the wholesaling broker-dealer of Lincoln Financial Group. In this presentation, I will provide an overview of Irrevocable Life Insurance Trusts, or ILITs for short.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333333"/>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333333"/>
                </a:solidFill>
                <a:effectLst/>
                <a:latin typeface="Open Sans" panose="020B0606030504020204" pitchFamily="34" charset="0"/>
              </a:rPr>
              <a:t>This </a:t>
            </a:r>
            <a:r>
              <a:rPr lang="en-US" b="0" i="0" dirty="0">
                <a:solidFill>
                  <a:srgbClr val="333333"/>
                </a:solidFill>
                <a:effectLst/>
                <a:latin typeface="Open Sans" panose="020B0606030504020204" pitchFamily="34" charset="0"/>
              </a:rPr>
              <a:t>seminar presentation is for educational and informational purposes only and not for the purpose of providing legal or tax advice. Lincoln Financial Group® affiliates, their distributors, and their respective employees, representatives and/or insurance agents do not provide tax, accounting or legal advice. Please consult an independent advisor as to any tax, accounting or legal statements made herein.</a:t>
            </a:r>
            <a:endParaRPr lang="en-US" alt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B5AA1-B988-45DD-88BF-F9FC26EA8F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966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solidFill>
                  <a:srgbClr val="000000"/>
                </a:solidFill>
                <a:latin typeface="+mn-lt"/>
              </a:rPr>
              <a:t>Let’s review another case study, which demonstrates the control that an ILIT can provide over the distribution of assets to its beneficiaries. Meet John, a successful executive with three grown children. He owns a $3,000,000 life insurance policy purchased years ago to protect his spouse and children in case of his premature death. Surprisingly, his spouse passed away this past year. John has had a few medical scares and wishes to maintain his insurance but understands that given his net worth, the policy could be subject to federal estate taxes. John transfers his policy to an irrevocable life insurance trust and makes annual exclusion gifts to fund the premiums. In this way, $1,200,000 of possible estate taxes are shielded. Also, although two of his children are successful, one has a spending problem, thus his attorney recommends language that will provide the trustee with discretion in terms of distributions.</a:t>
            </a:r>
            <a:endParaRPr lang="en-US" altLang="en-US" dirty="0">
              <a:latin typeface="+mn-lt"/>
            </a:endParaRP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10</a:t>
            </a:fld>
            <a:endParaRPr lang="en-US"/>
          </a:p>
        </p:txBody>
      </p:sp>
    </p:spTree>
    <p:extLst>
      <p:ext uri="{BB962C8B-B14F-4D97-AF65-F5344CB8AC3E}">
        <p14:creationId xmlns:p14="http://schemas.microsoft.com/office/powerpoint/2010/main" val="3066402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p:txBody>
      </p:sp>
      <p:sp>
        <p:nvSpPr>
          <p:cNvPr id="4" name="Slide Number Placeholder 3"/>
          <p:cNvSpPr>
            <a:spLocks noGrp="1"/>
          </p:cNvSpPr>
          <p:nvPr>
            <p:ph type="sldNum" sz="quarter" idx="5"/>
          </p:nvPr>
        </p:nvSpPr>
        <p:spPr/>
        <p:txBody>
          <a:bodyPr/>
          <a:lstStyle/>
          <a:p>
            <a:fld id="{236E8F1E-1D7F-634A-9632-7FD5CD3D3448}" type="slidenum">
              <a:rPr lang="en-US" smtClean="0"/>
              <a:t>11</a:t>
            </a:fld>
            <a:endParaRPr lang="en-US"/>
          </a:p>
        </p:txBody>
      </p:sp>
    </p:spTree>
    <p:extLst>
      <p:ext uri="{BB962C8B-B14F-4D97-AF65-F5344CB8AC3E}">
        <p14:creationId xmlns:p14="http://schemas.microsoft.com/office/powerpoint/2010/main" val="2752949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p:txBody>
      </p:sp>
      <p:sp>
        <p:nvSpPr>
          <p:cNvPr id="4" name="Slide Number Placeholder 3"/>
          <p:cNvSpPr>
            <a:spLocks noGrp="1"/>
          </p:cNvSpPr>
          <p:nvPr>
            <p:ph type="sldNum" sz="quarter" idx="5"/>
          </p:nvPr>
        </p:nvSpPr>
        <p:spPr/>
        <p:txBody>
          <a:bodyPr/>
          <a:lstStyle/>
          <a:p>
            <a:fld id="{236E8F1E-1D7F-634A-9632-7FD5CD3D3448}" type="slidenum">
              <a:rPr lang="en-US" smtClean="0"/>
              <a:t>12</a:t>
            </a:fld>
            <a:endParaRPr lang="en-US"/>
          </a:p>
        </p:txBody>
      </p:sp>
    </p:spTree>
    <p:extLst>
      <p:ext uri="{BB962C8B-B14F-4D97-AF65-F5344CB8AC3E}">
        <p14:creationId xmlns:p14="http://schemas.microsoft.com/office/powerpoint/2010/main" val="1786724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13</a:t>
            </a:fld>
            <a:endParaRPr lang="en-US"/>
          </a:p>
        </p:txBody>
      </p:sp>
    </p:spTree>
    <p:extLst>
      <p:ext uri="{BB962C8B-B14F-4D97-AF65-F5344CB8AC3E}">
        <p14:creationId xmlns:p14="http://schemas.microsoft.com/office/powerpoint/2010/main" val="19614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Today, we are going to discuss what an ILIT is, why someone would want to establish an ILIT, and then provide an overview of the strategy. We will conclude with a couple case studies to drive the whole story home.</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2</a:t>
            </a:fld>
            <a:endParaRPr lang="en-US"/>
          </a:p>
        </p:txBody>
      </p:sp>
    </p:spTree>
    <p:extLst>
      <p:ext uri="{BB962C8B-B14F-4D97-AF65-F5344CB8AC3E}">
        <p14:creationId xmlns:p14="http://schemas.microsoft.com/office/powerpoint/2010/main" val="262793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Let’s start off by talking about what an ILIT is. With an irrevocable trust, the grantor gives up all rights to transferred property with no ability to revoke, terminate or modify the trust in any material way. When an irrevocable trust simply holds a life insurance policy, most often on the grantor’s life, it’s called an irrevocable life insurance trust (ILIT). If the trust beneficiaries are granted limited withdrawal powers, it may also be called a “Crummey trust,” named after the taxpayer in a famous court case approving certain powers. This is critical to ensure that the life insurance proceeds are kept out of the grantor’s estate.</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3</a:t>
            </a:fld>
            <a:endParaRPr lang="en-US"/>
          </a:p>
        </p:txBody>
      </p:sp>
    </p:spTree>
    <p:extLst>
      <p:ext uri="{BB962C8B-B14F-4D97-AF65-F5344CB8AC3E}">
        <p14:creationId xmlns:p14="http://schemas.microsoft.com/office/powerpoint/2010/main" val="210438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Now that we’ve discussed what an ILIT is, let’s move onto why a client would want to consider an ILIT. If structured properly, an ILIT can be used to meet the liquidity needs of the grantor’s estate, provide income for survivors, shield federal estate taxes on life insurance proceeds, and shelter property in the trust from creditors at the grantor’s death. Discretionary powers may also be given to the trustee to control how much and to whom assets are distributed to.</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4</a:t>
            </a:fld>
            <a:endParaRPr lang="en-US"/>
          </a:p>
        </p:txBody>
      </p:sp>
    </p:spTree>
    <p:extLst>
      <p:ext uri="{BB962C8B-B14F-4D97-AF65-F5344CB8AC3E}">
        <p14:creationId xmlns:p14="http://schemas.microsoft.com/office/powerpoint/2010/main" val="143381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We’ve discussed what an ILIT is and why a client would want to use one. Now let’s tie it all together by providing an overview of the strategy. First, the grantor establishes the ILIT and funds it with an existing life insurance policy or the trustee purchases a new policy. The grantor does not have incidents of ownership in the policy. At the grantor’s death, the trust receives the insurance proceeds estate tax-free because they are outside the grantor’s estate. </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5</a:t>
            </a:fld>
            <a:endParaRPr lang="en-US"/>
          </a:p>
        </p:txBody>
      </p:sp>
    </p:spTree>
    <p:extLst>
      <p:ext uri="{BB962C8B-B14F-4D97-AF65-F5344CB8AC3E}">
        <p14:creationId xmlns:p14="http://schemas.microsoft.com/office/powerpoint/2010/main" val="220655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No overview of this strategy would be complete without discussing the tax implications of how the trust is funded. If the grantor funds the trust with cash to pay the insurance premiums, the trust income is taxed to the grantor. However, if the premiums are funded with annual gifts, the gifts can be made tax-free if the trust’s beneficiaries have the Crummey powers I mentioned earlier. These powers give the beneficiaries the ability to withdraw the annual gift within a specified window of time (usually 30 days), but they usually don’t as the power is given simply to shield gift taxes.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6E8F1E-1D7F-634A-9632-7FD5CD3D34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2930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solidFill>
                  <a:srgbClr val="000000"/>
                </a:solidFill>
                <a:latin typeface="+mn-lt"/>
              </a:rPr>
              <a:t>Now that we’ve covered what an ILIT is, why a client would consider establishing one, and provided an overview of the strategy, let’s review a case study. Pete, 70, and Elayne, 65, are married and have three adult children. For many years, they ran a successful business, and because none of their children were interested in taking it over, they recently sold it and retired. T</a:t>
            </a:r>
            <a:r>
              <a:rPr lang="en-US" dirty="0">
                <a:latin typeface="+mn-lt"/>
              </a:rPr>
              <a:t>heir adjusted gross estate (i.e., net worth) is approximately $25M. </a:t>
            </a:r>
            <a:r>
              <a:rPr lang="en-US" altLang="en-US" dirty="0">
                <a:solidFill>
                  <a:srgbClr val="000000"/>
                </a:solidFill>
                <a:latin typeface="+mn-lt"/>
              </a:rPr>
              <a:t> </a:t>
            </a:r>
          </a:p>
          <a:p>
            <a:pPr eaLnBrk="1" hangingPunct="1">
              <a:spcBef>
                <a:spcPct val="0"/>
              </a:spcBef>
            </a:pPr>
            <a:endParaRPr lang="en-US" altLang="en-US" dirty="0">
              <a:solidFill>
                <a:srgbClr val="000000"/>
              </a:solidFill>
              <a:latin typeface="+mn-lt"/>
            </a:endParaRPr>
          </a:p>
          <a:p>
            <a:pPr eaLnBrk="1" hangingPunct="1">
              <a:spcBef>
                <a:spcPct val="0"/>
              </a:spcBef>
            </a:pPr>
            <a:r>
              <a:rPr lang="en-US" altLang="en-US" dirty="0">
                <a:solidFill>
                  <a:srgbClr val="000000"/>
                </a:solidFill>
                <a:latin typeface="+mn-lt"/>
              </a:rPr>
              <a:t>They have sufficient income to enjoy their retirement but have two additional goals: They want to make sure their two sons and daughter will be financially secure, and to minimize taxes on their assets.</a:t>
            </a:r>
          </a:p>
          <a:p>
            <a:pPr eaLnBrk="1" hangingPunct="1">
              <a:spcBef>
                <a:spcPct val="0"/>
              </a:spcBef>
            </a:pPr>
            <a:endParaRPr lang="en-US" altLang="en-US" dirty="0">
              <a:solidFill>
                <a:srgbClr val="000000"/>
              </a:solidFill>
              <a:latin typeface="+mn-lt"/>
            </a:endParaRPr>
          </a:p>
          <a:p>
            <a:pPr eaLnBrk="1" hangingPunct="1">
              <a:spcBef>
                <a:spcPct val="0"/>
              </a:spcBef>
            </a:pPr>
            <a:r>
              <a:rPr lang="en-US" dirty="0">
                <a:latin typeface="+mn-lt"/>
              </a:rPr>
              <a:t>After discussing their goals with their financial professional, he recommended that it might be beneficial to work with an estate planning attorney to establish an ILIT, which will own a </a:t>
            </a:r>
            <a:r>
              <a:rPr lang="en-US" sz="1200" b="0" i="1" dirty="0">
                <a:latin typeface="+mn-lt"/>
              </a:rPr>
              <a:t>Lincoln</a:t>
            </a:r>
            <a:r>
              <a:rPr lang="en-US" sz="1200" b="0" dirty="0">
                <a:latin typeface="+mn-lt"/>
              </a:rPr>
              <a:t> </a:t>
            </a:r>
            <a:r>
              <a:rPr lang="en-US" sz="1200" b="0" i="1" dirty="0">
                <a:latin typeface="+mn-lt"/>
              </a:rPr>
              <a:t>SVUL</a:t>
            </a:r>
            <a:r>
              <a:rPr lang="en-US" sz="1200" b="0" i="1" baseline="30000" dirty="0">
                <a:latin typeface="+mn-lt"/>
              </a:rPr>
              <a:t>ONE </a:t>
            </a:r>
            <a:r>
              <a:rPr lang="en-US" dirty="0">
                <a:latin typeface="+mn-lt"/>
              </a:rPr>
              <a:t>policy. They plan to fund the trust by maxing out their annual federal gift tax exclusion. Both Pete and Elayne plan to gift $54,000 to the trust each year for a total of $108,000 (2 parents  x $18,000 annual gift tax exclusion as indexed for the year 2024 – this amount changes each year x 3 </a:t>
            </a:r>
            <a:r>
              <a:rPr lang="en-US" dirty="0" err="1">
                <a:latin typeface="+mn-lt"/>
              </a:rPr>
              <a:t>donees</a:t>
            </a:r>
            <a:r>
              <a:rPr lang="en-US" dirty="0">
                <a:latin typeface="+mn-lt"/>
              </a:rPr>
              <a:t> = $108,000) and these gifts are used to fund the level premium of the </a:t>
            </a:r>
            <a:r>
              <a:rPr lang="en-US" sz="1200" b="0" i="1" dirty="0">
                <a:latin typeface="+mn-lt"/>
              </a:rPr>
              <a:t>Lincoln</a:t>
            </a:r>
            <a:r>
              <a:rPr lang="en-US" sz="1200" b="0" dirty="0">
                <a:latin typeface="+mn-lt"/>
              </a:rPr>
              <a:t> </a:t>
            </a:r>
            <a:r>
              <a:rPr lang="en-US" sz="1200" b="0" i="1" dirty="0">
                <a:latin typeface="+mn-lt"/>
              </a:rPr>
              <a:t>SVUL</a:t>
            </a:r>
            <a:r>
              <a:rPr lang="en-US" sz="1200" b="0" i="1" baseline="30000" dirty="0">
                <a:latin typeface="+mn-lt"/>
              </a:rPr>
              <a:t>ONE</a:t>
            </a:r>
            <a:r>
              <a:rPr lang="en-US" dirty="0">
                <a:latin typeface="+mn-lt"/>
              </a:rPr>
              <a:t>. This funding purchased $5.4M of death benefit guaranteed for life p</a:t>
            </a:r>
            <a:r>
              <a:rPr lang="en-US" altLang="en-US" dirty="0">
                <a:latin typeface="+mn-lt"/>
              </a:rPr>
              <a:t>lus, should the policy experience a level of positive returns, there is potential upside for cash value and death benefit growth. </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7</a:t>
            </a:fld>
            <a:endParaRPr lang="en-US"/>
          </a:p>
        </p:txBody>
      </p:sp>
    </p:spTree>
    <p:extLst>
      <p:ext uri="{BB962C8B-B14F-4D97-AF65-F5344CB8AC3E}">
        <p14:creationId xmlns:p14="http://schemas.microsoft.com/office/powerpoint/2010/main" val="1678706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So what is the benefit of this strategy? </a:t>
            </a:r>
            <a:r>
              <a:rPr lang="en-US" dirty="0"/>
              <a:t>This slide compares what is transferred to heirs with and without the </a:t>
            </a:r>
            <a:r>
              <a:rPr lang="en-US" sz="1200" b="0" i="1" dirty="0"/>
              <a:t>Lincoln</a:t>
            </a:r>
            <a:r>
              <a:rPr lang="en-US" sz="1200" b="0" dirty="0"/>
              <a:t> </a:t>
            </a:r>
            <a:r>
              <a:rPr lang="en-US" sz="1200" b="0" i="1" dirty="0"/>
              <a:t>SVUL</a:t>
            </a:r>
            <a:r>
              <a:rPr lang="en-US" sz="1200" b="0" i="1" baseline="30000" dirty="0"/>
              <a:t>ONE </a:t>
            </a:r>
            <a:r>
              <a:rPr lang="en-US" dirty="0"/>
              <a:t>policy. Assuming Elayne is the second insured to pass, and she does so at her life expectancy (age 91), there is over $2.5M more transferred to the heirs with the life insurance. For simplicity purposes, 0% growth in the estate is assumed, but this can be adjusted. For the purposes of calculating the federal estate taxes due, the software assumed the sunset of the Tax Cuts and Jobs Act at the end of 2025 as we assumed that Elayne, the second insured to die, did so after 1/1/2026. The software also assumed a 40% estate tax bracket, the maximum rate according to today’s tax law.  </a:t>
            </a:r>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8</a:t>
            </a:fld>
            <a:endParaRPr lang="en-US"/>
          </a:p>
        </p:txBody>
      </p:sp>
    </p:spTree>
    <p:extLst>
      <p:ext uri="{BB962C8B-B14F-4D97-AF65-F5344CB8AC3E}">
        <p14:creationId xmlns:p14="http://schemas.microsoft.com/office/powerpoint/2010/main" val="1276994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added benefit of having the life insurance policy owned by the ILIT is that the death benefit proceeds will transfer to their children free of income and estate taxes upon the death of the second insured. Had they purchased the life insurance policy without the ILIT, the death benefit proceeds would have been considered part of their taxable estate, thus subjecting the proceeds to estate tax and reducing the total amount transferred to their children at the second insured’s death. Furthermore, the annual gifts used for premium reduced the insureds’ taxable estate.</a:t>
            </a:r>
            <a:endParaRPr lang="en-US" altLang="en-US" dirty="0"/>
          </a:p>
          <a:p>
            <a:endParaRPr lang="en-US" dirty="0"/>
          </a:p>
        </p:txBody>
      </p:sp>
      <p:sp>
        <p:nvSpPr>
          <p:cNvPr id="4" name="Slide Number Placeholder 3"/>
          <p:cNvSpPr>
            <a:spLocks noGrp="1"/>
          </p:cNvSpPr>
          <p:nvPr>
            <p:ph type="sldNum" sz="quarter" idx="5"/>
          </p:nvPr>
        </p:nvSpPr>
        <p:spPr/>
        <p:txBody>
          <a:bodyPr/>
          <a:lstStyle/>
          <a:p>
            <a:fld id="{236E8F1E-1D7F-634A-9632-7FD5CD3D3448}" type="slidenum">
              <a:rPr lang="en-US" smtClean="0"/>
              <a:t>9</a:t>
            </a:fld>
            <a:endParaRPr lang="en-US"/>
          </a:p>
        </p:txBody>
      </p:sp>
    </p:spTree>
    <p:extLst>
      <p:ext uri="{BB962C8B-B14F-4D97-AF65-F5344CB8AC3E}">
        <p14:creationId xmlns:p14="http://schemas.microsoft.com/office/powerpoint/2010/main" val="421402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w/ Photo Background">
    <p:spTree>
      <p:nvGrpSpPr>
        <p:cNvPr id="1" name=""/>
        <p:cNvGrpSpPr/>
        <p:nvPr/>
      </p:nvGrpSpPr>
      <p:grpSpPr>
        <a:xfrm>
          <a:off x="0" y="0"/>
          <a:ext cx="0" cy="0"/>
          <a:chOff x="0" y="0"/>
          <a:chExt cx="0" cy="0"/>
        </a:xfrm>
      </p:grpSpPr>
      <p:sp>
        <p:nvSpPr>
          <p:cNvPr id="18" name="Picture Placeholder 6">
            <a:extLst>
              <a:ext uri="{FF2B5EF4-FFF2-40B4-BE49-F238E27FC236}">
                <a16:creationId xmlns:a16="http://schemas.microsoft.com/office/drawing/2014/main" id="{262902D5-E4F6-4E0B-89D0-9DAC82BBC5AF}"/>
              </a:ext>
            </a:extLst>
          </p:cNvPr>
          <p:cNvSpPr>
            <a:spLocks noGrp="1"/>
          </p:cNvSpPr>
          <p:nvPr>
            <p:ph type="pic" sz="quarter" idx="20" hasCustomPrompt="1"/>
          </p:nvPr>
        </p:nvSpPr>
        <p:spPr>
          <a:xfrm>
            <a:off x="0" y="0"/>
            <a:ext cx="12198096" cy="6858000"/>
          </a:xfrm>
          <a:solidFill>
            <a:schemeClr val="tx2"/>
          </a:solidFill>
        </p:spPr>
        <p:txBody>
          <a:bodyPr lIns="3291840" tIns="2468880"/>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r>
              <a:rPr lang="en-US" dirty="0"/>
              <a:t>Click icon</a:t>
            </a:r>
            <a:br>
              <a:rPr lang="en-US" dirty="0"/>
            </a:br>
            <a:r>
              <a:rPr lang="en-US" dirty="0"/>
              <a:t>To insert</a:t>
            </a:r>
            <a:br>
              <a:rPr lang="en-US" dirty="0"/>
            </a:br>
            <a:r>
              <a:rPr lang="en-US" dirty="0"/>
              <a:t>image</a:t>
            </a:r>
          </a:p>
        </p:txBody>
      </p:sp>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736BC3B3-A144-0D40-945D-E8A7646634DF}"/>
              </a:ext>
            </a:extLst>
          </p:cNvPr>
          <p:cNvSpPr>
            <a:spLocks noGrp="1"/>
          </p:cNvSpPr>
          <p:nvPr>
            <p:ph type="body" idx="1" hasCustomPrompt="1"/>
          </p:nvPr>
        </p:nvSpPr>
        <p:spPr>
          <a:xfrm>
            <a:off x="6811390" y="1317582"/>
            <a:ext cx="4270248" cy="1674757"/>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95E589A3-826B-E04E-B1A1-872F42805184}"/>
              </a:ext>
            </a:extLst>
          </p:cNvPr>
          <p:cNvSpPr>
            <a:spLocks noGrp="1"/>
          </p:cNvSpPr>
          <p:nvPr>
            <p:ph type="ctrTitle" hasCustomPrompt="1"/>
          </p:nvPr>
        </p:nvSpPr>
        <p:spPr>
          <a:xfrm>
            <a:off x="6811390" y="3114118"/>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Tree>
    <p:extLst>
      <p:ext uri="{BB962C8B-B14F-4D97-AF65-F5344CB8AC3E}">
        <p14:creationId xmlns:p14="http://schemas.microsoft.com/office/powerpoint/2010/main" val="191287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ow of 6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
        <p:nvSpPr>
          <p:cNvPr id="18" name="Picture Placeholder 15">
            <a:extLst>
              <a:ext uri="{FF2B5EF4-FFF2-40B4-BE49-F238E27FC236}">
                <a16:creationId xmlns:a16="http://schemas.microsoft.com/office/drawing/2014/main" id="{FC62AE94-F79E-4583-B8BD-55DC2B03B496}"/>
              </a:ext>
            </a:extLst>
          </p:cNvPr>
          <p:cNvSpPr>
            <a:spLocks noGrp="1"/>
          </p:cNvSpPr>
          <p:nvPr>
            <p:ph type="pic" sz="quarter" idx="17" hasCustomPrompt="1"/>
          </p:nvPr>
        </p:nvSpPr>
        <p:spPr>
          <a:xfrm>
            <a:off x="2442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
        <p:nvSpPr>
          <p:cNvPr id="21" name="Picture Placeholder 15">
            <a:extLst>
              <a:ext uri="{FF2B5EF4-FFF2-40B4-BE49-F238E27FC236}">
                <a16:creationId xmlns:a16="http://schemas.microsoft.com/office/drawing/2014/main" id="{9AACB5DD-B317-440E-B6A5-F3DE8733615E}"/>
              </a:ext>
            </a:extLst>
          </p:cNvPr>
          <p:cNvSpPr>
            <a:spLocks noGrp="1"/>
          </p:cNvSpPr>
          <p:nvPr>
            <p:ph type="pic" sz="quarter" idx="20" hasCustomPrompt="1"/>
          </p:nvPr>
        </p:nvSpPr>
        <p:spPr>
          <a:xfrm>
            <a:off x="4313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
        <p:nvSpPr>
          <p:cNvPr id="24" name="Picture Placeholder 15">
            <a:extLst>
              <a:ext uri="{FF2B5EF4-FFF2-40B4-BE49-F238E27FC236}">
                <a16:creationId xmlns:a16="http://schemas.microsoft.com/office/drawing/2014/main" id="{CCD12271-BA7C-473A-A05B-B9A774A70225}"/>
              </a:ext>
            </a:extLst>
          </p:cNvPr>
          <p:cNvSpPr>
            <a:spLocks noGrp="1"/>
          </p:cNvSpPr>
          <p:nvPr>
            <p:ph type="pic" sz="quarter" idx="23" hasCustomPrompt="1"/>
          </p:nvPr>
        </p:nvSpPr>
        <p:spPr>
          <a:xfrm>
            <a:off x="6184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
        <p:nvSpPr>
          <p:cNvPr id="27" name="Picture Placeholder 15">
            <a:extLst>
              <a:ext uri="{FF2B5EF4-FFF2-40B4-BE49-F238E27FC236}">
                <a16:creationId xmlns:a16="http://schemas.microsoft.com/office/drawing/2014/main" id="{9AB5F575-471E-4FFE-A2A9-A1C82BCA802D}"/>
              </a:ext>
            </a:extLst>
          </p:cNvPr>
          <p:cNvSpPr>
            <a:spLocks noGrp="1"/>
          </p:cNvSpPr>
          <p:nvPr>
            <p:ph type="pic" sz="quarter" idx="26" hasCustomPrompt="1"/>
          </p:nvPr>
        </p:nvSpPr>
        <p:spPr>
          <a:xfrm>
            <a:off x="8055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
        <p:nvSpPr>
          <p:cNvPr id="30" name="Picture Placeholder 15">
            <a:extLst>
              <a:ext uri="{FF2B5EF4-FFF2-40B4-BE49-F238E27FC236}">
                <a16:creationId xmlns:a16="http://schemas.microsoft.com/office/drawing/2014/main" id="{57ECE6A2-D599-47BE-A668-9FFF5ED8FDC0}"/>
              </a:ext>
            </a:extLst>
          </p:cNvPr>
          <p:cNvSpPr>
            <a:spLocks noGrp="1"/>
          </p:cNvSpPr>
          <p:nvPr>
            <p:ph type="pic" sz="quarter" idx="29" hasCustomPrompt="1"/>
          </p:nvPr>
        </p:nvSpPr>
        <p:spPr>
          <a:xfrm>
            <a:off x="9926639"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475" y="3766185"/>
            <a:ext cx="1682138" cy="182880"/>
          </a:xfrm>
        </p:spPr>
        <p:txBody>
          <a:bodyPr/>
          <a:lstStyle>
            <a:lvl1pPr marL="0" indent="0">
              <a:spcAft>
                <a:spcPts val="0"/>
              </a:spcAft>
              <a:buNone/>
              <a:defRPr sz="1600" b="1">
                <a:solidFill>
                  <a:schemeClr val="accent1"/>
                </a:solidFill>
                <a:latin typeface="Georgia" panose="02040502050405020303" pitchFamily="18" charset="0"/>
              </a:defRPr>
            </a:lvl1pPr>
          </a:lstStyle>
          <a:p>
            <a:pPr lvl="0"/>
            <a:r>
              <a:rPr lang="en-US" dirty="0"/>
              <a:t>Edit title</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475" y="4046625"/>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a:t>
            </a:r>
            <a:br>
              <a:rPr lang="en-US" dirty="0"/>
            </a:br>
            <a:r>
              <a:rPr lang="en-US" dirty="0"/>
              <a:t>Edit info line 2</a:t>
            </a:r>
          </a:p>
        </p:txBody>
      </p:sp>
    </p:spTree>
    <p:extLst>
      <p:ext uri="{BB962C8B-B14F-4D97-AF65-F5344CB8AC3E}">
        <p14:creationId xmlns:p14="http://schemas.microsoft.com/office/powerpoint/2010/main" val="356444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Image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bg2"/>
          </a:solidFill>
        </p:spPr>
        <p:txBody>
          <a:bodyPr lIns="100584" rIns="100584" bIns="137160" anchor="b" anchorCtr="0"/>
          <a:lstStyle>
            <a:lvl1pPr marL="0" indent="0">
              <a:spcAft>
                <a:spcPts val="0"/>
              </a:spcAft>
              <a:buNone/>
              <a:defRPr sz="1400" b="0">
                <a:solidFill>
                  <a:schemeClr val="tx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bg2"/>
          </a:solidFill>
        </p:spPr>
        <p:txBody>
          <a:bodyPr lIns="100584" rIns="100584" bIns="137160" anchor="b" anchorCtr="0"/>
          <a:lstStyle>
            <a:lvl1pPr marL="0" indent="0">
              <a:spcAft>
                <a:spcPts val="0"/>
              </a:spcAft>
              <a:buNone/>
              <a:defRPr sz="1400" b="0">
                <a:solidFill>
                  <a:schemeClr val="tx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bg2"/>
          </a:solidFill>
        </p:spPr>
        <p:txBody>
          <a:bodyPr lIns="100584" rIns="100584" bIns="137160" anchor="b" anchorCtr="0"/>
          <a:lstStyle>
            <a:lvl1pPr marL="0" indent="0">
              <a:spcAft>
                <a:spcPts val="0"/>
              </a:spcAft>
              <a:buNone/>
              <a:defRPr sz="1400" b="0">
                <a:solidFill>
                  <a:schemeClr val="tx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bg2"/>
          </a:solidFill>
        </p:spPr>
        <p:txBody>
          <a:bodyPr lIns="100584" rIns="100584" bIns="137160" anchor="b" anchorCtr="0"/>
          <a:lstStyle>
            <a:lvl1pPr marL="0" indent="0">
              <a:spcAft>
                <a:spcPts val="0"/>
              </a:spcAft>
              <a:buNone/>
              <a:defRPr sz="1400" b="0">
                <a:solidFill>
                  <a:schemeClr val="tx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Tree>
    <p:extLst>
      <p:ext uri="{BB962C8B-B14F-4D97-AF65-F5344CB8AC3E}">
        <p14:creationId xmlns:p14="http://schemas.microsoft.com/office/powerpoint/2010/main" val="751758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Image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1"/>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1"/>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1"/>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1"/>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Tree>
    <p:extLst>
      <p:ext uri="{BB962C8B-B14F-4D97-AF65-F5344CB8AC3E}">
        <p14:creationId xmlns:p14="http://schemas.microsoft.com/office/powerpoint/2010/main" val="1108563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Image Grid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rgbClr val="FF5D0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rgbClr val="FF5D0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rgbClr val="FF5D0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rgbClr val="FF5D0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Tree>
    <p:extLst>
      <p:ext uri="{BB962C8B-B14F-4D97-AF65-F5344CB8AC3E}">
        <p14:creationId xmlns:p14="http://schemas.microsoft.com/office/powerpoint/2010/main" val="2010252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mp; Image Grid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rgbClr val="FBA51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rgbClr val="FBA51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rgbClr val="FBA51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rgbClr val="FBA51F"/>
          </a:solidFill>
        </p:spPr>
        <p:txBody>
          <a:bodyPr lIns="100584" rIns="100584" bIns="137160" anchor="b" anchorCtr="0"/>
          <a:lstStyle>
            <a:lvl1pPr marL="0" indent="0">
              <a:spcAft>
                <a:spcPts val="0"/>
              </a:spcAft>
              <a:buNone/>
              <a:defRPr sz="1400" b="0">
                <a:solidFill>
                  <a:schemeClr val="bg1"/>
                </a:solidFill>
                <a:latin typeface="Calibri" panose="020F0502020204030204" pitchFamily="34" charset="0"/>
                <a:cs typeface="Calibri" panose="020F0502020204030204" pitchFamily="34" charset="0"/>
              </a:defRPr>
            </a:lvl1pPr>
          </a:lstStyle>
          <a:p>
            <a:pPr lvl="0"/>
            <a:r>
              <a:rPr lang="en-US" dirty="0"/>
              <a:t>Edit title</a:t>
            </a:r>
            <a:br>
              <a:rPr lang="en-US" dirty="0"/>
            </a:br>
            <a:r>
              <a:rPr lang="en-US" dirty="0"/>
              <a:t>Edit info line 1</a:t>
            </a:r>
            <a:br>
              <a:rPr lang="en-US" dirty="0"/>
            </a:br>
            <a:r>
              <a:rPr lang="en-US" dirty="0"/>
              <a:t>Edit info line 2</a:t>
            </a:r>
          </a:p>
        </p:txBody>
      </p:sp>
    </p:spTree>
    <p:extLst>
      <p:ext uri="{BB962C8B-B14F-4D97-AF65-F5344CB8AC3E}">
        <p14:creationId xmlns:p14="http://schemas.microsoft.com/office/powerpoint/2010/main" val="2690562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4265"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4124"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Tree>
    <p:extLst>
      <p:ext uri="{BB962C8B-B14F-4D97-AF65-F5344CB8AC3E}">
        <p14:creationId xmlns:p14="http://schemas.microsoft.com/office/powerpoint/2010/main" val="3631258672"/>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BE0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2" name="Title 1">
            <a:extLst>
              <a:ext uri="{FF2B5EF4-FFF2-40B4-BE49-F238E27FC236}">
                <a16:creationId xmlns:a16="http://schemas.microsoft.com/office/drawing/2014/main" id="{F7B74803-6C1F-A942-9CD3-C7D754DE5984}"/>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24355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811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1" name="Title 1">
            <a:extLst>
              <a:ext uri="{FF2B5EF4-FFF2-40B4-BE49-F238E27FC236}">
                <a16:creationId xmlns:a16="http://schemas.microsoft.com/office/drawing/2014/main" id="{5E1B7345-CE22-0F47-A0E0-B54FD41E34BC}"/>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49736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E323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4CE416B0-BC08-7441-BDBC-EF516252C0EA}"/>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66627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FF5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6816889B-629F-2142-9175-ADA5DC42D912}"/>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7115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9289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FFA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tx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E8FAA317-BD21-BF48-9724-83C288893022}"/>
              </a:ext>
            </a:extLst>
          </p:cNvPr>
          <p:cNvSpPr>
            <a:spLocks noGrp="1"/>
          </p:cNvSpPr>
          <p:nvPr>
            <p:ph type="title"/>
          </p:nvPr>
        </p:nvSpPr>
        <p:spPr>
          <a:xfrm>
            <a:off x="571641" y="0"/>
            <a:ext cx="4125050" cy="6286500"/>
          </a:xfrm>
        </p:spPr>
        <p:txBody>
          <a:bodyPr rIns="91440" anchor="ctr"/>
          <a:lstStyle>
            <a:lvl1pPr>
              <a:defRPr sz="42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18586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254F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1" name="Title 1">
            <a:extLst>
              <a:ext uri="{FF2B5EF4-FFF2-40B4-BE49-F238E27FC236}">
                <a16:creationId xmlns:a16="http://schemas.microsoft.com/office/drawing/2014/main" id="{151F1524-B331-FA4F-8401-9B95A21FA8B8}"/>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92461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7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1" name="Title 1">
            <a:extLst>
              <a:ext uri="{FF2B5EF4-FFF2-40B4-BE49-F238E27FC236}">
                <a16:creationId xmlns:a16="http://schemas.microsoft.com/office/drawing/2014/main" id="{7247A10E-5FF4-A149-A510-D60136C2C85D}"/>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481641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9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080C45E6-A985-4E44-8C17-ABC4D759E0AD}"/>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66168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F5F7B610-D77A-3345-BE1D-3A766DF06BC8}"/>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78107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76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34F9001B-2F6D-C44E-B410-09E803ADF144}"/>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52056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9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BA165EA2-ADF3-3842-A7DA-2430FFAA9031}"/>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59719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0B9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D8651B75-EF87-894C-8FBB-4DDCFF2527A5}"/>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521351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96CB-0C46-C749-BCBD-F6D81EB07BC2}"/>
              </a:ext>
            </a:extLst>
          </p:cNvPr>
          <p:cNvSpPr>
            <a:spLocks noGrp="1"/>
          </p:cNvSpPr>
          <p:nvPr>
            <p:ph idx="1"/>
          </p:nvPr>
        </p:nvSpPr>
        <p:spPr>
          <a:xfrm>
            <a:off x="5444836" y="94130"/>
            <a:ext cx="6480464" cy="6082834"/>
          </a:xfrm>
          <a:prstGeom prst="rect">
            <a:avLst/>
          </a:prstGeom>
        </p:spPr>
        <p:txBody>
          <a:bodyPr anchor="ctr"/>
          <a:lstStyle>
            <a:lvl1pPr>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40E9BE8-CDB3-AD49-9086-CB6117EEDA63}"/>
              </a:ext>
            </a:extLst>
          </p:cNvPr>
          <p:cNvSpPr/>
          <p:nvPr userDrawn="1"/>
        </p:nvSpPr>
        <p:spPr>
          <a:xfrm>
            <a:off x="0" y="0"/>
            <a:ext cx="4696691" cy="6857999"/>
          </a:xfrm>
          <a:prstGeom prst="rect">
            <a:avLst/>
          </a:prstGeom>
          <a:solidFill>
            <a:srgbClr val="03CD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697063-C97E-984E-ADCE-4AD750F0BCE2}"/>
              </a:ext>
            </a:extLst>
          </p:cNvPr>
          <p:cNvSpPr txBox="1"/>
          <p:nvPr userDrawn="1"/>
        </p:nvSpPr>
        <p:spPr>
          <a:xfrm>
            <a:off x="571641" y="6412364"/>
            <a:ext cx="4125050" cy="153888"/>
          </a:xfrm>
          <a:prstGeom prst="rect">
            <a:avLst/>
          </a:prstGeom>
          <a:noFill/>
        </p:spPr>
        <p:txBody>
          <a:bodyPr wrap="square" lIns="0" tIns="0" rIns="0" bIns="0" rtlCol="0" anchor="b" anchorCtr="0">
            <a:spAutoFit/>
          </a:bodyPr>
          <a:lstStyle/>
          <a:p>
            <a:r>
              <a:rPr lang="en-US" sz="10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10" name="Title 1">
            <a:extLst>
              <a:ext uri="{FF2B5EF4-FFF2-40B4-BE49-F238E27FC236}">
                <a16:creationId xmlns:a16="http://schemas.microsoft.com/office/drawing/2014/main" id="{0F93DEA6-57B8-4A45-A5DA-B0895742204E}"/>
              </a:ext>
            </a:extLst>
          </p:cNvPr>
          <p:cNvSpPr>
            <a:spLocks noGrp="1"/>
          </p:cNvSpPr>
          <p:nvPr>
            <p:ph type="title"/>
          </p:nvPr>
        </p:nvSpPr>
        <p:spPr>
          <a:xfrm>
            <a:off x="571641" y="0"/>
            <a:ext cx="4125050" cy="6286500"/>
          </a:xfrm>
        </p:spPr>
        <p:txBody>
          <a:bodyPr rIns="91440" anchor="ctr"/>
          <a:lstStyle>
            <a:lvl1pPr>
              <a:defRPr sz="4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97023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1_Closing w/ Contacts 1">
    <p:bg>
      <p:bgPr>
        <a:solidFill>
          <a:srgbClr val="BE002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316B5E-122B-7B44-9915-4E667233C9F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625" y="2918917"/>
            <a:ext cx="3206750" cy="1020167"/>
          </a:xfrm>
          <a:prstGeom prst="rect">
            <a:avLst/>
          </a:prstGeom>
        </p:spPr>
      </p:pic>
      <p:sp>
        <p:nvSpPr>
          <p:cNvPr id="2" name="TextBox 1">
            <a:extLst>
              <a:ext uri="{FF2B5EF4-FFF2-40B4-BE49-F238E27FC236}">
                <a16:creationId xmlns:a16="http://schemas.microsoft.com/office/drawing/2014/main" id="{C7FEB427-3D18-DB9E-41EF-0CE71E29757F}"/>
              </a:ext>
            </a:extLst>
          </p:cNvPr>
          <p:cNvSpPr txBox="1"/>
          <p:nvPr userDrawn="1"/>
        </p:nvSpPr>
        <p:spPr>
          <a:xfrm>
            <a:off x="11343761" y="6443142"/>
            <a:ext cx="301752" cy="123111"/>
          </a:xfrm>
          <a:prstGeom prst="rect">
            <a:avLst/>
          </a:prstGeom>
          <a:noFill/>
        </p:spPr>
        <p:txBody>
          <a:bodyPr wrap="square" lIns="0" tIns="0" rIns="0" bIns="0" rtlCol="0" anchor="b" anchorCtr="0">
            <a:spAutoFit/>
          </a:bodyPr>
          <a:lstStyle/>
          <a:p>
            <a:pPr algn="r"/>
            <a:fld id="{6A80CFBF-9CAB-4605-9923-D5636131B333}" type="slidenum">
              <a:rPr lang="en-US" sz="800" kern="400" baseline="0" smtClean="0">
                <a:solidFill>
                  <a:schemeClr val="bg1"/>
                </a:solidFill>
                <a:latin typeface="+mn-lt"/>
                <a:cs typeface="Arial" panose="020B0604020202020204" pitchFamily="34" charset="0"/>
              </a:rPr>
              <a:pPr algn="r"/>
              <a:t>‹#›</a:t>
            </a:fld>
            <a:endParaRPr lang="en-US" sz="800" kern="400" baseline="0" dirty="0">
              <a:solidFill>
                <a:schemeClr val="bg1"/>
              </a:solidFill>
              <a:latin typeface="+mn-lt"/>
              <a:cs typeface="Arial" panose="020B0604020202020204" pitchFamily="34" charset="0"/>
            </a:endParaRPr>
          </a:p>
        </p:txBody>
      </p:sp>
      <p:sp>
        <p:nvSpPr>
          <p:cNvPr id="7" name="TextBox 6">
            <a:extLst>
              <a:ext uri="{FF2B5EF4-FFF2-40B4-BE49-F238E27FC236}">
                <a16:creationId xmlns:a16="http://schemas.microsoft.com/office/drawing/2014/main" id="{CBAC90DE-F5BB-E70D-9CDB-EB63C061BFE0}"/>
              </a:ext>
            </a:extLst>
          </p:cNvPr>
          <p:cNvSpPr txBox="1"/>
          <p:nvPr userDrawn="1"/>
        </p:nvSpPr>
        <p:spPr>
          <a:xfrm>
            <a:off x="2042160" y="6443142"/>
            <a:ext cx="6949440" cy="123111"/>
          </a:xfrm>
          <a:prstGeom prst="rect">
            <a:avLst/>
          </a:prstGeom>
          <a:noFill/>
        </p:spPr>
        <p:txBody>
          <a:bodyPr wrap="square" lIns="0" tIns="0" rIns="0" bIns="0" rtlCol="0" anchor="b" anchorCtr="0">
            <a:spAutoFit/>
          </a:bodyPr>
          <a:lstStyle/>
          <a:p>
            <a:pPr algn="ctr"/>
            <a:r>
              <a:rPr lang="en-US" sz="800" b="0" kern="400" dirty="0">
                <a:solidFill>
                  <a:schemeClr val="bg1"/>
                </a:solidFill>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8" name="TextBox 7">
            <a:extLst>
              <a:ext uri="{FF2B5EF4-FFF2-40B4-BE49-F238E27FC236}">
                <a16:creationId xmlns:a16="http://schemas.microsoft.com/office/drawing/2014/main" id="{D425AF96-8BD8-D3DF-F69C-4425DCBC066C}"/>
              </a:ext>
            </a:extLst>
          </p:cNvPr>
          <p:cNvSpPr txBox="1"/>
          <p:nvPr userDrawn="1"/>
        </p:nvSpPr>
        <p:spPr>
          <a:xfrm>
            <a:off x="546487" y="6443142"/>
            <a:ext cx="1708404" cy="123111"/>
          </a:xfrm>
          <a:prstGeom prst="rect">
            <a:avLst/>
          </a:prstGeom>
          <a:noFill/>
        </p:spPr>
        <p:txBody>
          <a:bodyPr wrap="square" lIns="0" tIns="0" rIns="0" bIns="0" rtlCol="0" anchor="b" anchorCtr="0">
            <a:spAutoFit/>
          </a:bodyPr>
          <a:lstStyle/>
          <a:p>
            <a:r>
              <a:rPr lang="en-US" sz="800" b="0" kern="400" dirty="0">
                <a:solidFill>
                  <a:schemeClr val="bg1"/>
                </a:solidFill>
                <a:latin typeface="Calibri" panose="020F0502020204030204" pitchFamily="34" charset="0"/>
                <a:ea typeface="Roboto" panose="02000000000000000000" pitchFamily="2" charset="0"/>
                <a:cs typeface="Calibri" panose="020F0502020204030204" pitchFamily="34" charset="0"/>
              </a:rPr>
              <a:t>LCN-6148194-120823</a:t>
            </a:r>
          </a:p>
        </p:txBody>
      </p:sp>
      <p:sp>
        <p:nvSpPr>
          <p:cNvPr id="9" name="TextBox 8">
            <a:extLst>
              <a:ext uri="{FF2B5EF4-FFF2-40B4-BE49-F238E27FC236}">
                <a16:creationId xmlns:a16="http://schemas.microsoft.com/office/drawing/2014/main" id="{CDB0050E-78F3-3C6F-93E3-A648D81B4BB7}"/>
              </a:ext>
            </a:extLst>
          </p:cNvPr>
          <p:cNvSpPr txBox="1"/>
          <p:nvPr userDrawn="1"/>
        </p:nvSpPr>
        <p:spPr>
          <a:xfrm>
            <a:off x="8991600" y="6443449"/>
            <a:ext cx="2243099" cy="123111"/>
          </a:xfrm>
          <a:prstGeom prst="rect">
            <a:avLst/>
          </a:prstGeom>
          <a:noFill/>
        </p:spPr>
        <p:txBody>
          <a:bodyPr wrap="square" lIns="0" tIns="0" rIns="0" bIns="0" rtlCol="0" anchor="b" anchorCtr="0">
            <a:spAutoFit/>
          </a:bodyPr>
          <a:lstStyle/>
          <a:p>
            <a:pPr algn="r"/>
            <a:r>
              <a:rPr lang="en-US" sz="800" kern="400" dirty="0">
                <a:solidFill>
                  <a:schemeClr val="bg1"/>
                </a:solidFill>
                <a:cs typeface="Arial" panose="020B0604020202020204" pitchFamily="34" charset="0"/>
              </a:rPr>
              <a:t>©</a:t>
            </a:r>
            <a:fld id="{0C874901-42A5-3743-9BD0-78F3F8EA6A12}" type="datetimeyyyy">
              <a:rPr lang="en-US" sz="800" kern="400" smtClean="0">
                <a:solidFill>
                  <a:schemeClr val="bg1"/>
                </a:solidFill>
                <a:cs typeface="Arial" panose="020B0604020202020204" pitchFamily="34" charset="0"/>
              </a:rPr>
              <a:t>2023</a:t>
            </a:fld>
            <a:r>
              <a:rPr lang="en-US" sz="800" kern="400" dirty="0">
                <a:solidFill>
                  <a:schemeClr val="bg1"/>
                </a:solidFill>
                <a:cs typeface="Arial" panose="020B0604020202020204" pitchFamily="34" charset="0"/>
              </a:rPr>
              <a:t> Lincoln National Corporation</a:t>
            </a:r>
          </a:p>
        </p:txBody>
      </p:sp>
    </p:spTree>
    <p:extLst>
      <p:ext uri="{BB962C8B-B14F-4D97-AF65-F5344CB8AC3E}">
        <p14:creationId xmlns:p14="http://schemas.microsoft.com/office/powerpoint/2010/main" val="7626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a:extLst>
              <a:ext uri="{FF2B5EF4-FFF2-40B4-BE49-F238E27FC236}">
                <a16:creationId xmlns:a16="http://schemas.microsoft.com/office/drawing/2014/main" id="{17390612-9893-42C2-82B9-D54A277015E1}"/>
              </a:ext>
            </a:extLst>
          </p:cNvPr>
          <p:cNvSpPr>
            <a:spLocks noGrp="1"/>
          </p:cNvSpPr>
          <p:nvPr>
            <p:ph type="body" sz="quarter" idx="12" hasCustomPrompt="1"/>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91018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Disclosur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499" y="1329316"/>
            <a:ext cx="9074525" cy="4891088"/>
          </a:xfrm>
        </p:spPr>
        <p:txBody>
          <a:bodyPr lIns="0" tIns="0" rIns="0" bIns="0" numCol="2" spcCol="182880"/>
          <a:lstStyle>
            <a:lvl1pPr marL="0" indent="0">
              <a:lnSpc>
                <a:spcPts val="1200"/>
              </a:lnSpc>
              <a:spcAft>
                <a:spcPts val="1000"/>
              </a:spcAft>
              <a:buNone/>
              <a:defRPr sz="1000">
                <a:latin typeface="Calibri" panose="020F0502020204030204" pitchFamily="34" charset="0"/>
                <a:ea typeface="Roboto" panose="02000000000000000000" pitchFamily="2" charset="0"/>
                <a:cs typeface="Calibri" panose="020F0502020204030204" pitchFamily="34" charset="0"/>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disclosure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a:t>
            </a:r>
          </a:p>
          <a:p>
            <a:pPr lvl="0"/>
            <a:r>
              <a:rPr lang="en-US" dirty="0" err="1"/>
              <a:t>Risus</a:t>
            </a:r>
            <a:r>
              <a:rPr lang="en-US" dirty="0"/>
              <a:t> </a:t>
            </a:r>
            <a:r>
              <a:rPr lang="en-US" dirty="0" err="1"/>
              <a:t>pretium</a:t>
            </a:r>
            <a:r>
              <a:rPr lang="en-US" dirty="0"/>
              <a:t> </a:t>
            </a:r>
            <a:r>
              <a:rPr lang="en-US" dirty="0" err="1"/>
              <a:t>quam</a:t>
            </a:r>
            <a:r>
              <a:rPr lang="en-US" dirty="0"/>
              <a:t> </a:t>
            </a:r>
            <a:r>
              <a:rPr lang="en-US" dirty="0" err="1"/>
              <a:t>vulputate</a:t>
            </a:r>
            <a:r>
              <a:rPr lang="en-US" dirty="0"/>
              <a:t> </a:t>
            </a:r>
            <a:r>
              <a:rPr lang="en-US" dirty="0" err="1"/>
              <a:t>dignissim</a:t>
            </a:r>
            <a:r>
              <a:rPr lang="en-US" dirty="0"/>
              <a:t>. </a:t>
            </a:r>
            <a:r>
              <a:rPr lang="en-US" dirty="0" err="1"/>
              <a:t>Lectus</a:t>
            </a:r>
            <a:r>
              <a:rPr lang="en-US" dirty="0"/>
              <a:t> </a:t>
            </a:r>
            <a:r>
              <a:rPr lang="en-US" dirty="0" err="1"/>
              <a:t>quam</a:t>
            </a:r>
            <a:r>
              <a:rPr lang="en-US" dirty="0"/>
              <a:t> id </a:t>
            </a:r>
            <a:r>
              <a:rPr lang="en-US" dirty="0" err="1"/>
              <a:t>leo</a:t>
            </a:r>
            <a:r>
              <a:rPr lang="en-US" dirty="0"/>
              <a:t> in vitae </a:t>
            </a:r>
            <a:r>
              <a:rPr lang="en-US" dirty="0" err="1"/>
              <a:t>turpis</a:t>
            </a:r>
            <a:r>
              <a:rPr lang="en-US" dirty="0"/>
              <a:t> </a:t>
            </a:r>
            <a:r>
              <a:rPr lang="en-US" dirty="0" err="1"/>
              <a:t>massa</a:t>
            </a:r>
            <a:r>
              <a:rPr lang="en-US" dirty="0"/>
              <a:t> sed. Sed libero </a:t>
            </a:r>
            <a:r>
              <a:rPr lang="en-US" dirty="0" err="1"/>
              <a:t>enim</a:t>
            </a:r>
            <a:r>
              <a:rPr lang="en-US" dirty="0"/>
              <a:t> sed </a:t>
            </a:r>
            <a:r>
              <a:rPr lang="en-US" dirty="0" err="1"/>
              <a:t>faucibus</a:t>
            </a:r>
            <a:r>
              <a:rPr lang="en-US" dirty="0"/>
              <a:t> </a:t>
            </a:r>
            <a:r>
              <a:rPr lang="en-US" dirty="0" err="1"/>
              <a:t>turpis</a:t>
            </a:r>
            <a:r>
              <a:rPr lang="en-US" dirty="0"/>
              <a:t>.</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Nam </a:t>
            </a:r>
            <a:r>
              <a:rPr lang="en-US" dirty="0" err="1"/>
              <a:t>ut</a:t>
            </a:r>
            <a:r>
              <a:rPr lang="en-US" dirty="0"/>
              <a:t> </a:t>
            </a:r>
            <a:r>
              <a:rPr lang="en-US" dirty="0" err="1"/>
              <a:t>delic</a:t>
            </a:r>
            <a:r>
              <a:rPr lang="en-US" dirty="0"/>
              <a:t> </a:t>
            </a:r>
            <a:r>
              <a:rPr lang="en-US" dirty="0" err="1"/>
              <a:t>torehen</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Vit quos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Nam </a:t>
            </a:r>
            <a:r>
              <a:rPr lang="en-US" dirty="0" err="1"/>
              <a:t>ut</a:t>
            </a:r>
            <a:r>
              <a:rPr lang="en-US" dirty="0"/>
              <a:t> </a:t>
            </a:r>
            <a:r>
              <a:rPr lang="en-US" dirty="0" err="1"/>
              <a:t>delic</a:t>
            </a:r>
            <a:r>
              <a:rPr lang="en-US" dirty="0"/>
              <a:t> </a:t>
            </a:r>
            <a:r>
              <a:rPr lang="en-US" dirty="0" err="1"/>
              <a:t>torehen</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p>
          <a:p>
            <a:pPr lvl="0"/>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Nam </a:t>
            </a:r>
            <a:r>
              <a:rPr lang="en-US" dirty="0" err="1"/>
              <a:t>ut</a:t>
            </a:r>
            <a:r>
              <a:rPr lang="en-US" dirty="0"/>
              <a:t> </a:t>
            </a:r>
            <a:r>
              <a:rPr lang="en-US" dirty="0" err="1"/>
              <a:t>delic</a:t>
            </a:r>
            <a:r>
              <a:rPr lang="en-US" dirty="0"/>
              <a:t> </a:t>
            </a:r>
            <a:r>
              <a:rPr lang="en-US" dirty="0" err="1"/>
              <a:t>torehen</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a:t>
            </a:r>
          </a:p>
        </p:txBody>
      </p:sp>
      <p:sp>
        <p:nvSpPr>
          <p:cNvPr id="8" name="Title Placeholder 1">
            <a:extLst>
              <a:ext uri="{FF2B5EF4-FFF2-40B4-BE49-F238E27FC236}">
                <a16:creationId xmlns:a16="http://schemas.microsoft.com/office/drawing/2014/main" id="{A4531194-E59D-1B4C-8D9B-466F73A2FADF}"/>
              </a:ext>
            </a:extLst>
          </p:cNvPr>
          <p:cNvSpPr>
            <a:spLocks noGrp="1"/>
          </p:cNvSpPr>
          <p:nvPr>
            <p:ph type="title"/>
          </p:nvPr>
        </p:nvSpPr>
        <p:spPr>
          <a:xfrm>
            <a:off x="571499" y="94129"/>
            <a:ext cx="11353801" cy="911711"/>
          </a:xfrm>
          <a:prstGeom prst="rect">
            <a:avLst/>
          </a:prstGeom>
        </p:spPr>
        <p:txBody>
          <a:bodyPr vert="horz" lIns="0" tIns="0" rIns="0" bIns="0" rtlCol="0" anchor="b">
            <a:normAutofit/>
          </a:bodyPr>
          <a:lstStyle/>
          <a:p>
            <a:r>
              <a:rPr lang="en-US" dirty="0"/>
              <a:t>Click to edit Master title style</a:t>
            </a:r>
          </a:p>
        </p:txBody>
      </p:sp>
      <p:pic>
        <p:nvPicPr>
          <p:cNvPr id="2" name="Picture 1">
            <a:extLst>
              <a:ext uri="{FF2B5EF4-FFF2-40B4-BE49-F238E27FC236}">
                <a16:creationId xmlns:a16="http://schemas.microsoft.com/office/drawing/2014/main" id="{40EEF760-8F9E-5665-658F-91E5D058C5C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48671" y="5747264"/>
            <a:ext cx="1070721" cy="340027"/>
          </a:xfrm>
          <a:prstGeom prst="rect">
            <a:avLst/>
          </a:prstGeom>
        </p:spPr>
      </p:pic>
      <p:sp>
        <p:nvSpPr>
          <p:cNvPr id="3" name="TextBox 2">
            <a:extLst>
              <a:ext uri="{FF2B5EF4-FFF2-40B4-BE49-F238E27FC236}">
                <a16:creationId xmlns:a16="http://schemas.microsoft.com/office/drawing/2014/main" id="{4709D14D-061C-D5AA-986F-2AFA368BFCEB}"/>
              </a:ext>
            </a:extLst>
          </p:cNvPr>
          <p:cNvSpPr txBox="1"/>
          <p:nvPr userDrawn="1"/>
        </p:nvSpPr>
        <p:spPr>
          <a:xfrm>
            <a:off x="9949457" y="4227376"/>
            <a:ext cx="1480543" cy="1272143"/>
          </a:xfrm>
          <a:prstGeom prst="rect">
            <a:avLst/>
          </a:prstGeom>
          <a:noFill/>
        </p:spPr>
        <p:txBody>
          <a:bodyPr wrap="square" lIns="0" tIns="0" rIns="0" bIns="0" rtlCol="0">
            <a:spAutoFit/>
          </a:bodyPr>
          <a:lstStyle/>
          <a:p>
            <a:r>
              <a:rPr lang="en-US" sz="700" b="0" kern="1200" dirty="0">
                <a:solidFill>
                  <a:schemeClr val="tx1"/>
                </a:solidFill>
                <a:effectLst/>
                <a:latin typeface="+mn-lt"/>
                <a:ea typeface="+mn-ea"/>
                <a:cs typeface="+mn-cs"/>
              </a:rPr>
              <a:t>Lincoln Financial Group is the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marketing name for Lincoln National Corporation and its affiliates. </a:t>
            </a:r>
            <a:br>
              <a:rPr lang="en-US" sz="700" b="0" kern="1200" dirty="0">
                <a:solidFill>
                  <a:schemeClr val="tx1"/>
                </a:solidFill>
                <a:effectLst/>
                <a:latin typeface="+mn-lt"/>
                <a:ea typeface="+mn-ea"/>
                <a:cs typeface="+mn-cs"/>
              </a:rPr>
            </a:b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Affiliates are separately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responsible for their own financial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and contractual obligations.</a:t>
            </a:r>
            <a:br>
              <a:rPr lang="en-US" sz="800" dirty="0">
                <a:cs typeface="Arial" panose="020B0604020202020204" pitchFamily="34" charset="0"/>
              </a:rPr>
            </a:br>
            <a:endParaRPr lang="en-US" sz="800" dirty="0">
              <a:cs typeface="Arial" panose="020B0604020202020204" pitchFamily="34" charset="0"/>
            </a:endParaRPr>
          </a:p>
          <a:p>
            <a:pPr algn="l">
              <a:lnSpc>
                <a:spcPct val="100000"/>
              </a:lnSpc>
              <a:spcAft>
                <a:spcPts val="200"/>
              </a:spcAft>
            </a:pPr>
            <a:r>
              <a:rPr lang="en-US" sz="800" dirty="0">
                <a:cs typeface="Arial" panose="020B0604020202020204" pitchFamily="34" charset="0"/>
              </a:rPr>
              <a:t>Order code: LIF-ILIT-PPT002</a:t>
            </a:r>
            <a:br>
              <a:rPr lang="en-US" sz="800" dirty="0">
                <a:cs typeface="Arial" panose="020B0604020202020204" pitchFamily="34" charset="0"/>
              </a:rPr>
            </a:br>
            <a:r>
              <a:rPr lang="en-US" sz="800" dirty="0">
                <a:cs typeface="Arial" panose="020B0604020202020204" pitchFamily="34" charset="0"/>
              </a:rPr>
              <a:t>12/23  Z02</a:t>
            </a:r>
          </a:p>
          <a:p>
            <a:pPr algn="l">
              <a:lnSpc>
                <a:spcPct val="100000"/>
              </a:lnSpc>
              <a:spcAft>
                <a:spcPts val="0"/>
              </a:spcAft>
            </a:pPr>
            <a:r>
              <a:rPr lang="en-US" sz="800" b="1" dirty="0" err="1">
                <a:cs typeface="Arial" panose="020B0604020202020204" pitchFamily="34" charset="0"/>
              </a:rPr>
              <a:t>LincolnFinancial.com</a:t>
            </a:r>
            <a:endParaRPr lang="en-US" sz="800" b="1" dirty="0">
              <a:cs typeface="Arial" panose="020B0604020202020204" pitchFamily="34" charset="0"/>
            </a:endParaRPr>
          </a:p>
        </p:txBody>
      </p:sp>
      <p:graphicFrame>
        <p:nvGraphicFramePr>
          <p:cNvPr id="5" name="Table 4">
            <a:extLst>
              <a:ext uri="{FF2B5EF4-FFF2-40B4-BE49-F238E27FC236}">
                <a16:creationId xmlns:a16="http://schemas.microsoft.com/office/drawing/2014/main" id="{7A389344-B012-9250-4692-EAC8365C617F}"/>
              </a:ext>
            </a:extLst>
          </p:cNvPr>
          <p:cNvGraphicFramePr>
            <a:graphicFrameLocks noGrp="1"/>
          </p:cNvGraphicFramePr>
          <p:nvPr userDrawn="1">
            <p:extLst>
              <p:ext uri="{D42A27DB-BD31-4B8C-83A1-F6EECF244321}">
                <p14:modId xmlns:p14="http://schemas.microsoft.com/office/powerpoint/2010/main" val="3255789414"/>
              </p:ext>
            </p:extLst>
          </p:nvPr>
        </p:nvGraphicFramePr>
        <p:xfrm>
          <a:off x="9949458" y="3124200"/>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78164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Column 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15290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984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257800" y="2034066"/>
            <a:ext cx="6350649" cy="3959352"/>
          </a:xfrm>
          <a:solidFill>
            <a:schemeClr val="tx2"/>
          </a:solidFill>
        </p:spPr>
        <p:txBody>
          <a:bodyPr lIns="640080" tIns="118872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17598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612648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612648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7132320" y="580913"/>
            <a:ext cx="4476129" cy="5412505"/>
          </a:xfrm>
          <a:solidFill>
            <a:schemeClr val="tx2"/>
          </a:solidFill>
        </p:spPr>
        <p:txBody>
          <a:bodyPr lIns="182880" tIns="2011680" rIns="0"/>
          <a:lstStyle>
            <a:lvl1pPr marL="0" indent="0">
              <a:spcAft>
                <a:spcPts val="0"/>
              </a:spcAft>
              <a:buNone/>
              <a:defRPr sz="28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323521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530352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14984"/>
            <a:ext cx="5303520" cy="274320"/>
          </a:xfrm>
        </p:spPr>
        <p:txBody>
          <a:bodyPr/>
          <a:lstStyle>
            <a:lvl1pPr marL="0" indent="0">
              <a:spcAft>
                <a:spcPts val="0"/>
              </a:spcAft>
              <a:buNone/>
              <a:defRPr b="1">
                <a:latin typeface="Georgia" panose="02040502050405020303" pitchFamily="18" charset="0"/>
              </a:defRPr>
            </a:lvl1pPr>
          </a:lstStyle>
          <a:p>
            <a:pPr lvl="0"/>
            <a:r>
              <a:rPr lang="en-US" dirty="0"/>
              <a:t>Click to enter text</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211614" y="0"/>
            <a:ext cx="5980386" cy="5969876"/>
          </a:xfrm>
          <a:solidFill>
            <a:schemeClr val="tx2"/>
          </a:solidFill>
        </p:spPr>
        <p:txBody>
          <a:bodyPr lIns="457200" tIns="219456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348474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w of 4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3384009"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7" name="Picture Placeholder 15">
            <a:extLst>
              <a:ext uri="{FF2B5EF4-FFF2-40B4-BE49-F238E27FC236}">
                <a16:creationId xmlns:a16="http://schemas.microsoft.com/office/drawing/2014/main" id="{578A28A4-CF63-4FB0-93A7-EBBA66EDC75C}"/>
              </a:ext>
            </a:extLst>
          </p:cNvPr>
          <p:cNvSpPr>
            <a:spLocks noGrp="1"/>
          </p:cNvSpPr>
          <p:nvPr>
            <p:ph type="pic" sz="quarter" idx="13" hasCustomPrompt="1"/>
          </p:nvPr>
        </p:nvSpPr>
        <p:spPr>
          <a:xfrm>
            <a:off x="6196377"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9008745" y="2045970"/>
            <a:ext cx="2599704"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818751"/>
            <a:ext cx="2597150" cy="1162813"/>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818751"/>
            <a:ext cx="2597150" cy="1162813"/>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818751"/>
            <a:ext cx="2597150" cy="1162813"/>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08745" y="4482892"/>
            <a:ext cx="2597150"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818751"/>
            <a:ext cx="2597150" cy="1162813"/>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Tree>
    <p:extLst>
      <p:ext uri="{BB962C8B-B14F-4D97-AF65-F5344CB8AC3E}">
        <p14:creationId xmlns:p14="http://schemas.microsoft.com/office/powerpoint/2010/main" val="35805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w of 3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4321563" y="183260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183260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8071486" y="1832610"/>
            <a:ext cx="3536964" cy="3192780"/>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211122"/>
            <a:ext cx="3538728"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519273"/>
            <a:ext cx="3538728" cy="553867"/>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563" y="5211122"/>
            <a:ext cx="3538728"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563" y="5519273"/>
            <a:ext cx="3538728" cy="553867"/>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1486" y="5211122"/>
            <a:ext cx="3538728" cy="182880"/>
          </a:xfrm>
        </p:spPr>
        <p:txBody>
          <a:bodyPr/>
          <a:lstStyle>
            <a:lvl1pPr marL="0" indent="0">
              <a:spcAft>
                <a:spcPts val="0"/>
              </a:spcAft>
              <a:buNone/>
              <a:defRPr sz="1800" b="1">
                <a:solidFill>
                  <a:schemeClr val="accent1"/>
                </a:solidFill>
                <a:latin typeface="Georgia" panose="02040502050405020303" pitchFamily="18" charset="0"/>
              </a:defRPr>
            </a:lvl1pPr>
          </a:lstStyle>
          <a:p>
            <a:pPr lvl="0"/>
            <a:r>
              <a:rPr lang="en-US" dirty="0"/>
              <a:t>Edit title</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1486" y="5519273"/>
            <a:ext cx="3538728" cy="553867"/>
          </a:xfrm>
        </p:spPr>
        <p:txBody>
          <a:bodyPr/>
          <a:lstStyle>
            <a:lvl1pPr marL="0" indent="0">
              <a:spcAft>
                <a:spcPts val="0"/>
              </a:spcAft>
              <a:buNone/>
              <a:defRPr sz="1400" b="0">
                <a:solidFill>
                  <a:schemeClr val="tx1"/>
                </a:solidFill>
                <a:latin typeface="+mn-lt"/>
              </a:defRPr>
            </a:lvl1pPr>
          </a:lstStyle>
          <a:p>
            <a:pPr lvl="0"/>
            <a:r>
              <a:rPr lang="en-US" dirty="0"/>
              <a:t>Edit info line 1</a:t>
            </a:r>
            <a:br>
              <a:rPr lang="en-US" dirty="0"/>
            </a:br>
            <a:r>
              <a:rPr lang="en-US" dirty="0"/>
              <a:t>Edit info line 2</a:t>
            </a:r>
          </a:p>
        </p:txBody>
      </p:sp>
    </p:spTree>
    <p:extLst>
      <p:ext uri="{BB962C8B-B14F-4D97-AF65-F5344CB8AC3E}">
        <p14:creationId xmlns:p14="http://schemas.microsoft.com/office/powerpoint/2010/main" val="348489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53F02363-1ACA-7DE3-BBC0-4392139AF645}"/>
              </a:ext>
            </a:extLst>
          </p:cNvPr>
          <p:cNvSpPr txBox="1"/>
          <p:nvPr userDrawn="1"/>
        </p:nvSpPr>
        <p:spPr>
          <a:xfrm>
            <a:off x="11343761" y="6443142"/>
            <a:ext cx="301752" cy="123111"/>
          </a:xfrm>
          <a:prstGeom prst="rect">
            <a:avLst/>
          </a:prstGeom>
          <a:noFill/>
        </p:spPr>
        <p:txBody>
          <a:bodyPr wrap="square" lIns="0" tIns="0" rIns="0" bIns="0" rtlCol="0" anchor="b" anchorCtr="0">
            <a:spAutoFit/>
          </a:bodyPr>
          <a:lstStyle/>
          <a:p>
            <a:pPr algn="r"/>
            <a:fld id="{0AF1B79B-161F-4BA4-8FE3-EE60971CFCE5}" type="slidenum">
              <a:rPr lang="en-US" sz="800" kern="400" baseline="0" smtClean="0">
                <a:latin typeface="+mn-lt"/>
                <a:cs typeface="Arial" panose="020B0604020202020204" pitchFamily="34" charset="0"/>
              </a:rPr>
              <a:t>‹#›</a:t>
            </a:fld>
            <a:endParaRPr lang="en-US" sz="800" kern="400" baseline="0" dirty="0">
              <a:latin typeface="+mn-lt"/>
              <a:cs typeface="Arial" panose="020B0604020202020204" pitchFamily="34" charset="0"/>
            </a:endParaRPr>
          </a:p>
        </p:txBody>
      </p:sp>
      <p:sp>
        <p:nvSpPr>
          <p:cNvPr id="5" name="TextBox 4">
            <a:extLst>
              <a:ext uri="{FF2B5EF4-FFF2-40B4-BE49-F238E27FC236}">
                <a16:creationId xmlns:a16="http://schemas.microsoft.com/office/drawing/2014/main" id="{E6EAE734-4F6F-05F5-18B8-DC1AD9CED1C0}"/>
              </a:ext>
            </a:extLst>
          </p:cNvPr>
          <p:cNvSpPr txBox="1"/>
          <p:nvPr userDrawn="1"/>
        </p:nvSpPr>
        <p:spPr>
          <a:xfrm>
            <a:off x="2042160" y="6443142"/>
            <a:ext cx="6949440" cy="123111"/>
          </a:xfrm>
          <a:prstGeom prst="rect">
            <a:avLst/>
          </a:prstGeom>
          <a:noFill/>
        </p:spPr>
        <p:txBody>
          <a:bodyPr wrap="square" lIns="0" tIns="0" rIns="0" bIns="0" rtlCol="0" anchor="b" anchorCtr="0">
            <a:spAutoFit/>
          </a:bodyPr>
          <a:lstStyle/>
          <a:p>
            <a:pPr algn="ctr"/>
            <a:r>
              <a:rPr lang="en-US" sz="800" b="0" kern="400" dirty="0">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6" name="TextBox 5">
            <a:extLst>
              <a:ext uri="{FF2B5EF4-FFF2-40B4-BE49-F238E27FC236}">
                <a16:creationId xmlns:a16="http://schemas.microsoft.com/office/drawing/2014/main" id="{CA83802C-9811-2C51-A654-2B2714D8DBCD}"/>
              </a:ext>
            </a:extLst>
          </p:cNvPr>
          <p:cNvSpPr txBox="1"/>
          <p:nvPr userDrawn="1"/>
        </p:nvSpPr>
        <p:spPr>
          <a:xfrm>
            <a:off x="546487" y="6443142"/>
            <a:ext cx="1708404" cy="123111"/>
          </a:xfrm>
          <a:prstGeom prst="rect">
            <a:avLst/>
          </a:prstGeom>
          <a:noFill/>
        </p:spPr>
        <p:txBody>
          <a:bodyPr wrap="square" lIns="0" tIns="0" rIns="0" bIns="0" rtlCol="0" anchor="b" anchorCtr="0">
            <a:spAutoFit/>
          </a:bodyPr>
          <a:lstStyle/>
          <a:p>
            <a:r>
              <a:rPr lang="en-US" sz="800" b="0" kern="400" dirty="0">
                <a:latin typeface="Calibri" panose="020F0502020204030204" pitchFamily="34" charset="0"/>
                <a:ea typeface="Roboto" panose="02000000000000000000" pitchFamily="2" charset="0"/>
                <a:cs typeface="Calibri" panose="020F0502020204030204" pitchFamily="34" charset="0"/>
              </a:rPr>
              <a:t>LCN-6148194-120823</a:t>
            </a:r>
          </a:p>
        </p:txBody>
      </p:sp>
      <p:sp>
        <p:nvSpPr>
          <p:cNvPr id="8" name="TextBox 7">
            <a:extLst>
              <a:ext uri="{FF2B5EF4-FFF2-40B4-BE49-F238E27FC236}">
                <a16:creationId xmlns:a16="http://schemas.microsoft.com/office/drawing/2014/main" id="{4F4D3E75-132E-0455-5FA1-E10234525813}"/>
              </a:ext>
            </a:extLst>
          </p:cNvPr>
          <p:cNvSpPr txBox="1"/>
          <p:nvPr userDrawn="1"/>
        </p:nvSpPr>
        <p:spPr>
          <a:xfrm>
            <a:off x="8991600" y="6443449"/>
            <a:ext cx="2243099" cy="123111"/>
          </a:xfrm>
          <a:prstGeom prst="rect">
            <a:avLst/>
          </a:prstGeom>
          <a:noFill/>
        </p:spPr>
        <p:txBody>
          <a:bodyPr wrap="square" lIns="0" tIns="0" rIns="0" bIns="0" rtlCol="0" anchor="b" anchorCtr="0">
            <a:spAutoFit/>
          </a:bodyPr>
          <a:lstStyle/>
          <a:p>
            <a:pPr algn="r"/>
            <a:r>
              <a:rPr lang="en-US" sz="800" kern="400" dirty="0">
                <a:cs typeface="Arial" panose="020B0604020202020204" pitchFamily="34" charset="0"/>
              </a:rPr>
              <a:t>©</a:t>
            </a:r>
            <a:fld id="{0C874901-42A5-3743-9BD0-78F3F8EA6A12}" type="datetimeyyyy">
              <a:rPr lang="en-US" sz="800" kern="400" smtClean="0">
                <a:cs typeface="Arial" panose="020B0604020202020204" pitchFamily="34" charset="0"/>
              </a:rPr>
              <a:t>2023</a:t>
            </a:fld>
            <a:r>
              <a:rPr lang="en-US" sz="800" kern="400" dirty="0">
                <a:cs typeface="Arial" panose="020B0604020202020204" pitchFamily="34" charset="0"/>
              </a:rPr>
              <a:t> Lincoln National Corporation</a:t>
            </a:r>
          </a:p>
        </p:txBody>
      </p:sp>
    </p:spTree>
    <p:extLst>
      <p:ext uri="{BB962C8B-B14F-4D97-AF65-F5344CB8AC3E}">
        <p14:creationId xmlns:p14="http://schemas.microsoft.com/office/powerpoint/2010/main" val="2434816373"/>
      </p:ext>
    </p:extLst>
  </p:cSld>
  <p:clrMap bg1="lt1" tx1="dk1" bg2="lt2" tx2="dk2" accent1="accent1" accent2="accent2" accent3="accent3" accent4="accent4" accent5="accent5" accent6="accent6" hlink="hlink" folHlink="folHlink"/>
  <p:sldLayoutIdLst>
    <p:sldLayoutId id="214748371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782" r:id="rId16"/>
    <p:sldLayoutId id="2147483783" r:id="rId17"/>
    <p:sldLayoutId id="2147483784" r:id="rId18"/>
    <p:sldLayoutId id="2147483786" r:id="rId19"/>
    <p:sldLayoutId id="2147483785" r:id="rId20"/>
    <p:sldLayoutId id="2147483704" r:id="rId21"/>
    <p:sldLayoutId id="2147483753" r:id="rId22"/>
    <p:sldLayoutId id="2147483752" r:id="rId23"/>
    <p:sldLayoutId id="2147483754" r:id="rId24"/>
    <p:sldLayoutId id="2147483778" r:id="rId25"/>
    <p:sldLayoutId id="2147483779" r:id="rId26"/>
    <p:sldLayoutId id="2147483780" r:id="rId27"/>
    <p:sldLayoutId id="2147483781" r:id="rId28"/>
    <p:sldLayoutId id="2147483706" r:id="rId29"/>
    <p:sldLayoutId id="2147483787" r:id="rId30"/>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p15:clr>
            <a:srgbClr val="F26B43"/>
          </p15:clr>
        </p15:guide>
        <p15:guide id="2" pos="7320">
          <p15:clr>
            <a:srgbClr val="F26B43"/>
          </p15:clr>
        </p15:guide>
        <p15:guide id="3" orient="horz" pos="3960">
          <p15:clr>
            <a:srgbClr val="F26B43"/>
          </p15:clr>
        </p15:guide>
        <p15:guide id="4" orient="horz" pos="5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www.lincolnfinancial.com/TOLI"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D5"/>
        </a:solidFill>
        <a:effectLst/>
      </p:bgPr>
    </p:bg>
    <p:spTree>
      <p:nvGrpSpPr>
        <p:cNvPr id="1" name=""/>
        <p:cNvGrpSpPr/>
        <p:nvPr/>
      </p:nvGrpSpPr>
      <p:grpSpPr>
        <a:xfrm>
          <a:off x="0" y="0"/>
          <a:ext cx="0" cy="0"/>
          <a:chOff x="0" y="0"/>
          <a:chExt cx="0" cy="0"/>
        </a:xfrm>
      </p:grpSpPr>
      <p:pic>
        <p:nvPicPr>
          <p:cNvPr id="9" name="Picture Placeholder 8" descr="Two people on a swing&#10;&#10;Description automatically generated with low confidence">
            <a:extLst>
              <a:ext uri="{FF2B5EF4-FFF2-40B4-BE49-F238E27FC236}">
                <a16:creationId xmlns:a16="http://schemas.microsoft.com/office/drawing/2014/main" id="{7105C8A7-B3F6-DD41-C7FD-444CA4DAC8DB}"/>
              </a:ext>
            </a:extLst>
          </p:cNvPr>
          <p:cNvPicPr>
            <a:picLocks noGrp="1" noChangeAspect="1"/>
          </p:cNvPicPr>
          <p:nvPr>
            <p:ph type="pic" sz="quarter" idx="20"/>
          </p:nvPr>
        </p:nvPicPr>
        <p:blipFill rotWithShape="1">
          <a:blip r:embed="rId3" cstate="screen">
            <a:extLst>
              <a:ext uri="{28A0092B-C50C-407E-A947-70E740481C1C}">
                <a14:useLocalDpi xmlns:a14="http://schemas.microsoft.com/office/drawing/2010/main"/>
              </a:ext>
            </a:extLst>
          </a:blip>
          <a:srcRect/>
          <a:stretch/>
        </p:blipFill>
        <p:spPr>
          <a:xfrm>
            <a:off x="0" y="0"/>
            <a:ext cx="12192000" cy="6858000"/>
          </a:xfrm>
        </p:spPr>
      </p:pic>
      <p:sp>
        <p:nvSpPr>
          <p:cNvPr id="36" name="Text Placeholder 35">
            <a:extLst>
              <a:ext uri="{FF2B5EF4-FFF2-40B4-BE49-F238E27FC236}">
                <a16:creationId xmlns:a16="http://schemas.microsoft.com/office/drawing/2014/main" id="{CAD79372-FD34-0243-ADE2-9E0BFA3837FC}"/>
              </a:ext>
            </a:extLst>
          </p:cNvPr>
          <p:cNvSpPr>
            <a:spLocks noGrp="1"/>
          </p:cNvSpPr>
          <p:nvPr>
            <p:ph type="body" sz="quarter" idx="25"/>
          </p:nvPr>
        </p:nvSpPr>
        <p:spPr/>
        <p:txBody>
          <a:bodyPr/>
          <a:lstStyle/>
          <a:p>
            <a:endParaRPr lang="en-US" dirty="0"/>
          </a:p>
        </p:txBody>
      </p:sp>
      <p:sp>
        <p:nvSpPr>
          <p:cNvPr id="25" name="Text Placeholder 24">
            <a:extLst>
              <a:ext uri="{FF2B5EF4-FFF2-40B4-BE49-F238E27FC236}">
                <a16:creationId xmlns:a16="http://schemas.microsoft.com/office/drawing/2014/main" id="{E57E6462-D366-C24D-849E-3B483C18860A}"/>
              </a:ext>
            </a:extLst>
          </p:cNvPr>
          <p:cNvSpPr>
            <a:spLocks noGrp="1"/>
          </p:cNvSpPr>
          <p:nvPr>
            <p:ph type="body" sz="quarter" idx="10"/>
          </p:nvPr>
        </p:nvSpPr>
        <p:spPr/>
        <p:txBody>
          <a:bodyPr/>
          <a:lstStyle/>
          <a:p>
            <a:r>
              <a:rPr lang="en-US" dirty="0"/>
              <a:t>Center for professional development</a:t>
            </a:r>
          </a:p>
        </p:txBody>
      </p:sp>
      <p:sp>
        <p:nvSpPr>
          <p:cNvPr id="26" name="Text Placeholder 25">
            <a:extLst>
              <a:ext uri="{FF2B5EF4-FFF2-40B4-BE49-F238E27FC236}">
                <a16:creationId xmlns:a16="http://schemas.microsoft.com/office/drawing/2014/main" id="{C9020527-1619-3D4F-903C-B95ECD80DCA8}"/>
              </a:ext>
            </a:extLst>
          </p:cNvPr>
          <p:cNvSpPr>
            <a:spLocks noGrp="1"/>
          </p:cNvSpPr>
          <p:nvPr>
            <p:ph type="body" sz="quarter" idx="11"/>
          </p:nvPr>
        </p:nvSpPr>
        <p:spPr/>
        <p:txBody>
          <a:bodyPr/>
          <a:lstStyle/>
          <a:p>
            <a:endParaRPr lang="en-US"/>
          </a:p>
        </p:txBody>
      </p:sp>
      <p:sp>
        <p:nvSpPr>
          <p:cNvPr id="27" name="Text Placeholder 26">
            <a:extLst>
              <a:ext uri="{FF2B5EF4-FFF2-40B4-BE49-F238E27FC236}">
                <a16:creationId xmlns:a16="http://schemas.microsoft.com/office/drawing/2014/main" id="{62FC1F6F-35F3-BB4C-AF36-4EF8BA7AB46A}"/>
              </a:ext>
            </a:extLst>
          </p:cNvPr>
          <p:cNvSpPr>
            <a:spLocks noGrp="1"/>
          </p:cNvSpPr>
          <p:nvPr>
            <p:ph type="body" sz="quarter" idx="12"/>
          </p:nvPr>
        </p:nvSpPr>
        <p:spPr/>
        <p:txBody>
          <a:bodyPr/>
          <a:lstStyle/>
          <a:p>
            <a:endParaRPr lang="en-US"/>
          </a:p>
        </p:txBody>
      </p:sp>
      <p:sp>
        <p:nvSpPr>
          <p:cNvPr id="28" name="Text Placeholder 27">
            <a:extLst>
              <a:ext uri="{FF2B5EF4-FFF2-40B4-BE49-F238E27FC236}">
                <a16:creationId xmlns:a16="http://schemas.microsoft.com/office/drawing/2014/main" id="{0470C2BD-7BAB-0F40-8868-A184B081DB3F}"/>
              </a:ext>
            </a:extLst>
          </p:cNvPr>
          <p:cNvSpPr>
            <a:spLocks noGrp="1"/>
          </p:cNvSpPr>
          <p:nvPr>
            <p:ph type="body" sz="quarter" idx="13"/>
          </p:nvPr>
        </p:nvSpPr>
        <p:spPr/>
        <p:txBody>
          <a:bodyPr/>
          <a:lstStyle/>
          <a:p>
            <a:endParaRPr lang="en-US"/>
          </a:p>
        </p:txBody>
      </p:sp>
      <p:sp>
        <p:nvSpPr>
          <p:cNvPr id="29" name="Text Placeholder 28">
            <a:extLst>
              <a:ext uri="{FF2B5EF4-FFF2-40B4-BE49-F238E27FC236}">
                <a16:creationId xmlns:a16="http://schemas.microsoft.com/office/drawing/2014/main" id="{D57D4F53-5B43-C449-B198-07DB4C5AD036}"/>
              </a:ext>
            </a:extLst>
          </p:cNvPr>
          <p:cNvSpPr>
            <a:spLocks noGrp="1"/>
          </p:cNvSpPr>
          <p:nvPr>
            <p:ph type="body" sz="quarter" idx="14"/>
          </p:nvPr>
        </p:nvSpPr>
        <p:spPr/>
        <p:txBody>
          <a:bodyPr/>
          <a:lstStyle/>
          <a:p>
            <a:endParaRPr lang="en-US"/>
          </a:p>
        </p:txBody>
      </p:sp>
      <p:sp>
        <p:nvSpPr>
          <p:cNvPr id="30" name="Text Placeholder 29">
            <a:extLst>
              <a:ext uri="{FF2B5EF4-FFF2-40B4-BE49-F238E27FC236}">
                <a16:creationId xmlns:a16="http://schemas.microsoft.com/office/drawing/2014/main" id="{A92190C9-5F22-5B4C-A51C-1DAB2A55D1B0}"/>
              </a:ext>
            </a:extLst>
          </p:cNvPr>
          <p:cNvSpPr>
            <a:spLocks noGrp="1"/>
          </p:cNvSpPr>
          <p:nvPr>
            <p:ph type="body" sz="quarter" idx="15"/>
          </p:nvPr>
        </p:nvSpPr>
        <p:spPr/>
        <p:txBody>
          <a:bodyPr/>
          <a:lstStyle/>
          <a:p>
            <a:endParaRPr lang="en-US"/>
          </a:p>
        </p:txBody>
      </p:sp>
      <p:sp>
        <p:nvSpPr>
          <p:cNvPr id="31" name="Text Placeholder 30">
            <a:extLst>
              <a:ext uri="{FF2B5EF4-FFF2-40B4-BE49-F238E27FC236}">
                <a16:creationId xmlns:a16="http://schemas.microsoft.com/office/drawing/2014/main" id="{F11DD3F0-F4B6-674F-9C2E-A3F445EC9D56}"/>
              </a:ext>
            </a:extLst>
          </p:cNvPr>
          <p:cNvSpPr>
            <a:spLocks noGrp="1"/>
          </p:cNvSpPr>
          <p:nvPr>
            <p:ph type="body" sz="quarter" idx="16"/>
          </p:nvPr>
        </p:nvSpPr>
        <p:spPr/>
        <p:txBody>
          <a:bodyPr/>
          <a:lstStyle/>
          <a:p>
            <a:endParaRPr lang="en-US"/>
          </a:p>
        </p:txBody>
      </p:sp>
      <p:sp>
        <p:nvSpPr>
          <p:cNvPr id="32" name="Text Placeholder 31">
            <a:extLst>
              <a:ext uri="{FF2B5EF4-FFF2-40B4-BE49-F238E27FC236}">
                <a16:creationId xmlns:a16="http://schemas.microsoft.com/office/drawing/2014/main" id="{3C46D522-1941-C344-9715-4B5DD7E7BDDB}"/>
              </a:ext>
            </a:extLst>
          </p:cNvPr>
          <p:cNvSpPr>
            <a:spLocks noGrp="1"/>
          </p:cNvSpPr>
          <p:nvPr>
            <p:ph type="body" sz="quarter" idx="17"/>
          </p:nvPr>
        </p:nvSpPr>
        <p:spPr/>
        <p:txBody>
          <a:bodyPr/>
          <a:lstStyle/>
          <a:p>
            <a:endParaRPr lang="en-US"/>
          </a:p>
        </p:txBody>
      </p:sp>
      <p:sp>
        <p:nvSpPr>
          <p:cNvPr id="33" name="Text Placeholder 32">
            <a:extLst>
              <a:ext uri="{FF2B5EF4-FFF2-40B4-BE49-F238E27FC236}">
                <a16:creationId xmlns:a16="http://schemas.microsoft.com/office/drawing/2014/main" id="{3F9F0141-140F-364C-BC28-63AE945A65AA}"/>
              </a:ext>
            </a:extLst>
          </p:cNvPr>
          <p:cNvSpPr>
            <a:spLocks noGrp="1"/>
          </p:cNvSpPr>
          <p:nvPr>
            <p:ph type="body" sz="quarter" idx="18"/>
          </p:nvPr>
        </p:nvSpPr>
        <p:spPr/>
        <p:txBody>
          <a:bodyPr/>
          <a:lstStyle/>
          <a:p>
            <a:endParaRPr lang="en-US"/>
          </a:p>
        </p:txBody>
      </p:sp>
      <p:sp>
        <p:nvSpPr>
          <p:cNvPr id="34" name="Text Placeholder 33">
            <a:extLst>
              <a:ext uri="{FF2B5EF4-FFF2-40B4-BE49-F238E27FC236}">
                <a16:creationId xmlns:a16="http://schemas.microsoft.com/office/drawing/2014/main" id="{798E6570-36AF-6046-9B3A-7AD8AE39BE63}"/>
              </a:ext>
            </a:extLst>
          </p:cNvPr>
          <p:cNvSpPr>
            <a:spLocks noGrp="1"/>
          </p:cNvSpPr>
          <p:nvPr>
            <p:ph type="body" sz="quarter" idx="19"/>
          </p:nvPr>
        </p:nvSpPr>
        <p:spPr/>
        <p:txBody>
          <a:bodyPr/>
          <a:lstStyle/>
          <a:p>
            <a:endParaRPr lang="en-US"/>
          </a:p>
        </p:txBody>
      </p:sp>
      <p:sp>
        <p:nvSpPr>
          <p:cNvPr id="24" name="Text Placeholder 23">
            <a:extLst>
              <a:ext uri="{FF2B5EF4-FFF2-40B4-BE49-F238E27FC236}">
                <a16:creationId xmlns:a16="http://schemas.microsoft.com/office/drawing/2014/main" id="{15BAD41E-43BE-0A48-AE88-64946094A050}"/>
              </a:ext>
            </a:extLst>
          </p:cNvPr>
          <p:cNvSpPr>
            <a:spLocks noGrp="1"/>
          </p:cNvSpPr>
          <p:nvPr>
            <p:ph type="body" idx="1"/>
          </p:nvPr>
        </p:nvSpPr>
        <p:spPr>
          <a:xfrm>
            <a:off x="6811390" y="1659196"/>
            <a:ext cx="4270248" cy="1333143"/>
          </a:xfrm>
        </p:spPr>
        <p:txBody>
          <a:bodyPr anchor="t"/>
          <a:lstStyle/>
          <a:p>
            <a:r>
              <a:rPr lang="en-US" dirty="0"/>
              <a:t>Irrevocable Life Insurance Trusts</a:t>
            </a:r>
          </a:p>
        </p:txBody>
      </p:sp>
      <p:sp>
        <p:nvSpPr>
          <p:cNvPr id="23" name="Title 22">
            <a:extLst>
              <a:ext uri="{FF2B5EF4-FFF2-40B4-BE49-F238E27FC236}">
                <a16:creationId xmlns:a16="http://schemas.microsoft.com/office/drawing/2014/main" id="{E400518D-992B-AF44-8F5D-126B5923FC37}"/>
              </a:ext>
            </a:extLst>
          </p:cNvPr>
          <p:cNvSpPr>
            <a:spLocks noGrp="1"/>
          </p:cNvSpPr>
          <p:nvPr>
            <p:ph type="ctrTitle"/>
          </p:nvPr>
        </p:nvSpPr>
        <p:spPr>
          <a:xfrm>
            <a:off x="6811390" y="3027088"/>
            <a:ext cx="3937123" cy="543066"/>
          </a:xfrm>
        </p:spPr>
        <p:txBody>
          <a:bodyPr/>
          <a:lstStyle/>
          <a:p>
            <a:r>
              <a:rPr lang="en-US" dirty="0"/>
              <a:t>Brought to you by</a:t>
            </a:r>
            <a:br>
              <a:rPr lang="en-US" dirty="0"/>
            </a:br>
            <a:r>
              <a:rPr lang="en-US" dirty="0"/>
              <a:t>Lincoln Advanced Sales</a:t>
            </a:r>
          </a:p>
        </p:txBody>
      </p:sp>
      <p:pic>
        <p:nvPicPr>
          <p:cNvPr id="13" name="Picture 12">
            <a:extLst>
              <a:ext uri="{FF2B5EF4-FFF2-40B4-BE49-F238E27FC236}">
                <a16:creationId xmlns:a16="http://schemas.microsoft.com/office/drawing/2014/main" id="{431F061A-9952-96C0-3DB2-959E4896D1C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1501" y="573313"/>
            <a:ext cx="1434533" cy="453966"/>
          </a:xfrm>
          <a:prstGeom prst="rect">
            <a:avLst/>
          </a:prstGeom>
        </p:spPr>
      </p:pic>
      <p:sp>
        <p:nvSpPr>
          <p:cNvPr id="38" name="TextBox 37">
            <a:extLst>
              <a:ext uri="{FF2B5EF4-FFF2-40B4-BE49-F238E27FC236}">
                <a16:creationId xmlns:a16="http://schemas.microsoft.com/office/drawing/2014/main" id="{66A864D2-F6C2-290E-B59B-05F4E83BDDF6}"/>
              </a:ext>
            </a:extLst>
          </p:cNvPr>
          <p:cNvSpPr txBox="1"/>
          <p:nvPr/>
        </p:nvSpPr>
        <p:spPr>
          <a:xfrm>
            <a:off x="11343761" y="6443142"/>
            <a:ext cx="301752" cy="123111"/>
          </a:xfrm>
          <a:prstGeom prst="rect">
            <a:avLst/>
          </a:prstGeom>
          <a:noFill/>
        </p:spPr>
        <p:txBody>
          <a:bodyPr wrap="square" lIns="0" tIns="0" rIns="0" bIns="0" rtlCol="0" anchor="b" anchorCtr="0">
            <a:spAutoFit/>
          </a:bodyPr>
          <a:lstStyle/>
          <a:p>
            <a:pPr algn="r"/>
            <a:fld id="{6A80CFBF-9CAB-4605-9923-D5636131B333}" type="slidenum">
              <a:rPr lang="en-US" sz="800" kern="400" baseline="0" smtClean="0">
                <a:latin typeface="+mn-lt"/>
                <a:cs typeface="Arial" panose="020B0604020202020204" pitchFamily="34" charset="0"/>
              </a:rPr>
              <a:pPr algn="r"/>
              <a:t>1</a:t>
            </a:fld>
            <a:endParaRPr lang="en-US" sz="800" kern="400" baseline="0" dirty="0">
              <a:latin typeface="+mn-lt"/>
              <a:cs typeface="Arial" panose="020B0604020202020204" pitchFamily="34" charset="0"/>
            </a:endParaRPr>
          </a:p>
        </p:txBody>
      </p:sp>
      <p:sp>
        <p:nvSpPr>
          <p:cNvPr id="39" name="TextBox 38">
            <a:extLst>
              <a:ext uri="{FF2B5EF4-FFF2-40B4-BE49-F238E27FC236}">
                <a16:creationId xmlns:a16="http://schemas.microsoft.com/office/drawing/2014/main" id="{A9A2CEEE-10A1-5117-D51B-13BBF8AF4413}"/>
              </a:ext>
            </a:extLst>
          </p:cNvPr>
          <p:cNvSpPr txBox="1"/>
          <p:nvPr/>
        </p:nvSpPr>
        <p:spPr>
          <a:xfrm>
            <a:off x="2042160" y="6443142"/>
            <a:ext cx="6949440" cy="123111"/>
          </a:xfrm>
          <a:prstGeom prst="rect">
            <a:avLst/>
          </a:prstGeom>
          <a:noFill/>
        </p:spPr>
        <p:txBody>
          <a:bodyPr wrap="square" lIns="0" tIns="0" rIns="0" bIns="0" rtlCol="0" anchor="b" anchorCtr="0">
            <a:spAutoFit/>
          </a:bodyPr>
          <a:lstStyle/>
          <a:p>
            <a:pPr algn="ctr"/>
            <a:r>
              <a:rPr lang="en-US" sz="800" b="0" kern="400" dirty="0">
                <a:latin typeface="Calibri" panose="020F0502020204030204" pitchFamily="34" charset="0"/>
                <a:ea typeface="Roboto" panose="02000000000000000000" pitchFamily="2" charset="0"/>
                <a:cs typeface="Calibri" panose="020F0502020204030204" pitchFamily="34" charset="0"/>
              </a:rPr>
              <a:t>For financial professional training use only. Not for use with the public. </a:t>
            </a:r>
          </a:p>
        </p:txBody>
      </p:sp>
      <p:sp>
        <p:nvSpPr>
          <p:cNvPr id="40" name="TextBox 39">
            <a:extLst>
              <a:ext uri="{FF2B5EF4-FFF2-40B4-BE49-F238E27FC236}">
                <a16:creationId xmlns:a16="http://schemas.microsoft.com/office/drawing/2014/main" id="{8EE44599-3F35-37C0-2092-612FE76E2A3C}"/>
              </a:ext>
            </a:extLst>
          </p:cNvPr>
          <p:cNvSpPr txBox="1"/>
          <p:nvPr/>
        </p:nvSpPr>
        <p:spPr>
          <a:xfrm>
            <a:off x="546487" y="6443142"/>
            <a:ext cx="1708404" cy="123111"/>
          </a:xfrm>
          <a:prstGeom prst="rect">
            <a:avLst/>
          </a:prstGeom>
          <a:noFill/>
        </p:spPr>
        <p:txBody>
          <a:bodyPr wrap="square" lIns="0" tIns="0" rIns="0" bIns="0" rtlCol="0" anchor="b" anchorCtr="0">
            <a:spAutoFit/>
          </a:bodyPr>
          <a:lstStyle/>
          <a:p>
            <a:r>
              <a:rPr lang="en-US" sz="800" b="0" kern="400" dirty="0">
                <a:latin typeface="Calibri" panose="020F0502020204030204" pitchFamily="34" charset="0"/>
                <a:ea typeface="Roboto" panose="02000000000000000000" pitchFamily="2" charset="0"/>
                <a:cs typeface="Calibri" panose="020F0502020204030204" pitchFamily="34" charset="0"/>
              </a:rPr>
              <a:t>LCN-6148194-120823</a:t>
            </a:r>
          </a:p>
        </p:txBody>
      </p:sp>
      <p:sp>
        <p:nvSpPr>
          <p:cNvPr id="41" name="TextBox 40">
            <a:extLst>
              <a:ext uri="{FF2B5EF4-FFF2-40B4-BE49-F238E27FC236}">
                <a16:creationId xmlns:a16="http://schemas.microsoft.com/office/drawing/2014/main" id="{E6AA9C92-3A8F-DE7C-A96C-64D43F22E44D}"/>
              </a:ext>
            </a:extLst>
          </p:cNvPr>
          <p:cNvSpPr txBox="1"/>
          <p:nvPr/>
        </p:nvSpPr>
        <p:spPr>
          <a:xfrm>
            <a:off x="8991600" y="6443449"/>
            <a:ext cx="2243099" cy="123111"/>
          </a:xfrm>
          <a:prstGeom prst="rect">
            <a:avLst/>
          </a:prstGeom>
          <a:noFill/>
        </p:spPr>
        <p:txBody>
          <a:bodyPr wrap="square" lIns="0" tIns="0" rIns="0" bIns="0" rtlCol="0" anchor="b" anchorCtr="0">
            <a:spAutoFit/>
          </a:bodyPr>
          <a:lstStyle/>
          <a:p>
            <a:pPr algn="r"/>
            <a:r>
              <a:rPr lang="en-US" sz="800" kern="400" dirty="0">
                <a:cs typeface="Arial" panose="020B0604020202020204" pitchFamily="34" charset="0"/>
              </a:rPr>
              <a:t>©</a:t>
            </a:r>
            <a:fld id="{0C874901-42A5-3743-9BD0-78F3F8EA6A12}" type="datetimeyyyy">
              <a:rPr lang="en-US" sz="800" kern="400" smtClean="0">
                <a:cs typeface="Arial" panose="020B0604020202020204" pitchFamily="34" charset="0"/>
              </a:rPr>
              <a:t>2023</a:t>
            </a:fld>
            <a:r>
              <a:rPr lang="en-US" sz="800" kern="400" dirty="0">
                <a:cs typeface="Arial" panose="020B0604020202020204" pitchFamily="34" charset="0"/>
              </a:rPr>
              <a:t> Lincoln National Corporation</a:t>
            </a:r>
          </a:p>
        </p:txBody>
      </p:sp>
    </p:spTree>
    <p:extLst>
      <p:ext uri="{BB962C8B-B14F-4D97-AF65-F5344CB8AC3E}">
        <p14:creationId xmlns:p14="http://schemas.microsoft.com/office/powerpoint/2010/main" val="62718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2" descr="A picture containing person, person, wall, suit&#10;&#10;Description automatically generated">
            <a:extLst>
              <a:ext uri="{FF2B5EF4-FFF2-40B4-BE49-F238E27FC236}">
                <a16:creationId xmlns:a16="http://schemas.microsoft.com/office/drawing/2014/main" id="{E802405E-2184-A633-EDC0-514F471D24D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132"/>
          <a:stretch/>
        </p:blipFill>
        <p:spPr>
          <a:xfrm>
            <a:off x="8087757" y="2057401"/>
            <a:ext cx="3569495" cy="4038598"/>
          </a:xfrm>
          <a:prstGeom prst="rect">
            <a:avLst/>
          </a:prstGeom>
        </p:spPr>
      </p:pic>
      <p:sp>
        <p:nvSpPr>
          <p:cNvPr id="3" name="Text Placeholder 5">
            <a:extLst>
              <a:ext uri="{FF2B5EF4-FFF2-40B4-BE49-F238E27FC236}">
                <a16:creationId xmlns:a16="http://schemas.microsoft.com/office/drawing/2014/main" id="{FABC1ABB-71C6-66E6-AAF6-6A38EADDA5A4}"/>
              </a:ext>
            </a:extLst>
          </p:cNvPr>
          <p:cNvSpPr txBox="1">
            <a:spLocks noChangeArrowheads="1"/>
          </p:cNvSpPr>
          <p:nvPr/>
        </p:nvSpPr>
        <p:spPr>
          <a:xfrm>
            <a:off x="609599" y="2703519"/>
            <a:ext cx="7175157" cy="3128364"/>
          </a:xfrm>
          <a:prstGeom prst="rect">
            <a:avLst/>
          </a:prstGeom>
        </p:spPr>
        <p:txBody>
          <a:bodyPr lIns="0" tIns="0" rIns="0" bIns="0"/>
          <a:lst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0"/>
              </a:spcAft>
              <a:buNone/>
              <a:defRPr/>
            </a:pPr>
            <a:r>
              <a:rPr lang="en-US" b="1" dirty="0">
                <a:solidFill>
                  <a:schemeClr val="accent5"/>
                </a:solidFill>
                <a:latin typeface="Calibri" panose="020F0502020204030204" pitchFamily="34" charset="0"/>
                <a:ea typeface="Calibri" panose="020F0502020204030204" pitchFamily="34" charset="0"/>
                <a:cs typeface="Calibri" panose="020F0502020204030204" pitchFamily="34" charset="0"/>
              </a:rPr>
              <a:t>Case facts</a:t>
            </a:r>
          </a:p>
          <a:p>
            <a:pPr marL="164592" indent="-164592">
              <a:spcBef>
                <a:spcPts val="600"/>
              </a:spcBef>
              <a:spcAft>
                <a:spcPts val="0"/>
              </a:spcAft>
              <a:buClr>
                <a:schemeClr val="accent5"/>
              </a:buClr>
              <a:buFont typeface="Wingdings" pitchFamily="2" charset="2"/>
              <a:buChar char="§"/>
            </a:pPr>
            <a:r>
              <a:rPr lang="en-US" altLang="en-US" dirty="0"/>
              <a:t>Successful executive with three grown children</a:t>
            </a:r>
          </a:p>
          <a:p>
            <a:pPr marL="164592" indent="-164592">
              <a:spcBef>
                <a:spcPts val="600"/>
              </a:spcBef>
              <a:spcAft>
                <a:spcPts val="0"/>
              </a:spcAft>
              <a:buClr>
                <a:schemeClr val="accent5"/>
              </a:buClr>
              <a:buFont typeface="Wingdings" pitchFamily="2" charset="2"/>
              <a:buChar char="§"/>
            </a:pPr>
            <a:r>
              <a:rPr lang="en-US" altLang="en-US" dirty="0"/>
              <a:t>Wife is deceased</a:t>
            </a:r>
          </a:p>
          <a:p>
            <a:pPr marL="164592" indent="-164592">
              <a:spcBef>
                <a:spcPts val="600"/>
              </a:spcBef>
              <a:spcAft>
                <a:spcPts val="0"/>
              </a:spcAft>
              <a:buClr>
                <a:schemeClr val="accent5"/>
              </a:buClr>
              <a:buFont typeface="Wingdings" pitchFamily="2" charset="2"/>
              <a:buChar char="§"/>
            </a:pPr>
            <a:r>
              <a:rPr lang="en-US" altLang="en-US" dirty="0"/>
              <a:t>Owns a $3M  permanent life insurance policy</a:t>
            </a:r>
          </a:p>
          <a:p>
            <a:pPr marL="164592" indent="-164592">
              <a:spcBef>
                <a:spcPts val="600"/>
              </a:spcBef>
              <a:spcAft>
                <a:spcPts val="600"/>
              </a:spcAft>
              <a:buClr>
                <a:schemeClr val="accent5"/>
              </a:buClr>
              <a:buFont typeface="Wingdings" pitchFamily="2" charset="2"/>
              <a:buChar char="§"/>
            </a:pPr>
            <a:r>
              <a:rPr lang="en-US" altLang="en-US" dirty="0"/>
              <a:t>Due to his net worth, the policy may be subject to estate taxes</a:t>
            </a:r>
            <a:endParaRPr lang="en-US" dirty="0">
              <a:solidFill>
                <a:srgbClr val="000000"/>
              </a:solidFill>
              <a:latin typeface="Roboto" panose="02000000000000000000" pitchFamily="2" charset="0"/>
              <a:ea typeface="Calibri" panose="020F0502020204030204" pitchFamily="34" charset="0"/>
              <a:cs typeface="Times New Roman" panose="02020603050405020304" pitchFamily="18" charset="0"/>
            </a:endParaRPr>
          </a:p>
          <a:p>
            <a:pPr marL="0" lvl="1" indent="0">
              <a:lnSpc>
                <a:spcPct val="107000"/>
              </a:lnSpc>
              <a:spcBef>
                <a:spcPts val="600"/>
              </a:spcBef>
              <a:spcAft>
                <a:spcPts val="0"/>
              </a:spcAft>
              <a:buClr>
                <a:srgbClr val="C00000"/>
              </a:buClr>
              <a:buNone/>
              <a:defRPr/>
            </a:pPr>
            <a:r>
              <a:rPr lang="en-US" b="1" dirty="0">
                <a:solidFill>
                  <a:schemeClr val="accent5"/>
                </a:solidFill>
                <a:latin typeface="Calibri" panose="020F0502020204030204" pitchFamily="34" charset="0"/>
                <a:ea typeface="Calibri" panose="020F0502020204030204" pitchFamily="34" charset="0"/>
                <a:cs typeface="Calibri" panose="020F0502020204030204" pitchFamily="34" charset="0"/>
              </a:rPr>
              <a:t>Goals</a:t>
            </a:r>
          </a:p>
          <a:p>
            <a:pPr marL="164592" indent="-164592">
              <a:lnSpc>
                <a:spcPct val="107000"/>
              </a:lnSpc>
              <a:spcBef>
                <a:spcPts val="600"/>
              </a:spcBef>
              <a:spcAft>
                <a:spcPts val="600"/>
              </a:spcAft>
              <a:buClr>
                <a:schemeClr val="accent5"/>
              </a:buClr>
              <a:buFont typeface="Wingdings" pitchFamily="2" charset="2"/>
              <a:buChar char="§"/>
              <a:defRPr/>
            </a:pPr>
            <a:r>
              <a:rPr lang="en-US" altLang="en-US" dirty="0">
                <a:solidFill>
                  <a:srgbClr val="000000"/>
                </a:solidFill>
              </a:rPr>
              <a:t>Maintain insurance but minimize tax exposure</a:t>
            </a:r>
            <a:endParaRPr lang="en-US" dirty="0">
              <a:solidFill>
                <a:schemeClr val="accent1"/>
              </a:solidFill>
              <a:ea typeface="Calibri" panose="020F0502020204030204" pitchFamily="34" charset="0"/>
              <a:cs typeface="Times New Roman" panose="02020603050405020304" pitchFamily="18" charset="0"/>
            </a:endParaRPr>
          </a:p>
          <a:p>
            <a:pPr marL="0" indent="0">
              <a:lnSpc>
                <a:spcPct val="107000"/>
              </a:lnSpc>
              <a:spcBef>
                <a:spcPts val="600"/>
              </a:spcBef>
              <a:spcAft>
                <a:spcPts val="0"/>
              </a:spcAft>
              <a:buNone/>
              <a:defRPr/>
            </a:pPr>
            <a:r>
              <a:rPr lang="en-US" b="1" dirty="0">
                <a:solidFill>
                  <a:schemeClr val="accent5"/>
                </a:solidFill>
                <a:latin typeface="Calibri" panose="020F0502020204030204" pitchFamily="34" charset="0"/>
                <a:ea typeface="Calibri" panose="020F0502020204030204" pitchFamily="34" charset="0"/>
                <a:cs typeface="Calibri" panose="020F0502020204030204" pitchFamily="34" charset="0"/>
              </a:rPr>
              <a:t>Plan in action</a:t>
            </a:r>
          </a:p>
          <a:p>
            <a:pPr marL="164592" indent="-164592">
              <a:spcBef>
                <a:spcPts val="600"/>
              </a:spcBef>
              <a:spcAft>
                <a:spcPts val="0"/>
              </a:spcAft>
              <a:buClr>
                <a:schemeClr val="accent5"/>
              </a:buClr>
              <a:buFont typeface="Wingdings" pitchFamily="2" charset="2"/>
              <a:buChar char="§"/>
            </a:pPr>
            <a:r>
              <a:rPr lang="en-US" altLang="en-US" dirty="0"/>
              <a:t>Transferring to an ILIT shields $1.2M of possible estate taxes</a:t>
            </a:r>
          </a:p>
          <a:p>
            <a:pPr marL="164592" indent="-164592">
              <a:spcBef>
                <a:spcPts val="600"/>
              </a:spcBef>
              <a:spcAft>
                <a:spcPts val="0"/>
              </a:spcAft>
              <a:buClr>
                <a:schemeClr val="accent5"/>
              </a:buClr>
              <a:buFont typeface="Wingdings" pitchFamily="2" charset="2"/>
              <a:buChar char="§"/>
            </a:pPr>
            <a:r>
              <a:rPr lang="en-US" altLang="en-US" dirty="0"/>
              <a:t>Trustee discretion for distributions to children</a:t>
            </a:r>
          </a:p>
        </p:txBody>
      </p:sp>
      <p:graphicFrame>
        <p:nvGraphicFramePr>
          <p:cNvPr id="4" name="Table 3">
            <a:extLst>
              <a:ext uri="{FF2B5EF4-FFF2-40B4-BE49-F238E27FC236}">
                <a16:creationId xmlns:a16="http://schemas.microsoft.com/office/drawing/2014/main" id="{F09E0FBD-A1EE-50AE-3A8D-17DBB0719538}"/>
              </a:ext>
            </a:extLst>
          </p:cNvPr>
          <p:cNvGraphicFramePr>
            <a:graphicFrameLocks noGrp="1"/>
          </p:cNvGraphicFramePr>
          <p:nvPr>
            <p:extLst>
              <p:ext uri="{D42A27DB-BD31-4B8C-83A1-F6EECF244321}">
                <p14:modId xmlns:p14="http://schemas.microsoft.com/office/powerpoint/2010/main" val="483513907"/>
              </p:ext>
            </p:extLst>
          </p:nvPr>
        </p:nvGraphicFramePr>
        <p:xfrm>
          <a:off x="609599" y="1688909"/>
          <a:ext cx="7175158" cy="850557"/>
        </p:xfrm>
        <a:graphic>
          <a:graphicData uri="http://schemas.openxmlformats.org/drawingml/2006/table">
            <a:tbl>
              <a:tblPr firstRow="1" bandRow="1">
                <a:tableStyleId>{5C22544A-7EE6-4342-B048-85BDC9FD1C3A}</a:tableStyleId>
              </a:tblPr>
              <a:tblGrid>
                <a:gridCol w="2257169">
                  <a:extLst>
                    <a:ext uri="{9D8B030D-6E8A-4147-A177-3AD203B41FA5}">
                      <a16:colId xmlns:a16="http://schemas.microsoft.com/office/drawing/2014/main" val="1357686386"/>
                    </a:ext>
                  </a:extLst>
                </a:gridCol>
                <a:gridCol w="329513">
                  <a:extLst>
                    <a:ext uri="{9D8B030D-6E8A-4147-A177-3AD203B41FA5}">
                      <a16:colId xmlns:a16="http://schemas.microsoft.com/office/drawing/2014/main" val="3638591009"/>
                    </a:ext>
                  </a:extLst>
                </a:gridCol>
                <a:gridCol w="2322776">
                  <a:extLst>
                    <a:ext uri="{9D8B030D-6E8A-4147-A177-3AD203B41FA5}">
                      <a16:colId xmlns:a16="http://schemas.microsoft.com/office/drawing/2014/main" val="3063506986"/>
                    </a:ext>
                  </a:extLst>
                </a:gridCol>
                <a:gridCol w="239192">
                  <a:extLst>
                    <a:ext uri="{9D8B030D-6E8A-4147-A177-3AD203B41FA5}">
                      <a16:colId xmlns:a16="http://schemas.microsoft.com/office/drawing/2014/main" val="2538409999"/>
                    </a:ext>
                  </a:extLst>
                </a:gridCol>
                <a:gridCol w="2026508">
                  <a:extLst>
                    <a:ext uri="{9D8B030D-6E8A-4147-A177-3AD203B41FA5}">
                      <a16:colId xmlns:a16="http://schemas.microsoft.com/office/drawing/2014/main" val="3814300189"/>
                    </a:ext>
                  </a:extLst>
                </a:gridCol>
              </a:tblGrid>
              <a:tr h="8505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John, 3 grown children</a:t>
                      </a:r>
                    </a:p>
                  </a:txBody>
                  <a:tcPr anchor="ctr">
                    <a:solidFill>
                      <a:srgbClr val="224F8B"/>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000" b="0" dirty="0"/>
                        <a:t>$3M permanent life insurance policy</a:t>
                      </a:r>
                      <a:endParaRPr lang="en-US" sz="2000" b="0" dirty="0"/>
                    </a:p>
                  </a:txBody>
                  <a:tcPr anchor="ctr">
                    <a:solidFill>
                      <a:srgbClr val="224F8B"/>
                    </a:solidFill>
                  </a:tcPr>
                </a:tc>
                <a:tc>
                  <a:txBody>
                    <a:bodyPr/>
                    <a:lstStyle/>
                    <a:p>
                      <a:pPr algn="ctr"/>
                      <a:endParaRPr lang="en-US" sz="2000" b="0" dirty="0"/>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Transfer </a:t>
                      </a:r>
                      <a:br>
                        <a:rPr lang="en-US" sz="2000" b="0" dirty="0"/>
                      </a:br>
                      <a:r>
                        <a:rPr lang="en-US" sz="2000" b="0" dirty="0"/>
                        <a:t>to ILIT</a:t>
                      </a:r>
                    </a:p>
                  </a:txBody>
                  <a:tcPr anchor="ctr">
                    <a:solidFill>
                      <a:srgbClr val="224F8B"/>
                    </a:solidFill>
                  </a:tcPr>
                </a:tc>
                <a:extLst>
                  <a:ext uri="{0D108BD9-81ED-4DB2-BD59-A6C34878D82A}">
                    <a16:rowId xmlns:a16="http://schemas.microsoft.com/office/drawing/2014/main" val="1146750181"/>
                  </a:ext>
                </a:extLst>
              </a:tr>
            </a:tbl>
          </a:graphicData>
        </a:graphic>
      </p:graphicFrame>
      <p:pic>
        <p:nvPicPr>
          <p:cNvPr id="5" name="Picture 4" descr="Icon&#10;&#10;Description automatically generated">
            <a:extLst>
              <a:ext uri="{FF2B5EF4-FFF2-40B4-BE49-F238E27FC236}">
                <a16:creationId xmlns:a16="http://schemas.microsoft.com/office/drawing/2014/main" id="{E5896BB3-6D34-EED3-BC1C-02086A84E98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7"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3930CDC2-EA5A-E85B-0675-B65CC6EE221B}"/>
              </a:ext>
            </a:extLst>
          </p:cNvPr>
          <p:cNvSpPr txBox="1">
            <a:spLocks noChangeArrowheads="1"/>
          </p:cNvSpPr>
          <p:nvPr/>
        </p:nvSpPr>
        <p:spPr>
          <a:xfrm>
            <a:off x="571641" y="484632"/>
            <a:ext cx="6126480" cy="521208"/>
          </a:xfrm>
          <a:prstGeom prst="rect">
            <a:avLst/>
          </a:prstGeom>
        </p:spPr>
        <p:txBody>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r>
              <a:rPr lang="en-US" altLang="en-US" dirty="0"/>
              <a:t>Case study #2</a:t>
            </a:r>
          </a:p>
        </p:txBody>
      </p:sp>
    </p:spTree>
    <p:extLst>
      <p:ext uri="{BB962C8B-B14F-4D97-AF65-F5344CB8AC3E}">
        <p14:creationId xmlns:p14="http://schemas.microsoft.com/office/powerpoint/2010/main" val="2578831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419FD-0103-6311-5C9A-C536BA97F073}"/>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400" b="0" i="0" u="none" strike="noStrike" kern="1200" cap="none" spc="0" normalizeH="0" baseline="0" noProof="0">
                <a:ln>
                  <a:noFill/>
                </a:ln>
                <a:solidFill>
                  <a:srgbClr val="000000"/>
                </a:solidFill>
                <a:effectLst/>
                <a:uLnTx/>
                <a:uFillTx/>
                <a:latin typeface="Georgia" panose="02040502050405020303" pitchFamily="18" charset="0"/>
                <a:ea typeface="+mj-ea"/>
                <a:cs typeface="+mj-cs"/>
              </a:rPr>
              <a:t>How Lincoln provides support</a:t>
            </a:r>
            <a:endPar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endParaRPr>
          </a:p>
        </p:txBody>
      </p:sp>
      <p:sp>
        <p:nvSpPr>
          <p:cNvPr id="3" name="Text Placeholder 3">
            <a:extLst>
              <a:ext uri="{FF2B5EF4-FFF2-40B4-BE49-F238E27FC236}">
                <a16:creationId xmlns:a16="http://schemas.microsoft.com/office/drawing/2014/main" id="{C4C7286D-BB30-A4EE-2904-920C7B382243}"/>
              </a:ext>
            </a:extLst>
          </p:cNvPr>
          <p:cNvSpPr txBox="1">
            <a:spLocks/>
          </p:cNvSpPr>
          <p:nvPr/>
        </p:nvSpPr>
        <p:spPr>
          <a:xfrm>
            <a:off x="2483472" y="2147438"/>
            <a:ext cx="7752349" cy="2790508"/>
          </a:xfrm>
          <a:prstGeom prst="rect">
            <a:avLst/>
          </a:prstGeom>
        </p:spPr>
        <p:txBody>
          <a:bodyPr wrap="square"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a:pPr>
            <a:r>
              <a:rPr kumimoji="0" lang="en-US" sz="2400" i="0" u="none" strike="noStrike" kern="1200" cap="none" spc="0" normalizeH="0" baseline="0" noProof="0" dirty="0">
                <a:ln>
                  <a:noFill/>
                </a:ln>
                <a:solidFill>
                  <a:srgbClr val="AD112B"/>
                </a:solidFill>
                <a:effectLst/>
                <a:uLnTx/>
                <a:uFillTx/>
                <a:latin typeface="Georgia" panose="02040502050405020303" pitchFamily="18" charset="0"/>
                <a:ea typeface="+mn-ea"/>
                <a:cs typeface="+mn-cs"/>
              </a:rPr>
              <a:t>Resources</a:t>
            </a:r>
          </a:p>
          <a:p>
            <a:pPr marL="183600" marR="0" lvl="0" indent="-183600" algn="l" defTabSz="914400" rtl="0" eaLnBrk="1" fontAlgn="auto" latinLnBrk="0" hangingPunct="1">
              <a:lnSpc>
                <a:spcPct val="100000"/>
              </a:lnSpc>
              <a:spcBef>
                <a:spcPts val="600"/>
              </a:spcBef>
              <a:spcAft>
                <a:spcPts val="800"/>
              </a:spcAft>
              <a:buClr>
                <a:srgbClr val="AD112B"/>
              </a:buClr>
              <a:buSzTx/>
              <a:buFont typeface="Wingdings" pitchFamily="2" charset="2"/>
              <a:buChar char="§"/>
              <a:tabLst/>
              <a:defRPr/>
            </a:pPr>
            <a:r>
              <a:rPr kumimoji="0" lang="en-US" sz="2200" i="0" u="none" strike="noStrike" kern="1200" cap="none" spc="0" normalizeH="0" baseline="0" noProof="0" dirty="0">
                <a:ln>
                  <a:noFill/>
                </a:ln>
                <a:solidFill>
                  <a:srgbClr val="000000"/>
                </a:solidFill>
                <a:effectLst/>
                <a:uLnTx/>
                <a:uFillTx/>
                <a:latin typeface="Calibri"/>
                <a:ea typeface="+mn-ea"/>
                <a:cs typeface="+mn-cs"/>
              </a:rPr>
              <a:t>Advanced Market Resource Center (AMRC)</a:t>
            </a:r>
          </a:p>
          <a:p>
            <a:pPr marL="183600" marR="0" lvl="0" indent="-183600" algn="l" defTabSz="914400" rtl="0" eaLnBrk="1" fontAlgn="auto" latinLnBrk="0" hangingPunct="1">
              <a:lnSpc>
                <a:spcPct val="100000"/>
              </a:lnSpc>
              <a:spcBef>
                <a:spcPts val="600"/>
              </a:spcBef>
              <a:spcAft>
                <a:spcPts val="800"/>
              </a:spcAft>
              <a:buClr>
                <a:srgbClr val="AD112B"/>
              </a:buClr>
              <a:buSzTx/>
              <a:buFont typeface="Wingdings" pitchFamily="2" charset="2"/>
              <a:buChar char="§"/>
              <a:tabLst/>
              <a:defRPr/>
            </a:pPr>
            <a:r>
              <a:rPr kumimoji="0" lang="en-US" sz="2200" i="1" u="none" strike="noStrike" kern="1200" cap="none" spc="0" normalizeH="0" baseline="0" noProof="0" dirty="0">
                <a:ln>
                  <a:noFill/>
                </a:ln>
                <a:solidFill>
                  <a:srgbClr val="000000"/>
                </a:solidFill>
                <a:effectLst/>
                <a:uLnTx/>
                <a:uFillTx/>
                <a:latin typeface="Calibri"/>
                <a:ea typeface="+mn-ea"/>
                <a:cs typeface="+mn-cs"/>
              </a:rPr>
              <a:t>Lincoln DesignIt</a:t>
            </a:r>
            <a:r>
              <a:rPr kumimoji="0" lang="en-US" sz="2200" i="0" u="none" strike="noStrike" kern="1200" cap="none" spc="0" normalizeH="0" baseline="30000" noProof="0" dirty="0">
                <a:ln>
                  <a:noFill/>
                </a:ln>
                <a:solidFill>
                  <a:srgbClr val="000000"/>
                </a:solidFill>
                <a:effectLst/>
                <a:uLnTx/>
                <a:uFillTx/>
                <a:latin typeface="Calibri"/>
                <a:ea typeface="+mn-ea"/>
                <a:cs typeface="+mn-cs"/>
              </a:rPr>
              <a:t>SM</a:t>
            </a:r>
            <a:r>
              <a:rPr kumimoji="0" lang="en-US" sz="2200" i="0" u="none" strike="noStrike" kern="1200" cap="none" spc="0" normalizeH="0" baseline="0" noProof="0" dirty="0">
                <a:ln>
                  <a:noFill/>
                </a:ln>
                <a:solidFill>
                  <a:srgbClr val="000000"/>
                </a:solidFill>
                <a:effectLst/>
                <a:uLnTx/>
                <a:uFillTx/>
                <a:latin typeface="Calibri"/>
                <a:ea typeface="+mn-ea"/>
                <a:cs typeface="+mn-cs"/>
              </a:rPr>
              <a:t> Sales Module – “Four Ways to Pay Estate Taxes” </a:t>
            </a:r>
          </a:p>
          <a:p>
            <a:pPr marL="183600" marR="0" lvl="0" indent="-183600" algn="l" defTabSz="914400" rtl="0" eaLnBrk="1" fontAlgn="auto" latinLnBrk="0" hangingPunct="1">
              <a:lnSpc>
                <a:spcPct val="100000"/>
              </a:lnSpc>
              <a:spcBef>
                <a:spcPts val="600"/>
              </a:spcBef>
              <a:spcAft>
                <a:spcPts val="800"/>
              </a:spcAft>
              <a:buClr>
                <a:srgbClr val="AD112B"/>
              </a:buClr>
              <a:buSzTx/>
              <a:buFont typeface="Wingdings" pitchFamily="2" charset="2"/>
              <a:buChar char="§"/>
              <a:tabLst/>
              <a:defRPr/>
            </a:pPr>
            <a:r>
              <a:rPr kumimoji="0" lang="en-US" sz="2200" i="0" u="none" strike="noStrike" kern="1200" cap="none" spc="0" normalizeH="0" baseline="0" noProof="0" dirty="0">
                <a:ln>
                  <a:noFill/>
                </a:ln>
                <a:solidFill>
                  <a:srgbClr val="000000"/>
                </a:solidFill>
                <a:effectLst/>
                <a:uLnTx/>
                <a:uFillTx/>
                <a:latin typeface="Calibri"/>
                <a:ea typeface="+mn-ea"/>
                <a:cs typeface="+mn-cs"/>
              </a:rPr>
              <a:t>TOLI Digital Experience (</a:t>
            </a:r>
            <a:r>
              <a:rPr kumimoji="0" lang="en-US" sz="2200" i="0" u="none" strike="noStrike" kern="1200" cap="none" spc="0" normalizeH="0" baseline="0" noProof="0" dirty="0">
                <a:ln>
                  <a:noFill/>
                </a:ln>
                <a:solidFill>
                  <a:srgbClr val="811634"/>
                </a:solidFill>
                <a:effectLst/>
                <a:uLnTx/>
                <a:uFillTx/>
                <a:latin typeface="Calibri"/>
                <a:ea typeface="+mn-ea"/>
                <a:cs typeface="+mn-cs"/>
                <a:hlinkClick r:id="rId3">
                  <a:extLst>
                    <a:ext uri="{A12FA001-AC4F-418D-AE19-62706E023703}">
                      <ahyp:hlinkClr xmlns:ahyp="http://schemas.microsoft.com/office/drawing/2018/hyperlinkcolor" val="tx"/>
                    </a:ext>
                  </a:extLst>
                </a:hlinkClick>
              </a:rPr>
              <a:t>www.LincolnFinancial.com/TOLI</a:t>
            </a:r>
            <a:r>
              <a:rPr kumimoji="0" lang="en-US" sz="2200" i="0" u="none" strike="noStrike" kern="1200" cap="none" spc="0" normalizeH="0" baseline="0" noProof="0" dirty="0">
                <a:ln>
                  <a:noFill/>
                </a:ln>
                <a:solidFill>
                  <a:srgbClr val="000000"/>
                </a:solidFill>
                <a:effectLst/>
                <a:uLnTx/>
                <a:uFillTx/>
                <a:latin typeface="Calibri"/>
                <a:ea typeface="+mn-ea"/>
                <a:cs typeface="+mn-cs"/>
              </a:rPr>
              <a:t>) </a:t>
            </a:r>
          </a:p>
          <a:p>
            <a:pPr marL="183600" marR="0" lvl="0" indent="-183600" algn="l" defTabSz="914400" rtl="0" eaLnBrk="1" fontAlgn="auto" latinLnBrk="0" hangingPunct="1">
              <a:lnSpc>
                <a:spcPct val="100000"/>
              </a:lnSpc>
              <a:spcBef>
                <a:spcPts val="600"/>
              </a:spcBef>
              <a:spcAft>
                <a:spcPts val="800"/>
              </a:spcAft>
              <a:buClr>
                <a:srgbClr val="AD112B"/>
              </a:buClr>
              <a:buSzTx/>
              <a:buFont typeface="Wingdings" pitchFamily="2" charset="2"/>
              <a:buChar char="§"/>
              <a:tabLst/>
              <a:defRPr/>
            </a:pPr>
            <a:r>
              <a:rPr kumimoji="0" lang="en-US" sz="2200" i="0" u="none" strike="noStrike" kern="1200" cap="none" spc="0" normalizeH="0" baseline="0" noProof="0" dirty="0">
                <a:ln>
                  <a:noFill/>
                </a:ln>
                <a:solidFill>
                  <a:srgbClr val="000000"/>
                </a:solidFill>
                <a:effectLst/>
                <a:uLnTx/>
                <a:uFillTx/>
                <a:latin typeface="Calibri"/>
                <a:ea typeface="+mn-ea"/>
                <a:cs typeface="+mn-cs"/>
              </a:rPr>
              <a:t>Advanced Sales</a:t>
            </a:r>
          </a:p>
          <a:p>
            <a:pPr marL="183600" marR="0" lvl="0" indent="-18360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4" name="Picture 4">
            <a:extLst>
              <a:ext uri="{FF2B5EF4-FFF2-40B4-BE49-F238E27FC236}">
                <a16:creationId xmlns:a16="http://schemas.microsoft.com/office/drawing/2014/main" id="{9497F276-0478-EC6A-B541-4B377FB4DE78}"/>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7"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76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6">
            <a:extLst>
              <a:ext uri="{FF2B5EF4-FFF2-40B4-BE49-F238E27FC236}">
                <a16:creationId xmlns:a16="http://schemas.microsoft.com/office/drawing/2014/main" id="{FE56E30F-5867-BD9A-FDAA-E814FE9DBC35}"/>
              </a:ext>
            </a:extLst>
          </p:cNvPr>
          <p:cNvSpPr txBox="1">
            <a:spLocks noChangeArrowheads="1"/>
          </p:cNvSpPr>
          <p:nvPr/>
        </p:nvSpPr>
        <p:spPr bwMode="auto">
          <a:xfrm>
            <a:off x="1879671" y="1482264"/>
            <a:ext cx="37309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2563" indent="-182563">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285750" indent="-285750">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marL="0" marR="0" lvl="1" indent="0" defTabSz="914400" eaLnBrk="1" fontAlgn="base" latinLnBrk="0" hangingPunct="1">
              <a:lnSpc>
                <a:spcPct val="100000"/>
              </a:lnSpc>
              <a:spcBef>
                <a:spcPct val="0"/>
              </a:spcBef>
              <a:spcAft>
                <a:spcPts val="800"/>
              </a:spcAft>
              <a:buClr>
                <a:srgbClr val="AD112B"/>
              </a:buClr>
              <a:buSzTx/>
              <a:buFont typeface="Calibri" panose="020F0502020204030204" pitchFamily="34" charset="0"/>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How many clients do you have who are concerned about taxes at death?</a:t>
            </a:r>
          </a:p>
        </p:txBody>
      </p:sp>
      <p:sp>
        <p:nvSpPr>
          <p:cNvPr id="10" name="Text Placeholder 14">
            <a:extLst>
              <a:ext uri="{FF2B5EF4-FFF2-40B4-BE49-F238E27FC236}">
                <a16:creationId xmlns:a16="http://schemas.microsoft.com/office/drawing/2014/main" id="{8F5957DF-FACE-C45D-F991-F790E74BA554}"/>
              </a:ext>
            </a:extLst>
          </p:cNvPr>
          <p:cNvSpPr txBox="1">
            <a:spLocks noChangeArrowheads="1"/>
          </p:cNvSpPr>
          <p:nvPr/>
        </p:nvSpPr>
        <p:spPr bwMode="auto">
          <a:xfrm>
            <a:off x="7447441" y="1341441"/>
            <a:ext cx="3977617" cy="92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ts val="800"/>
              </a:spcAft>
              <a:buClr>
                <a:srgbClr val="AD112B"/>
              </a:buClr>
              <a:buSzTx/>
              <a:buFont typeface="Wingdings" pitchFamily="2" charset="2"/>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How many clients do you have who have prior planning that may be impacted by upcoming tax law change?</a:t>
            </a:r>
          </a:p>
        </p:txBody>
      </p:sp>
      <p:sp>
        <p:nvSpPr>
          <p:cNvPr id="11" name="Text Placeholder 20">
            <a:extLst>
              <a:ext uri="{FF2B5EF4-FFF2-40B4-BE49-F238E27FC236}">
                <a16:creationId xmlns:a16="http://schemas.microsoft.com/office/drawing/2014/main" id="{D582CB07-EF56-A31C-7850-4C4F2E6FE327}"/>
              </a:ext>
            </a:extLst>
          </p:cNvPr>
          <p:cNvSpPr txBox="1">
            <a:spLocks noChangeArrowheads="1"/>
          </p:cNvSpPr>
          <p:nvPr/>
        </p:nvSpPr>
        <p:spPr bwMode="auto">
          <a:xfrm>
            <a:off x="766942" y="2833815"/>
            <a:ext cx="2765660" cy="2704371"/>
          </a:xfrm>
          <a:prstGeom prst="rect">
            <a:avLst/>
          </a:prstGeom>
          <a:solidFill>
            <a:srgbClr val="AD112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nchor="ctr" anchorCtr="1"/>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eaLnBrk="0" fontAlgn="base" latinLnBrk="0" hangingPunct="0">
              <a:lnSpc>
                <a:spcPct val="100000"/>
              </a:lnSpc>
              <a:spcBef>
                <a:spcPct val="0"/>
              </a:spcBef>
              <a:spcAft>
                <a:spcPts val="800"/>
              </a:spcAft>
              <a:buClr>
                <a:srgbClr val="AD112B"/>
              </a:buClr>
              <a:buSzTx/>
              <a:buFont typeface="Wingdings" pitchFamily="2" charset="2"/>
              <a:buNone/>
              <a:tabLst/>
              <a:defRPr/>
            </a:pPr>
            <a:r>
              <a:rPr kumimoji="0" lang="en-US" sz="1800" b="0" i="0" u="none" strike="noStrike" kern="0" cap="none" spc="0" normalizeH="0" baseline="0" noProof="0" dirty="0">
                <a:ln>
                  <a:noFill/>
                </a:ln>
                <a:solidFill>
                  <a:srgbClr val="FFFFFF"/>
                </a:solidFill>
                <a:effectLst/>
                <a:uLnTx/>
                <a:uFillTx/>
                <a:latin typeface="Calibri"/>
                <a:cs typeface="Arial" panose="020B0604020202020204" pitchFamily="34" charset="0"/>
              </a:rPr>
              <a:t>The gifting of assets </a:t>
            </a:r>
            <a:br>
              <a:rPr kumimoji="0" lang="en-US" sz="1800" b="0" i="0" u="none" strike="noStrike" kern="0" cap="none" spc="0" normalizeH="0" baseline="0" noProof="0" dirty="0">
                <a:ln>
                  <a:noFill/>
                </a:ln>
                <a:solidFill>
                  <a:srgbClr val="FFFFFF"/>
                </a:solidFill>
                <a:effectLst/>
                <a:uLnTx/>
                <a:uFillTx/>
                <a:latin typeface="Calibri"/>
                <a:cs typeface="Arial" panose="020B0604020202020204" pitchFamily="34" charset="0"/>
              </a:rPr>
            </a:br>
            <a:r>
              <a:rPr kumimoji="0" lang="en-US" sz="1800" b="0" i="0" u="none" strike="noStrike" kern="0" cap="none" spc="0" normalizeH="0" baseline="0" noProof="0" dirty="0">
                <a:ln>
                  <a:noFill/>
                </a:ln>
                <a:solidFill>
                  <a:srgbClr val="FFFFFF"/>
                </a:solidFill>
                <a:effectLst/>
                <a:uLnTx/>
                <a:uFillTx/>
                <a:latin typeface="Calibri"/>
                <a:cs typeface="Arial" panose="020B0604020202020204" pitchFamily="34" charset="0"/>
              </a:rPr>
              <a:t>to an ILIT can be a successful wealth transfer technique.</a:t>
            </a:r>
          </a:p>
        </p:txBody>
      </p:sp>
      <p:sp>
        <p:nvSpPr>
          <p:cNvPr id="12" name="Text Placeholder 21">
            <a:extLst>
              <a:ext uri="{FF2B5EF4-FFF2-40B4-BE49-F238E27FC236}">
                <a16:creationId xmlns:a16="http://schemas.microsoft.com/office/drawing/2014/main" id="{974A3371-5353-D2FC-FBA7-8F627FAA2C7B}"/>
              </a:ext>
            </a:extLst>
          </p:cNvPr>
          <p:cNvSpPr txBox="1">
            <a:spLocks/>
          </p:cNvSpPr>
          <p:nvPr/>
        </p:nvSpPr>
        <p:spPr>
          <a:xfrm>
            <a:off x="4681781" y="2833815"/>
            <a:ext cx="2765660" cy="2704371"/>
          </a:xfrm>
          <a:prstGeom prst="rect">
            <a:avLst/>
          </a:prstGeom>
          <a:solidFill>
            <a:srgbClr val="FF232A"/>
          </a:solidFill>
        </p:spPr>
        <p:txBody>
          <a:bodyPr lIns="182880" rIns="182880" anchor="ctr" anchorCtr="1"/>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0"/>
              </a:spcBef>
              <a:spcAft>
                <a:spcPts val="800"/>
              </a:spcAft>
              <a:buClr>
                <a:srgbClr val="AD112B"/>
              </a:buClr>
              <a:buSzTx/>
              <a:buFont typeface="Wingdings" pitchFamily="2" charset="2"/>
              <a:buNone/>
              <a:tabLst/>
              <a:defRPr/>
            </a:pPr>
            <a:r>
              <a:rPr kumimoji="0" lang="en-US" sz="1800" b="0" i="0" u="none" strike="noStrike" kern="400" cap="none" spc="0" normalizeH="0" baseline="0" noProof="0" dirty="0">
                <a:ln>
                  <a:noFill/>
                </a:ln>
                <a:solidFill>
                  <a:srgbClr val="FFFFFF"/>
                </a:solidFill>
                <a:effectLst/>
                <a:uLnTx/>
                <a:uFillTx/>
                <a:latin typeface="Calibri"/>
                <a:ea typeface="+mn-ea"/>
                <a:cs typeface="Arial" panose="020B0604020202020204" pitchFamily="34" charset="0"/>
              </a:rPr>
              <a:t>Death benefit proceeds are kept out of the grantor’s estate </a:t>
            </a:r>
            <a:br>
              <a:rPr kumimoji="0" lang="en-US" sz="1800" b="0" i="0" u="none" strike="noStrike" kern="400" cap="none" spc="0" normalizeH="0" baseline="0" noProof="0" dirty="0">
                <a:ln>
                  <a:noFill/>
                </a:ln>
                <a:solidFill>
                  <a:srgbClr val="FFFFFF"/>
                </a:solidFill>
                <a:effectLst/>
                <a:uLnTx/>
                <a:uFillTx/>
                <a:latin typeface="Calibri"/>
                <a:ea typeface="+mn-ea"/>
                <a:cs typeface="Arial" panose="020B0604020202020204" pitchFamily="34" charset="0"/>
              </a:rPr>
            </a:br>
            <a:r>
              <a:rPr kumimoji="0" lang="en-US" sz="1800" b="0" i="0" u="none" strike="noStrike" kern="400" cap="none" spc="0" normalizeH="0" baseline="0" noProof="0" dirty="0">
                <a:ln>
                  <a:noFill/>
                </a:ln>
                <a:solidFill>
                  <a:srgbClr val="FFFFFF"/>
                </a:solidFill>
                <a:effectLst/>
                <a:uLnTx/>
                <a:uFillTx/>
                <a:latin typeface="Calibri"/>
                <a:ea typeface="+mn-ea"/>
                <a:cs typeface="Arial" panose="020B0604020202020204" pitchFamily="34" charset="0"/>
              </a:rPr>
              <a:t>tax calculation.</a:t>
            </a:r>
          </a:p>
        </p:txBody>
      </p:sp>
      <p:sp>
        <p:nvSpPr>
          <p:cNvPr id="13" name="Text Placeholder 22">
            <a:extLst>
              <a:ext uri="{FF2B5EF4-FFF2-40B4-BE49-F238E27FC236}">
                <a16:creationId xmlns:a16="http://schemas.microsoft.com/office/drawing/2014/main" id="{4245C13A-AFC3-8F2A-6097-1F080A17E761}"/>
              </a:ext>
            </a:extLst>
          </p:cNvPr>
          <p:cNvSpPr txBox="1">
            <a:spLocks noChangeArrowheads="1"/>
          </p:cNvSpPr>
          <p:nvPr/>
        </p:nvSpPr>
        <p:spPr bwMode="auto">
          <a:xfrm>
            <a:off x="8596619" y="2833815"/>
            <a:ext cx="2765660" cy="2704371"/>
          </a:xfrm>
          <a:prstGeom prst="rect">
            <a:avLst/>
          </a:prstGeom>
          <a:solidFill>
            <a:srgbClr val="AD112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0" rIns="365760" anchor="ctr" anchorCtr="1"/>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eaLnBrk="1" fontAlgn="base" latinLnBrk="0" hangingPunct="1">
              <a:lnSpc>
                <a:spcPct val="100000"/>
              </a:lnSpc>
              <a:spcBef>
                <a:spcPct val="0"/>
              </a:spcBef>
              <a:spcAft>
                <a:spcPts val="800"/>
              </a:spcAft>
              <a:buClr>
                <a:srgbClr val="AD112B"/>
              </a:buClr>
              <a:buSzTx/>
              <a:buFont typeface="Wingdings" pitchFamily="2" charset="2"/>
              <a:buNone/>
              <a:tabLst/>
              <a:defRPr/>
            </a:pPr>
            <a:r>
              <a:rPr kumimoji="0" lang="en-US" altLang="en-US" sz="1800" b="0" i="0" u="none" strike="noStrike" kern="0" cap="none" spc="0" normalizeH="0" baseline="0" noProof="0" dirty="0">
                <a:ln>
                  <a:noFill/>
                </a:ln>
                <a:solidFill>
                  <a:srgbClr val="FFFFFF"/>
                </a:solidFill>
                <a:effectLst/>
                <a:uLnTx/>
                <a:uFillTx/>
                <a:latin typeface="Calibri" panose="020F0502020204030204" pitchFamily="34" charset="0"/>
                <a:cs typeface="Arial" panose="020B0604020202020204" pitchFamily="34" charset="0"/>
              </a:rPr>
              <a:t>The distribution of death benefit proceeds to the trust’s beneficiaries can be controlled.</a:t>
            </a:r>
          </a:p>
        </p:txBody>
      </p:sp>
      <p:sp>
        <p:nvSpPr>
          <p:cNvPr id="14" name="TextBox 13">
            <a:extLst>
              <a:ext uri="{FF2B5EF4-FFF2-40B4-BE49-F238E27FC236}">
                <a16:creationId xmlns:a16="http://schemas.microsoft.com/office/drawing/2014/main" id="{EB179BD8-608F-225D-1026-7EC175157C22}"/>
              </a:ext>
            </a:extLst>
          </p:cNvPr>
          <p:cNvSpPr txBox="1"/>
          <p:nvPr/>
        </p:nvSpPr>
        <p:spPr>
          <a:xfrm>
            <a:off x="766942" y="1373208"/>
            <a:ext cx="870506" cy="864442"/>
          </a:xfrm>
          <a:prstGeom prst="rect">
            <a:avLst/>
          </a:prstGeom>
          <a:solidFill>
            <a:srgbClr val="FF5D0F"/>
          </a:solidFill>
        </p:spPr>
        <p:txBody>
          <a:bodyPr wrap="square" lIns="0" tIns="0" rIns="0" bIns="0" rtlCol="0" anchor="ctr">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000" i="0" u="none" strike="noStrike" kern="0" cap="none" spc="0" normalizeH="0" baseline="0" noProof="0" dirty="0">
                <a:ln>
                  <a:noFill/>
                </a:ln>
                <a:solidFill>
                  <a:srgbClr val="FFFFFF"/>
                </a:solidFill>
                <a:effectLst/>
                <a:uLnTx/>
                <a:uFillTx/>
                <a:latin typeface="Georgia" panose="02040502050405020303" pitchFamily="18" charset="0"/>
                <a:cs typeface="Arial" panose="020B0604020202020204" pitchFamily="34" charset="0"/>
              </a:rPr>
              <a:t>1</a:t>
            </a:r>
          </a:p>
        </p:txBody>
      </p:sp>
      <p:sp>
        <p:nvSpPr>
          <p:cNvPr id="15" name="TextBox 14">
            <a:extLst>
              <a:ext uri="{FF2B5EF4-FFF2-40B4-BE49-F238E27FC236}">
                <a16:creationId xmlns:a16="http://schemas.microsoft.com/office/drawing/2014/main" id="{56BA0404-0CFA-9B41-D244-9D5CBF00C78A}"/>
              </a:ext>
            </a:extLst>
          </p:cNvPr>
          <p:cNvSpPr txBox="1"/>
          <p:nvPr/>
        </p:nvSpPr>
        <p:spPr>
          <a:xfrm>
            <a:off x="6334712" y="1373208"/>
            <a:ext cx="870506" cy="864442"/>
          </a:xfrm>
          <a:prstGeom prst="rect">
            <a:avLst/>
          </a:prstGeom>
          <a:solidFill>
            <a:srgbClr val="FF5D0F"/>
          </a:solidFill>
        </p:spPr>
        <p:txBody>
          <a:bodyPr wrap="square" lIns="0" tIns="0" rIns="0" bIns="0" rtlCol="0" anchor="ctr">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000" i="0" u="none" strike="noStrike" kern="0" cap="none" spc="0" normalizeH="0" baseline="0" noProof="0" dirty="0">
                <a:ln>
                  <a:noFill/>
                </a:ln>
                <a:solidFill>
                  <a:srgbClr val="FFFFFF"/>
                </a:solidFill>
                <a:effectLst/>
                <a:uLnTx/>
                <a:uFillTx/>
                <a:latin typeface="Georgia" panose="02040502050405020303" pitchFamily="18" charset="0"/>
                <a:cs typeface="Arial" panose="020B0604020202020204" pitchFamily="34" charset="0"/>
              </a:rPr>
              <a:t>2</a:t>
            </a:r>
          </a:p>
        </p:txBody>
      </p:sp>
    </p:spTree>
    <p:extLst>
      <p:ext uri="{BB962C8B-B14F-4D97-AF65-F5344CB8AC3E}">
        <p14:creationId xmlns:p14="http://schemas.microsoft.com/office/powerpoint/2010/main" val="706996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3D2BE49-CB70-4573-A6C4-05F308DA9A59}"/>
              </a:ext>
            </a:extLst>
          </p:cNvPr>
          <p:cNvSpPr>
            <a:spLocks noGrp="1"/>
          </p:cNvSpPr>
          <p:nvPr>
            <p:ph type="body" sz="quarter" idx="11"/>
          </p:nvPr>
        </p:nvSpPr>
        <p:spPr>
          <a:xfrm>
            <a:off x="571499" y="1329316"/>
            <a:ext cx="9074525" cy="3852284"/>
          </a:xfrm>
        </p:spPr>
        <p:txBody>
          <a:bodyPr lIns="0" tIns="0" rIns="0" bIns="0">
            <a:noAutofit/>
          </a:bodyPr>
          <a:lstStyle/>
          <a:p>
            <a:pPr lvl="0">
              <a:lnSpc>
                <a:spcPct val="100000"/>
              </a:lnSpc>
              <a:spcBef>
                <a:spcPts val="0"/>
              </a:spcBef>
              <a:spcAft>
                <a:spcPts val="600"/>
              </a:spcAft>
            </a:pPr>
            <a:r>
              <a:rPr lang="en-US" sz="950" b="1" dirty="0">
                <a:latin typeface="+mj-lt"/>
                <a:ea typeface="Roboto Condensed" panose="02000000000000000000" pitchFamily="2" charset="0"/>
                <a:cs typeface="Calibri" panose="020F0502020204030204" pitchFamily="34" charset="0"/>
              </a:rPr>
              <a:t>Issuers:</a:t>
            </a:r>
            <a:br>
              <a:rPr lang="en-US" sz="950" dirty="0">
                <a:latin typeface="+mj-lt"/>
                <a:ea typeface="Roboto Condensed" panose="02000000000000000000" pitchFamily="2" charset="0"/>
                <a:cs typeface="Calibri" panose="020F0502020204030204" pitchFamily="34" charset="0"/>
              </a:rPr>
            </a:br>
            <a:r>
              <a:rPr lang="en-US" sz="950" dirty="0">
                <a:latin typeface="+mj-lt"/>
                <a:ea typeface="Roboto Condensed" panose="02000000000000000000" pitchFamily="2" charset="0"/>
                <a:cs typeface="Calibri" panose="020F0502020204030204" pitchFamily="34" charset="0"/>
              </a:rPr>
              <a:t>The Lincoln National Life Insurance Company, Fort Wayne, IN</a:t>
            </a:r>
            <a:br>
              <a:rPr lang="en-US" sz="950" dirty="0">
                <a:latin typeface="+mj-lt"/>
                <a:ea typeface="Roboto Condensed" panose="02000000000000000000" pitchFamily="2" charset="0"/>
                <a:cs typeface="Calibri" panose="020F0502020204030204" pitchFamily="34" charset="0"/>
              </a:rPr>
            </a:br>
            <a:r>
              <a:rPr lang="en-US" sz="950" b="1" dirty="0">
                <a:latin typeface="+mj-lt"/>
                <a:ea typeface="Roboto Condensed" panose="02000000000000000000" pitchFamily="2" charset="0"/>
                <a:cs typeface="Calibri" panose="020F0502020204030204" pitchFamily="34" charset="0"/>
              </a:rPr>
              <a:t>The Lincoln National Life Insurance Company does not solicit business in the state of </a:t>
            </a:r>
            <a:br>
              <a:rPr lang="en-US" sz="950" b="1" dirty="0">
                <a:latin typeface="+mj-lt"/>
                <a:ea typeface="Roboto Condensed" panose="02000000000000000000" pitchFamily="2" charset="0"/>
                <a:cs typeface="Calibri" panose="020F0502020204030204" pitchFamily="34" charset="0"/>
              </a:rPr>
            </a:br>
            <a:r>
              <a:rPr lang="en-US" sz="950" b="1" dirty="0">
                <a:latin typeface="+mj-lt"/>
                <a:ea typeface="Roboto Condensed" panose="02000000000000000000" pitchFamily="2" charset="0"/>
                <a:cs typeface="Calibri" panose="020F0502020204030204" pitchFamily="34" charset="0"/>
              </a:rPr>
              <a:t>New York, nor is it authorized to do so.</a:t>
            </a:r>
          </a:p>
          <a:p>
            <a:pPr lvl="0">
              <a:lnSpc>
                <a:spcPct val="100000"/>
              </a:lnSpc>
              <a:spcBef>
                <a:spcPts val="0"/>
              </a:spcBef>
              <a:spcAft>
                <a:spcPts val="600"/>
              </a:spcAft>
            </a:pPr>
            <a:r>
              <a:rPr lang="en-US" sz="950" b="1" dirty="0">
                <a:latin typeface="+mj-lt"/>
                <a:ea typeface="Roboto Condensed" panose="02000000000000000000" pitchFamily="2" charset="0"/>
                <a:cs typeface="Calibri" panose="020F0502020204030204" pitchFamily="34" charset="0"/>
              </a:rPr>
              <a:t>All guarantees and benefits of the insurance policy are subject to the claims-paying ability of the issuing insurance company. </a:t>
            </a:r>
            <a:r>
              <a:rPr lang="en-US" sz="950" dirty="0">
                <a:latin typeface="+mj-lt"/>
                <a:ea typeface="Roboto Condensed" panose="02000000000000000000" pitchFamily="2" charset="0"/>
                <a:cs typeface="Calibri" panose="020F0502020204030204" pitchFamily="34" charset="0"/>
              </a:rPr>
              <a:t>They are not backed by the broker-dealer and/or insurance agency selling the policy, or any affiliates of those entities other than the issuing company affiliates, and none makes any representations or guarantees regarding the claims-paying ability of the issuer.</a:t>
            </a:r>
          </a:p>
          <a:p>
            <a:pPr lvl="0">
              <a:lnSpc>
                <a:spcPct val="100000"/>
              </a:lnSpc>
              <a:spcBef>
                <a:spcPts val="0"/>
              </a:spcBef>
              <a:spcAft>
                <a:spcPts val="600"/>
              </a:spcAft>
            </a:pPr>
            <a:r>
              <a:rPr lang="en-US" sz="950" dirty="0">
                <a:latin typeface="+mj-lt"/>
                <a:ea typeface="Roboto Condensed" panose="02000000000000000000" pitchFamily="2" charset="0"/>
                <a:cs typeface="Calibri" panose="020F0502020204030204" pitchFamily="34" charset="0"/>
              </a:rPr>
              <a:t>In some states, contract terms are set out and coverage may be provided in the form of certificates issued under a group policy issued by The Lincoln National Life Insurance Company to a group life insurance trust. Products, riders and features are subject to state availability. The insurance policy and riders have limitations, exclusions, and/or reductions. Check state availability.</a:t>
            </a:r>
          </a:p>
          <a:p>
            <a:pPr lvl="0">
              <a:lnSpc>
                <a:spcPct val="100000"/>
              </a:lnSpc>
              <a:spcBef>
                <a:spcPts val="0"/>
              </a:spcBef>
              <a:spcAft>
                <a:spcPts val="600"/>
              </a:spcAft>
            </a:pPr>
            <a:r>
              <a:rPr lang="en-US" sz="950" b="1" dirty="0">
                <a:latin typeface="+mj-lt"/>
                <a:ea typeface="Roboto Condensed" panose="02000000000000000000" pitchFamily="2" charset="0"/>
                <a:cs typeface="Calibri" panose="020F0502020204030204" pitchFamily="34" charset="0"/>
              </a:rPr>
              <a:t>Distributor: </a:t>
            </a:r>
            <a:br>
              <a:rPr lang="en-US" sz="950" b="1" dirty="0">
                <a:latin typeface="+mj-lt"/>
                <a:ea typeface="Roboto Condensed" panose="02000000000000000000" pitchFamily="2" charset="0"/>
                <a:cs typeface="Calibri" panose="020F0502020204030204" pitchFamily="34" charset="0"/>
              </a:rPr>
            </a:br>
            <a:r>
              <a:rPr lang="en-US" sz="950" dirty="0">
                <a:latin typeface="+mj-lt"/>
                <a:ea typeface="Roboto Condensed" panose="02000000000000000000" pitchFamily="2" charset="0"/>
                <a:cs typeface="Calibri" panose="020F0502020204030204" pitchFamily="34" charset="0"/>
              </a:rPr>
              <a:t>Lincoln Financial Distributors, Inc., a broker-dealer</a:t>
            </a:r>
          </a:p>
          <a:p>
            <a:pPr>
              <a:lnSpc>
                <a:spcPct val="100000"/>
              </a:lnSpc>
              <a:spcAft>
                <a:spcPts val="600"/>
              </a:spcAft>
            </a:pPr>
            <a:r>
              <a:rPr lang="en-US" sz="950" b="1" dirty="0">
                <a:latin typeface="+mj-lt"/>
                <a:ea typeface="Roboto Condensed" panose="02000000000000000000" pitchFamily="2" charset="0"/>
                <a:cs typeface="Calibri" panose="020F0502020204030204" pitchFamily="34" charset="0"/>
              </a:rPr>
              <a:t>Policies:</a:t>
            </a:r>
            <a:endParaRPr lang="en-US" sz="950" dirty="0">
              <a:latin typeface="+mj-lt"/>
              <a:ea typeface="Roboto Condensed" panose="02000000000000000000" pitchFamily="2" charset="0"/>
            </a:endParaRPr>
          </a:p>
          <a:p>
            <a:pPr>
              <a:lnSpc>
                <a:spcPct val="100000"/>
              </a:lnSpc>
              <a:spcAft>
                <a:spcPts val="600"/>
              </a:spcAft>
            </a:pPr>
            <a:r>
              <a:rPr lang="en-US" sz="950" i="1" dirty="0">
                <a:latin typeface="+mj-lt"/>
                <a:ea typeface="Roboto Condensed" panose="02000000000000000000" pitchFamily="2" charset="0"/>
              </a:rPr>
              <a:t>Lincoln SVUL</a:t>
            </a:r>
            <a:r>
              <a:rPr lang="en-US" sz="950" i="1" baseline="30000" dirty="0">
                <a:latin typeface="+mj-lt"/>
                <a:ea typeface="Roboto Condensed" panose="02000000000000000000" pitchFamily="2" charset="0"/>
              </a:rPr>
              <a:t>ONE</a:t>
            </a:r>
            <a:r>
              <a:rPr lang="en-US" sz="950" dirty="0">
                <a:latin typeface="+mj-lt"/>
                <a:ea typeface="Roboto Condensed" panose="02000000000000000000" pitchFamily="2" charset="0"/>
              </a:rPr>
              <a:t> (2021) policy form 20-SVUL622/20NLER-622 and state variations.</a:t>
            </a:r>
            <a:endParaRPr lang="en-US" sz="950" b="1" dirty="0">
              <a:latin typeface="+mj-lt"/>
              <a:ea typeface="Roboto Condensed" panose="02000000000000000000" pitchFamily="2" charset="0"/>
              <a:cs typeface="Calibri" panose="020F0502020204030204" pitchFamily="34" charset="0"/>
            </a:endParaRPr>
          </a:p>
          <a:p>
            <a:pPr lvl="0">
              <a:lnSpc>
                <a:spcPct val="100000"/>
              </a:lnSpc>
              <a:spcBef>
                <a:spcPts val="0"/>
              </a:spcBef>
              <a:spcAft>
                <a:spcPts val="600"/>
              </a:spcAft>
            </a:pPr>
            <a:r>
              <a:rPr lang="en-US" sz="950" dirty="0">
                <a:latin typeface="+mj-lt"/>
                <a:ea typeface="Roboto Condensed" panose="02000000000000000000" pitchFamily="2" charset="0"/>
                <a:cs typeface="Calibri" panose="020F0502020204030204" pitchFamily="34" charset="0"/>
              </a:rPr>
              <a:t>Lincoln Financial Group</a:t>
            </a:r>
            <a:r>
              <a:rPr lang="en-US" sz="950" baseline="30000" dirty="0">
                <a:latin typeface="+mj-lt"/>
                <a:ea typeface="Roboto Condensed" panose="02000000000000000000" pitchFamily="2" charset="0"/>
                <a:cs typeface="Calibri" panose="020F0502020204030204" pitchFamily="34" charset="0"/>
              </a:rPr>
              <a:t>®</a:t>
            </a:r>
            <a:r>
              <a:rPr lang="en-US" sz="950" dirty="0">
                <a:latin typeface="+mj-lt"/>
                <a:ea typeface="Roboto Condensed" panose="02000000000000000000" pitchFamily="2" charset="0"/>
                <a:cs typeface="Calibri" panose="020F0502020204030204" pitchFamily="34" charset="0"/>
              </a:rPr>
              <a:t> affiliates, their distributors, and their respective employees, representatives and/or insurance agents do not provide tax, accounting or legal advice. Please consult an independent professional as to any tax, accounting or legal statements made herein.</a:t>
            </a:r>
          </a:p>
          <a:p>
            <a:pPr lvl="0">
              <a:lnSpc>
                <a:spcPct val="100000"/>
              </a:lnSpc>
              <a:spcBef>
                <a:spcPts val="0"/>
              </a:spcBef>
              <a:spcAft>
                <a:spcPts val="600"/>
              </a:spcAft>
            </a:pPr>
            <a:r>
              <a:rPr lang="en-US" sz="950" dirty="0">
                <a:latin typeface="+mj-lt"/>
                <a:ea typeface="Roboto Condensed" panose="02000000000000000000" pitchFamily="2" charset="0"/>
                <a:cs typeface="Calibri" panose="020F0502020204030204" pitchFamily="34" charset="0"/>
              </a:rPr>
              <a:t>With any VUL product, certain fees and costs are involved, including monthly cost of insurance, administrative expense and premium load charges, as well as daily charges on assets invested in the variable subaccounts for mortality and expense risk, and asset management fees. Please consult the prospectus or ask your financial professional for more detailed information.</a:t>
            </a:r>
          </a:p>
          <a:p>
            <a:pPr lvl="0">
              <a:lnSpc>
                <a:spcPct val="100000"/>
              </a:lnSpc>
              <a:spcBef>
                <a:spcPts val="0"/>
              </a:spcBef>
              <a:spcAft>
                <a:spcPts val="600"/>
              </a:spcAft>
            </a:pPr>
            <a:r>
              <a:rPr lang="en-US" sz="950" b="1" dirty="0">
                <a:solidFill>
                  <a:srgbClr val="000000"/>
                </a:solidFill>
                <a:latin typeface="+mj-lt"/>
              </a:rPr>
              <a:t>Lincoln variable universal life insurance is sold by prospectuses. Carefully consider the investment objectives, risks, and charges and expenses of the policy and its underlying investment options. This and other important information can be found in the prospectus for the variable universal life policy and the prospectus for the underlying investment options. Prospectuses are available upon request and should be read carefully before investing or sending money. For current prospectuses, please call 800-444-2363 or go to </a:t>
            </a:r>
            <a:r>
              <a:rPr lang="en-US" sz="950" b="1" dirty="0" err="1">
                <a:solidFill>
                  <a:srgbClr val="000000"/>
                </a:solidFill>
                <a:latin typeface="+mj-lt"/>
              </a:rPr>
              <a:t>www.LincolnFinancial.com</a:t>
            </a:r>
            <a:r>
              <a:rPr lang="en-US" sz="950" b="1" dirty="0">
                <a:solidFill>
                  <a:srgbClr val="000000"/>
                </a:solidFill>
                <a:latin typeface="+mj-lt"/>
              </a:rPr>
              <a:t>.</a:t>
            </a:r>
            <a:endParaRPr lang="en-US" sz="950" b="1" dirty="0">
              <a:latin typeface="+mj-lt"/>
              <a:ea typeface="Roboto Condensed" panose="02000000000000000000" pitchFamily="2" charset="0"/>
              <a:cs typeface="Calibri" panose="020F0502020204030204" pitchFamily="34" charset="0"/>
            </a:endParaRPr>
          </a:p>
          <a:p>
            <a:pPr>
              <a:lnSpc>
                <a:spcPct val="100000"/>
              </a:lnSpc>
              <a:spcAft>
                <a:spcPts val="600"/>
              </a:spcAft>
            </a:pPr>
            <a:r>
              <a:rPr lang="en-US" sz="950" dirty="0">
                <a:effectLst/>
                <a:latin typeface="+mj-lt"/>
                <a:ea typeface="Calibri" panose="020F0502020204030204" pitchFamily="34" charset="0"/>
                <a:cs typeface="Times New Roman" panose="02020603050405020304" pitchFamily="18" charset="0"/>
              </a:rPr>
              <a:t>Any tax information contained in this communication, while presented in good faith, is general in nature and is not intended to be a rendering of legal, accounting or tax advice and should not be used without the advice and guidance of a professional Tax Adviser. Furthermore, the information contained herein may not be applicable or suitable to an individual's specific circumstances or needs and may require consideration of other manners.</a:t>
            </a:r>
          </a:p>
          <a:p>
            <a:pPr>
              <a:lnSpc>
                <a:spcPct val="100000"/>
              </a:lnSpc>
              <a:spcBef>
                <a:spcPts val="0"/>
              </a:spcBef>
              <a:spcAft>
                <a:spcPts val="600"/>
              </a:spcAft>
            </a:pPr>
            <a:endParaRPr lang="en-US" sz="950" dirty="0">
              <a:latin typeface="+mj-lt"/>
              <a:ea typeface="Roboto Condensed" panose="02000000000000000000" pitchFamily="2" charset="0"/>
              <a:cs typeface="Calibri" panose="020F0502020204030204" pitchFamily="34" charset="0"/>
            </a:endParaRPr>
          </a:p>
          <a:p>
            <a:pPr>
              <a:lnSpc>
                <a:spcPct val="100000"/>
              </a:lnSpc>
              <a:spcBef>
                <a:spcPts val="0"/>
              </a:spcBef>
              <a:spcAft>
                <a:spcPts val="600"/>
              </a:spcAft>
            </a:pPr>
            <a:endParaRPr lang="en-US" sz="950" dirty="0">
              <a:latin typeface="+mj-lt"/>
              <a:ea typeface="Roboto Condensed" panose="02000000000000000000" pitchFamily="2" charset="0"/>
              <a:cs typeface="Calibri" panose="020F0502020204030204" pitchFamily="34" charset="0"/>
            </a:endParaRPr>
          </a:p>
        </p:txBody>
      </p:sp>
      <p:sp>
        <p:nvSpPr>
          <p:cNvPr id="12" name="Title 7">
            <a:extLst>
              <a:ext uri="{FF2B5EF4-FFF2-40B4-BE49-F238E27FC236}">
                <a16:creationId xmlns:a16="http://schemas.microsoft.com/office/drawing/2014/main" id="{4C0BD090-99F9-9148-980B-FE90CB3A6796}"/>
              </a:ext>
            </a:extLst>
          </p:cNvPr>
          <p:cNvSpPr>
            <a:spLocks noGrp="1"/>
          </p:cNvSpPr>
          <p:nvPr>
            <p:ph type="title"/>
          </p:nvPr>
        </p:nvSpPr>
        <p:spPr/>
        <p:txBody>
          <a:bodyPr lIns="0" tIns="0" rIns="0" bIns="0">
            <a:normAutofit/>
          </a:bodyPr>
          <a:lstStyle/>
          <a:p>
            <a:r>
              <a:rPr lang="en-US" dirty="0">
                <a:latin typeface="Georgia" panose="02040502050405020303" pitchFamily="18" charset="0"/>
              </a:rPr>
              <a:t>Important information</a:t>
            </a:r>
          </a:p>
        </p:txBody>
      </p:sp>
    </p:spTree>
    <p:extLst>
      <p:ext uri="{BB962C8B-B14F-4D97-AF65-F5344CB8AC3E}">
        <p14:creationId xmlns:p14="http://schemas.microsoft.com/office/powerpoint/2010/main" val="358426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E002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66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1B00C329-382B-1479-28C2-00406E21BAF2}"/>
              </a:ext>
            </a:extLst>
          </p:cNvPr>
          <p:cNvSpPr txBox="1">
            <a:spLocks/>
          </p:cNvSpPr>
          <p:nvPr/>
        </p:nvSpPr>
        <p:spPr>
          <a:xfrm>
            <a:off x="471106" y="2169255"/>
            <a:ext cx="6384471" cy="2519489"/>
          </a:xfrm>
          <a:prstGeom prst="rect">
            <a:avLst/>
          </a:prstGeom>
        </p:spPr>
        <p:txBody>
          <a:bodyPr/>
          <a:lst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nSpc>
                <a:spcPct val="107000"/>
              </a:lnSpc>
              <a:spcAft>
                <a:spcPts val="600"/>
              </a:spcAft>
              <a:buClr>
                <a:srgbClr val="C00000"/>
              </a:buClr>
              <a:buSzPct val="125000"/>
              <a:buFont typeface="Wingdings"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an ILIT?</a:t>
            </a:r>
          </a:p>
          <a:p>
            <a:pPr marL="457200" indent="-457200">
              <a:lnSpc>
                <a:spcPct val="107000"/>
              </a:lnSpc>
              <a:spcAft>
                <a:spcPts val="600"/>
              </a:spcAft>
              <a:buClr>
                <a:srgbClr val="C00000"/>
              </a:buClr>
              <a:buSzPct val="125000"/>
              <a:buFont typeface="Wingdings" pitchFamily="2" charset="2"/>
              <a:buChar char="§"/>
              <a:defRPr/>
            </a:pPr>
            <a:r>
              <a:rPr lang="en-US" sz="2400" dirty="0">
                <a:latin typeface="Calibri" panose="020F0502020204030204" pitchFamily="34" charset="0"/>
                <a:ea typeface="Calibri" panose="020F0502020204030204" pitchFamily="34" charset="0"/>
                <a:cs typeface="Times New Roman" panose="02020603050405020304" pitchFamily="18" charset="0"/>
              </a:rPr>
              <a:t>Why would a client want to use an ILIT?</a:t>
            </a:r>
          </a:p>
          <a:p>
            <a:pPr marL="457200" indent="-457200">
              <a:lnSpc>
                <a:spcPct val="107000"/>
              </a:lnSpc>
              <a:spcAft>
                <a:spcPts val="600"/>
              </a:spcAft>
              <a:buClr>
                <a:srgbClr val="C00000"/>
              </a:buClr>
              <a:buSzPct val="125000"/>
              <a:buFont typeface="Wingdings" pitchFamily="2" charset="2"/>
              <a:buChar char="§"/>
              <a:defRPr/>
            </a:pPr>
            <a:r>
              <a:rPr lang="en-US" sz="2400" dirty="0">
                <a:latin typeface="Calibri" panose="020F0502020204030204" pitchFamily="34" charset="0"/>
                <a:ea typeface="Calibri" panose="020F0502020204030204" pitchFamily="34" charset="0"/>
                <a:cs typeface="Times New Roman" panose="02020603050405020304" pitchFamily="18" charset="0"/>
              </a:rPr>
              <a:t>Overview of the strategy</a:t>
            </a:r>
          </a:p>
          <a:p>
            <a:pPr marL="457200" indent="-457200">
              <a:lnSpc>
                <a:spcPct val="107000"/>
              </a:lnSpc>
              <a:spcAft>
                <a:spcPts val="600"/>
              </a:spcAft>
              <a:buClr>
                <a:srgbClr val="C00000"/>
              </a:buClr>
              <a:buSzPct val="125000"/>
              <a:buFont typeface="Wingdings" pitchFamily="2" charset="2"/>
              <a:buChar char="§"/>
              <a:defRPr/>
            </a:pPr>
            <a:r>
              <a:rPr lang="en-US" sz="2400" dirty="0">
                <a:latin typeface="Calibri" panose="020F0502020204030204" pitchFamily="34" charset="0"/>
                <a:ea typeface="Calibri" panose="020F0502020204030204" pitchFamily="34" charset="0"/>
                <a:cs typeface="Times New Roman" panose="02020603050405020304" pitchFamily="18" charset="0"/>
              </a:rPr>
              <a:t>Case studies</a:t>
            </a:r>
          </a:p>
        </p:txBody>
      </p:sp>
      <p:grpSp>
        <p:nvGrpSpPr>
          <p:cNvPr id="10" name="Group 9">
            <a:extLst>
              <a:ext uri="{FF2B5EF4-FFF2-40B4-BE49-F238E27FC236}">
                <a16:creationId xmlns:a16="http://schemas.microsoft.com/office/drawing/2014/main" id="{249449FE-8226-9412-0411-3717BF31030C}"/>
              </a:ext>
            </a:extLst>
          </p:cNvPr>
          <p:cNvGrpSpPr/>
          <p:nvPr/>
        </p:nvGrpSpPr>
        <p:grpSpPr>
          <a:xfrm>
            <a:off x="7567672" y="2019858"/>
            <a:ext cx="2804626" cy="2804626"/>
            <a:chOff x="7828978" y="1526418"/>
            <a:chExt cx="3883782" cy="3883782"/>
          </a:xfrm>
        </p:grpSpPr>
        <p:sp>
          <p:nvSpPr>
            <p:cNvPr id="8" name="Rectangle 7">
              <a:extLst>
                <a:ext uri="{FF2B5EF4-FFF2-40B4-BE49-F238E27FC236}">
                  <a16:creationId xmlns:a16="http://schemas.microsoft.com/office/drawing/2014/main" id="{B616F3F8-347B-6FF2-8E36-502E77DC9505}"/>
                </a:ext>
              </a:extLst>
            </p:cNvPr>
            <p:cNvSpPr/>
            <p:nvPr/>
          </p:nvSpPr>
          <p:spPr bwMode="auto">
            <a:xfrm>
              <a:off x="7828978" y="1526418"/>
              <a:ext cx="3883782" cy="3883782"/>
            </a:xfrm>
            <a:prstGeom prst="rect">
              <a:avLst/>
            </a:prstGeom>
            <a:solidFill>
              <a:schemeClr val="accent3"/>
            </a:solidFill>
            <a:ln w="3175" cap="flat" cmpd="sng" algn="ctr">
              <a:solidFill>
                <a:srgbClr val="AAAAAA"/>
              </a:solidFill>
              <a:prstDash val="solid"/>
              <a:miter lim="800000"/>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pic>
          <p:nvPicPr>
            <p:cNvPr id="9" name="Graphic 6">
              <a:extLst>
                <a:ext uri="{FF2B5EF4-FFF2-40B4-BE49-F238E27FC236}">
                  <a16:creationId xmlns:a16="http://schemas.microsoft.com/office/drawing/2014/main" id="{29EFD5DC-D0D5-6F7D-CC79-1CD566E065C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31480" y="2128920"/>
              <a:ext cx="2678779" cy="267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a:extLst>
              <a:ext uri="{FF2B5EF4-FFF2-40B4-BE49-F238E27FC236}">
                <a16:creationId xmlns:a16="http://schemas.microsoft.com/office/drawing/2014/main" id="{201994D1-2F66-14BE-D869-FEF431DE2DE7}"/>
              </a:ext>
            </a:extLst>
          </p:cNvPr>
          <p:cNvSpPr txBox="1"/>
          <p:nvPr/>
        </p:nvSpPr>
        <p:spPr>
          <a:xfrm>
            <a:off x="539346" y="6018124"/>
            <a:ext cx="11031419" cy="307777"/>
          </a:xfrm>
          <a:prstGeom prst="rect">
            <a:avLst/>
          </a:prstGeom>
          <a:noFill/>
        </p:spPr>
        <p:txBody>
          <a:bodyPr wrap="square" lIns="0" tIns="0" rIns="0" bIns="0">
            <a:spAutoFit/>
          </a:bodyPr>
          <a:lstStyle/>
          <a:p>
            <a:r>
              <a:rPr lang="en-US" sz="1000" dirty="0">
                <a:effectLst/>
                <a:latin typeface="Calibri" panose="020F0502020204030204" pitchFamily="34" charset="0"/>
                <a:ea typeface="Calibri" panose="020F0502020204030204" pitchFamily="34" charset="0"/>
                <a:cs typeface="Times New Roman" panose="02020603050405020304" pitchFamily="18" charset="0"/>
              </a:rPr>
              <a:t>Tax law is complex, and each individual client has their own unique set of circumstances. As such, you must refer your client to his or her own tax professional for any questions about the implication of the tax rules to his or her own situation.</a:t>
            </a:r>
          </a:p>
        </p:txBody>
      </p:sp>
      <p:sp>
        <p:nvSpPr>
          <p:cNvPr id="5" name="Title 1">
            <a:extLst>
              <a:ext uri="{FF2B5EF4-FFF2-40B4-BE49-F238E27FC236}">
                <a16:creationId xmlns:a16="http://schemas.microsoft.com/office/drawing/2014/main" id="{A07CC3E7-FC51-F069-1C0A-81743C4257B1}"/>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r>
              <a:rPr lang="en-US" dirty="0"/>
              <a:t>Irrevocable Life Insurance Trusts</a:t>
            </a:r>
          </a:p>
        </p:txBody>
      </p:sp>
    </p:spTree>
    <p:extLst>
      <p:ext uri="{BB962C8B-B14F-4D97-AF65-F5344CB8AC3E}">
        <p14:creationId xmlns:p14="http://schemas.microsoft.com/office/powerpoint/2010/main" val="339074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0E49-FFF5-4564-6DDE-C00EA8E07612}"/>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rPr>
              <a:t>What is an ILIT?</a:t>
            </a:r>
          </a:p>
        </p:txBody>
      </p:sp>
      <p:sp>
        <p:nvSpPr>
          <p:cNvPr id="3" name="Text Placeholder 3">
            <a:extLst>
              <a:ext uri="{FF2B5EF4-FFF2-40B4-BE49-F238E27FC236}">
                <a16:creationId xmlns:a16="http://schemas.microsoft.com/office/drawing/2014/main" id="{F8F666FD-C73B-B4CD-667E-EAA04AC9C7E0}"/>
              </a:ext>
            </a:extLst>
          </p:cNvPr>
          <p:cNvSpPr txBox="1">
            <a:spLocks/>
          </p:cNvSpPr>
          <p:nvPr/>
        </p:nvSpPr>
        <p:spPr bwMode="auto">
          <a:xfrm>
            <a:off x="571500" y="2357211"/>
            <a:ext cx="6460671" cy="2143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72" marR="0" lvl="0" indent="-347472" algn="l" defTabSz="914400" rtl="0" eaLnBrk="0" fontAlgn="base" latinLnBrk="0" hangingPunct="0">
              <a:lnSpc>
                <a:spcPct val="100000"/>
              </a:lnSpc>
              <a:spcBef>
                <a:spcPts val="600"/>
              </a:spcBef>
              <a:spcAft>
                <a:spcPts val="600"/>
              </a:spcAft>
              <a:buClr>
                <a:srgbClr val="AD112B"/>
              </a:buClr>
              <a:buSzTx/>
              <a:buFont typeface="Wingdings" panose="05000000000000000000" pitchFamily="2" charset="2"/>
              <a:buChar char="§"/>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Irrevocable, grantor trust that own’s life insurance</a:t>
            </a:r>
          </a:p>
          <a:p>
            <a:pPr marL="347472" marR="0" lvl="0" indent="-347472" algn="l" defTabSz="914400" rtl="0" eaLnBrk="0" fontAlgn="base" latinLnBrk="0" hangingPunct="0">
              <a:lnSpc>
                <a:spcPct val="100000"/>
              </a:lnSpc>
              <a:spcBef>
                <a:spcPts val="600"/>
              </a:spcBef>
              <a:spcAft>
                <a:spcPts val="600"/>
              </a:spcAft>
              <a:buClr>
                <a:srgbClr val="AD112B"/>
              </a:buClr>
              <a:buSzTx/>
              <a:buFont typeface="Wingdings" panose="05000000000000000000" pitchFamily="2" charset="2"/>
              <a:buChar char="§"/>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AKA Crummey trust</a:t>
            </a:r>
          </a:p>
          <a:p>
            <a:pPr marL="347472" marR="0" lvl="0" indent="-347472" algn="l" defTabSz="914400" rtl="0" eaLnBrk="0" fontAlgn="base" latinLnBrk="0" hangingPunct="0">
              <a:lnSpc>
                <a:spcPct val="100000"/>
              </a:lnSpc>
              <a:spcBef>
                <a:spcPts val="600"/>
              </a:spcBef>
              <a:spcAft>
                <a:spcPts val="600"/>
              </a:spcAft>
              <a:buClr>
                <a:srgbClr val="AD112B"/>
              </a:buClr>
              <a:buSzTx/>
              <a:buFont typeface="Wingdings" panose="05000000000000000000" pitchFamily="2" charset="2"/>
              <a:buChar char="§"/>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Life insurance proceeds are kept out of the grantor’s estate</a:t>
            </a:r>
          </a:p>
        </p:txBody>
      </p:sp>
      <p:pic>
        <p:nvPicPr>
          <p:cNvPr id="4" name="Picture Placeholder 8">
            <a:extLst>
              <a:ext uri="{FF2B5EF4-FFF2-40B4-BE49-F238E27FC236}">
                <a16:creationId xmlns:a16="http://schemas.microsoft.com/office/drawing/2014/main" id="{CBE57B08-8700-4CA5-87A5-69ED7BDF044A}"/>
              </a:ext>
            </a:extLst>
          </p:cNvPr>
          <p:cNvPicPr>
            <a:picLocks/>
          </p:cNvPicPr>
          <p:nvPr/>
        </p:nvPicPr>
        <p:blipFill>
          <a:blip r:embed="rId3" cstate="screen">
            <a:extLst>
              <a:ext uri="{28A0092B-C50C-407E-A947-70E740481C1C}">
                <a14:useLocalDpi xmlns:a14="http://schemas.microsoft.com/office/drawing/2010/main"/>
              </a:ext>
            </a:extLst>
          </a:blip>
          <a:stretch/>
        </p:blipFill>
        <p:spPr>
          <a:xfrm>
            <a:off x="7567672" y="2026687"/>
            <a:ext cx="2804626" cy="2804626"/>
          </a:xfrm>
          <a:prstGeom prst="rect">
            <a:avLst/>
          </a:prstGeom>
          <a:solidFill>
            <a:srgbClr val="AAAAAA"/>
          </a:solidFill>
        </p:spPr>
      </p:pic>
    </p:spTree>
    <p:extLst>
      <p:ext uri="{BB962C8B-B14F-4D97-AF65-F5344CB8AC3E}">
        <p14:creationId xmlns:p14="http://schemas.microsoft.com/office/powerpoint/2010/main" val="187055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4031-94D3-B3CF-5E98-A7187BF87BB8}"/>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a:ln>
                  <a:noFill/>
                </a:ln>
                <a:solidFill>
                  <a:srgbClr val="000000"/>
                </a:solidFill>
                <a:effectLst/>
                <a:uLnTx/>
                <a:uFillTx/>
                <a:latin typeface="Georgia" panose="02040502050405020303" pitchFamily="18" charset="0"/>
                <a:ea typeface="+mj-ea"/>
                <a:cs typeface="+mj-cs"/>
              </a:rPr>
              <a:t>Why would a client want to use an ILIT?</a:t>
            </a:r>
            <a:endPar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endParaRPr>
          </a:p>
        </p:txBody>
      </p:sp>
      <p:sp>
        <p:nvSpPr>
          <p:cNvPr id="3" name="Text Placeholder 3">
            <a:extLst>
              <a:ext uri="{FF2B5EF4-FFF2-40B4-BE49-F238E27FC236}">
                <a16:creationId xmlns:a16="http://schemas.microsoft.com/office/drawing/2014/main" id="{DBBD6DCB-68AE-DE86-1480-FEFF9935A9D5}"/>
              </a:ext>
            </a:extLst>
          </p:cNvPr>
          <p:cNvSpPr txBox="1">
            <a:spLocks noChangeArrowheads="1"/>
          </p:cNvSpPr>
          <p:nvPr/>
        </p:nvSpPr>
        <p:spPr bwMode="auto">
          <a:xfrm>
            <a:off x="571500" y="2265583"/>
            <a:ext cx="6568336" cy="2757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72" marR="0" lvl="0" indent="-347472" algn="l" defTabSz="914400" rtl="0" eaLnBrk="0" fontAlgn="base" latinLnBrk="0" hangingPunct="0">
              <a:lnSpc>
                <a:spcPct val="150000"/>
              </a:lnSpc>
              <a:spcBef>
                <a:spcPct val="0"/>
              </a:spcBef>
              <a:spcAft>
                <a:spcPts val="0"/>
              </a:spcAft>
              <a:buClr>
                <a:srgbClr val="AD112B"/>
              </a:buClr>
              <a:buSzTx/>
              <a:buFont typeface="Wingdings" panose="05000000000000000000" pitchFamily="2" charset="2"/>
              <a:buChar char="§"/>
              <a:tabLst>
                <a:tab pos="1312863" algn="l"/>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Meet liquidity needs of the grantor’s estate</a:t>
            </a:r>
          </a:p>
          <a:p>
            <a:pPr marL="347472" marR="0" lvl="0" indent="-347472" algn="l" defTabSz="914400" rtl="0" eaLnBrk="0" fontAlgn="base" latinLnBrk="0" hangingPunct="0">
              <a:lnSpc>
                <a:spcPct val="150000"/>
              </a:lnSpc>
              <a:spcBef>
                <a:spcPct val="0"/>
              </a:spcBef>
              <a:spcAft>
                <a:spcPts val="0"/>
              </a:spcAft>
              <a:buClr>
                <a:srgbClr val="AD112B"/>
              </a:buClr>
              <a:buSzTx/>
              <a:buFont typeface="Wingdings" panose="05000000000000000000" pitchFamily="2" charset="2"/>
              <a:buChar char="§"/>
              <a:tabLst>
                <a:tab pos="1312863" algn="l"/>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Provide income for survivors</a:t>
            </a:r>
          </a:p>
          <a:p>
            <a:pPr marL="347472" marR="0" lvl="0" indent="-347472" algn="l" defTabSz="914400" rtl="0" eaLnBrk="0" fontAlgn="base" latinLnBrk="0" hangingPunct="0">
              <a:lnSpc>
                <a:spcPct val="150000"/>
              </a:lnSpc>
              <a:spcBef>
                <a:spcPct val="0"/>
              </a:spcBef>
              <a:spcAft>
                <a:spcPts val="0"/>
              </a:spcAft>
              <a:buClr>
                <a:srgbClr val="AD112B"/>
              </a:buClr>
              <a:buSzTx/>
              <a:buFont typeface="Wingdings" panose="05000000000000000000" pitchFamily="2" charset="2"/>
              <a:buChar char="§"/>
              <a:tabLst>
                <a:tab pos="1312863" algn="l"/>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Shield estate tax on life insurance proceeds</a:t>
            </a:r>
          </a:p>
          <a:p>
            <a:pPr marL="347472" marR="0" lvl="0" indent="-347472" algn="l" defTabSz="914400" rtl="0" eaLnBrk="0" fontAlgn="base" latinLnBrk="0" hangingPunct="0">
              <a:lnSpc>
                <a:spcPct val="150000"/>
              </a:lnSpc>
              <a:spcBef>
                <a:spcPct val="0"/>
              </a:spcBef>
              <a:spcAft>
                <a:spcPts val="0"/>
              </a:spcAft>
              <a:buClr>
                <a:srgbClr val="AD112B"/>
              </a:buClr>
              <a:buSzTx/>
              <a:buFont typeface="Wingdings" panose="05000000000000000000" pitchFamily="2" charset="2"/>
              <a:buChar char="§"/>
              <a:tabLst>
                <a:tab pos="1312863" algn="l"/>
              </a:tabLst>
              <a:defRPr/>
            </a:pP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Asset protection</a:t>
            </a:r>
          </a:p>
        </p:txBody>
      </p:sp>
      <p:pic>
        <p:nvPicPr>
          <p:cNvPr id="4" name="Picture Placeholder 8">
            <a:extLst>
              <a:ext uri="{FF2B5EF4-FFF2-40B4-BE49-F238E27FC236}">
                <a16:creationId xmlns:a16="http://schemas.microsoft.com/office/drawing/2014/main" id="{E6E1774B-DFC1-BD15-51A2-2CA2BFCE5AC6}"/>
              </a:ext>
            </a:extLst>
          </p:cNvPr>
          <p:cNvPicPr>
            <a:picLocks/>
          </p:cNvPicPr>
          <p:nvPr/>
        </p:nvPicPr>
        <p:blipFill>
          <a:blip r:embed="rId3" cstate="screen">
            <a:extLst>
              <a:ext uri="{28A0092B-C50C-407E-A947-70E740481C1C}">
                <a14:useLocalDpi xmlns:a14="http://schemas.microsoft.com/office/drawing/2010/main"/>
              </a:ext>
            </a:extLst>
          </a:blip>
          <a:srcRect/>
          <a:stretch/>
        </p:blipFill>
        <p:spPr>
          <a:xfrm>
            <a:off x="7567672" y="2026687"/>
            <a:ext cx="2804626" cy="2804626"/>
          </a:xfrm>
          <a:prstGeom prst="rect">
            <a:avLst/>
          </a:prstGeom>
          <a:solidFill>
            <a:srgbClr val="AAAAAA"/>
          </a:solidFill>
        </p:spPr>
      </p:pic>
    </p:spTree>
    <p:extLst>
      <p:ext uri="{BB962C8B-B14F-4D97-AF65-F5344CB8AC3E}">
        <p14:creationId xmlns:p14="http://schemas.microsoft.com/office/powerpoint/2010/main" val="348952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4C9F-D8AA-4221-3D4C-5FDBB0D8B4A6}"/>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a:ln>
                  <a:noFill/>
                </a:ln>
                <a:solidFill>
                  <a:srgbClr val="000000"/>
                </a:solidFill>
                <a:effectLst/>
                <a:uLnTx/>
                <a:uFillTx/>
                <a:latin typeface="Georgia" panose="02040502050405020303" pitchFamily="18" charset="0"/>
                <a:ea typeface="+mj-ea"/>
                <a:cs typeface="+mj-cs"/>
              </a:rPr>
              <a:t>Overview of the strategy</a:t>
            </a:r>
            <a:endPar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endParaRPr>
          </a:p>
        </p:txBody>
      </p:sp>
      <p:pic>
        <p:nvPicPr>
          <p:cNvPr id="3" name="Picture 2">
            <a:extLst>
              <a:ext uri="{FF2B5EF4-FFF2-40B4-BE49-F238E27FC236}">
                <a16:creationId xmlns:a16="http://schemas.microsoft.com/office/drawing/2014/main" id="{DEEAEC66-B29D-6115-FBFF-99BAD7EC967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4244" y="2701049"/>
            <a:ext cx="944813" cy="1372459"/>
          </a:xfrm>
          <a:prstGeom prst="rect">
            <a:avLst/>
          </a:prstGeom>
        </p:spPr>
      </p:pic>
      <p:pic>
        <p:nvPicPr>
          <p:cNvPr id="4" name="Picture 3">
            <a:extLst>
              <a:ext uri="{FF2B5EF4-FFF2-40B4-BE49-F238E27FC236}">
                <a16:creationId xmlns:a16="http://schemas.microsoft.com/office/drawing/2014/main" id="{A277B232-BCB7-4875-2126-8CB11DCC07C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1687"/>
          <a:stretch/>
        </p:blipFill>
        <p:spPr>
          <a:xfrm>
            <a:off x="6757737" y="2857993"/>
            <a:ext cx="1422081" cy="1086638"/>
          </a:xfrm>
          <a:prstGeom prst="rect">
            <a:avLst/>
          </a:prstGeom>
        </p:spPr>
      </p:pic>
      <p:pic>
        <p:nvPicPr>
          <p:cNvPr id="5" name="Picture 4">
            <a:extLst>
              <a:ext uri="{FF2B5EF4-FFF2-40B4-BE49-F238E27FC236}">
                <a16:creationId xmlns:a16="http://schemas.microsoft.com/office/drawing/2014/main" id="{8A63AB35-BE0D-9AF5-F7DE-A87B2642E2F4}"/>
              </a:ext>
            </a:extLst>
          </p:cNvPr>
          <p:cNvPicPr>
            <a:picLocks noChangeAspect="1"/>
          </p:cNvPicPr>
          <p:nvPr/>
        </p:nvPicPr>
        <p:blipFill>
          <a:blip r:embed="rId5"/>
          <a:stretch>
            <a:fillRect/>
          </a:stretch>
        </p:blipFill>
        <p:spPr>
          <a:xfrm>
            <a:off x="3705234" y="2720997"/>
            <a:ext cx="1294436" cy="1368403"/>
          </a:xfrm>
          <a:prstGeom prst="rect">
            <a:avLst/>
          </a:prstGeom>
        </p:spPr>
      </p:pic>
      <p:pic>
        <p:nvPicPr>
          <p:cNvPr id="6" name="Picture 5">
            <a:extLst>
              <a:ext uri="{FF2B5EF4-FFF2-40B4-BE49-F238E27FC236}">
                <a16:creationId xmlns:a16="http://schemas.microsoft.com/office/drawing/2014/main" id="{60EF1FD2-A866-E4BE-6F60-01F2A34C2DAE}"/>
              </a:ext>
            </a:extLst>
          </p:cNvPr>
          <p:cNvPicPr>
            <a:picLocks noChangeAspect="1"/>
          </p:cNvPicPr>
          <p:nvPr/>
        </p:nvPicPr>
        <p:blipFill>
          <a:blip r:embed="rId6"/>
          <a:stretch>
            <a:fillRect/>
          </a:stretch>
        </p:blipFill>
        <p:spPr>
          <a:xfrm>
            <a:off x="9639300" y="2553187"/>
            <a:ext cx="2035552" cy="1373267"/>
          </a:xfrm>
          <a:prstGeom prst="rect">
            <a:avLst/>
          </a:prstGeom>
        </p:spPr>
      </p:pic>
      <p:sp>
        <p:nvSpPr>
          <p:cNvPr id="7" name="Text Placeholder 3">
            <a:extLst>
              <a:ext uri="{FF2B5EF4-FFF2-40B4-BE49-F238E27FC236}">
                <a16:creationId xmlns:a16="http://schemas.microsoft.com/office/drawing/2014/main" id="{EA2E40AC-5E79-9A30-03E1-83BB6ECFE33B}"/>
              </a:ext>
            </a:extLst>
          </p:cNvPr>
          <p:cNvSpPr txBox="1">
            <a:spLocks noChangeArrowheads="1"/>
          </p:cNvSpPr>
          <p:nvPr/>
        </p:nvSpPr>
        <p:spPr bwMode="auto">
          <a:xfrm>
            <a:off x="1837611" y="2332723"/>
            <a:ext cx="1669437" cy="83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16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Grantor transfers assets as part gift and part sale</a:t>
            </a:r>
          </a:p>
        </p:txBody>
      </p:sp>
      <p:sp>
        <p:nvSpPr>
          <p:cNvPr id="8" name="Text Placeholder 3">
            <a:extLst>
              <a:ext uri="{FF2B5EF4-FFF2-40B4-BE49-F238E27FC236}">
                <a16:creationId xmlns:a16="http://schemas.microsoft.com/office/drawing/2014/main" id="{607A32D7-61DD-8720-EFC3-A4ADC44C006D}"/>
              </a:ext>
            </a:extLst>
          </p:cNvPr>
          <p:cNvSpPr txBox="1">
            <a:spLocks noChangeArrowheads="1"/>
          </p:cNvSpPr>
          <p:nvPr/>
        </p:nvSpPr>
        <p:spPr bwMode="auto">
          <a:xfrm>
            <a:off x="1846553" y="3706213"/>
            <a:ext cx="1669437" cy="694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16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Trust pays interest on note to grantor</a:t>
            </a:r>
          </a:p>
        </p:txBody>
      </p:sp>
      <p:sp>
        <p:nvSpPr>
          <p:cNvPr id="9" name="Text Placeholder 3">
            <a:extLst>
              <a:ext uri="{FF2B5EF4-FFF2-40B4-BE49-F238E27FC236}">
                <a16:creationId xmlns:a16="http://schemas.microsoft.com/office/drawing/2014/main" id="{C3819F67-133B-F160-BCD6-C108D96D664D}"/>
              </a:ext>
            </a:extLst>
          </p:cNvPr>
          <p:cNvSpPr txBox="1">
            <a:spLocks noChangeArrowheads="1"/>
          </p:cNvSpPr>
          <p:nvPr/>
        </p:nvSpPr>
        <p:spPr bwMode="auto">
          <a:xfrm>
            <a:off x="4943148" y="2332723"/>
            <a:ext cx="1988991" cy="92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16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Trust uses part of the cash flow to pay life insurance premiums</a:t>
            </a:r>
          </a:p>
        </p:txBody>
      </p:sp>
      <p:sp>
        <p:nvSpPr>
          <p:cNvPr id="10" name="Text Placeholder 3">
            <a:extLst>
              <a:ext uri="{FF2B5EF4-FFF2-40B4-BE49-F238E27FC236}">
                <a16:creationId xmlns:a16="http://schemas.microsoft.com/office/drawing/2014/main" id="{D6393E18-4984-4097-76F1-7E7A1EA8747C}"/>
              </a:ext>
            </a:extLst>
          </p:cNvPr>
          <p:cNvSpPr txBox="1">
            <a:spLocks noChangeArrowheads="1"/>
          </p:cNvSpPr>
          <p:nvPr/>
        </p:nvSpPr>
        <p:spPr bwMode="auto">
          <a:xfrm>
            <a:off x="8100975" y="2044701"/>
            <a:ext cx="1787513" cy="112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16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Death benefit transfers income and estate tax-free to trust beneficiaries</a:t>
            </a:r>
          </a:p>
        </p:txBody>
      </p:sp>
      <p:sp>
        <p:nvSpPr>
          <p:cNvPr id="11" name="Text Placeholder 3">
            <a:extLst>
              <a:ext uri="{FF2B5EF4-FFF2-40B4-BE49-F238E27FC236}">
                <a16:creationId xmlns:a16="http://schemas.microsoft.com/office/drawing/2014/main" id="{2944CFD4-AC79-2E1A-B748-B3B9A8E7ED55}"/>
              </a:ext>
            </a:extLst>
          </p:cNvPr>
          <p:cNvSpPr txBox="1">
            <a:spLocks noChangeArrowheads="1"/>
          </p:cNvSpPr>
          <p:nvPr/>
        </p:nvSpPr>
        <p:spPr bwMode="auto">
          <a:xfrm>
            <a:off x="497095" y="4190844"/>
            <a:ext cx="1319110" cy="504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2400" b="1" i="0" u="none" strike="noStrike" kern="400" cap="none" spc="0" normalizeH="0" baseline="0" noProof="0" dirty="0">
                <a:ln>
                  <a:noFill/>
                </a:ln>
                <a:solidFill>
                  <a:srgbClr val="C00000"/>
                </a:solidFill>
                <a:effectLst/>
                <a:uLnTx/>
                <a:uFillTx/>
                <a:latin typeface="Calibri"/>
                <a:ea typeface="+mn-ea"/>
                <a:cs typeface="Arial" panose="020B0604020202020204" pitchFamily="34" charset="0"/>
              </a:rPr>
              <a:t>Grantor</a:t>
            </a:r>
          </a:p>
        </p:txBody>
      </p:sp>
      <p:sp>
        <p:nvSpPr>
          <p:cNvPr id="12" name="Text Placeholder 3">
            <a:extLst>
              <a:ext uri="{FF2B5EF4-FFF2-40B4-BE49-F238E27FC236}">
                <a16:creationId xmlns:a16="http://schemas.microsoft.com/office/drawing/2014/main" id="{AD3B90C9-A06E-E85E-92EB-F16D17BDE154}"/>
              </a:ext>
            </a:extLst>
          </p:cNvPr>
          <p:cNvSpPr txBox="1">
            <a:spLocks noChangeArrowheads="1"/>
          </p:cNvSpPr>
          <p:nvPr/>
        </p:nvSpPr>
        <p:spPr bwMode="auto">
          <a:xfrm>
            <a:off x="6443106" y="4190845"/>
            <a:ext cx="2101924" cy="82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2400" b="1" i="0" u="none" strike="noStrike" kern="400" cap="none" spc="0" normalizeH="0" baseline="0" noProof="0" dirty="0">
                <a:ln>
                  <a:noFill/>
                </a:ln>
                <a:solidFill>
                  <a:srgbClr val="C00000"/>
                </a:solidFill>
                <a:effectLst/>
                <a:uLnTx/>
                <a:uFillTx/>
                <a:latin typeface="Calibri"/>
                <a:ea typeface="+mn-ea"/>
                <a:cs typeface="Arial" panose="020B0604020202020204" pitchFamily="34" charset="0"/>
              </a:rPr>
              <a:t>Life insurance company</a:t>
            </a:r>
          </a:p>
        </p:txBody>
      </p:sp>
      <p:sp>
        <p:nvSpPr>
          <p:cNvPr id="13" name="Text Placeholder 3">
            <a:extLst>
              <a:ext uri="{FF2B5EF4-FFF2-40B4-BE49-F238E27FC236}">
                <a16:creationId xmlns:a16="http://schemas.microsoft.com/office/drawing/2014/main" id="{9F3793D0-C7D4-4459-2FA8-D8B962EACEBA}"/>
              </a:ext>
            </a:extLst>
          </p:cNvPr>
          <p:cNvSpPr txBox="1">
            <a:spLocks noChangeArrowheads="1"/>
          </p:cNvSpPr>
          <p:nvPr/>
        </p:nvSpPr>
        <p:spPr bwMode="auto">
          <a:xfrm>
            <a:off x="9922415" y="4190844"/>
            <a:ext cx="1797590" cy="50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ts val="800"/>
              </a:spcAft>
              <a:buClr>
                <a:srgbClr val="AD112B"/>
              </a:buClr>
              <a:buSzTx/>
              <a:buFont typeface="Wingdings" panose="05000000000000000000" pitchFamily="2" charset="2"/>
              <a:buNone/>
              <a:tabLst>
                <a:tab pos="1312863" algn="l"/>
              </a:tabLst>
              <a:defRPr/>
            </a:pPr>
            <a:r>
              <a:rPr kumimoji="0" lang="en-US" altLang="en-US" sz="2400" b="1" i="0" u="none" strike="noStrike" kern="400" cap="none" spc="0" normalizeH="0" baseline="0" noProof="0" dirty="0">
                <a:ln>
                  <a:noFill/>
                </a:ln>
                <a:solidFill>
                  <a:schemeClr val="accent4"/>
                </a:solidFill>
                <a:effectLst/>
                <a:uLnTx/>
                <a:uFillTx/>
                <a:latin typeface="Calibri"/>
                <a:ea typeface="+mn-ea"/>
                <a:cs typeface="Arial" panose="020B0604020202020204" pitchFamily="34" charset="0"/>
              </a:rPr>
              <a:t>Beneficiaries</a:t>
            </a:r>
          </a:p>
        </p:txBody>
      </p:sp>
      <p:cxnSp>
        <p:nvCxnSpPr>
          <p:cNvPr id="14" name="Straight Arrow Connector 13">
            <a:extLst>
              <a:ext uri="{FF2B5EF4-FFF2-40B4-BE49-F238E27FC236}">
                <a16:creationId xmlns:a16="http://schemas.microsoft.com/office/drawing/2014/main" id="{A1FDC6EA-5E46-55CE-07F8-78E7759E1C8E}"/>
              </a:ext>
            </a:extLst>
          </p:cNvPr>
          <p:cNvCxnSpPr>
            <a:cxnSpLocks/>
          </p:cNvCxnSpPr>
          <p:nvPr/>
        </p:nvCxnSpPr>
        <p:spPr>
          <a:xfrm>
            <a:off x="1781187" y="3251200"/>
            <a:ext cx="1787513" cy="0"/>
          </a:xfrm>
          <a:prstGeom prst="straightConnector1">
            <a:avLst/>
          </a:prstGeom>
          <a:noFill/>
          <a:ln w="12700" cap="flat" cmpd="sng" algn="ctr">
            <a:solidFill>
              <a:srgbClr val="828282">
                <a:lumMod val="75000"/>
              </a:srgbClr>
            </a:solidFill>
            <a:prstDash val="solid"/>
            <a:miter lim="800000"/>
            <a:tailEnd type="arrow"/>
          </a:ln>
          <a:effectLst/>
        </p:spPr>
      </p:cxnSp>
      <p:cxnSp>
        <p:nvCxnSpPr>
          <p:cNvPr id="15" name="Straight Arrow Connector 14">
            <a:extLst>
              <a:ext uri="{FF2B5EF4-FFF2-40B4-BE49-F238E27FC236}">
                <a16:creationId xmlns:a16="http://schemas.microsoft.com/office/drawing/2014/main" id="{5EF74169-5328-6C6E-A395-CDE148FD1CC2}"/>
              </a:ext>
            </a:extLst>
          </p:cNvPr>
          <p:cNvCxnSpPr>
            <a:cxnSpLocks/>
          </p:cNvCxnSpPr>
          <p:nvPr/>
        </p:nvCxnSpPr>
        <p:spPr>
          <a:xfrm flipH="1">
            <a:off x="1768487" y="3530600"/>
            <a:ext cx="1812913" cy="0"/>
          </a:xfrm>
          <a:prstGeom prst="straightConnector1">
            <a:avLst/>
          </a:prstGeom>
          <a:noFill/>
          <a:ln w="12700" cap="flat" cmpd="sng" algn="ctr">
            <a:solidFill>
              <a:srgbClr val="828282">
                <a:lumMod val="75000"/>
              </a:srgbClr>
            </a:solidFill>
            <a:prstDash val="solid"/>
            <a:miter lim="800000"/>
            <a:tailEnd type="arrow"/>
          </a:ln>
          <a:effectLst/>
        </p:spPr>
      </p:cxnSp>
      <p:cxnSp>
        <p:nvCxnSpPr>
          <p:cNvPr id="16" name="Straight Arrow Connector 15">
            <a:extLst>
              <a:ext uri="{FF2B5EF4-FFF2-40B4-BE49-F238E27FC236}">
                <a16:creationId xmlns:a16="http://schemas.microsoft.com/office/drawing/2014/main" id="{DB25AF8C-1EA4-52A8-8293-4D160607F0A4}"/>
              </a:ext>
            </a:extLst>
          </p:cNvPr>
          <p:cNvCxnSpPr>
            <a:cxnSpLocks/>
          </p:cNvCxnSpPr>
          <p:nvPr/>
        </p:nvCxnSpPr>
        <p:spPr>
          <a:xfrm>
            <a:off x="4961570" y="3401576"/>
            <a:ext cx="1787513" cy="0"/>
          </a:xfrm>
          <a:prstGeom prst="straightConnector1">
            <a:avLst/>
          </a:prstGeom>
          <a:noFill/>
          <a:ln w="12700" cap="flat" cmpd="sng" algn="ctr">
            <a:solidFill>
              <a:srgbClr val="828282">
                <a:lumMod val="75000"/>
              </a:srgbClr>
            </a:solidFill>
            <a:prstDash val="solid"/>
            <a:miter lim="800000"/>
            <a:tailEnd type="arrow"/>
          </a:ln>
          <a:effectLst/>
        </p:spPr>
      </p:cxnSp>
      <p:cxnSp>
        <p:nvCxnSpPr>
          <p:cNvPr id="17" name="Straight Arrow Connector 16">
            <a:extLst>
              <a:ext uri="{FF2B5EF4-FFF2-40B4-BE49-F238E27FC236}">
                <a16:creationId xmlns:a16="http://schemas.microsoft.com/office/drawing/2014/main" id="{D421F1A3-4C42-1F14-3051-578A0E17F9E8}"/>
              </a:ext>
            </a:extLst>
          </p:cNvPr>
          <p:cNvCxnSpPr>
            <a:cxnSpLocks/>
          </p:cNvCxnSpPr>
          <p:nvPr/>
        </p:nvCxnSpPr>
        <p:spPr>
          <a:xfrm>
            <a:off x="8100976" y="3361878"/>
            <a:ext cx="1787513" cy="0"/>
          </a:xfrm>
          <a:prstGeom prst="straightConnector1">
            <a:avLst/>
          </a:prstGeom>
          <a:noFill/>
          <a:ln w="12700" cap="flat" cmpd="sng" algn="ctr">
            <a:solidFill>
              <a:srgbClr val="828282">
                <a:lumMod val="75000"/>
              </a:srgbClr>
            </a:solidFill>
            <a:prstDash val="solid"/>
            <a:miter lim="800000"/>
            <a:tailEnd type="arrow"/>
          </a:ln>
          <a:effectLst/>
        </p:spPr>
      </p:cxnSp>
    </p:spTree>
    <p:extLst>
      <p:ext uri="{BB962C8B-B14F-4D97-AF65-F5344CB8AC3E}">
        <p14:creationId xmlns:p14="http://schemas.microsoft.com/office/powerpoint/2010/main" val="216676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0E49-FFF5-4564-6DDE-C00EA8E07612}"/>
              </a:ext>
            </a:extLst>
          </p:cNvPr>
          <p:cNvSpPr txBox="1">
            <a:spLocks noChangeArrowheads="1"/>
          </p:cNvSpPr>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dirty="0"/>
              <a:t>Tax implications</a:t>
            </a:r>
            <a:endPar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endParaRPr>
          </a:p>
        </p:txBody>
      </p:sp>
      <p:sp>
        <p:nvSpPr>
          <p:cNvPr id="3" name="Text Placeholder 3">
            <a:extLst>
              <a:ext uri="{FF2B5EF4-FFF2-40B4-BE49-F238E27FC236}">
                <a16:creationId xmlns:a16="http://schemas.microsoft.com/office/drawing/2014/main" id="{F8F666FD-C73B-B4CD-667E-EAA04AC9C7E0}"/>
              </a:ext>
            </a:extLst>
          </p:cNvPr>
          <p:cNvSpPr txBox="1">
            <a:spLocks/>
          </p:cNvSpPr>
          <p:nvPr/>
        </p:nvSpPr>
        <p:spPr bwMode="auto">
          <a:xfrm>
            <a:off x="5348217" y="2484316"/>
            <a:ext cx="6460671" cy="221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spcBef>
                <a:spcPts val="0"/>
              </a:spcBef>
              <a:spcAft>
                <a:spcPts val="0"/>
              </a:spcAft>
              <a:buClr>
                <a:srgbClr val="AD112B"/>
              </a:buClr>
              <a:buSzTx/>
              <a:buNone/>
              <a:tabLst/>
              <a:defRPr/>
            </a:pPr>
            <a:r>
              <a:rPr kumimoji="0" lang="en-US" altLang="en-US" sz="2400" b="1"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Funded with grantor’s cash </a:t>
            </a:r>
            <a:b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b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sym typeface="Wingdings" panose="05000000000000000000" pitchFamily="2" charset="2"/>
              </a:rPr>
              <a:t>T</a:t>
            </a: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rust income is taxed to the grantor</a:t>
            </a:r>
            <a:b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br>
            <a:endPar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endParaRPr>
          </a:p>
          <a:p>
            <a:pPr marL="0" marR="0" lvl="0" indent="0" algn="l" defTabSz="914400" rtl="0" eaLnBrk="0" fontAlgn="base" latinLnBrk="0" hangingPunct="0">
              <a:spcBef>
                <a:spcPts val="0"/>
              </a:spcBef>
              <a:spcAft>
                <a:spcPts val="0"/>
              </a:spcAft>
              <a:buClr>
                <a:srgbClr val="AD112B"/>
              </a:buClr>
              <a:buSzTx/>
              <a:buNone/>
              <a:tabLst/>
              <a:defRPr/>
            </a:pPr>
            <a:r>
              <a:rPr kumimoji="0" lang="en-US" altLang="en-US" sz="2400" b="1"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More often funded with annual gifts </a:t>
            </a:r>
            <a:b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b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sym typeface="Wingdings" panose="05000000000000000000" pitchFamily="2" charset="2"/>
              </a:rPr>
              <a:t>S</a:t>
            </a:r>
            <a:r>
              <a:rPr kumimoji="0" lang="en-US" altLang="en-US" sz="2400" b="0" i="0" u="none" strike="noStrike" kern="400" cap="none" spc="0" normalizeH="0" baseline="0" noProof="0" dirty="0">
                <a:ln>
                  <a:noFill/>
                </a:ln>
                <a:solidFill>
                  <a:srgbClr val="000000"/>
                </a:solidFill>
                <a:effectLst/>
                <a:uLnTx/>
                <a:uFillTx/>
                <a:latin typeface="Calibri"/>
                <a:ea typeface="+mn-ea"/>
                <a:cs typeface="Arial" panose="020B0604020202020204" pitchFamily="34" charset="0"/>
              </a:rPr>
              <a:t>heltered by the gift tax exclusion if trust   beneficiaries have Crummey powers</a:t>
            </a:r>
          </a:p>
        </p:txBody>
      </p:sp>
      <p:pic>
        <p:nvPicPr>
          <p:cNvPr id="4" name="Picture Placeholder 8">
            <a:extLst>
              <a:ext uri="{FF2B5EF4-FFF2-40B4-BE49-F238E27FC236}">
                <a16:creationId xmlns:a16="http://schemas.microsoft.com/office/drawing/2014/main" id="{CBE57B08-8700-4CA5-87A5-69ED7BDF044A}"/>
              </a:ext>
            </a:extLst>
          </p:cNvPr>
          <p:cNvPicPr>
            <a:picLocks/>
          </p:cNvPicPr>
          <p:nvPr/>
        </p:nvPicPr>
        <p:blipFill>
          <a:blip r:embed="rId3" cstate="screen">
            <a:extLst>
              <a:ext uri="{28A0092B-C50C-407E-A947-70E740481C1C}">
                <a14:useLocalDpi xmlns:a14="http://schemas.microsoft.com/office/drawing/2010/main"/>
              </a:ext>
            </a:extLst>
          </a:blip>
          <a:stretch/>
        </p:blipFill>
        <p:spPr>
          <a:xfrm>
            <a:off x="1895333" y="2191268"/>
            <a:ext cx="2804626" cy="2804626"/>
          </a:xfrm>
          <a:prstGeom prst="rect">
            <a:avLst/>
          </a:prstGeom>
          <a:solidFill>
            <a:srgbClr val="AAAAAA"/>
          </a:solidFill>
        </p:spPr>
      </p:pic>
    </p:spTree>
    <p:extLst>
      <p:ext uri="{BB962C8B-B14F-4D97-AF65-F5344CB8AC3E}">
        <p14:creationId xmlns:p14="http://schemas.microsoft.com/office/powerpoint/2010/main" val="1378450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95916-24F9-EDBE-5D34-D7E598C2CDB7}"/>
              </a:ext>
            </a:extLst>
          </p:cNvPr>
          <p:cNvSpPr txBox="1">
            <a:spLocks noChangeArrowheads="1"/>
          </p:cNvSpPr>
          <p:nvPr/>
        </p:nvSpPr>
        <p:spPr bwMode="auto">
          <a:xfrm>
            <a:off x="571641" y="484632"/>
            <a:ext cx="6126480" cy="52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rPr>
              <a:t>Case study #1</a:t>
            </a:r>
          </a:p>
        </p:txBody>
      </p:sp>
      <p:sp>
        <p:nvSpPr>
          <p:cNvPr id="3" name="Text Placeholder 3">
            <a:extLst>
              <a:ext uri="{FF2B5EF4-FFF2-40B4-BE49-F238E27FC236}">
                <a16:creationId xmlns:a16="http://schemas.microsoft.com/office/drawing/2014/main" id="{09A6D450-AFC6-234F-421A-5E0CB0AD32F0}"/>
              </a:ext>
            </a:extLst>
          </p:cNvPr>
          <p:cNvSpPr txBox="1">
            <a:spLocks/>
          </p:cNvSpPr>
          <p:nvPr/>
        </p:nvSpPr>
        <p:spPr bwMode="auto">
          <a:xfrm>
            <a:off x="588706" y="2566425"/>
            <a:ext cx="7556186" cy="123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7000"/>
              </a:lnSpc>
              <a:spcBef>
                <a:spcPct val="0"/>
              </a:spcBef>
              <a:spcAft>
                <a:spcPts val="0"/>
              </a:spcAft>
              <a:buClr>
                <a:srgbClr val="AD112B"/>
              </a:buClr>
              <a:buSzTx/>
              <a:buFont typeface="Wingdings" pitchFamily="2" charset="2"/>
              <a:buNone/>
              <a:tabLst/>
              <a:defRPr/>
            </a:pPr>
            <a:r>
              <a:rPr kumimoji="0" lang="en-US" b="1" i="0" u="none" strike="noStrike" kern="400" cap="none" spc="0" normalizeH="0" baseline="0" noProof="0" dirty="0">
                <a:ln>
                  <a:noFill/>
                </a:ln>
                <a:solidFill>
                  <a:schemeClr val="accent5"/>
                </a:solidFill>
                <a:effectLst/>
                <a:uLnTx/>
                <a:uFillTx/>
                <a:latin typeface="Calibri" panose="020F0502020204030204" pitchFamily="34" charset="0"/>
                <a:ea typeface="Calibri" panose="020F0502020204030204" pitchFamily="34" charset="0"/>
                <a:cs typeface="Calibri" panose="020F0502020204030204" pitchFamily="34" charset="0"/>
              </a:rPr>
              <a:t>Case facts</a:t>
            </a:r>
          </a:p>
          <a:p>
            <a:pPr marL="164592" marR="0" lvl="0" indent="-164592" algn="l" defTabSz="914400" rtl="0" eaLnBrk="0" fontAlgn="base" latinLnBrk="0" hangingPunct="0">
              <a:lnSpc>
                <a:spcPct val="100000"/>
              </a:lnSpc>
              <a:spcBef>
                <a:spcPts val="600"/>
              </a:spcBef>
              <a:spcAft>
                <a:spcPts val="0"/>
              </a:spcAft>
              <a:buClr>
                <a:srgbClr val="C00000"/>
              </a:buClr>
              <a:buSzTx/>
              <a:buFont typeface="Wingdings" panose="05000000000000000000" pitchFamily="2" charset="2"/>
              <a:buChar char="§"/>
              <a:tabLst/>
              <a:defRPr/>
            </a:pPr>
            <a:r>
              <a:rPr kumimoji="0" lang="en-US" altLang="en-US" b="0" i="0" u="none" strike="noStrike" kern="400" cap="none" spc="0" normalizeH="0" baseline="0" noProof="0" dirty="0">
                <a:ln>
                  <a:noFill/>
                </a:ln>
                <a:solidFill>
                  <a:srgbClr val="000000"/>
                </a:solidFill>
                <a:effectLst/>
                <a:uLnTx/>
                <a:uFillTx/>
                <a:latin typeface="Calibri"/>
              </a:rPr>
              <a:t>Recently sold business as children not interested in taking over</a:t>
            </a:r>
          </a:p>
          <a:p>
            <a:pPr marL="164592" marR="0" lvl="1" indent="-164592" algn="l" defTabSz="914400" rtl="0" eaLnBrk="0" fontAlgn="base" latinLnBrk="0" hangingPunct="0">
              <a:lnSpc>
                <a:spcPct val="100000"/>
              </a:lnSpc>
              <a:spcBef>
                <a:spcPts val="600"/>
              </a:spcBef>
              <a:spcAft>
                <a:spcPts val="0"/>
              </a:spcAft>
              <a:buClr>
                <a:srgbClr val="C00000"/>
              </a:buClr>
              <a:buSzTx/>
              <a:buFont typeface="Wingdings" panose="05000000000000000000" pitchFamily="2" charset="2"/>
              <a:buChar char="§"/>
              <a:tabLst/>
              <a:defRPr/>
            </a:pPr>
            <a:r>
              <a:rPr kumimoji="0" lang="en-US" altLang="en-US" b="0" i="0" u="none" strike="noStrike" kern="400" cap="none" spc="0" normalizeH="0" baseline="0" noProof="0" dirty="0">
                <a:ln>
                  <a:noFill/>
                </a:ln>
                <a:solidFill>
                  <a:srgbClr val="000000"/>
                </a:solidFill>
                <a:effectLst/>
                <a:uLnTx/>
                <a:uFillTx/>
                <a:latin typeface="Calibri"/>
              </a:rPr>
              <a:t>Have sufficient income to enjoy retirement</a:t>
            </a:r>
          </a:p>
          <a:p>
            <a:pPr marL="164592" marR="0" lvl="1" indent="-164592" algn="l" defTabSz="914400" rtl="0" eaLnBrk="0" fontAlgn="base" latinLnBrk="0" hangingPunct="0">
              <a:lnSpc>
                <a:spcPct val="100000"/>
              </a:lnSpc>
              <a:spcBef>
                <a:spcPts val="600"/>
              </a:spcBef>
              <a:spcAft>
                <a:spcPts val="0"/>
              </a:spcAft>
              <a:buClr>
                <a:srgbClr val="C00000"/>
              </a:buClr>
              <a:buSzTx/>
              <a:buFont typeface="Wingdings" panose="05000000000000000000" pitchFamily="2" charset="2"/>
              <a:buChar char="§"/>
              <a:tabLst/>
              <a:defRPr/>
            </a:pPr>
            <a:r>
              <a:rPr kumimoji="0" lang="en-US" altLang="en-US" b="0" i="0" u="none" strike="noStrike" kern="400" cap="none" spc="0" normalizeH="0" baseline="0" noProof="0" dirty="0">
                <a:ln>
                  <a:noFill/>
                </a:ln>
                <a:solidFill>
                  <a:srgbClr val="000000"/>
                </a:solidFill>
                <a:effectLst/>
                <a:uLnTx/>
                <a:uFillTx/>
                <a:latin typeface="Calibri"/>
              </a:rPr>
              <a:t>Net worth: $25M</a:t>
            </a:r>
          </a:p>
        </p:txBody>
      </p:sp>
      <p:pic>
        <p:nvPicPr>
          <p:cNvPr id="4" name="Picture 5" descr="Icon&#10;&#10;Description automatically generated">
            <a:extLst>
              <a:ext uri="{FF2B5EF4-FFF2-40B4-BE49-F238E27FC236}">
                <a16:creationId xmlns:a16="http://schemas.microsoft.com/office/drawing/2014/main" id="{0DF110A4-04E3-393D-B075-88E4FD78D12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37837"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a:extLst>
              <a:ext uri="{FF2B5EF4-FFF2-40B4-BE49-F238E27FC236}">
                <a16:creationId xmlns:a16="http://schemas.microsoft.com/office/drawing/2014/main" id="{D72587AB-E056-9721-14DF-5F67188E3A7E}"/>
              </a:ext>
            </a:extLst>
          </p:cNvPr>
          <p:cNvGraphicFramePr>
            <a:graphicFrameLocks noGrp="1"/>
          </p:cNvGraphicFramePr>
          <p:nvPr>
            <p:extLst>
              <p:ext uri="{D42A27DB-BD31-4B8C-83A1-F6EECF244321}">
                <p14:modId xmlns:p14="http://schemas.microsoft.com/office/powerpoint/2010/main" val="439517296"/>
              </p:ext>
            </p:extLst>
          </p:nvPr>
        </p:nvGraphicFramePr>
        <p:xfrm>
          <a:off x="571499" y="1540214"/>
          <a:ext cx="7556186" cy="849078"/>
        </p:xfrm>
        <a:graphic>
          <a:graphicData uri="http://schemas.openxmlformats.org/drawingml/2006/table">
            <a:tbl>
              <a:tblPr firstRow="1" bandRow="1"/>
              <a:tblGrid>
                <a:gridCol w="2200329">
                  <a:extLst>
                    <a:ext uri="{9D8B030D-6E8A-4147-A177-3AD203B41FA5}">
                      <a16:colId xmlns:a16="http://schemas.microsoft.com/office/drawing/2014/main" val="1357686386"/>
                    </a:ext>
                  </a:extLst>
                </a:gridCol>
                <a:gridCol w="208280">
                  <a:extLst>
                    <a:ext uri="{9D8B030D-6E8A-4147-A177-3AD203B41FA5}">
                      <a16:colId xmlns:a16="http://schemas.microsoft.com/office/drawing/2014/main" val="3638591009"/>
                    </a:ext>
                  </a:extLst>
                </a:gridCol>
                <a:gridCol w="2506292">
                  <a:extLst>
                    <a:ext uri="{9D8B030D-6E8A-4147-A177-3AD203B41FA5}">
                      <a16:colId xmlns:a16="http://schemas.microsoft.com/office/drawing/2014/main" val="3063506986"/>
                    </a:ext>
                  </a:extLst>
                </a:gridCol>
                <a:gridCol w="270306">
                  <a:extLst>
                    <a:ext uri="{9D8B030D-6E8A-4147-A177-3AD203B41FA5}">
                      <a16:colId xmlns:a16="http://schemas.microsoft.com/office/drawing/2014/main" val="2538409999"/>
                    </a:ext>
                  </a:extLst>
                </a:gridCol>
                <a:gridCol w="2370979">
                  <a:extLst>
                    <a:ext uri="{9D8B030D-6E8A-4147-A177-3AD203B41FA5}">
                      <a16:colId xmlns:a16="http://schemas.microsoft.com/office/drawing/2014/main" val="3814300189"/>
                    </a:ext>
                  </a:extLst>
                </a:gridCol>
              </a:tblGrid>
              <a:tr h="84907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Pete, male, age 70, Preferred</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24F8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US" sz="2000" b="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Elayne, female, age 65, Preferred</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24F8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US" sz="2000" b="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$5.4M</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24F8B"/>
                    </a:solidFill>
                  </a:tcPr>
                </a:tc>
                <a:extLst>
                  <a:ext uri="{0D108BD9-81ED-4DB2-BD59-A6C34878D82A}">
                    <a16:rowId xmlns:a16="http://schemas.microsoft.com/office/drawing/2014/main" val="1146750181"/>
                  </a:ext>
                </a:extLst>
              </a:tr>
            </a:tbl>
          </a:graphicData>
        </a:graphic>
      </p:graphicFrame>
      <p:pic>
        <p:nvPicPr>
          <p:cNvPr id="6" name="Picture Placeholder 12" descr="Happy elderly couple in green field">
            <a:extLst>
              <a:ext uri="{FF2B5EF4-FFF2-40B4-BE49-F238E27FC236}">
                <a16:creationId xmlns:a16="http://schemas.microsoft.com/office/drawing/2014/main" id="{50A7CC33-092E-BF46-FDF0-748FA55E2EB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p:blipFill>
        <p:spPr>
          <a:xfrm>
            <a:off x="8345399" y="1605688"/>
            <a:ext cx="3489640" cy="4038599"/>
          </a:xfrm>
          <a:prstGeom prst="rect">
            <a:avLst/>
          </a:prstGeom>
        </p:spPr>
      </p:pic>
      <p:sp>
        <p:nvSpPr>
          <p:cNvPr id="8" name="Text Placeholder 3">
            <a:extLst>
              <a:ext uri="{FF2B5EF4-FFF2-40B4-BE49-F238E27FC236}">
                <a16:creationId xmlns:a16="http://schemas.microsoft.com/office/drawing/2014/main" id="{755926F9-A319-49B5-363E-99A3E0749BEA}"/>
              </a:ext>
            </a:extLst>
          </p:cNvPr>
          <p:cNvSpPr txBox="1">
            <a:spLocks/>
          </p:cNvSpPr>
          <p:nvPr/>
        </p:nvSpPr>
        <p:spPr bwMode="auto">
          <a:xfrm>
            <a:off x="588705" y="4828999"/>
            <a:ext cx="7538979" cy="90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600"/>
              </a:spcAft>
              <a:buClr>
                <a:srgbClr val="AD112B"/>
              </a:buClr>
              <a:buFont typeface="Wingdings" panose="05000000000000000000" pitchFamily="2" charset="2"/>
              <a:buNone/>
              <a:defRPr/>
            </a:pPr>
            <a:r>
              <a:rPr lang="en-US" b="1" dirty="0">
                <a:solidFill>
                  <a:schemeClr val="accent5"/>
                </a:solidFill>
                <a:latin typeface="Calibri" panose="020F0502020204030204" pitchFamily="34" charset="0"/>
                <a:ea typeface="Calibri" panose="020F0502020204030204" pitchFamily="34" charset="0"/>
                <a:cs typeface="Calibri" panose="020F0502020204030204" pitchFamily="34" charset="0"/>
              </a:rPr>
              <a:t>Plan in action</a:t>
            </a:r>
          </a:p>
          <a:p>
            <a:pPr marL="164592" indent="-164592">
              <a:spcAft>
                <a:spcPts val="600"/>
              </a:spcAft>
              <a:buClr>
                <a:srgbClr val="AD112B"/>
              </a:buClr>
              <a:defRPr/>
            </a:pPr>
            <a:r>
              <a:rPr lang="en-US" dirty="0">
                <a:solidFill>
                  <a:srgbClr val="000000"/>
                </a:solidFill>
                <a:ea typeface="Calibri" panose="020F0502020204030204" pitchFamily="34" charset="0"/>
                <a:cs typeface="Times New Roman" panose="02020603050405020304" pitchFamily="18" charset="0"/>
              </a:rPr>
              <a:t>Insurance funded via maximum federal gift tax exclusions of $108,000 each year</a:t>
            </a:r>
            <a:r>
              <a:rPr lang="en-US" baseline="30000" dirty="0">
                <a:solidFill>
                  <a:srgbClr val="000000"/>
                </a:solidFill>
                <a:ea typeface="Calibri" panose="020F0502020204030204" pitchFamily="34" charset="0"/>
                <a:cs typeface="Times New Roman" panose="02020603050405020304" pitchFamily="18" charset="0"/>
              </a:rPr>
              <a:t>1</a:t>
            </a:r>
          </a:p>
          <a:p>
            <a:pPr marL="164592" indent="-164592">
              <a:spcAft>
                <a:spcPts val="600"/>
              </a:spcAft>
              <a:buClr>
                <a:srgbClr val="AD112B"/>
              </a:buClr>
              <a:defRPr/>
            </a:pPr>
            <a:r>
              <a:rPr lang="en-US" dirty="0">
                <a:solidFill>
                  <a:srgbClr val="000000"/>
                </a:solidFill>
                <a:ea typeface="Calibri" panose="020F0502020204030204" pitchFamily="34" charset="0"/>
                <a:cs typeface="Times New Roman" panose="02020603050405020304" pitchFamily="18" charset="0"/>
              </a:rPr>
              <a:t>$5.4M guaranteed death benefit provided scheduled premiums are paid to maturity </a:t>
            </a:r>
          </a:p>
        </p:txBody>
      </p:sp>
      <p:sp>
        <p:nvSpPr>
          <p:cNvPr id="9" name="Text Placeholder 3">
            <a:extLst>
              <a:ext uri="{FF2B5EF4-FFF2-40B4-BE49-F238E27FC236}">
                <a16:creationId xmlns:a16="http://schemas.microsoft.com/office/drawing/2014/main" id="{91E41503-AD64-DFF9-59EC-15A1E06F906E}"/>
              </a:ext>
            </a:extLst>
          </p:cNvPr>
          <p:cNvSpPr txBox="1">
            <a:spLocks/>
          </p:cNvSpPr>
          <p:nvPr/>
        </p:nvSpPr>
        <p:spPr bwMode="auto">
          <a:xfrm>
            <a:off x="588706" y="3843906"/>
            <a:ext cx="4605086" cy="90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685800" indent="0" algn="l" rtl="0" eaLnBrk="0" fontAlgn="base" hangingPunct="0">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nSpc>
                <a:spcPct val="107000"/>
              </a:lnSpc>
              <a:spcAft>
                <a:spcPts val="0"/>
              </a:spcAft>
              <a:buClr>
                <a:srgbClr val="C00000"/>
              </a:buClr>
              <a:buFont typeface="Calibri" panose="020F0502020204030204" pitchFamily="34" charset="0"/>
              <a:buNone/>
              <a:defRPr/>
            </a:pPr>
            <a:r>
              <a:rPr lang="en-US" b="1" dirty="0">
                <a:solidFill>
                  <a:schemeClr val="accent5"/>
                </a:solidFill>
                <a:latin typeface="Calibri" panose="020F0502020204030204" pitchFamily="34" charset="0"/>
                <a:ea typeface="Calibri" panose="020F0502020204030204" pitchFamily="34" charset="0"/>
                <a:cs typeface="Calibri" panose="020F0502020204030204" pitchFamily="34" charset="0"/>
              </a:rPr>
              <a:t>Goals</a:t>
            </a:r>
          </a:p>
          <a:p>
            <a:pPr marL="164592" indent="-164592">
              <a:spcBef>
                <a:spcPts val="600"/>
              </a:spcBef>
              <a:spcAft>
                <a:spcPts val="0"/>
              </a:spcAft>
              <a:buClr>
                <a:srgbClr val="AD112B"/>
              </a:buClr>
              <a:defRPr/>
            </a:pPr>
            <a:r>
              <a:rPr lang="en-US" dirty="0">
                <a:solidFill>
                  <a:srgbClr val="000000"/>
                </a:solidFill>
                <a:ea typeface="Calibri" panose="020F0502020204030204" pitchFamily="34" charset="0"/>
                <a:cs typeface="Times New Roman" panose="02020603050405020304" pitchFamily="18" charset="0"/>
              </a:rPr>
              <a:t>Make sure three adult children are financially secure</a:t>
            </a:r>
          </a:p>
          <a:p>
            <a:pPr marL="164592" indent="-164592">
              <a:spcBef>
                <a:spcPts val="600"/>
              </a:spcBef>
              <a:spcAft>
                <a:spcPts val="0"/>
              </a:spcAft>
              <a:buClr>
                <a:srgbClr val="AD112B"/>
              </a:buClr>
              <a:defRPr/>
            </a:pPr>
            <a:r>
              <a:rPr lang="en-US" dirty="0">
                <a:solidFill>
                  <a:srgbClr val="000000"/>
                </a:solidFill>
                <a:ea typeface="Calibri" panose="020F0502020204030204" pitchFamily="34" charset="0"/>
                <a:cs typeface="Times New Roman" panose="02020603050405020304" pitchFamily="18" charset="0"/>
              </a:rPr>
              <a:t>Minimize taxes on assets</a:t>
            </a:r>
          </a:p>
        </p:txBody>
      </p:sp>
      <p:sp>
        <p:nvSpPr>
          <p:cNvPr id="10" name="TextBox 9">
            <a:extLst>
              <a:ext uri="{FF2B5EF4-FFF2-40B4-BE49-F238E27FC236}">
                <a16:creationId xmlns:a16="http://schemas.microsoft.com/office/drawing/2014/main" id="{B42559C2-C062-8AE7-B157-4C3746A41927}"/>
              </a:ext>
            </a:extLst>
          </p:cNvPr>
          <p:cNvSpPr txBox="1"/>
          <p:nvPr/>
        </p:nvSpPr>
        <p:spPr>
          <a:xfrm>
            <a:off x="588706" y="6065591"/>
            <a:ext cx="5739447" cy="307777"/>
          </a:xfrm>
          <a:prstGeom prst="rect">
            <a:avLst/>
          </a:prstGeom>
          <a:noFill/>
        </p:spPr>
        <p:txBody>
          <a:bodyPr wrap="square" lIns="0" tIns="0" rIns="0" bIns="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30000" noProof="0" dirty="0">
                <a:ln>
                  <a:noFill/>
                </a:ln>
                <a:solidFill>
                  <a:srgbClr val="000000"/>
                </a:solidFill>
                <a:effectLst/>
                <a:uLnTx/>
                <a:uFillTx/>
                <a:ea typeface="Calibri" panose="020F0502020204030204" pitchFamily="34" charset="0"/>
                <a:cs typeface="Times New Roman" panose="02020603050405020304" pitchFamily="18" charset="0"/>
              </a:rPr>
              <a:t>1</a:t>
            </a:r>
            <a:r>
              <a:rPr kumimoji="0" lang="en-US" sz="1000" b="0" i="0" u="none" strike="noStrike" kern="0" cap="none" spc="0" normalizeH="0" baseline="0" noProof="0" dirty="0">
                <a:ln>
                  <a:noFill/>
                </a:ln>
                <a:solidFill>
                  <a:srgbClr val="000000"/>
                </a:solidFill>
                <a:effectLst/>
                <a:uLnTx/>
                <a:uFillTx/>
                <a:ea typeface="Calibri" panose="020F0502020204030204" pitchFamily="34" charset="0"/>
                <a:cs typeface="Times New Roman" panose="02020603050405020304" pitchFamily="18" charset="0"/>
              </a:rPr>
              <a:t>As of 2024. The federal gift tax exclusion maximum is subject to change annual</a:t>
            </a:r>
            <a:r>
              <a:rPr lang="en-US" sz="1000" kern="0" dirty="0" err="1">
                <a:solidFill>
                  <a:srgbClr val="000000"/>
                </a:solidFill>
                <a:ea typeface="Calibri" panose="020F0502020204030204" pitchFamily="34" charset="0"/>
                <a:cs typeface="Times New Roman" panose="02020603050405020304" pitchFamily="18" charset="0"/>
              </a:rPr>
              <a:t>ly</a:t>
            </a:r>
            <a:r>
              <a:rPr lang="en-US" sz="1000" kern="0" dirty="0">
                <a:solidFill>
                  <a:srgbClr val="000000"/>
                </a:solidFill>
                <a:ea typeface="Calibri" panose="020F0502020204030204" pitchFamily="34" charset="0"/>
                <a:cs typeface="Times New Roman" panose="02020603050405020304" pitchFamily="18" charset="0"/>
              </a:rPr>
              <a:t>. </a:t>
            </a:r>
            <a:r>
              <a:rPr kumimoji="0" lang="en-US" sz="1000" b="0" i="0" u="none" strike="noStrike" kern="0" cap="none" spc="0" normalizeH="0" baseline="0" noProof="0" dirty="0">
                <a:ln>
                  <a:noFill/>
                </a:ln>
                <a:solidFill>
                  <a:srgbClr val="000000"/>
                </a:solidFill>
                <a:effectLst/>
                <a:uLnTx/>
                <a:uFillTx/>
                <a:ea typeface="Calibri" panose="020F0502020204030204" pitchFamily="34" charset="0"/>
                <a:cs typeface="Times New Roman" panose="02020603050405020304" pitchFamily="18" charset="0"/>
              </a:rPr>
              <a:t>This hypothetical example was run for a policy issued in the state of </a:t>
            </a:r>
            <a:r>
              <a:rPr lang="en-US" sz="1000" kern="0" dirty="0">
                <a:solidFill>
                  <a:srgbClr val="000000"/>
                </a:solidFill>
                <a:ea typeface="Calibri" panose="020F0502020204030204" pitchFamily="34" charset="0"/>
                <a:cs typeface="Times New Roman" panose="02020603050405020304" pitchFamily="18" charset="0"/>
              </a:rPr>
              <a:t>FL</a:t>
            </a:r>
            <a:r>
              <a:rPr kumimoji="0" lang="en-US" sz="1000" b="0" i="0" u="none" strike="noStrike" kern="0" cap="none" spc="0" normalizeH="0" baseline="0" noProof="0" dirty="0">
                <a:ln>
                  <a:noFill/>
                </a:ln>
                <a:solidFill>
                  <a:srgbClr val="000000"/>
                </a:solidFill>
                <a:effectLst/>
                <a:uLnTx/>
                <a:uFillTx/>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13614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B584-6CD7-8186-2C25-AC18CC62B4C5}"/>
              </a:ext>
            </a:extLst>
          </p:cNvPr>
          <p:cNvSpPr txBox="1">
            <a:spLocks noChangeArrowheads="1"/>
          </p:cNvSpPr>
          <p:nvPr/>
        </p:nvSpPr>
        <p:spPr bwMode="auto">
          <a:xfrm>
            <a:off x="571641" y="484632"/>
            <a:ext cx="6126480" cy="52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rPr>
              <a:t>Case study #1</a:t>
            </a:r>
          </a:p>
        </p:txBody>
      </p:sp>
      <p:pic>
        <p:nvPicPr>
          <p:cNvPr id="3" name="Picture 5" descr="Icon&#10;&#10;Description automatically generated">
            <a:extLst>
              <a:ext uri="{FF2B5EF4-FFF2-40B4-BE49-F238E27FC236}">
                <a16:creationId xmlns:a16="http://schemas.microsoft.com/office/drawing/2014/main" id="{8A800993-F847-8B63-8C67-D864303D89DB}"/>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37837"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Placeholder 12" descr="Happy elderly couple in green field">
            <a:extLst>
              <a:ext uri="{FF2B5EF4-FFF2-40B4-BE49-F238E27FC236}">
                <a16:creationId xmlns:a16="http://schemas.microsoft.com/office/drawing/2014/main" id="{C06475C7-B8EA-B874-EA13-43E6473AF02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p:blipFill>
        <p:spPr>
          <a:xfrm>
            <a:off x="8345399" y="1605688"/>
            <a:ext cx="3489640" cy="4038599"/>
          </a:xfrm>
          <a:prstGeom prst="rect">
            <a:avLst/>
          </a:prstGeom>
        </p:spPr>
      </p:pic>
      <p:graphicFrame>
        <p:nvGraphicFramePr>
          <p:cNvPr id="5" name="Table 10">
            <a:extLst>
              <a:ext uri="{FF2B5EF4-FFF2-40B4-BE49-F238E27FC236}">
                <a16:creationId xmlns:a16="http://schemas.microsoft.com/office/drawing/2014/main" id="{8897EB07-77EF-9482-227A-457839CCB10C}"/>
              </a:ext>
            </a:extLst>
          </p:cNvPr>
          <p:cNvGraphicFramePr>
            <a:graphicFrameLocks noGrp="1"/>
          </p:cNvGraphicFramePr>
          <p:nvPr>
            <p:extLst>
              <p:ext uri="{D42A27DB-BD31-4B8C-83A1-F6EECF244321}">
                <p14:modId xmlns:p14="http://schemas.microsoft.com/office/powerpoint/2010/main" val="474470541"/>
              </p:ext>
            </p:extLst>
          </p:nvPr>
        </p:nvGraphicFramePr>
        <p:xfrm>
          <a:off x="544204" y="1475914"/>
          <a:ext cx="5119618" cy="1497900"/>
        </p:xfrm>
        <a:graphic>
          <a:graphicData uri="http://schemas.openxmlformats.org/drawingml/2006/table">
            <a:tbl>
              <a:tblPr firstRow="1" bandRow="1"/>
              <a:tblGrid>
                <a:gridCol w="3809432">
                  <a:extLst>
                    <a:ext uri="{9D8B030D-6E8A-4147-A177-3AD203B41FA5}">
                      <a16:colId xmlns:a16="http://schemas.microsoft.com/office/drawing/2014/main" val="3171125302"/>
                    </a:ext>
                  </a:extLst>
                </a:gridCol>
                <a:gridCol w="1310186">
                  <a:extLst>
                    <a:ext uri="{9D8B030D-6E8A-4147-A177-3AD203B41FA5}">
                      <a16:colId xmlns:a16="http://schemas.microsoft.com/office/drawing/2014/main" val="3452042579"/>
                    </a:ext>
                  </a:extLst>
                </a:gridCol>
              </a:tblGrid>
              <a:tr h="300403">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b="1" i="0" u="sng" dirty="0">
                          <a:solidFill>
                            <a:srgbClr val="C00000"/>
                          </a:solidFill>
                          <a:latin typeface="Georgia" panose="02040502050405020303" pitchFamily="18" charset="0"/>
                        </a:rPr>
                        <a:t>Assumptions</a:t>
                      </a:r>
                    </a:p>
                  </a:txBody>
                  <a:tcPr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3384628807"/>
                  </a:ext>
                </a:extLst>
              </a:tr>
              <a:tr h="2962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Adjusted gross estate</a:t>
                      </a:r>
                    </a:p>
                  </a:txBody>
                  <a:tcPr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$25,000,000</a:t>
                      </a:r>
                    </a:p>
                  </a:txBody>
                  <a:tcPr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695149181"/>
                  </a:ext>
                </a:extLst>
              </a:tr>
              <a:tr h="3004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Estate growth rate</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235901709"/>
                  </a:ext>
                </a:extLst>
              </a:tr>
              <a:tr h="3004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Adjusted gross estate (at age 91)</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$25,000,000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182715313"/>
                  </a:ext>
                </a:extLst>
              </a:tr>
              <a:tr h="3004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Federal estate tax (less exemption credit)</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$5,608,000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2423406628"/>
                  </a:ext>
                </a:extLst>
              </a:tr>
            </a:tbl>
          </a:graphicData>
        </a:graphic>
      </p:graphicFrame>
      <p:graphicFrame>
        <p:nvGraphicFramePr>
          <p:cNvPr id="6" name="Table 5">
            <a:extLst>
              <a:ext uri="{FF2B5EF4-FFF2-40B4-BE49-F238E27FC236}">
                <a16:creationId xmlns:a16="http://schemas.microsoft.com/office/drawing/2014/main" id="{748F510A-3266-187C-7A4F-B14F117B592C}"/>
              </a:ext>
            </a:extLst>
          </p:cNvPr>
          <p:cNvGraphicFramePr>
            <a:graphicFrameLocks noGrp="1"/>
          </p:cNvGraphicFramePr>
          <p:nvPr>
            <p:extLst>
              <p:ext uri="{D42A27DB-BD31-4B8C-83A1-F6EECF244321}">
                <p14:modId xmlns:p14="http://schemas.microsoft.com/office/powerpoint/2010/main" val="1106309293"/>
              </p:ext>
            </p:extLst>
          </p:nvPr>
        </p:nvGraphicFramePr>
        <p:xfrm>
          <a:off x="544204" y="3386914"/>
          <a:ext cx="6544628" cy="2359068"/>
        </p:xfrm>
        <a:graphic>
          <a:graphicData uri="http://schemas.openxmlformats.org/drawingml/2006/table">
            <a:tbl>
              <a:tblPr firstRow="1" bandRow="1"/>
              <a:tblGrid>
                <a:gridCol w="2264728">
                  <a:extLst>
                    <a:ext uri="{9D8B030D-6E8A-4147-A177-3AD203B41FA5}">
                      <a16:colId xmlns:a16="http://schemas.microsoft.com/office/drawing/2014/main" val="3171125302"/>
                    </a:ext>
                  </a:extLst>
                </a:gridCol>
                <a:gridCol w="2095500">
                  <a:extLst>
                    <a:ext uri="{9D8B030D-6E8A-4147-A177-3AD203B41FA5}">
                      <a16:colId xmlns:a16="http://schemas.microsoft.com/office/drawing/2014/main" val="3452042579"/>
                    </a:ext>
                  </a:extLst>
                </a:gridCol>
                <a:gridCol w="2184400">
                  <a:extLst>
                    <a:ext uri="{9D8B030D-6E8A-4147-A177-3AD203B41FA5}">
                      <a16:colId xmlns:a16="http://schemas.microsoft.com/office/drawing/2014/main" val="2068163653"/>
                    </a:ext>
                  </a:extLst>
                </a:gridCol>
              </a:tblGrid>
              <a:tr h="48912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sng" dirty="0">
                          <a:solidFill>
                            <a:srgbClr val="C00000"/>
                          </a:solidFill>
                          <a:latin typeface="Georgia" panose="02040502050405020303" pitchFamily="18" charset="0"/>
                        </a:rPr>
                        <a:t>Net assets to heirs</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US" sz="1400" b="1" i="0" u="sng" dirty="0">
                          <a:solidFill>
                            <a:schemeClr val="accent3"/>
                          </a:solidFill>
                          <a:latin typeface="Georgia" panose="02040502050405020303" pitchFamily="18" charset="0"/>
                        </a:rPr>
                        <a:t>Without insurance</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i="0" u="sng" dirty="0">
                          <a:solidFill>
                            <a:srgbClr val="244F8B"/>
                          </a:solidFill>
                          <a:latin typeface="Georgia" panose="02040502050405020303" pitchFamily="18" charset="0"/>
                        </a:rPr>
                        <a:t>With insurance</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07893239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Adjusted gross estate</a:t>
                      </a:r>
                    </a:p>
                  </a:txBody>
                  <a:tcPr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$25,000,000</a:t>
                      </a:r>
                    </a:p>
                  </a:txBody>
                  <a:tcPr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$25,000,000</a:t>
                      </a:r>
                    </a:p>
                  </a:txBody>
                  <a:tcPr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69514918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Estate taxes</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b="1" dirty="0">
                          <a:solidFill>
                            <a:srgbClr val="C00000"/>
                          </a:solidFill>
                        </a:rPr>
                        <a:t>⎼</a:t>
                      </a:r>
                      <a:r>
                        <a:rPr lang="en-US" sz="1600" dirty="0"/>
                        <a:t> $5,608,000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rPr>
                        <a:t>⎼</a:t>
                      </a:r>
                      <a:r>
                        <a:rPr lang="en-US" sz="1600" dirty="0"/>
                        <a:t>  $5,608,000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235901709"/>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Death benefit proceeds</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 </a:t>
                      </a:r>
                      <a:r>
                        <a:rPr lang="en-US" sz="1600" b="1" dirty="0">
                          <a:solidFill>
                            <a:srgbClr val="C00000"/>
                          </a:solidFill>
                        </a:rPr>
                        <a:t>+</a:t>
                      </a:r>
                      <a:r>
                        <a:rPr lang="en-US" sz="1600" dirty="0"/>
                        <a:t> $0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dirty="0"/>
                        <a:t>$5,400,000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182715313"/>
                  </a:ext>
                </a:extLst>
              </a:tr>
              <a:tr h="4597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t>Total planned premiums </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b="1" dirty="0">
                          <a:solidFill>
                            <a:srgbClr val="C00000"/>
                          </a:solidFill>
                        </a:rPr>
                        <a:t>⎼</a:t>
                      </a:r>
                      <a:r>
                        <a:rPr lang="en-US" sz="1600" dirty="0"/>
                        <a:t> $0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b="1" dirty="0">
                          <a:solidFill>
                            <a:srgbClr val="C00000"/>
                          </a:solidFill>
                        </a:rPr>
                        <a:t>⎼</a:t>
                      </a:r>
                      <a:r>
                        <a:rPr lang="en-US" sz="1600" dirty="0"/>
                        <a:t>  $2,808,000</a:t>
                      </a:r>
                    </a:p>
                  </a:txBody>
                  <a:tcPr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2423406628"/>
                  </a:ext>
                </a:extLst>
              </a:tr>
              <a:tr h="2976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solidFill>
                            <a:srgbClr val="C00000"/>
                          </a:solidFill>
                          <a:latin typeface="Georgia" panose="02040502050405020303" pitchFamily="18" charset="0"/>
                        </a:rPr>
                        <a:t>Net assets to heirs</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AAAA">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b="1" dirty="0">
                          <a:solidFill>
                            <a:schemeClr val="accent3"/>
                          </a:solidFill>
                        </a:rPr>
                        <a:t>$19,392,000</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AAAA">
                        <a:lumMod val="20000"/>
                        <a:lumOff val="8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b="1" dirty="0">
                          <a:solidFill>
                            <a:srgbClr val="244F8B"/>
                          </a:solidFill>
                        </a:rPr>
                        <a:t>$21,984,000</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AAAAA">
                        <a:lumMod val="20000"/>
                        <a:lumOff val="80000"/>
                      </a:srgbClr>
                    </a:solidFill>
                  </a:tcPr>
                </a:tc>
                <a:extLst>
                  <a:ext uri="{0D108BD9-81ED-4DB2-BD59-A6C34878D82A}">
                    <a16:rowId xmlns:a16="http://schemas.microsoft.com/office/drawing/2014/main" val="2082754653"/>
                  </a:ext>
                </a:extLst>
              </a:tr>
            </a:tbl>
          </a:graphicData>
        </a:graphic>
      </p:graphicFrame>
      <p:sp>
        <p:nvSpPr>
          <p:cNvPr id="7" name="TextBox 6">
            <a:extLst>
              <a:ext uri="{FF2B5EF4-FFF2-40B4-BE49-F238E27FC236}">
                <a16:creationId xmlns:a16="http://schemas.microsoft.com/office/drawing/2014/main" id="{71C140AB-748E-EC73-644C-D92FACF18E92}"/>
              </a:ext>
            </a:extLst>
          </p:cNvPr>
          <p:cNvSpPr txBox="1"/>
          <p:nvPr/>
        </p:nvSpPr>
        <p:spPr>
          <a:xfrm>
            <a:off x="544345" y="6219480"/>
            <a:ext cx="8020807" cy="153888"/>
          </a:xfrm>
          <a:prstGeom prst="rect">
            <a:avLst/>
          </a:prstGeom>
          <a:noFill/>
        </p:spPr>
        <p:txBody>
          <a:bodyPr wrap="square" lIns="0" tIns="0" rIns="0" bIns="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ea typeface="Times New Roman" panose="02020603050405020304" pitchFamily="18" charset="0"/>
              </a:rPr>
              <a:t>State taxes are not reflected.</a:t>
            </a:r>
            <a:endParaRPr kumimoji="0" lang="en-US" sz="10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3111020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9AD1450F-9E42-4B65-5AE0-E4E6D735BC3F}"/>
              </a:ext>
            </a:extLst>
          </p:cNvPr>
          <p:cNvSpPr/>
          <p:nvPr/>
        </p:nvSpPr>
        <p:spPr>
          <a:xfrm>
            <a:off x="3110620" y="4170540"/>
            <a:ext cx="1299452" cy="611477"/>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54" name="TextBox 53">
            <a:extLst>
              <a:ext uri="{FF2B5EF4-FFF2-40B4-BE49-F238E27FC236}">
                <a16:creationId xmlns:a16="http://schemas.microsoft.com/office/drawing/2014/main" id="{7006EE70-3DE4-3A80-DDD6-8874E757BE84}"/>
              </a:ext>
            </a:extLst>
          </p:cNvPr>
          <p:cNvSpPr txBox="1"/>
          <p:nvPr/>
        </p:nvSpPr>
        <p:spPr>
          <a:xfrm>
            <a:off x="3117528" y="4199279"/>
            <a:ext cx="1278991" cy="553998"/>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Trust purchases assets from </a:t>
            </a:r>
          </a:p>
          <a:p>
            <a:pPr algn="ctr" eaLnBrk="0" fontAlgn="base" hangingPunct="0">
              <a:spcBef>
                <a:spcPct val="0"/>
              </a:spcBef>
              <a:spcAft>
                <a:spcPct val="0"/>
              </a:spcAft>
            </a:pPr>
            <a:r>
              <a:rPr lang="en-US" sz="1200" b="1" dirty="0">
                <a:solidFill>
                  <a:schemeClr val="bg1"/>
                </a:solidFill>
                <a:cs typeface="Arial" panose="020B0604020202020204" pitchFamily="34" charset="0"/>
              </a:rPr>
              <a:t>the estate</a:t>
            </a:r>
            <a:endParaRPr lang="en-US" sz="1200" dirty="0">
              <a:solidFill>
                <a:schemeClr val="bg1"/>
              </a:solidFill>
              <a:cs typeface="Arial" panose="020B0604020202020204" pitchFamily="34" charset="0"/>
            </a:endParaRPr>
          </a:p>
        </p:txBody>
      </p:sp>
      <p:sp>
        <p:nvSpPr>
          <p:cNvPr id="2" name="Title 1">
            <a:extLst>
              <a:ext uri="{FF2B5EF4-FFF2-40B4-BE49-F238E27FC236}">
                <a16:creationId xmlns:a16="http://schemas.microsoft.com/office/drawing/2014/main" id="{BFF2EB94-98E1-A269-BC0A-1F16B890B1E8}"/>
              </a:ext>
            </a:extLst>
          </p:cNvPr>
          <p:cNvSpPr txBox="1">
            <a:spLocks noChangeArrowheads="1"/>
          </p:cNvSpPr>
          <p:nvPr/>
        </p:nvSpPr>
        <p:spPr bwMode="auto">
          <a:xfrm>
            <a:off x="571641" y="484632"/>
            <a:ext cx="6126480" cy="52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4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rPr>
              <a:t>Case study #1</a:t>
            </a:r>
          </a:p>
        </p:txBody>
      </p:sp>
      <p:pic>
        <p:nvPicPr>
          <p:cNvPr id="3" name="Picture 5" descr="Icon&#10;&#10;Description automatically generated">
            <a:extLst>
              <a:ext uri="{FF2B5EF4-FFF2-40B4-BE49-F238E27FC236}">
                <a16:creationId xmlns:a16="http://schemas.microsoft.com/office/drawing/2014/main" id="{29F432AE-8B9C-B34B-F219-C8FF93B98FCA}"/>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37837"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Placeholder 12" descr="Happy elderly couple in green field">
            <a:extLst>
              <a:ext uri="{FF2B5EF4-FFF2-40B4-BE49-F238E27FC236}">
                <a16:creationId xmlns:a16="http://schemas.microsoft.com/office/drawing/2014/main" id="{4AC51077-AB8D-CCD5-6778-9EBAA28302F8}"/>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p:blipFill>
        <p:spPr>
          <a:xfrm>
            <a:off x="8345399" y="1605688"/>
            <a:ext cx="3489640" cy="4038599"/>
          </a:xfrm>
          <a:prstGeom prst="rect">
            <a:avLst/>
          </a:prstGeom>
        </p:spPr>
      </p:pic>
      <p:sp>
        <p:nvSpPr>
          <p:cNvPr id="38" name="Rectangle 37">
            <a:extLst>
              <a:ext uri="{FF2B5EF4-FFF2-40B4-BE49-F238E27FC236}">
                <a16:creationId xmlns:a16="http://schemas.microsoft.com/office/drawing/2014/main" id="{F6D6D82D-3C8F-6140-D396-16171D47301F}"/>
              </a:ext>
            </a:extLst>
          </p:cNvPr>
          <p:cNvSpPr/>
          <p:nvPr/>
        </p:nvSpPr>
        <p:spPr>
          <a:xfrm>
            <a:off x="645931" y="1470403"/>
            <a:ext cx="2062843" cy="979714"/>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39" name="Rectangle 38">
            <a:extLst>
              <a:ext uri="{FF2B5EF4-FFF2-40B4-BE49-F238E27FC236}">
                <a16:creationId xmlns:a16="http://schemas.microsoft.com/office/drawing/2014/main" id="{7B6891AA-33C3-CFC6-0151-00D273F512F9}"/>
              </a:ext>
            </a:extLst>
          </p:cNvPr>
          <p:cNvSpPr/>
          <p:nvPr/>
        </p:nvSpPr>
        <p:spPr>
          <a:xfrm>
            <a:off x="645931" y="2730793"/>
            <a:ext cx="2062843" cy="979714"/>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40" name="Rectangle 39">
            <a:extLst>
              <a:ext uri="{FF2B5EF4-FFF2-40B4-BE49-F238E27FC236}">
                <a16:creationId xmlns:a16="http://schemas.microsoft.com/office/drawing/2014/main" id="{38E63841-DC6B-489E-CCA0-3BC8888B2294}"/>
              </a:ext>
            </a:extLst>
          </p:cNvPr>
          <p:cNvSpPr/>
          <p:nvPr/>
        </p:nvSpPr>
        <p:spPr>
          <a:xfrm>
            <a:off x="645931" y="3986421"/>
            <a:ext cx="2062843" cy="979714"/>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1" name="Rectangle 40">
            <a:extLst>
              <a:ext uri="{FF2B5EF4-FFF2-40B4-BE49-F238E27FC236}">
                <a16:creationId xmlns:a16="http://schemas.microsoft.com/office/drawing/2014/main" id="{1F589DE5-7338-192F-415D-F551D488907D}"/>
              </a:ext>
            </a:extLst>
          </p:cNvPr>
          <p:cNvSpPr/>
          <p:nvPr/>
        </p:nvSpPr>
        <p:spPr>
          <a:xfrm>
            <a:off x="4785771" y="1470403"/>
            <a:ext cx="2062843" cy="979714"/>
          </a:xfrm>
          <a:prstGeom prst="rect">
            <a:avLst/>
          </a:prstGeom>
          <a:solidFill>
            <a:schemeClr val="tx2"/>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2" name="Rectangle 41">
            <a:extLst>
              <a:ext uri="{FF2B5EF4-FFF2-40B4-BE49-F238E27FC236}">
                <a16:creationId xmlns:a16="http://schemas.microsoft.com/office/drawing/2014/main" id="{BB5F3A3C-26AB-E3B1-1E98-ACBBD73AAF42}"/>
              </a:ext>
            </a:extLst>
          </p:cNvPr>
          <p:cNvSpPr/>
          <p:nvPr/>
        </p:nvSpPr>
        <p:spPr>
          <a:xfrm>
            <a:off x="4785771" y="2730793"/>
            <a:ext cx="2062843" cy="979714"/>
          </a:xfrm>
          <a:prstGeom prst="rect">
            <a:avLst/>
          </a:prstGeom>
          <a:solidFill>
            <a:schemeClr val="tx2"/>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3" name="Rectangle 42">
            <a:extLst>
              <a:ext uri="{FF2B5EF4-FFF2-40B4-BE49-F238E27FC236}">
                <a16:creationId xmlns:a16="http://schemas.microsoft.com/office/drawing/2014/main" id="{0F06D640-56A1-958F-9572-791B48FDEA75}"/>
              </a:ext>
            </a:extLst>
          </p:cNvPr>
          <p:cNvSpPr/>
          <p:nvPr/>
        </p:nvSpPr>
        <p:spPr>
          <a:xfrm>
            <a:off x="4785771" y="3986421"/>
            <a:ext cx="2062843" cy="979714"/>
          </a:xfrm>
          <a:prstGeom prst="rect">
            <a:avLst/>
          </a:prstGeom>
          <a:solidFill>
            <a:schemeClr val="tx2"/>
          </a:solidFill>
          <a:ln w="3175" cap="flat" cmpd="sng" algn="ctr">
            <a:solidFill>
              <a:srgbClr val="AAAAAA"/>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4" name="Rectangle 43">
            <a:extLst>
              <a:ext uri="{FF2B5EF4-FFF2-40B4-BE49-F238E27FC236}">
                <a16:creationId xmlns:a16="http://schemas.microsoft.com/office/drawing/2014/main" id="{EB1E325A-3316-6EA7-B091-630268FC99F4}"/>
              </a:ext>
            </a:extLst>
          </p:cNvPr>
          <p:cNvSpPr/>
          <p:nvPr/>
        </p:nvSpPr>
        <p:spPr>
          <a:xfrm>
            <a:off x="1984597" y="5321359"/>
            <a:ext cx="3866604" cy="489857"/>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5" name="Rectangle 44">
            <a:extLst>
              <a:ext uri="{FF2B5EF4-FFF2-40B4-BE49-F238E27FC236}">
                <a16:creationId xmlns:a16="http://schemas.microsoft.com/office/drawing/2014/main" id="{A5C225A4-089A-66A4-82D8-FB0A7CB1C0B2}"/>
              </a:ext>
            </a:extLst>
          </p:cNvPr>
          <p:cNvSpPr/>
          <p:nvPr/>
        </p:nvSpPr>
        <p:spPr>
          <a:xfrm>
            <a:off x="837873" y="5317460"/>
            <a:ext cx="943791" cy="489857"/>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6" name="Rectangle 45">
            <a:extLst>
              <a:ext uri="{FF2B5EF4-FFF2-40B4-BE49-F238E27FC236}">
                <a16:creationId xmlns:a16="http://schemas.microsoft.com/office/drawing/2014/main" id="{8E1A19F8-55F8-DDFD-1B34-C48303958B58}"/>
              </a:ext>
            </a:extLst>
          </p:cNvPr>
          <p:cNvSpPr/>
          <p:nvPr/>
        </p:nvSpPr>
        <p:spPr>
          <a:xfrm>
            <a:off x="3110620" y="2914912"/>
            <a:ext cx="1299452" cy="611477"/>
          </a:xfrm>
          <a:prstGeom prst="rect">
            <a:avLst/>
          </a:prstGeom>
          <a:solidFill>
            <a:schemeClr val="accent5"/>
          </a:solidFill>
          <a:ln w="3175" cap="flat" cmpd="sng" algn="ctr">
            <a:no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8" name="TextBox 47">
            <a:extLst>
              <a:ext uri="{FF2B5EF4-FFF2-40B4-BE49-F238E27FC236}">
                <a16:creationId xmlns:a16="http://schemas.microsoft.com/office/drawing/2014/main" id="{6845C00E-1AAC-D7A2-5038-1094CC3B94AD}"/>
              </a:ext>
            </a:extLst>
          </p:cNvPr>
          <p:cNvSpPr txBox="1"/>
          <p:nvPr/>
        </p:nvSpPr>
        <p:spPr>
          <a:xfrm>
            <a:off x="721470" y="1638104"/>
            <a:ext cx="1919456" cy="584775"/>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Grantor creates trust</a:t>
            </a:r>
          </a:p>
          <a:p>
            <a:pPr algn="ctr" eaLnBrk="0" fontAlgn="base" hangingPunct="0">
              <a:spcBef>
                <a:spcPct val="0"/>
              </a:spcBef>
              <a:spcAft>
                <a:spcPct val="0"/>
              </a:spcAft>
            </a:pPr>
            <a:endParaRPr lang="en-US" sz="400" b="1" dirty="0">
              <a:solidFill>
                <a:schemeClr val="bg1"/>
              </a:solidFill>
              <a:cs typeface="Arial" panose="020B0604020202020204" pitchFamily="34" charset="0"/>
            </a:endParaRPr>
          </a:p>
          <a:p>
            <a:pPr algn="ctr" eaLnBrk="0" fontAlgn="base" hangingPunct="0">
              <a:spcBef>
                <a:spcPct val="0"/>
              </a:spcBef>
              <a:spcAft>
                <a:spcPct val="0"/>
              </a:spcAft>
            </a:pPr>
            <a:r>
              <a:rPr lang="en-US" sz="1100" dirty="0">
                <a:solidFill>
                  <a:schemeClr val="bg1"/>
                </a:solidFill>
                <a:cs typeface="Arial" panose="020B0604020202020204" pitchFamily="34" charset="0"/>
              </a:rPr>
              <a:t>Funded with gifts from the grantor or other funding methods</a:t>
            </a:r>
          </a:p>
        </p:txBody>
      </p:sp>
      <p:sp>
        <p:nvSpPr>
          <p:cNvPr id="49" name="TextBox 48">
            <a:extLst>
              <a:ext uri="{FF2B5EF4-FFF2-40B4-BE49-F238E27FC236}">
                <a16:creationId xmlns:a16="http://schemas.microsoft.com/office/drawing/2014/main" id="{F381F65F-085A-1C5D-6A22-44F52C3B19FE}"/>
              </a:ext>
            </a:extLst>
          </p:cNvPr>
          <p:cNvSpPr txBox="1"/>
          <p:nvPr/>
        </p:nvSpPr>
        <p:spPr>
          <a:xfrm>
            <a:off x="645931" y="3035984"/>
            <a:ext cx="2062842" cy="369332"/>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Other assets remain in the grantor’s taxable estate</a:t>
            </a:r>
          </a:p>
        </p:txBody>
      </p:sp>
      <p:sp>
        <p:nvSpPr>
          <p:cNvPr id="50" name="TextBox 49">
            <a:extLst>
              <a:ext uri="{FF2B5EF4-FFF2-40B4-BE49-F238E27FC236}">
                <a16:creationId xmlns:a16="http://schemas.microsoft.com/office/drawing/2014/main" id="{0DDD0A78-DB30-130F-AE83-C7FF381EF59B}"/>
              </a:ext>
            </a:extLst>
          </p:cNvPr>
          <p:cNvSpPr txBox="1"/>
          <p:nvPr/>
        </p:nvSpPr>
        <p:spPr>
          <a:xfrm>
            <a:off x="1054685" y="4291612"/>
            <a:ext cx="1245334" cy="369332"/>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Assets in estate </a:t>
            </a:r>
          </a:p>
          <a:p>
            <a:pPr algn="ctr" eaLnBrk="0" fontAlgn="base" hangingPunct="0">
              <a:spcBef>
                <a:spcPct val="0"/>
              </a:spcBef>
              <a:spcAft>
                <a:spcPct val="0"/>
              </a:spcAft>
            </a:pPr>
            <a:r>
              <a:rPr lang="en-US" sz="1200" b="1" dirty="0">
                <a:solidFill>
                  <a:schemeClr val="bg1"/>
                </a:solidFill>
                <a:cs typeface="Arial" panose="020B0604020202020204" pitchFamily="34" charset="0"/>
              </a:rPr>
              <a:t>at death</a:t>
            </a:r>
            <a:endParaRPr lang="en-US" sz="1200" dirty="0">
              <a:solidFill>
                <a:schemeClr val="bg1"/>
              </a:solidFill>
              <a:cs typeface="Arial" panose="020B0604020202020204" pitchFamily="34" charset="0"/>
            </a:endParaRPr>
          </a:p>
        </p:txBody>
      </p:sp>
      <p:sp>
        <p:nvSpPr>
          <p:cNvPr id="51" name="TextBox 50">
            <a:extLst>
              <a:ext uri="{FF2B5EF4-FFF2-40B4-BE49-F238E27FC236}">
                <a16:creationId xmlns:a16="http://schemas.microsoft.com/office/drawing/2014/main" id="{E9312EA1-1975-E14A-D618-DEAB766F2589}"/>
              </a:ext>
            </a:extLst>
          </p:cNvPr>
          <p:cNvSpPr txBox="1"/>
          <p:nvPr/>
        </p:nvSpPr>
        <p:spPr>
          <a:xfrm>
            <a:off x="859699" y="5473954"/>
            <a:ext cx="943791" cy="184666"/>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Taxes paid</a:t>
            </a:r>
            <a:endParaRPr lang="en-US" sz="1200" dirty="0">
              <a:solidFill>
                <a:schemeClr val="bg1"/>
              </a:solidFill>
              <a:cs typeface="Arial" panose="020B0604020202020204" pitchFamily="34" charset="0"/>
            </a:endParaRPr>
          </a:p>
        </p:txBody>
      </p:sp>
      <p:sp>
        <p:nvSpPr>
          <p:cNvPr id="52" name="TextBox 51">
            <a:extLst>
              <a:ext uri="{FF2B5EF4-FFF2-40B4-BE49-F238E27FC236}">
                <a16:creationId xmlns:a16="http://schemas.microsoft.com/office/drawing/2014/main" id="{32419BC8-ED25-520A-320B-BF439B445EFC}"/>
              </a:ext>
            </a:extLst>
          </p:cNvPr>
          <p:cNvSpPr txBox="1"/>
          <p:nvPr/>
        </p:nvSpPr>
        <p:spPr>
          <a:xfrm>
            <a:off x="2943881" y="5473954"/>
            <a:ext cx="1948037" cy="184666"/>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Heirs/beneficiaries</a:t>
            </a:r>
            <a:endParaRPr lang="en-US" sz="1200" dirty="0">
              <a:solidFill>
                <a:schemeClr val="bg1"/>
              </a:solidFill>
              <a:cs typeface="Arial" panose="020B0604020202020204" pitchFamily="34" charset="0"/>
            </a:endParaRPr>
          </a:p>
        </p:txBody>
      </p:sp>
      <p:sp>
        <p:nvSpPr>
          <p:cNvPr id="53" name="TextBox 52">
            <a:extLst>
              <a:ext uri="{FF2B5EF4-FFF2-40B4-BE49-F238E27FC236}">
                <a16:creationId xmlns:a16="http://schemas.microsoft.com/office/drawing/2014/main" id="{79373D9F-861B-7AC2-E1E3-87DD45F7F146}"/>
              </a:ext>
            </a:extLst>
          </p:cNvPr>
          <p:cNvSpPr txBox="1"/>
          <p:nvPr/>
        </p:nvSpPr>
        <p:spPr>
          <a:xfrm>
            <a:off x="3066894" y="3035984"/>
            <a:ext cx="1386904" cy="369332"/>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chemeClr val="bg1"/>
                </a:solidFill>
                <a:cs typeface="Arial" panose="020B0604020202020204" pitchFamily="34" charset="0"/>
              </a:rPr>
              <a:t>Grantors make</a:t>
            </a:r>
          </a:p>
          <a:p>
            <a:pPr algn="ctr" eaLnBrk="0" fontAlgn="base" hangingPunct="0">
              <a:spcBef>
                <a:spcPct val="0"/>
              </a:spcBef>
              <a:spcAft>
                <a:spcPct val="0"/>
              </a:spcAft>
            </a:pPr>
            <a:r>
              <a:rPr lang="en-US" sz="1200" b="1" dirty="0">
                <a:solidFill>
                  <a:schemeClr val="bg1"/>
                </a:solidFill>
                <a:cs typeface="Arial" panose="020B0604020202020204" pitchFamily="34" charset="0"/>
              </a:rPr>
              <a:t> gifts to the trust</a:t>
            </a:r>
            <a:endParaRPr lang="en-US" sz="1200" dirty="0">
              <a:solidFill>
                <a:schemeClr val="bg1"/>
              </a:solidFill>
              <a:cs typeface="Arial" panose="020B0604020202020204" pitchFamily="34" charset="0"/>
            </a:endParaRPr>
          </a:p>
        </p:txBody>
      </p:sp>
      <p:sp>
        <p:nvSpPr>
          <p:cNvPr id="55" name="TextBox 54">
            <a:extLst>
              <a:ext uri="{FF2B5EF4-FFF2-40B4-BE49-F238E27FC236}">
                <a16:creationId xmlns:a16="http://schemas.microsoft.com/office/drawing/2014/main" id="{37B8475B-3A29-5A73-43F1-5C74CE363D5F}"/>
              </a:ext>
            </a:extLst>
          </p:cNvPr>
          <p:cNvSpPr txBox="1"/>
          <p:nvPr/>
        </p:nvSpPr>
        <p:spPr>
          <a:xfrm>
            <a:off x="4923285" y="1530332"/>
            <a:ext cx="1787814" cy="754053"/>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rgbClr val="FFFFFF"/>
                </a:solidFill>
                <a:cs typeface="Arial" panose="020B0604020202020204" pitchFamily="34" charset="0"/>
              </a:rPr>
              <a:t>Trustee purchases</a:t>
            </a:r>
            <a:br>
              <a:rPr lang="en-US" sz="1200" b="1" dirty="0">
                <a:solidFill>
                  <a:srgbClr val="FFFFFF"/>
                </a:solidFill>
                <a:cs typeface="Arial" panose="020B0604020202020204" pitchFamily="34" charset="0"/>
              </a:rPr>
            </a:br>
            <a:r>
              <a:rPr lang="en-US" sz="1200" b="1" dirty="0">
                <a:solidFill>
                  <a:srgbClr val="FFFFFF"/>
                </a:solidFill>
                <a:cs typeface="Arial" panose="020B0604020202020204" pitchFamily="34" charset="0"/>
              </a:rPr>
              <a:t>life insurance</a:t>
            </a:r>
          </a:p>
          <a:p>
            <a:pPr algn="ctr" eaLnBrk="0" fontAlgn="base" hangingPunct="0">
              <a:spcBef>
                <a:spcPct val="0"/>
              </a:spcBef>
              <a:spcAft>
                <a:spcPct val="0"/>
              </a:spcAft>
            </a:pPr>
            <a:endParaRPr lang="en-US" sz="400" b="1" dirty="0">
              <a:solidFill>
                <a:srgbClr val="FFFFFF"/>
              </a:solidFill>
              <a:cs typeface="Arial" panose="020B0604020202020204" pitchFamily="34" charset="0"/>
            </a:endParaRPr>
          </a:p>
          <a:p>
            <a:pPr algn="ctr" eaLnBrk="0" fontAlgn="base" hangingPunct="0">
              <a:spcBef>
                <a:spcPct val="0"/>
              </a:spcBef>
              <a:spcAft>
                <a:spcPct val="0"/>
              </a:spcAft>
            </a:pPr>
            <a:r>
              <a:rPr lang="en-US" sz="1050" dirty="0">
                <a:solidFill>
                  <a:srgbClr val="FFFFFF"/>
                </a:solidFill>
                <a:cs typeface="Arial" panose="020B0604020202020204" pitchFamily="34" charset="0"/>
              </a:rPr>
              <a:t>Insurance is on the grantor or other non-beneficiaries</a:t>
            </a:r>
          </a:p>
        </p:txBody>
      </p:sp>
      <p:sp>
        <p:nvSpPr>
          <p:cNvPr id="56" name="TextBox 55">
            <a:extLst>
              <a:ext uri="{FF2B5EF4-FFF2-40B4-BE49-F238E27FC236}">
                <a16:creationId xmlns:a16="http://schemas.microsoft.com/office/drawing/2014/main" id="{F644B756-90BE-FE4D-49C5-B00343CD38EC}"/>
              </a:ext>
            </a:extLst>
          </p:cNvPr>
          <p:cNvSpPr txBox="1"/>
          <p:nvPr/>
        </p:nvSpPr>
        <p:spPr>
          <a:xfrm>
            <a:off x="4923285" y="2828235"/>
            <a:ext cx="1787814" cy="784830"/>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rgbClr val="FFFFFF"/>
                </a:solidFill>
                <a:cs typeface="Arial" panose="020B0604020202020204" pitchFamily="34" charset="0"/>
              </a:rPr>
              <a:t>Trustee pays premiums to the life insurance company</a:t>
            </a:r>
          </a:p>
          <a:p>
            <a:pPr algn="ctr" eaLnBrk="0" fontAlgn="base" hangingPunct="0">
              <a:spcBef>
                <a:spcPct val="0"/>
              </a:spcBef>
              <a:spcAft>
                <a:spcPct val="0"/>
              </a:spcAft>
            </a:pPr>
            <a:endParaRPr lang="en-US" sz="600" b="1" dirty="0">
              <a:solidFill>
                <a:srgbClr val="FFFFFF"/>
              </a:solidFill>
              <a:cs typeface="Arial" panose="020B0604020202020204" pitchFamily="34" charset="0"/>
            </a:endParaRPr>
          </a:p>
          <a:p>
            <a:pPr algn="ctr" eaLnBrk="0" fontAlgn="base" hangingPunct="0">
              <a:spcBef>
                <a:spcPct val="0"/>
              </a:spcBef>
              <a:spcAft>
                <a:spcPct val="0"/>
              </a:spcAft>
            </a:pPr>
            <a:r>
              <a:rPr lang="en-US" sz="1050" dirty="0">
                <a:solidFill>
                  <a:srgbClr val="FFFFFF"/>
                </a:solidFill>
                <a:cs typeface="Arial" panose="020B0604020202020204" pitchFamily="34" charset="0"/>
              </a:rPr>
              <a:t>Trustee uses the funding from the grantor to pay the premiums</a:t>
            </a:r>
          </a:p>
        </p:txBody>
      </p:sp>
      <p:sp>
        <p:nvSpPr>
          <p:cNvPr id="57" name="TextBox 56">
            <a:extLst>
              <a:ext uri="{FF2B5EF4-FFF2-40B4-BE49-F238E27FC236}">
                <a16:creationId xmlns:a16="http://schemas.microsoft.com/office/drawing/2014/main" id="{CB628E73-A09E-423A-107C-B9C86201DAA5}"/>
              </a:ext>
            </a:extLst>
          </p:cNvPr>
          <p:cNvSpPr txBox="1"/>
          <p:nvPr/>
        </p:nvSpPr>
        <p:spPr>
          <a:xfrm>
            <a:off x="4792779" y="4029094"/>
            <a:ext cx="2055833" cy="900246"/>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200" b="1" dirty="0">
                <a:solidFill>
                  <a:srgbClr val="FFFFFF"/>
                </a:solidFill>
                <a:cs typeface="Arial" panose="020B0604020202020204" pitchFamily="34" charset="0"/>
              </a:rPr>
              <a:t>At death of the insured, trust receives death benefit</a:t>
            </a:r>
          </a:p>
          <a:p>
            <a:pPr algn="ctr" eaLnBrk="0" fontAlgn="base" hangingPunct="0">
              <a:spcBef>
                <a:spcPct val="0"/>
              </a:spcBef>
              <a:spcAft>
                <a:spcPct val="0"/>
              </a:spcAft>
            </a:pPr>
            <a:endParaRPr lang="en-US" sz="300" b="1" dirty="0">
              <a:solidFill>
                <a:srgbClr val="FFFFFF"/>
              </a:solidFill>
              <a:cs typeface="Arial" panose="020B0604020202020204" pitchFamily="34" charset="0"/>
            </a:endParaRPr>
          </a:p>
          <a:p>
            <a:pPr algn="ctr" eaLnBrk="0" fontAlgn="base" hangingPunct="0">
              <a:spcBef>
                <a:spcPct val="0"/>
              </a:spcBef>
              <a:spcAft>
                <a:spcPct val="0"/>
              </a:spcAft>
            </a:pPr>
            <a:r>
              <a:rPr lang="en-US" sz="1050" dirty="0">
                <a:solidFill>
                  <a:srgbClr val="FFFFFF"/>
                </a:solidFill>
                <a:cs typeface="Arial" panose="020B0604020202020204" pitchFamily="34" charset="0"/>
              </a:rPr>
              <a:t>Trustee uses the death benefit to purchase assets from the estate to create estate liquidity</a:t>
            </a:r>
          </a:p>
        </p:txBody>
      </p:sp>
      <p:cxnSp>
        <p:nvCxnSpPr>
          <p:cNvPr id="58" name="Straight Arrow Connector 57">
            <a:extLst>
              <a:ext uri="{FF2B5EF4-FFF2-40B4-BE49-F238E27FC236}">
                <a16:creationId xmlns:a16="http://schemas.microsoft.com/office/drawing/2014/main" id="{7A3E9EFB-2B1B-101C-9D46-EB9B76858D27}"/>
              </a:ext>
            </a:extLst>
          </p:cNvPr>
          <p:cNvCxnSpPr>
            <a:cxnSpLocks/>
          </p:cNvCxnSpPr>
          <p:nvPr/>
        </p:nvCxnSpPr>
        <p:spPr>
          <a:xfrm>
            <a:off x="1670738" y="2482727"/>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59" name="Straight Arrow Connector 58">
            <a:extLst>
              <a:ext uri="{FF2B5EF4-FFF2-40B4-BE49-F238E27FC236}">
                <a16:creationId xmlns:a16="http://schemas.microsoft.com/office/drawing/2014/main" id="{02B7C3FB-EE83-D0BC-C0C4-58DF547D703B}"/>
              </a:ext>
            </a:extLst>
          </p:cNvPr>
          <p:cNvCxnSpPr>
            <a:cxnSpLocks/>
          </p:cNvCxnSpPr>
          <p:nvPr/>
        </p:nvCxnSpPr>
        <p:spPr>
          <a:xfrm>
            <a:off x="1670738" y="3722649"/>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0" name="Straight Arrow Connector 59">
            <a:extLst>
              <a:ext uri="{FF2B5EF4-FFF2-40B4-BE49-F238E27FC236}">
                <a16:creationId xmlns:a16="http://schemas.microsoft.com/office/drawing/2014/main" id="{34E687FB-483C-4C66-0F5C-B3592D08EBCF}"/>
              </a:ext>
            </a:extLst>
          </p:cNvPr>
          <p:cNvCxnSpPr>
            <a:cxnSpLocks/>
          </p:cNvCxnSpPr>
          <p:nvPr/>
        </p:nvCxnSpPr>
        <p:spPr>
          <a:xfrm>
            <a:off x="1139586" y="4996148"/>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1" name="Straight Arrow Connector 60">
            <a:extLst>
              <a:ext uri="{FF2B5EF4-FFF2-40B4-BE49-F238E27FC236}">
                <a16:creationId xmlns:a16="http://schemas.microsoft.com/office/drawing/2014/main" id="{FF63FFE4-90E7-DF36-CA6E-5324297F8397}"/>
              </a:ext>
            </a:extLst>
          </p:cNvPr>
          <p:cNvCxnSpPr>
            <a:cxnSpLocks/>
          </p:cNvCxnSpPr>
          <p:nvPr/>
        </p:nvCxnSpPr>
        <p:spPr>
          <a:xfrm>
            <a:off x="5820989" y="3722649"/>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2" name="Straight Arrow Connector 61">
            <a:extLst>
              <a:ext uri="{FF2B5EF4-FFF2-40B4-BE49-F238E27FC236}">
                <a16:creationId xmlns:a16="http://schemas.microsoft.com/office/drawing/2014/main" id="{8500FF6E-02EC-B2BB-EFD8-8784FA3035EB}"/>
              </a:ext>
            </a:extLst>
          </p:cNvPr>
          <p:cNvCxnSpPr>
            <a:cxnSpLocks/>
          </p:cNvCxnSpPr>
          <p:nvPr/>
        </p:nvCxnSpPr>
        <p:spPr>
          <a:xfrm>
            <a:off x="5815546" y="2482727"/>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3" name="Straight Arrow Connector 62">
            <a:extLst>
              <a:ext uri="{FF2B5EF4-FFF2-40B4-BE49-F238E27FC236}">
                <a16:creationId xmlns:a16="http://schemas.microsoft.com/office/drawing/2014/main" id="{0DE95401-B8D6-1480-FA21-14F4DF270A85}"/>
              </a:ext>
            </a:extLst>
          </p:cNvPr>
          <p:cNvCxnSpPr>
            <a:cxnSpLocks/>
          </p:cNvCxnSpPr>
          <p:nvPr/>
        </p:nvCxnSpPr>
        <p:spPr>
          <a:xfrm>
            <a:off x="5350079" y="4996148"/>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4" name="Straight Arrow Connector 63">
            <a:extLst>
              <a:ext uri="{FF2B5EF4-FFF2-40B4-BE49-F238E27FC236}">
                <a16:creationId xmlns:a16="http://schemas.microsoft.com/office/drawing/2014/main" id="{8BFDA326-12C5-AF53-D033-9CFF4885FD81}"/>
              </a:ext>
            </a:extLst>
          </p:cNvPr>
          <p:cNvCxnSpPr>
            <a:cxnSpLocks/>
          </p:cNvCxnSpPr>
          <p:nvPr/>
        </p:nvCxnSpPr>
        <p:spPr>
          <a:xfrm>
            <a:off x="2142590" y="4996148"/>
            <a:ext cx="0" cy="244863"/>
          </a:xfrm>
          <a:prstGeom prst="straightConnector1">
            <a:avLst/>
          </a:prstGeom>
          <a:noFill/>
          <a:ln w="25400" cap="flat" cmpd="sng" algn="ctr">
            <a:solidFill>
              <a:schemeClr val="bg1">
                <a:lumMod val="50000"/>
              </a:schemeClr>
            </a:solidFill>
            <a:prstDash val="solid"/>
            <a:miter lim="800000"/>
            <a:tailEnd type="arrow"/>
          </a:ln>
          <a:effectLst/>
        </p:spPr>
      </p:cxnSp>
      <p:cxnSp>
        <p:nvCxnSpPr>
          <p:cNvPr id="65" name="Straight Arrow Connector 64">
            <a:extLst>
              <a:ext uri="{FF2B5EF4-FFF2-40B4-BE49-F238E27FC236}">
                <a16:creationId xmlns:a16="http://schemas.microsoft.com/office/drawing/2014/main" id="{D826581C-39F9-8E61-296A-4357F31F7FE1}"/>
              </a:ext>
            </a:extLst>
          </p:cNvPr>
          <p:cNvCxnSpPr>
            <a:cxnSpLocks/>
          </p:cNvCxnSpPr>
          <p:nvPr/>
        </p:nvCxnSpPr>
        <p:spPr>
          <a:xfrm>
            <a:off x="2843170" y="1877195"/>
            <a:ext cx="1790561" cy="0"/>
          </a:xfrm>
          <a:prstGeom prst="straightConnector1">
            <a:avLst/>
          </a:prstGeom>
          <a:noFill/>
          <a:ln w="25400" cap="flat" cmpd="sng" algn="ctr">
            <a:solidFill>
              <a:schemeClr val="bg1">
                <a:lumMod val="50000"/>
              </a:schemeClr>
            </a:solidFill>
            <a:prstDash val="solid"/>
            <a:miter lim="800000"/>
            <a:tailEnd type="arrow"/>
          </a:ln>
          <a:effectLst/>
        </p:spPr>
      </p:cxnSp>
      <p:cxnSp>
        <p:nvCxnSpPr>
          <p:cNvPr id="66" name="Straight Arrow Connector 65">
            <a:extLst>
              <a:ext uri="{FF2B5EF4-FFF2-40B4-BE49-F238E27FC236}">
                <a16:creationId xmlns:a16="http://schemas.microsoft.com/office/drawing/2014/main" id="{CAA155D4-83A4-6B45-3A32-19064A18110A}"/>
              </a:ext>
            </a:extLst>
          </p:cNvPr>
          <p:cNvCxnSpPr>
            <a:cxnSpLocks/>
          </p:cNvCxnSpPr>
          <p:nvPr/>
        </p:nvCxnSpPr>
        <p:spPr>
          <a:xfrm>
            <a:off x="2753389" y="3220650"/>
            <a:ext cx="313067" cy="0"/>
          </a:xfrm>
          <a:prstGeom prst="straightConnector1">
            <a:avLst/>
          </a:prstGeom>
          <a:noFill/>
          <a:ln w="25400" cap="flat" cmpd="sng" algn="ctr">
            <a:solidFill>
              <a:schemeClr val="bg1">
                <a:lumMod val="50000"/>
              </a:schemeClr>
            </a:solidFill>
            <a:prstDash val="solid"/>
            <a:miter lim="800000"/>
            <a:tailEnd type="arrow"/>
          </a:ln>
          <a:effectLst/>
        </p:spPr>
      </p:cxnSp>
      <p:cxnSp>
        <p:nvCxnSpPr>
          <p:cNvPr id="67" name="Straight Arrow Connector 66">
            <a:extLst>
              <a:ext uri="{FF2B5EF4-FFF2-40B4-BE49-F238E27FC236}">
                <a16:creationId xmlns:a16="http://schemas.microsoft.com/office/drawing/2014/main" id="{BCCC789B-ACCE-609F-6CDB-5685427C3CB9}"/>
              </a:ext>
            </a:extLst>
          </p:cNvPr>
          <p:cNvCxnSpPr>
            <a:cxnSpLocks/>
          </p:cNvCxnSpPr>
          <p:nvPr/>
        </p:nvCxnSpPr>
        <p:spPr>
          <a:xfrm>
            <a:off x="4431338" y="3220650"/>
            <a:ext cx="313067" cy="0"/>
          </a:xfrm>
          <a:prstGeom prst="straightConnector1">
            <a:avLst/>
          </a:prstGeom>
          <a:noFill/>
          <a:ln w="25400" cap="flat" cmpd="sng" algn="ctr">
            <a:solidFill>
              <a:schemeClr val="bg1">
                <a:lumMod val="50000"/>
              </a:schemeClr>
            </a:solidFill>
            <a:prstDash val="solid"/>
            <a:miter lim="800000"/>
            <a:tailEnd type="arrow"/>
          </a:ln>
          <a:effectLst/>
        </p:spPr>
      </p:cxnSp>
      <p:cxnSp>
        <p:nvCxnSpPr>
          <p:cNvPr id="68" name="Straight Arrow Connector 67">
            <a:extLst>
              <a:ext uri="{FF2B5EF4-FFF2-40B4-BE49-F238E27FC236}">
                <a16:creationId xmlns:a16="http://schemas.microsoft.com/office/drawing/2014/main" id="{4F56B500-32CD-0E55-38D1-F4A000A845BB}"/>
              </a:ext>
            </a:extLst>
          </p:cNvPr>
          <p:cNvCxnSpPr>
            <a:cxnSpLocks/>
          </p:cNvCxnSpPr>
          <p:nvPr/>
        </p:nvCxnSpPr>
        <p:spPr>
          <a:xfrm>
            <a:off x="2753389" y="4476278"/>
            <a:ext cx="313067" cy="0"/>
          </a:xfrm>
          <a:prstGeom prst="straightConnector1">
            <a:avLst/>
          </a:prstGeom>
          <a:noFill/>
          <a:ln w="25400" cap="flat" cmpd="sng" algn="ctr">
            <a:solidFill>
              <a:schemeClr val="bg1">
                <a:lumMod val="50000"/>
              </a:schemeClr>
            </a:solidFill>
            <a:prstDash val="solid"/>
            <a:miter lim="800000"/>
            <a:tailEnd type="arrow"/>
          </a:ln>
          <a:effectLst/>
        </p:spPr>
      </p:cxnSp>
      <p:cxnSp>
        <p:nvCxnSpPr>
          <p:cNvPr id="69" name="Straight Arrow Connector 68">
            <a:extLst>
              <a:ext uri="{FF2B5EF4-FFF2-40B4-BE49-F238E27FC236}">
                <a16:creationId xmlns:a16="http://schemas.microsoft.com/office/drawing/2014/main" id="{6FAA655F-47A1-FF83-0173-43E98E326A26}"/>
              </a:ext>
            </a:extLst>
          </p:cNvPr>
          <p:cNvCxnSpPr>
            <a:cxnSpLocks/>
          </p:cNvCxnSpPr>
          <p:nvPr/>
        </p:nvCxnSpPr>
        <p:spPr>
          <a:xfrm flipH="1">
            <a:off x="4459976" y="4472975"/>
            <a:ext cx="262338" cy="6606"/>
          </a:xfrm>
          <a:prstGeom prst="straightConnector1">
            <a:avLst/>
          </a:prstGeom>
          <a:noFill/>
          <a:ln w="25400" cap="flat" cmpd="sng" algn="ctr">
            <a:solidFill>
              <a:schemeClr val="bg1">
                <a:lumMod val="50000"/>
              </a:schemeClr>
            </a:solidFill>
            <a:prstDash val="solid"/>
            <a:miter lim="800000"/>
            <a:tailEnd type="arrow"/>
          </a:ln>
          <a:effectLst/>
        </p:spPr>
      </p:cxnSp>
      <p:sp>
        <p:nvSpPr>
          <p:cNvPr id="70" name="TextBox 69">
            <a:extLst>
              <a:ext uri="{FF2B5EF4-FFF2-40B4-BE49-F238E27FC236}">
                <a16:creationId xmlns:a16="http://schemas.microsoft.com/office/drawing/2014/main" id="{5EB976CC-6AB1-3472-77FF-959C4DEB130C}"/>
              </a:ext>
            </a:extLst>
          </p:cNvPr>
          <p:cNvSpPr txBox="1"/>
          <p:nvPr/>
        </p:nvSpPr>
        <p:spPr>
          <a:xfrm>
            <a:off x="571641" y="6144818"/>
            <a:ext cx="8020807" cy="153888"/>
          </a:xfrm>
          <a:prstGeom prst="rect">
            <a:avLst/>
          </a:prstGeom>
          <a:noFill/>
        </p:spPr>
        <p:txBody>
          <a:bodyPr wrap="square" lIns="0" tIns="0" rIns="0" bIns="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ea typeface="Times New Roman" panose="02020603050405020304" pitchFamily="18" charset="0"/>
              </a:rPr>
              <a:t>This scenario is based on tax laws and regulations as of 01/2024 and could change in the future.</a:t>
            </a:r>
            <a:endParaRPr kumimoji="0" lang="en-US" sz="10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3773545272"/>
      </p:ext>
    </p:extLst>
  </p:cSld>
  <p:clrMapOvr>
    <a:masterClrMapping/>
  </p:clrMapOvr>
</p:sld>
</file>

<file path=ppt/theme/theme1.xml><?xml version="1.0" encoding="utf-8"?>
<a:theme xmlns:a="http://schemas.openxmlformats.org/drawingml/2006/main" name="Content Slides">
  <a:themeElements>
    <a:clrScheme name="Lincoln Colors">
      <a:dk1>
        <a:srgbClr val="000000"/>
      </a:dk1>
      <a:lt1>
        <a:srgbClr val="FFFFFF"/>
      </a:lt1>
      <a:dk2>
        <a:srgbClr val="254F8B"/>
      </a:dk2>
      <a:lt2>
        <a:srgbClr val="FEFFFE"/>
      </a:lt2>
      <a:accent1>
        <a:srgbClr val="FFA000"/>
      </a:accent1>
      <a:accent2>
        <a:srgbClr val="FF5D0F"/>
      </a:accent2>
      <a:accent3>
        <a:srgbClr val="E2232A"/>
      </a:accent3>
      <a:accent4>
        <a:srgbClr val="801633"/>
      </a:accent4>
      <a:accent5>
        <a:srgbClr val="BD0024"/>
      </a:accent5>
      <a:accent6>
        <a:srgbClr val="00767C"/>
      </a:accent6>
      <a:hlink>
        <a:srgbClr val="00C7EB"/>
      </a:hlink>
      <a:folHlink>
        <a:srgbClr val="0093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6058</TotalTime>
  <Words>2542</Words>
  <Application>Microsoft Macintosh PowerPoint</Application>
  <PresentationFormat>Widescreen</PresentationFormat>
  <Paragraphs>169</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Georgia</vt:lpstr>
      <vt:lpstr>Open Sans</vt:lpstr>
      <vt:lpstr>Roboto</vt:lpstr>
      <vt:lpstr>Times New Roman</vt:lpstr>
      <vt:lpstr>Wingdings</vt:lpstr>
      <vt:lpstr>Content Slides</vt:lpstr>
      <vt:lpstr>Brought to you by Lincoln Advanced Sales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Unique indexed accounts for your unique clients</dc:title>
  <dc:creator>Microsoft Office User</dc:creator>
  <cp:lastModifiedBy>Dudash, Stephen</cp:lastModifiedBy>
  <cp:revision>195</cp:revision>
  <cp:lastPrinted>2021-01-20T12:22:45Z</cp:lastPrinted>
  <dcterms:created xsi:type="dcterms:W3CDTF">2020-11-09T19:03:49Z</dcterms:created>
  <dcterms:modified xsi:type="dcterms:W3CDTF">2023-12-26T14:07:57Z</dcterms:modified>
</cp:coreProperties>
</file>