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4"/>
    <p:sldMasterId id="2147483863" r:id="rId5"/>
    <p:sldMasterId id="2147483914" r:id="rId6"/>
    <p:sldMasterId id="2147483965" r:id="rId7"/>
    <p:sldMasterId id="2147484319" r:id="rId8"/>
    <p:sldMasterId id="2147483970" r:id="rId9"/>
    <p:sldMasterId id="2147484297" r:id="rId10"/>
    <p:sldMasterId id="2147483977" r:id="rId11"/>
    <p:sldMasterId id="2147484381" r:id="rId12"/>
    <p:sldMasterId id="2147484392" r:id="rId13"/>
    <p:sldMasterId id="2147484396" r:id="rId14"/>
  </p:sldMasterIdLst>
  <p:notesMasterIdLst>
    <p:notesMasterId r:id="rId30"/>
  </p:notesMasterIdLst>
  <p:handoutMasterIdLst>
    <p:handoutMasterId r:id="rId31"/>
  </p:handoutMasterIdLst>
  <p:sldIdLst>
    <p:sldId id="1137" r:id="rId15"/>
    <p:sldId id="2145706086" r:id="rId16"/>
    <p:sldId id="2145706083" r:id="rId17"/>
    <p:sldId id="2145706080" r:id="rId18"/>
    <p:sldId id="2145706061" r:id="rId19"/>
    <p:sldId id="2145706070" r:id="rId20"/>
    <p:sldId id="2145706084" r:id="rId21"/>
    <p:sldId id="2145706071" r:id="rId22"/>
    <p:sldId id="2145706085" r:id="rId23"/>
    <p:sldId id="2145706072" r:id="rId24"/>
    <p:sldId id="1177" r:id="rId25"/>
    <p:sldId id="1178" r:id="rId26"/>
    <p:sldId id="1179" r:id="rId27"/>
    <p:sldId id="1117" r:id="rId28"/>
    <p:sldId id="1170" r:id="rId29"/>
  </p:sldIdLst>
  <p:sldSz cx="12192000" cy="6858000"/>
  <p:notesSz cx="6400800" cy="117348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224" userDrawn="1">
          <p15:clr>
            <a:srgbClr val="A4A3A4"/>
          </p15:clr>
        </p15:guide>
        <p15:guide id="3" pos="384">
          <p15:clr>
            <a:srgbClr val="A4A3A4"/>
          </p15:clr>
        </p15:guide>
        <p15:guide id="4" pos="7296">
          <p15:clr>
            <a:srgbClr val="A4A3A4"/>
          </p15:clr>
        </p15:guide>
        <p15:guide id="5" orient="horz" pos="3264" userDrawn="1">
          <p15:clr>
            <a:srgbClr val="A4A3A4"/>
          </p15:clr>
        </p15:guide>
        <p15:guide id="6" orient="horz" pos="960" userDrawn="1">
          <p15:clr>
            <a:srgbClr val="A4A3A4"/>
          </p15:clr>
        </p15:guide>
        <p15:guide id="7" pos="3456" userDrawn="1">
          <p15:clr>
            <a:srgbClr val="A4A3A4"/>
          </p15:clr>
        </p15:guide>
        <p15:guide id="8" orient="horz" pos="3570" userDrawn="1">
          <p15:clr>
            <a:srgbClr val="A4A3A4"/>
          </p15:clr>
        </p15:guide>
        <p15:guide id="9" pos="1224" userDrawn="1">
          <p15:clr>
            <a:srgbClr val="A4A3A4"/>
          </p15:clr>
        </p15:guide>
        <p15:guide id="10" pos="1968" userDrawn="1">
          <p15:clr>
            <a:srgbClr val="A4A3A4"/>
          </p15:clr>
        </p15:guide>
        <p15:guide id="11" pos="2712" userDrawn="1">
          <p15:clr>
            <a:srgbClr val="A4A3A4"/>
          </p15:clr>
        </p15:guide>
        <p15:guide id="12" pos="49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estok-Yasar, Jennifer" initials="SJ" lastIdx="1" clrIdx="0">
    <p:extLst>
      <p:ext uri="{19B8F6BF-5375-455C-9EA6-DF929625EA0E}">
        <p15:presenceInfo xmlns:p15="http://schemas.microsoft.com/office/powerpoint/2012/main" userId="S-1-5-21-319439416-895707765-1538882281-342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C4E7"/>
    <a:srgbClr val="224F8B"/>
    <a:srgbClr val="5DCAB9"/>
    <a:srgbClr val="0073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8B4430-1F39-2446-9481-A9BE199F39A1}" v="12" dt="2023-11-06T19:11:50.233"/>
    <p1510:client id="{300038CE-38E9-48B5-B30D-37196E15316A}" v="1" dt="2023-11-06T14:31:49.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05" autoAdjust="0"/>
    <p:restoredTop sz="88378" autoAdjust="0"/>
  </p:normalViewPr>
  <p:slideViewPr>
    <p:cSldViewPr snapToGrid="0">
      <p:cViewPr>
        <p:scale>
          <a:sx n="100" d="100"/>
          <a:sy n="100" d="100"/>
        </p:scale>
        <p:origin x="1296" y="512"/>
      </p:cViewPr>
      <p:guideLst>
        <p:guide orient="horz" pos="2160"/>
        <p:guide pos="4224"/>
        <p:guide pos="384"/>
        <p:guide pos="7296"/>
        <p:guide orient="horz" pos="3264"/>
        <p:guide orient="horz" pos="960"/>
        <p:guide pos="3456"/>
        <p:guide orient="horz" pos="3570"/>
        <p:guide pos="1224"/>
        <p:guide pos="1968"/>
        <p:guide pos="2712"/>
        <p:guide pos="4968"/>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5" d="100"/>
          <a:sy n="75" d="100"/>
        </p:scale>
        <p:origin x="368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Column2</c:v>
                </c:pt>
              </c:strCache>
            </c:strRef>
          </c:tx>
          <c:spPr>
            <a:solidFill>
              <a:schemeClr val="accent1"/>
            </a:solidFill>
          </c:spPr>
          <c:dPt>
            <c:idx val="0"/>
            <c:bubble3D val="0"/>
            <c:spPr>
              <a:solidFill>
                <a:srgbClr val="AD112B"/>
              </a:solidFill>
              <a:ln w="19050">
                <a:solidFill>
                  <a:schemeClr val="lt1"/>
                </a:solidFill>
              </a:ln>
              <a:effectLst/>
            </c:spPr>
            <c:extLst>
              <c:ext xmlns:c16="http://schemas.microsoft.com/office/drawing/2014/chart" uri="{C3380CC4-5D6E-409C-BE32-E72D297353CC}">
                <c16:uniqueId val="{00000001-553F-4DF9-A16C-BB9795738E93}"/>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553F-4DF9-A16C-BB9795738E93}"/>
              </c:ext>
            </c:extLst>
          </c:dPt>
          <c:dPt>
            <c:idx val="2"/>
            <c:bubble3D val="0"/>
            <c:spPr>
              <a:solidFill>
                <a:srgbClr val="41C4E7"/>
              </a:solidFill>
              <a:ln w="19050">
                <a:solidFill>
                  <a:schemeClr val="lt1"/>
                </a:solidFill>
              </a:ln>
              <a:effectLst/>
            </c:spPr>
            <c:extLst>
              <c:ext xmlns:c16="http://schemas.microsoft.com/office/drawing/2014/chart" uri="{C3380CC4-5D6E-409C-BE32-E72D297353CC}">
                <c16:uniqueId val="{00000005-553F-4DF9-A16C-BB9795738E93}"/>
              </c:ext>
            </c:extLst>
          </c:dPt>
          <c:dLbls>
            <c:dLbl>
              <c:idx val="0"/>
              <c:layout>
                <c:manualLayout>
                  <c:x val="0.13045998134935888"/>
                  <c:y val="-0.13555993189981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3F-4DF9-A16C-BB9795738E93}"/>
                </c:ext>
              </c:extLst>
            </c:dLbl>
            <c:dLbl>
              <c:idx val="1"/>
              <c:layout>
                <c:manualLayout>
                  <c:x val="0.13567838060333334"/>
                  <c:y val="0.1473477520650148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3F-4DF9-A16C-BB9795738E93}"/>
                </c:ext>
              </c:extLst>
            </c:dLbl>
            <c:dLbl>
              <c:idx val="2"/>
              <c:layout>
                <c:manualLayout>
                  <c:x val="-9.538617489896542E-2"/>
                  <c:y val="0.23575640330402389"/>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fld id="{4000ED77-43ED-47C3-9725-83EE2ABEF50D}" type="VALUE">
                      <a:rPr lang="en-US" smtClean="0">
                        <a:solidFill>
                          <a:schemeClr val="tx1"/>
                        </a:solidFill>
                      </a:rPr>
                      <a:pPr>
                        <a:defRPr sz="2000">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53F-4DF9-A16C-BB9795738E9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Inc. Tax</c:v>
                </c:pt>
                <c:pt idx="1">
                  <c:v>State Inc. Tax</c:v>
                </c:pt>
                <c:pt idx="2">
                  <c:v>Net to Heirs</c:v>
                </c:pt>
              </c:strCache>
            </c:strRef>
          </c:cat>
          <c:val>
            <c:numRef>
              <c:f>Sheet1!$B$2:$B$4</c:f>
              <c:numCache>
                <c:formatCode>0%</c:formatCode>
                <c:ptCount val="3"/>
                <c:pt idx="0">
                  <c:v>0.35</c:v>
                </c:pt>
                <c:pt idx="1">
                  <c:v>0.05</c:v>
                </c:pt>
                <c:pt idx="2">
                  <c:v>0.6</c:v>
                </c:pt>
              </c:numCache>
            </c:numRef>
          </c:val>
          <c:extLst>
            <c:ext xmlns:c16="http://schemas.microsoft.com/office/drawing/2014/chart" uri="{C3380CC4-5D6E-409C-BE32-E72D297353CC}">
              <c16:uniqueId val="{00000006-553F-4DF9-A16C-BB9795738E9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Column2</c:v>
                </c:pt>
              </c:strCache>
            </c:strRef>
          </c:tx>
          <c:spPr>
            <a:solidFill>
              <a:schemeClr val="accent1"/>
            </a:solidFill>
          </c:spPr>
          <c:dPt>
            <c:idx val="0"/>
            <c:bubble3D val="0"/>
            <c:spPr>
              <a:solidFill>
                <a:srgbClr val="AD112B"/>
              </a:solidFill>
              <a:ln w="19050">
                <a:solidFill>
                  <a:schemeClr val="lt1"/>
                </a:solidFill>
              </a:ln>
              <a:effectLst/>
            </c:spPr>
            <c:extLst>
              <c:ext xmlns:c16="http://schemas.microsoft.com/office/drawing/2014/chart" uri="{C3380CC4-5D6E-409C-BE32-E72D297353CC}">
                <c16:uniqueId val="{00000001-E5C9-4B75-9DE7-F4D6045DB9C2}"/>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E5C9-4B75-9DE7-F4D6045DB9C2}"/>
              </c:ext>
            </c:extLst>
          </c:dPt>
          <c:dPt>
            <c:idx val="2"/>
            <c:bubble3D val="0"/>
            <c:spPr>
              <a:solidFill>
                <a:srgbClr val="41C4E7"/>
              </a:solidFill>
              <a:ln w="19050">
                <a:solidFill>
                  <a:schemeClr val="lt1"/>
                </a:solidFill>
              </a:ln>
              <a:effectLst/>
            </c:spPr>
            <c:extLst>
              <c:ext xmlns:c16="http://schemas.microsoft.com/office/drawing/2014/chart" uri="{C3380CC4-5D6E-409C-BE32-E72D297353CC}">
                <c16:uniqueId val="{00000005-E5C9-4B75-9DE7-F4D6045DB9C2}"/>
              </c:ext>
            </c:extLst>
          </c:dPt>
          <c:dLbls>
            <c:dLbl>
              <c:idx val="0"/>
              <c:layout>
                <c:manualLayout>
                  <c:x val="7.305758955564097E-2"/>
                  <c:y val="-0.16502948231281672"/>
                </c:manualLayout>
              </c:layout>
              <c:tx>
                <c:rich>
                  <a:bodyPr/>
                  <a:lstStyle/>
                  <a:p>
                    <a:fld id="{67D59B00-2CB2-41D3-974C-54F582269F5D}"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C9-4B75-9DE7-F4D6045DB9C2}"/>
                </c:ext>
              </c:extLst>
            </c:dLbl>
            <c:dLbl>
              <c:idx val="1"/>
              <c:layout>
                <c:manualLayout>
                  <c:x val="0.14089677985730759"/>
                  <c:y val="-8.8408651239008984E-2"/>
                </c:manualLayout>
              </c:layout>
              <c:tx>
                <c:rich>
                  <a:bodyPr/>
                  <a:lstStyle/>
                  <a:p>
                    <a:fld id="{49B925F0-1ED9-4B6A-B2F4-7C7127165642}"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C9-4B75-9DE7-F4D6045DB9C2}"/>
                </c:ext>
              </c:extLst>
            </c:dLbl>
            <c:dLbl>
              <c:idx val="2"/>
              <c:layout>
                <c:manualLayout>
                  <c:x val="-0.1435059794842948"/>
                  <c:y val="0.10903733652811116"/>
                </c:manualLayout>
              </c:layout>
              <c:tx>
                <c:rich>
                  <a:bodyPr/>
                  <a:lstStyle/>
                  <a:p>
                    <a:fld id="{453B99A4-ABEA-4782-98F7-4E8EFBE9F15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5C9-4B75-9DE7-F4D6045DB9C2}"/>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Inc. Tax</c:v>
                </c:pt>
                <c:pt idx="1">
                  <c:v>State Inc. Tax</c:v>
                </c:pt>
                <c:pt idx="2">
                  <c:v>Net to Heirs</c:v>
                </c:pt>
              </c:strCache>
            </c:strRef>
          </c:cat>
          <c:val>
            <c:numRef>
              <c:f>Sheet1!$B$2:$B$4</c:f>
              <c:numCache>
                <c:formatCode>General</c:formatCode>
                <c:ptCount val="3"/>
                <c:pt idx="0">
                  <c:v>15</c:v>
                </c:pt>
                <c:pt idx="1">
                  <c:v>2</c:v>
                </c:pt>
                <c:pt idx="2">
                  <c:v>83</c:v>
                </c:pt>
              </c:numCache>
            </c:numRef>
          </c:val>
          <c:extLst>
            <c:ext xmlns:c16="http://schemas.microsoft.com/office/drawing/2014/chart" uri="{C3380CC4-5D6E-409C-BE32-E72D297353CC}">
              <c16:uniqueId val="{00000006-E5C9-4B75-9DE7-F4D6045DB9C2}"/>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Column2</c:v>
                </c:pt>
              </c:strCache>
            </c:strRef>
          </c:tx>
          <c:spPr>
            <a:solidFill>
              <a:schemeClr val="accent1"/>
            </a:solidFill>
          </c:spPr>
          <c:dPt>
            <c:idx val="0"/>
            <c:bubble3D val="0"/>
            <c:spPr>
              <a:solidFill>
                <a:srgbClr val="AD112B"/>
              </a:solidFill>
              <a:ln w="19050">
                <a:solidFill>
                  <a:schemeClr val="lt1"/>
                </a:solidFill>
              </a:ln>
              <a:effectLst/>
            </c:spPr>
            <c:extLst>
              <c:ext xmlns:c16="http://schemas.microsoft.com/office/drawing/2014/chart" uri="{C3380CC4-5D6E-409C-BE32-E72D297353CC}">
                <c16:uniqueId val="{00000001-4EC2-425B-BA35-A2B14C3314F0}"/>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4EC2-425B-BA35-A2B14C3314F0}"/>
              </c:ext>
            </c:extLst>
          </c:dPt>
          <c:dPt>
            <c:idx val="2"/>
            <c:bubble3D val="0"/>
            <c:spPr>
              <a:solidFill>
                <a:srgbClr val="41C4E7"/>
              </a:solidFill>
              <a:ln w="19050">
                <a:solidFill>
                  <a:schemeClr val="lt1"/>
                </a:solidFill>
              </a:ln>
              <a:effectLst/>
            </c:spPr>
            <c:extLst>
              <c:ext xmlns:c16="http://schemas.microsoft.com/office/drawing/2014/chart" uri="{C3380CC4-5D6E-409C-BE32-E72D297353CC}">
                <c16:uniqueId val="{00000005-4EC2-425B-BA35-A2B14C3314F0}"/>
              </c:ext>
            </c:extLst>
          </c:dPt>
          <c:dLbls>
            <c:dLbl>
              <c:idx val="0"/>
              <c:layout>
                <c:manualLayout>
                  <c:x val="0.13045998134935888"/>
                  <c:y val="-0.135559931899813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C2-425B-BA35-A2B14C3314F0}"/>
                </c:ext>
              </c:extLst>
            </c:dLbl>
            <c:dLbl>
              <c:idx val="1"/>
              <c:layout>
                <c:manualLayout>
                  <c:x val="0.13567838060333334"/>
                  <c:y val="0.1473477520650148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C2-425B-BA35-A2B14C3314F0}"/>
                </c:ext>
              </c:extLst>
            </c:dLbl>
            <c:dLbl>
              <c:idx val="2"/>
              <c:layout>
                <c:manualLayout>
                  <c:x val="-9.538617489896542E-2"/>
                  <c:y val="0.23575640330402389"/>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fld id="{4000ED77-43ED-47C3-9725-83EE2ABEF50D}" type="VALUE">
                      <a:rPr lang="en-US" smtClean="0">
                        <a:solidFill>
                          <a:schemeClr val="tx1"/>
                        </a:solidFill>
                      </a:rPr>
                      <a:pPr>
                        <a:defRPr sz="2000">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EC2-425B-BA35-A2B14C3314F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Inc. Tax</c:v>
                </c:pt>
                <c:pt idx="1">
                  <c:v>State Inc. Tax</c:v>
                </c:pt>
                <c:pt idx="2">
                  <c:v>Net to Heirs</c:v>
                </c:pt>
              </c:strCache>
            </c:strRef>
          </c:cat>
          <c:val>
            <c:numRef>
              <c:f>Sheet1!$B$2:$B$4</c:f>
              <c:numCache>
                <c:formatCode>0%</c:formatCode>
                <c:ptCount val="3"/>
                <c:pt idx="0">
                  <c:v>0.35</c:v>
                </c:pt>
                <c:pt idx="1">
                  <c:v>0.05</c:v>
                </c:pt>
                <c:pt idx="2">
                  <c:v>0.6</c:v>
                </c:pt>
              </c:numCache>
            </c:numRef>
          </c:val>
          <c:extLst>
            <c:ext xmlns:c16="http://schemas.microsoft.com/office/drawing/2014/chart" uri="{C3380CC4-5D6E-409C-BE32-E72D297353CC}">
              <c16:uniqueId val="{00000006-4EC2-425B-BA35-A2B14C3314F0}"/>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Column2</c:v>
                </c:pt>
              </c:strCache>
            </c:strRef>
          </c:tx>
          <c:spPr>
            <a:solidFill>
              <a:schemeClr val="accent1"/>
            </a:solidFill>
          </c:spPr>
          <c:dPt>
            <c:idx val="0"/>
            <c:bubble3D val="0"/>
            <c:spPr>
              <a:solidFill>
                <a:srgbClr val="AD112B"/>
              </a:solidFill>
              <a:ln w="19050">
                <a:solidFill>
                  <a:schemeClr val="lt1"/>
                </a:solidFill>
              </a:ln>
              <a:effectLst/>
            </c:spPr>
            <c:extLst>
              <c:ext xmlns:c16="http://schemas.microsoft.com/office/drawing/2014/chart" uri="{C3380CC4-5D6E-409C-BE32-E72D297353CC}">
                <c16:uniqueId val="{00000001-C6CD-4786-B507-780778B765F4}"/>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C6CD-4786-B507-780778B765F4}"/>
              </c:ext>
            </c:extLst>
          </c:dPt>
          <c:dPt>
            <c:idx val="2"/>
            <c:bubble3D val="0"/>
            <c:spPr>
              <a:solidFill>
                <a:srgbClr val="41C4E7"/>
              </a:solidFill>
              <a:ln w="19050">
                <a:solidFill>
                  <a:schemeClr val="lt1"/>
                </a:solidFill>
              </a:ln>
              <a:effectLst/>
            </c:spPr>
            <c:extLst>
              <c:ext xmlns:c16="http://schemas.microsoft.com/office/drawing/2014/chart" uri="{C3380CC4-5D6E-409C-BE32-E72D297353CC}">
                <c16:uniqueId val="{00000005-C6CD-4786-B507-780778B765F4}"/>
              </c:ext>
            </c:extLst>
          </c:dPt>
          <c:dLbls>
            <c:dLbl>
              <c:idx val="0"/>
              <c:layout>
                <c:manualLayout>
                  <c:x val="0.1405299508566874"/>
                  <c:y val="-0.15402554102914456"/>
                </c:manualLayout>
              </c:layout>
              <c:tx>
                <c:rich>
                  <a:bodyPr/>
                  <a:lstStyle/>
                  <a:p>
                    <a:r>
                      <a:rPr lang="en-US" dirty="0"/>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6CD-4786-B507-780778B765F4}"/>
                </c:ext>
              </c:extLst>
            </c:dLbl>
            <c:dLbl>
              <c:idx val="1"/>
              <c:layout>
                <c:manualLayout>
                  <c:x val="-0.11601995353749962"/>
                  <c:y val="0.14307290678513054"/>
                </c:manualLayout>
              </c:layout>
              <c:tx>
                <c:rich>
                  <a:bodyPr/>
                  <a:lstStyle/>
                  <a:p>
                    <a:r>
                      <a:rPr lang="en-US" dirty="0"/>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6CD-4786-B507-780778B765F4}"/>
                </c:ext>
              </c:extLst>
            </c:dLbl>
            <c:dLbl>
              <c:idx val="2"/>
              <c:layout>
                <c:manualLayout>
                  <c:x val="-0.1435059794842948"/>
                  <c:y val="0.10903733652811116"/>
                </c:manualLayout>
              </c:layout>
              <c:tx>
                <c:rich>
                  <a:bodyPr/>
                  <a:lstStyle/>
                  <a:p>
                    <a:r>
                      <a:rPr lang="en-US" dirty="0"/>
                      <a:t>83%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6CD-4786-B507-780778B765F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Federal Inc. Tax</c:v>
                </c:pt>
                <c:pt idx="1">
                  <c:v>State Inc. Tax</c:v>
                </c:pt>
                <c:pt idx="2">
                  <c:v>Net to Heirs</c:v>
                </c:pt>
              </c:strCache>
            </c:strRef>
          </c:cat>
          <c:val>
            <c:numRef>
              <c:f>Sheet1!$B$2:$B$4</c:f>
              <c:numCache>
                <c:formatCode>General</c:formatCode>
                <c:ptCount val="3"/>
                <c:pt idx="0">
                  <c:v>15.03</c:v>
                </c:pt>
                <c:pt idx="1">
                  <c:v>2.15</c:v>
                </c:pt>
                <c:pt idx="2">
                  <c:v>82.83</c:v>
                </c:pt>
              </c:numCache>
            </c:numRef>
          </c:val>
          <c:extLst>
            <c:ext xmlns:c16="http://schemas.microsoft.com/office/drawing/2014/chart" uri="{C3380CC4-5D6E-409C-BE32-E72D297353CC}">
              <c16:uniqueId val="{00000006-C6CD-4786-B507-780778B765F4}"/>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ayout>
        <c:manualLayout>
          <c:xMode val="edge"/>
          <c:yMode val="edge"/>
          <c:x val="0.58463514410944351"/>
          <c:y val="0.29776639463220761"/>
          <c:w val="0.39849674591579226"/>
          <c:h val="0.354949949876228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0.43542</cdr:x>
      <cdr:y>0.09662</cdr:y>
    </cdr:from>
    <cdr:to>
      <cdr:x>0.47252</cdr:x>
      <cdr:y>0.17159</cdr:y>
    </cdr:to>
    <cdr:cxnSp macro="">
      <cdr:nvCxnSpPr>
        <cdr:cNvPr id="3" name="Straight Connector 2">
          <a:extLst xmlns:a="http://schemas.openxmlformats.org/drawingml/2006/main">
            <a:ext uri="{FF2B5EF4-FFF2-40B4-BE49-F238E27FC236}">
              <a16:creationId xmlns:a16="http://schemas.microsoft.com/office/drawing/2014/main" id="{A6CEEB6D-0B70-BF2A-9016-302CF86875B8}"/>
            </a:ext>
          </a:extLst>
        </cdr:cNvPr>
        <cdr:cNvCxnSpPr/>
      </cdr:nvCxnSpPr>
      <cdr:spPr>
        <a:xfrm xmlns:a="http://schemas.openxmlformats.org/drawingml/2006/main" flipH="1">
          <a:off x="1639126" y="223030"/>
          <a:ext cx="139681" cy="173043"/>
        </a:xfrm>
        <a:prstGeom xmlns:a="http://schemas.openxmlformats.org/drawingml/2006/main" prst="line">
          <a:avLst/>
        </a:prstGeom>
        <a:ln xmlns:a="http://schemas.openxmlformats.org/drawingml/2006/main" w="3175">
          <a:solidFill>
            <a:schemeClr val="tx2"/>
          </a:solidFill>
          <a:miter lim="800000"/>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17A32B-D46B-4B2C-AAB8-BB8704FA436C}"/>
              </a:ext>
            </a:extLst>
          </p:cNvPr>
          <p:cNvSpPr>
            <a:spLocks noGrp="1"/>
          </p:cNvSpPr>
          <p:nvPr>
            <p:ph type="hdr" sz="quarter"/>
          </p:nvPr>
        </p:nvSpPr>
        <p:spPr>
          <a:xfrm>
            <a:off x="0" y="0"/>
            <a:ext cx="2773363" cy="588963"/>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a:extLst>
              <a:ext uri="{FF2B5EF4-FFF2-40B4-BE49-F238E27FC236}">
                <a16:creationId xmlns:a16="http://schemas.microsoft.com/office/drawing/2014/main" id="{D3C25B01-34ED-41FF-8F1C-077641E130EE}"/>
              </a:ext>
            </a:extLst>
          </p:cNvPr>
          <p:cNvSpPr>
            <a:spLocks noGrp="1"/>
          </p:cNvSpPr>
          <p:nvPr>
            <p:ph type="dt" sz="quarter" idx="1"/>
          </p:nvPr>
        </p:nvSpPr>
        <p:spPr>
          <a:xfrm>
            <a:off x="3625850" y="0"/>
            <a:ext cx="2773363" cy="588963"/>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1768E5C6-AEBD-1844-8443-69BF861520F5}" type="datetimeFigureOut">
              <a:rPr lang="en-US"/>
              <a:pPr>
                <a:defRPr/>
              </a:pPr>
              <a:t>11/6/23</a:t>
            </a:fld>
            <a:endParaRPr lang="en-US" dirty="0"/>
          </a:p>
        </p:txBody>
      </p:sp>
      <p:sp>
        <p:nvSpPr>
          <p:cNvPr id="4" name="Footer Placeholder 3">
            <a:extLst>
              <a:ext uri="{FF2B5EF4-FFF2-40B4-BE49-F238E27FC236}">
                <a16:creationId xmlns:a16="http://schemas.microsoft.com/office/drawing/2014/main" id="{45912A2C-CB32-4EFD-9416-1EBBAFBDCDAE}"/>
              </a:ext>
            </a:extLst>
          </p:cNvPr>
          <p:cNvSpPr>
            <a:spLocks noGrp="1"/>
          </p:cNvSpPr>
          <p:nvPr>
            <p:ph type="ftr" sz="quarter" idx="2"/>
          </p:nvPr>
        </p:nvSpPr>
        <p:spPr>
          <a:xfrm>
            <a:off x="0" y="11145838"/>
            <a:ext cx="2773363" cy="58896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CB095477-EBCE-4FE8-A490-45601600009C}"/>
              </a:ext>
            </a:extLst>
          </p:cNvPr>
          <p:cNvSpPr>
            <a:spLocks noGrp="1"/>
          </p:cNvSpPr>
          <p:nvPr>
            <p:ph type="sldNum" sz="quarter" idx="3"/>
          </p:nvPr>
        </p:nvSpPr>
        <p:spPr>
          <a:xfrm>
            <a:off x="3625850" y="11145838"/>
            <a:ext cx="2773363" cy="588962"/>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CDC68A98-B4D0-964A-9E07-89595BEC4098}"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DD3B75-9D21-4DC8-838D-EB2E1D4ADF2C}"/>
              </a:ext>
            </a:extLst>
          </p:cNvPr>
          <p:cNvSpPr>
            <a:spLocks noGrp="1"/>
          </p:cNvSpPr>
          <p:nvPr>
            <p:ph type="hdr" sz="quarter"/>
          </p:nvPr>
        </p:nvSpPr>
        <p:spPr>
          <a:xfrm>
            <a:off x="0" y="0"/>
            <a:ext cx="2773363" cy="588963"/>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dirty="0"/>
          </a:p>
        </p:txBody>
      </p:sp>
      <p:sp>
        <p:nvSpPr>
          <p:cNvPr id="3" name="Date Placeholder 2">
            <a:extLst>
              <a:ext uri="{FF2B5EF4-FFF2-40B4-BE49-F238E27FC236}">
                <a16:creationId xmlns:a16="http://schemas.microsoft.com/office/drawing/2014/main" id="{BB99FAD2-B7C6-429E-80B5-DD30508B0FA9}"/>
              </a:ext>
            </a:extLst>
          </p:cNvPr>
          <p:cNvSpPr>
            <a:spLocks noGrp="1"/>
          </p:cNvSpPr>
          <p:nvPr>
            <p:ph type="dt" idx="1"/>
          </p:nvPr>
        </p:nvSpPr>
        <p:spPr>
          <a:xfrm>
            <a:off x="3625850" y="0"/>
            <a:ext cx="2773363" cy="588963"/>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32DF4823-DF82-AC48-A5FE-DF6C0F1A42C3}" type="datetimeFigureOut">
              <a:rPr lang="en-US"/>
              <a:pPr>
                <a:defRPr/>
              </a:pPr>
              <a:t>11/6/23</a:t>
            </a:fld>
            <a:endParaRPr lang="en-US" dirty="0"/>
          </a:p>
        </p:txBody>
      </p:sp>
      <p:sp>
        <p:nvSpPr>
          <p:cNvPr id="4" name="Slide Image Placeholder 3">
            <a:extLst>
              <a:ext uri="{FF2B5EF4-FFF2-40B4-BE49-F238E27FC236}">
                <a16:creationId xmlns:a16="http://schemas.microsoft.com/office/drawing/2014/main" id="{86B7CE60-47AC-404E-926B-D0F1FECF4515}"/>
              </a:ext>
            </a:extLst>
          </p:cNvPr>
          <p:cNvSpPr>
            <a:spLocks noGrp="1" noRot="1" noChangeAspect="1"/>
          </p:cNvSpPr>
          <p:nvPr>
            <p:ph type="sldImg" idx="2"/>
          </p:nvPr>
        </p:nvSpPr>
        <p:spPr>
          <a:xfrm>
            <a:off x="-319088" y="1466850"/>
            <a:ext cx="7038976" cy="3960813"/>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8AC43868-DA18-4EBB-BC0D-C6DD1AF389BC}"/>
              </a:ext>
            </a:extLst>
          </p:cNvPr>
          <p:cNvSpPr>
            <a:spLocks noGrp="1"/>
          </p:cNvSpPr>
          <p:nvPr>
            <p:ph type="body" sz="quarter" idx="3"/>
          </p:nvPr>
        </p:nvSpPr>
        <p:spPr>
          <a:xfrm>
            <a:off x="639763" y="5646738"/>
            <a:ext cx="5121275" cy="4621212"/>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AE2625-EEE9-4BB6-98C8-1CD1EE089118}"/>
              </a:ext>
            </a:extLst>
          </p:cNvPr>
          <p:cNvSpPr>
            <a:spLocks noGrp="1"/>
          </p:cNvSpPr>
          <p:nvPr>
            <p:ph type="ftr" sz="quarter" idx="4"/>
          </p:nvPr>
        </p:nvSpPr>
        <p:spPr>
          <a:xfrm>
            <a:off x="0" y="11145838"/>
            <a:ext cx="2773363" cy="58896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E34F1459-5A43-439D-B71A-27AB5D0C6134}"/>
              </a:ext>
            </a:extLst>
          </p:cNvPr>
          <p:cNvSpPr>
            <a:spLocks noGrp="1"/>
          </p:cNvSpPr>
          <p:nvPr>
            <p:ph type="sldNum" sz="quarter" idx="5"/>
          </p:nvPr>
        </p:nvSpPr>
        <p:spPr>
          <a:xfrm>
            <a:off x="3625850" y="11145838"/>
            <a:ext cx="2773363" cy="588962"/>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fld id="{44A59C46-B821-6349-8521-BF7BF12A5B82}"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DBE329F2-A719-3A4C-8A8C-779234F9A4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0DEDD6A-BB17-A641-8D20-AC62CA7956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to a 10-minute sales presentation on </a:t>
            </a:r>
            <a:r>
              <a:rPr lang="en-US" altLang="en-US" i="1" dirty="0"/>
              <a:t>Increasing the Transfer Rate </a:t>
            </a:r>
            <a:r>
              <a:rPr lang="en-US" altLang="en-US" dirty="0"/>
              <a:t>by using life insurance. Today, we’ll look at why this planning strategy is important to those with IRA balances in their portfolio.</a:t>
            </a:r>
          </a:p>
          <a:p>
            <a:pPr eaLnBrk="1" hangingPunct="1">
              <a:spcBef>
                <a:spcPct val="0"/>
              </a:spcBef>
            </a:pPr>
            <a:endParaRPr lang="en-US" altLang="en-US" dirty="0"/>
          </a:p>
        </p:txBody>
      </p:sp>
      <p:sp>
        <p:nvSpPr>
          <p:cNvPr id="30724" name="Slide Number Placeholder 3">
            <a:extLst>
              <a:ext uri="{FF2B5EF4-FFF2-40B4-BE49-F238E27FC236}">
                <a16:creationId xmlns:a16="http://schemas.microsoft.com/office/drawing/2014/main" id="{0BF04735-AAA1-954A-B0D2-AFC8BA0261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240A33-094D-5C47-9BAA-0DB171DC434F}" type="slidenum">
              <a:rPr lang="en-US" altLang="en-US"/>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AC0CD08-B718-2346-9E51-B5658D5679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A98233E-CFE6-B94F-AE2D-D6B55DCCB9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If we look at the two scenarios together with the bottom pie chart showing the impact of purchasing $1,000,000 of life insurance, the strategy becomes even clearer.</a:t>
            </a:r>
          </a:p>
          <a:p>
            <a:endParaRPr lang="en-US" altLang="en-US" dirty="0"/>
          </a:p>
          <a:p>
            <a:r>
              <a:rPr lang="en-US" altLang="en-US" dirty="0"/>
              <a:t>The addition of life insurance, even with the premiums that were paid, increases our total transfer rate. In other words, instead of &lt;CLICK&gt; transferring 60% of the gross assets, we instead &lt;CLICK&gt; have 83% of the total assets being transferred. Keep in mind this was done using an asset, an IRA, that Matt and Jessica had planned on passing down anyway, which means there wasn’t a decrease in planned income for them while funding. </a:t>
            </a:r>
          </a:p>
          <a:p>
            <a:endParaRPr lang="en-US" altLang="en-US" dirty="0"/>
          </a:p>
          <a:p>
            <a:endParaRPr lang="en-US" altLang="en-US" dirty="0"/>
          </a:p>
        </p:txBody>
      </p:sp>
      <p:sp>
        <p:nvSpPr>
          <p:cNvPr id="49156" name="Slide Number Placeholder 3">
            <a:extLst>
              <a:ext uri="{FF2B5EF4-FFF2-40B4-BE49-F238E27FC236}">
                <a16:creationId xmlns:a16="http://schemas.microsoft.com/office/drawing/2014/main" id="{B610644C-2D52-BC4D-A489-F25D427F58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17B22C2-6EF3-8E49-9A47-E06FA402F7F2}" type="slidenum">
              <a:rPr lang="en-US" altLang="en-US"/>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F2C4384-5CD7-D647-9BF4-2CCD973AC6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84DF2499-904C-D642-AC1D-9DB55FE1D3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(READ SLIDE)</a:t>
            </a:r>
          </a:p>
          <a:p>
            <a:pPr eaLnBrk="1" hangingPunct="1">
              <a:spcBef>
                <a:spcPct val="0"/>
              </a:spcBef>
            </a:pPr>
            <a:endParaRPr lang="en-US" altLang="en-US" dirty="0"/>
          </a:p>
        </p:txBody>
      </p:sp>
      <p:sp>
        <p:nvSpPr>
          <p:cNvPr id="51204" name="Slide Number Placeholder 3">
            <a:extLst>
              <a:ext uri="{FF2B5EF4-FFF2-40B4-BE49-F238E27FC236}">
                <a16:creationId xmlns:a16="http://schemas.microsoft.com/office/drawing/2014/main" id="{B7037BF3-8AC7-F240-8B1A-B8A22968DB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0B9CCE-777A-2640-A59B-8F8BD9555BE0}" type="slidenum">
              <a:rPr lang="en-US" altLang="en-US"/>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81713EE-A9B7-584A-916B-3C5496745F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CE6011E9-F4E4-0947-A895-523B889BF4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(READ SLIDE)</a:t>
            </a:r>
          </a:p>
          <a:p>
            <a:pPr eaLnBrk="1" hangingPunct="1">
              <a:spcBef>
                <a:spcPct val="0"/>
              </a:spcBef>
            </a:pPr>
            <a:endParaRPr lang="en-US" altLang="en-US" dirty="0"/>
          </a:p>
        </p:txBody>
      </p:sp>
      <p:sp>
        <p:nvSpPr>
          <p:cNvPr id="53252" name="Slide Number Placeholder 3">
            <a:extLst>
              <a:ext uri="{FF2B5EF4-FFF2-40B4-BE49-F238E27FC236}">
                <a16:creationId xmlns:a16="http://schemas.microsoft.com/office/drawing/2014/main" id="{1E6D8730-EAAF-C94E-9F84-87A12E4A2C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8B1676-1335-0C4A-8634-EBA81B2A2C46}" type="slidenum">
              <a:rPr lang="en-US" altLang="en-US"/>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371A8D6D-1D22-AF4D-8CBA-41BD829A8D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0ECECC94-2563-BE4C-8DCC-CDCD72ED9F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(REVIEW SLIDE)</a:t>
            </a:r>
          </a:p>
        </p:txBody>
      </p:sp>
      <p:sp>
        <p:nvSpPr>
          <p:cNvPr id="55300" name="Slide Number Placeholder 3">
            <a:extLst>
              <a:ext uri="{FF2B5EF4-FFF2-40B4-BE49-F238E27FC236}">
                <a16:creationId xmlns:a16="http://schemas.microsoft.com/office/drawing/2014/main" id="{7EA6825F-70BA-A14A-BF8D-B0CF072D5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B7D3377-53E5-C648-A2DF-D5FBEB9E840D}" type="slidenum">
              <a:rPr lang="en-US" altLang="en-US"/>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7F930E8-3C2E-AD42-88D8-D6F16FA584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0970ED0-B5C3-1A4C-AC40-B3007D444A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8372" name="Slide Number Placeholder 3">
            <a:extLst>
              <a:ext uri="{FF2B5EF4-FFF2-40B4-BE49-F238E27FC236}">
                <a16:creationId xmlns:a16="http://schemas.microsoft.com/office/drawing/2014/main" id="{5D906080-DECD-5D44-A2A8-EBFE2A0E62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E4B896C-4308-8A4F-A52A-B950A51F98AD}" type="slidenum">
              <a:rPr lang="en-US" altLang="en-US"/>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A59C46-B821-6349-8521-BF7BF12A5B82}" type="slidenum">
              <a:rPr lang="en-US" altLang="en-US" smtClean="0"/>
              <a:pPr/>
              <a:t>15</a:t>
            </a:fld>
            <a:endParaRPr lang="en-US" altLang="en-US" dirty="0"/>
          </a:p>
        </p:txBody>
      </p:sp>
    </p:spTree>
    <p:extLst>
      <p:ext uri="{BB962C8B-B14F-4D97-AF65-F5344CB8AC3E}">
        <p14:creationId xmlns:p14="http://schemas.microsoft.com/office/powerpoint/2010/main" val="424072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707DAE0-7275-FC4B-9519-024EAAF2D1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B3865E0-FEC1-4B95-9006-9BAF793E5DA7}"/>
              </a:ext>
            </a:extLst>
          </p:cNvPr>
          <p:cNvSpPr>
            <a:spLocks noGrp="1"/>
          </p:cNvSpPr>
          <p:nvPr>
            <p:ph type="body" idx="1"/>
          </p:nvPr>
        </p:nvSpPr>
        <p:spPr/>
        <p:txBody>
          <a:bodyPr/>
          <a:lstStyle/>
          <a:p>
            <a:pPr>
              <a:defRPr/>
            </a:pPr>
            <a:r>
              <a:rPr lang="en-US" dirty="0"/>
              <a:t>Tax-conscious individuals have often considered qualified plans to be an important part of their preparations for a more comfortable and secure retirement. With that, qualified accounts have become the go-to for retirement planning as pension offerings dwindled. There are numerous advantages to using an account like a 401(k) such as:</a:t>
            </a:r>
          </a:p>
          <a:p>
            <a:pPr>
              <a:defRPr/>
            </a:pPr>
            <a:endParaRPr lang="en-US" dirty="0"/>
          </a:p>
          <a:p>
            <a:pPr marL="171450" indent="-171450">
              <a:buFont typeface="Arial" panose="020B0604020202020204" pitchFamily="34" charset="0"/>
              <a:buChar char="•"/>
              <a:defRPr/>
            </a:pPr>
            <a:r>
              <a:rPr lang="en-US" dirty="0"/>
              <a:t>Potential employer matches</a:t>
            </a:r>
          </a:p>
          <a:p>
            <a:pPr marL="171450" indent="-171450">
              <a:buFont typeface="Arial" panose="020B0604020202020204" pitchFamily="34" charset="0"/>
              <a:buChar char="•"/>
              <a:defRPr/>
            </a:pPr>
            <a:r>
              <a:rPr lang="en-US" dirty="0"/>
              <a:t>Tax-deferred growth</a:t>
            </a:r>
          </a:p>
          <a:p>
            <a:pPr marL="171450" indent="-171450">
              <a:buFont typeface="Arial" panose="020B0604020202020204" pitchFamily="34" charset="0"/>
              <a:buChar char="•"/>
              <a:defRPr/>
            </a:pPr>
            <a:r>
              <a:rPr lang="en-US" dirty="0"/>
              <a:t>Lower taxable income</a:t>
            </a:r>
          </a:p>
          <a:p>
            <a:pPr>
              <a:defRPr/>
            </a:pPr>
            <a:endParaRPr lang="en-US" dirty="0"/>
          </a:p>
          <a:p>
            <a:pPr>
              <a:defRPr/>
            </a:pPr>
            <a:r>
              <a:rPr lang="en-US" dirty="0"/>
              <a:t>One of the more common approaches to retirement is to rollover a 401(k) balance into an IRA when an individual retires. In fact, according to statistics, as of 2021, it’s estimated that there were $11.8 trillion in IRA assets in the U.S. </a:t>
            </a:r>
          </a:p>
          <a:p>
            <a:pPr>
              <a:defRPr/>
            </a:pPr>
            <a:endParaRPr lang="en-US" dirty="0"/>
          </a:p>
          <a:p>
            <a:pPr>
              <a:defRPr/>
            </a:pPr>
            <a:r>
              <a:rPr lang="en-US" dirty="0"/>
              <a:t>https://www.statista.com/statistics/187894/traditional-ira-total-assets-in-the-us-since-2000/</a:t>
            </a:r>
          </a:p>
        </p:txBody>
      </p:sp>
      <p:sp>
        <p:nvSpPr>
          <p:cNvPr id="32772" name="Slide Number Placeholder 3">
            <a:extLst>
              <a:ext uri="{FF2B5EF4-FFF2-40B4-BE49-F238E27FC236}">
                <a16:creationId xmlns:a16="http://schemas.microsoft.com/office/drawing/2014/main" id="{79BCBE9C-F01C-1F40-9510-E3CD89CC90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28C7B6-07C4-2943-AFCF-D9C15253351F}" type="slidenum">
              <a:rPr lang="en-US" altLang="en-US"/>
              <a:pPr/>
              <a:t>2</a:t>
            </a:fld>
            <a:endParaRPr lang="en-US" altLang="en-US" dirty="0"/>
          </a:p>
        </p:txBody>
      </p:sp>
    </p:spTree>
    <p:extLst>
      <p:ext uri="{BB962C8B-B14F-4D97-AF65-F5344CB8AC3E}">
        <p14:creationId xmlns:p14="http://schemas.microsoft.com/office/powerpoint/2010/main" val="59531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76CA985C-FBF5-1642-93B5-DB9450E0D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6F218FAC-7D0F-8846-AAC2-D52666EF06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While there are benefits of qualified accounts like a 401(k) or IRA, there can be drawbacks should an individual not use the assets themselves and instead, transfer their IRA at death. </a:t>
            </a:r>
          </a:p>
          <a:p>
            <a:endParaRPr lang="en-US" altLang="en-US" dirty="0"/>
          </a:p>
          <a:p>
            <a:r>
              <a:rPr lang="en-US" altLang="en-US" dirty="0"/>
              <a:t>Prior to the SECURE Act, someone who had a balance in a qualified account, like an IRA, may have had enough assets in other accounts that they would “tag” the IRA as an asset to transfer to the next generation. And prior to the Act, they could do so with relative efficiency by using the stretch provision. </a:t>
            </a:r>
          </a:p>
        </p:txBody>
      </p:sp>
      <p:sp>
        <p:nvSpPr>
          <p:cNvPr id="34820" name="Slide Number Placeholder 3">
            <a:extLst>
              <a:ext uri="{FF2B5EF4-FFF2-40B4-BE49-F238E27FC236}">
                <a16:creationId xmlns:a16="http://schemas.microsoft.com/office/drawing/2014/main" id="{55A719F8-C08B-8647-9EB1-CB9365BDC2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6C8516-B7CF-3C4B-8E03-63AD4BC2AE54}"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0A0697B-AF47-4545-9CFA-21CA3E007B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57A3BD5-8182-F646-8A98-F5749F9851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Under prior law, a beneficiary who inherited an IRA from a deceased owner had several options for taking distributions from the IRA, including the ability to take distributions over his or her life expectancy determined at the death of the owner, AKA “stretch” the distributions. If the beneficiary elected to take life expectancy distributions, RMDs would be distributed each year with the balance left to grow tax-deferred in the IRA until the next one and so on.</a:t>
            </a:r>
          </a:p>
          <a:p>
            <a:endParaRPr lang="en-US" altLang="en-US" dirty="0"/>
          </a:p>
          <a:p>
            <a:r>
              <a:rPr lang="en-US" altLang="en-US" dirty="0"/>
              <a:t>Generally speaking, spousal rollovers are the most common form of transfer and those spousal rollovers are still available to utilize the stretch provision. However, should the account holder pass the IRA to the next generation, for example adult children, the beneficiary would now need to liquidate the account by the end of the tenth year. This brings a change to a long-standing planning technique. Instead of spreading out distributions, which in turn allows more years for potential growth and a spread tax burden, many beneficiaries could face an unwanted, or perhaps unknown, tax bill. </a:t>
            </a:r>
          </a:p>
          <a:p>
            <a:endParaRPr lang="en-US" altLang="en-US" dirty="0"/>
          </a:p>
          <a:p>
            <a:r>
              <a:rPr lang="en-US" altLang="en-US" dirty="0"/>
              <a:t>Life insurance can play an important role in addressing the transfer tax issues associated with passing a qualified asset from generation one to generation two in many scenarios. With the added layer of removing the stretch provision, the role of life insurance is magnified. </a:t>
            </a:r>
          </a:p>
          <a:p>
            <a:endParaRPr lang="en-US" altLang="en-US" dirty="0"/>
          </a:p>
          <a:p>
            <a:endParaRPr lang="en-US" altLang="en-US" dirty="0"/>
          </a:p>
          <a:p>
            <a:endParaRPr lang="en-US" altLang="en-US" dirty="0"/>
          </a:p>
        </p:txBody>
      </p:sp>
      <p:sp>
        <p:nvSpPr>
          <p:cNvPr id="36868" name="Slide Number Placeholder 3">
            <a:extLst>
              <a:ext uri="{FF2B5EF4-FFF2-40B4-BE49-F238E27FC236}">
                <a16:creationId xmlns:a16="http://schemas.microsoft.com/office/drawing/2014/main" id="{8F96F0AC-C2D9-4D40-AB2C-18DE1FC7E1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8F0ED9-2DD6-BC47-816D-5A8F0A899FA5}" type="slidenum">
              <a:rPr lang="en-US" altLang="en-US"/>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459642C-238D-A247-AD5E-DA20576FDB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AC7C43F-7018-154A-B111-1ACBAE91A9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Since qualified plans or retirement plan assets are not taxable until distributed, the stretch provision preserved the tax-deferred status of an inherited account for </a:t>
            </a:r>
            <a:r>
              <a:rPr lang="en-US" altLang="en-US" dirty="0" err="1"/>
              <a:t>nonspouse</a:t>
            </a:r>
            <a:r>
              <a:rPr lang="en-US" altLang="en-US" dirty="0"/>
              <a:t> beneficiaries. The stretch provision generally yielded lower required distributions, and therefore, a lower annual tax liability associated with those distributions. The funds that remained in the IRA would continue to receive tax-deferral and potential growth for decades. </a:t>
            </a:r>
          </a:p>
          <a:p>
            <a:endParaRPr lang="en-US" altLang="en-US" dirty="0"/>
          </a:p>
          <a:p>
            <a:r>
              <a:rPr lang="en-US" altLang="en-US" dirty="0"/>
              <a:t>With the SECURE Act and the 10-year rule, a majority of beneficiaries now have less years for growth, which compresses (or increases) the income tax payments, and results in a lesser amount the next generation has available. As mentioned on the prior slide, life insurance is an ideal product to offset the assets lost to taxes at transfer. </a:t>
            </a:r>
          </a:p>
        </p:txBody>
      </p:sp>
      <p:sp>
        <p:nvSpPr>
          <p:cNvPr id="38916" name="Slide Number Placeholder 3">
            <a:extLst>
              <a:ext uri="{FF2B5EF4-FFF2-40B4-BE49-F238E27FC236}">
                <a16:creationId xmlns:a16="http://schemas.microsoft.com/office/drawing/2014/main" id="{49FD7445-CD59-F442-B104-E11CBF82EC0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421F434-5B7D-0343-88E0-0A10BDB8172A}" type="slidenum">
              <a:rPr lang="en-US" altLang="en-US"/>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F67693A-6E0E-354A-8CF7-89D92A3163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BECC33E-8A9B-B141-BD91-4C6D97589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Let’s see this through the eyes of a case study … (READ CASE FACTS AND GOALS) </a:t>
            </a:r>
          </a:p>
          <a:p>
            <a:pPr eaLnBrk="1" hangingPunct="1">
              <a:spcBef>
                <a:spcPct val="0"/>
              </a:spcBef>
            </a:pPr>
            <a:endParaRPr lang="en-US" altLang="en-US" dirty="0"/>
          </a:p>
          <a:p>
            <a:pPr eaLnBrk="1" hangingPunct="1">
              <a:spcBef>
                <a:spcPct val="0"/>
              </a:spcBef>
            </a:pPr>
            <a:r>
              <a:rPr lang="en-US" altLang="en-US" dirty="0"/>
              <a:t>Matt and Jessica know that Matt must take RMDs even though they are currently drawing a comfortable income from their other assets. Their financial professional suggests using those distributions from the IRA and redirecting them as a way to fund life insurance. In doing so, they can address the taxes due at transfer to their adult son, Tony. </a:t>
            </a:r>
          </a:p>
          <a:p>
            <a:pPr eaLnBrk="1" hangingPunct="1">
              <a:spcBef>
                <a:spcPct val="0"/>
              </a:spcBef>
            </a:pPr>
            <a:endParaRPr lang="en-US" altLang="en-US" dirty="0"/>
          </a:p>
          <a:p>
            <a:pPr eaLnBrk="1" hangingPunct="1">
              <a:spcBef>
                <a:spcPct val="0"/>
              </a:spcBef>
            </a:pPr>
            <a:r>
              <a:rPr lang="en-US" altLang="en-US" dirty="0"/>
              <a:t>In our scenario, we’ll assume Jessica inherits the IRA at Matt’s death, the IRA then transfers to Tony at Jessica’s death, and we’ll use a </a:t>
            </a:r>
            <a:r>
              <a:rPr lang="en-US" altLang="en-US" i="1" dirty="0"/>
              <a:t>Lincoln</a:t>
            </a:r>
            <a:r>
              <a:rPr lang="en-US" altLang="en-US" dirty="0"/>
              <a:t> </a:t>
            </a:r>
            <a:r>
              <a:rPr lang="en-US" altLang="en-US" i="1" dirty="0" err="1"/>
              <a:t>WealthPreserve</a:t>
            </a:r>
            <a:r>
              <a:rPr lang="en-US" altLang="en-US" i="1" dirty="0"/>
              <a:t>® </a:t>
            </a:r>
            <a:r>
              <a:rPr lang="en-US" altLang="en-US" i="0" dirty="0"/>
              <a:t>SIUL</a:t>
            </a:r>
            <a:r>
              <a:rPr lang="en-US" altLang="en-US" dirty="0"/>
              <a:t>. Because spousal rollovers are still allowed under the SECURE Act, using a second to die policy provides a higher death benefit for their son while not paying out until the time of a generational transfer. Plus, should the policy experience a level of positive returns, there is potential upside while guaranteeing the death benefit. </a:t>
            </a:r>
          </a:p>
          <a:p>
            <a:pPr eaLnBrk="1" hangingPunct="1">
              <a:spcBef>
                <a:spcPct val="0"/>
              </a:spcBef>
            </a:pPr>
            <a:endParaRPr lang="en-US" altLang="en-US" dirty="0"/>
          </a:p>
          <a:p>
            <a:pPr eaLnBrk="1" hangingPunct="1">
              <a:spcBef>
                <a:spcPct val="0"/>
              </a:spcBef>
            </a:pPr>
            <a:r>
              <a:rPr lang="en-US" altLang="en-US" dirty="0"/>
              <a:t>Speaker note — Insurance premiums are funded from withdrawals from the IRA. Any withdrawals in excess of what is needed to pay premiums such as RMDs are considered to be consumed by the IRA owner. The IRA owner could choose to reinvest excess after-tax RMDs or gift those assets to his or her heirs, which only increases the amount transferred. Any excess RMDs are not accounted for in this analysis, but only increases the net amount transferred.</a:t>
            </a:r>
          </a:p>
          <a:p>
            <a:endParaRPr lang="en-US" altLang="en-US" dirty="0"/>
          </a:p>
        </p:txBody>
      </p:sp>
      <p:sp>
        <p:nvSpPr>
          <p:cNvPr id="40964" name="Slide Number Placeholder 3">
            <a:extLst>
              <a:ext uri="{FF2B5EF4-FFF2-40B4-BE49-F238E27FC236}">
                <a16:creationId xmlns:a16="http://schemas.microsoft.com/office/drawing/2014/main" id="{13C5751A-6859-B042-8346-246B7A412C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319BDED-4201-E748-8A4F-16B73D3DE6AA}" type="slidenum">
              <a:rPr lang="en-US" altLang="en-US"/>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6F96B4B-3398-204A-B766-FC2E5A0066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08D6C09-487B-3547-8514-5382DC2A01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What happens at the time of that transfer from Jessica to Tony? Remember that he must liquidate the balance by the end of the tenth year, so for our example, we’ll assume he takes annual distributions for 10 years.</a:t>
            </a:r>
          </a:p>
          <a:p>
            <a:endParaRPr lang="en-US" altLang="en-US" dirty="0"/>
          </a:p>
          <a:p>
            <a:r>
              <a:rPr lang="en-US" altLang="en-US" dirty="0"/>
              <a:t>Here you can see that assuming a 5% growth rate and RMDs being taken out until the time of transfer to generation two, the IRA would have a value of $795,411. When we take into account the 10-year rule that Tony must adhere to, he would take a pretax distribution of $103,009 annually. Factor in the state and federal income taxes due with each distribution and Tony would net $61,805 annually. </a:t>
            </a:r>
          </a:p>
          <a:p>
            <a:endParaRPr lang="en-US" altLang="en-US" dirty="0"/>
          </a:p>
          <a:p>
            <a:r>
              <a:rPr lang="en-US" altLang="en-US" dirty="0"/>
              <a:t>Over the course of 10 years, Tony will have paid $412,030 in cumulative taxes while netting $618,054 in distributions.</a:t>
            </a:r>
          </a:p>
        </p:txBody>
      </p:sp>
      <p:sp>
        <p:nvSpPr>
          <p:cNvPr id="43012" name="Slide Number Placeholder 3">
            <a:extLst>
              <a:ext uri="{FF2B5EF4-FFF2-40B4-BE49-F238E27FC236}">
                <a16:creationId xmlns:a16="http://schemas.microsoft.com/office/drawing/2014/main" id="{5B92F367-3FC4-2F4E-848E-7C8669672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0A06D78-F8FE-A34C-BA29-DF38EEAFF9DB}" type="slidenum">
              <a:rPr lang="en-US" altLang="en-US"/>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DACD341B-8F15-974D-A6DC-B71953ECE3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C05AED97-B6C6-EB48-B9C9-00DFCC3D8D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If Matt and Jessica make the decision to leverage Matt’s IRA and use it to fund life insurance, they can increase the total amount being transferred. The addition of life insurance instantly increases the total amount being transferred. This graph and ledger compares the current IRA with the strategy of purchasing $1M of life insurance and reflects the amount transferred to the nonspousal heirs. As you can see here, the green line represents the plan inclusive of life insurance. The red, without. From year one and beyond, the transfer amount from generation one to generation two is higher with the inclusion of life insurance. </a:t>
            </a:r>
          </a:p>
        </p:txBody>
      </p:sp>
      <p:sp>
        <p:nvSpPr>
          <p:cNvPr id="45060" name="Slide Number Placeholder 3">
            <a:extLst>
              <a:ext uri="{FF2B5EF4-FFF2-40B4-BE49-F238E27FC236}">
                <a16:creationId xmlns:a16="http://schemas.microsoft.com/office/drawing/2014/main" id="{ACC27FA7-6292-1F47-AFE5-40FA057BB4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0D4EE5B-801F-EB4A-9E6E-B7F2F5A552FF}" type="slidenum">
              <a:rPr lang="en-US" altLang="en-US"/>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878505C7-2D76-0743-B058-6297CDD65E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98CB130-2249-EF4B-9959-EE65D4CFA9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Now that we’ve seen life insurance add leverage from day one, let’s see what the numbers look like. Recall that if Matt and Jessica stick with their current plan, Tony would have a gross distribution of $103,009 annually.</a:t>
            </a:r>
          </a:p>
          <a:p>
            <a:endParaRPr lang="en-US" altLang="en-US" dirty="0"/>
          </a:p>
          <a:p>
            <a:r>
              <a:rPr lang="en-US" altLang="en-US" dirty="0"/>
              <a:t>Here we see that the gross annual distribution has decreased to $102,834. However, the addition of life insurance increases the total amount after tax that Tony receives from $618,054 to $1,960,920. This assumes the death benefit was received and then invested in a taxable account earning 5%. </a:t>
            </a:r>
          </a:p>
          <a:p>
            <a:endParaRPr lang="en-US" altLang="en-US" dirty="0"/>
          </a:p>
          <a:p>
            <a:r>
              <a:rPr lang="en-US" altLang="en-US" dirty="0"/>
              <a:t>*Speakers note — distribution reduction is due to premiums being paid out of the IRA balance.</a:t>
            </a:r>
          </a:p>
          <a:p>
            <a:endParaRPr lang="en-US" altLang="en-US" dirty="0"/>
          </a:p>
          <a:p>
            <a:endParaRPr lang="en-US" altLang="en-US" dirty="0"/>
          </a:p>
          <a:p>
            <a:endParaRPr lang="en-US" altLang="en-US" dirty="0"/>
          </a:p>
        </p:txBody>
      </p:sp>
      <p:sp>
        <p:nvSpPr>
          <p:cNvPr id="47108" name="Slide Number Placeholder 3">
            <a:extLst>
              <a:ext uri="{FF2B5EF4-FFF2-40B4-BE49-F238E27FC236}">
                <a16:creationId xmlns:a16="http://schemas.microsoft.com/office/drawing/2014/main" id="{A243761F-D9DF-9444-92BE-8C31F16B5F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D17930F-5672-4D4A-A331-07FC0EC63D71}" type="slidenum">
              <a:rPr lang="en-US" altLang="en-US"/>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FG - Photo Backgroun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44E1BDF1-5AF7-7D46-98BD-AAC29712F7E7}"/>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B24D3300-10E6-CA4A-B4F9-4C810EFB59A5}"/>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22" name="TextBox 21">
            <a:extLst>
              <a:ext uri="{FF2B5EF4-FFF2-40B4-BE49-F238E27FC236}">
                <a16:creationId xmlns:a16="http://schemas.microsoft.com/office/drawing/2014/main" id="{45E09FE9-BEE6-0848-9387-52F61C3B5814}"/>
              </a:ext>
            </a:extLst>
          </p:cNvPr>
          <p:cNvSpPr txBox="1"/>
          <p:nvPr userDrawn="1"/>
        </p:nvSpPr>
        <p:spPr>
          <a:xfrm>
            <a:off x="546100" y="6443663"/>
            <a:ext cx="1708150" cy="122237"/>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LCN-3512869-032921</a:t>
            </a:r>
          </a:p>
        </p:txBody>
      </p:sp>
      <p:sp>
        <p:nvSpPr>
          <p:cNvPr id="32" name="TextBox 31">
            <a:extLst>
              <a:ext uri="{FF2B5EF4-FFF2-40B4-BE49-F238E27FC236}">
                <a16:creationId xmlns:a16="http://schemas.microsoft.com/office/drawing/2014/main" id="{7BDD6BA2-4686-C040-85A5-9D9ECC1CC2B8}"/>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©2021 Lincoln National Corporation</a:t>
            </a:r>
          </a:p>
        </p:txBody>
      </p:sp>
      <p:sp>
        <p:nvSpPr>
          <p:cNvPr id="18" name="Picture Placeholder 6"/>
          <p:cNvSpPr>
            <a:spLocks noGrp="1"/>
          </p:cNvSpPr>
          <p:nvPr>
            <p:ph type="pic" sz="quarter" idx="20"/>
          </p:nvPr>
        </p:nvSpPr>
        <p:spPr>
          <a:xfrm>
            <a:off x="0" y="0"/>
            <a:ext cx="12198096" cy="6858000"/>
          </a:xfrm>
          <a:solidFill>
            <a:schemeClr val="tx2"/>
          </a:solidFill>
        </p:spPr>
        <p:txBody>
          <a:bodyPr lIns="3291840" tIns="2468880" rtlCol="0">
            <a:noAutofit/>
          </a:bodyPr>
          <a:lstStyle>
            <a:lvl1pPr marL="0" indent="0" algn="l">
              <a:spcAft>
                <a:spcPts val="0"/>
              </a:spcAft>
              <a:buNone/>
              <a:defRPr sz="4000" b="1"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70095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Image - Whit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
        <p:nvSpPr>
          <p:cNvPr id="8"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326250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02068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Image - Dark Burgundy">
    <p:bg>
      <p:bgPr>
        <a:solidFill>
          <a:srgbClr val="762135"/>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1101928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Image - Burgundy">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300609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 Image - Red">
    <p:bg>
      <p:bgPr>
        <a:solidFill>
          <a:srgbClr val="FF232A"/>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839710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 Dark Burgundy">
    <p:bg>
      <p:bgPr>
        <a:solidFill>
          <a:srgbClr val="762135"/>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037932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Burgundy">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45093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Red">
    <p:bg>
      <p:bgPr>
        <a:solidFill>
          <a:srgbClr val="FF232A"/>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151618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05232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0608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 Burgundy">
    <p:spTree>
      <p:nvGrpSpPr>
        <p:cNvPr id="1" name=""/>
        <p:cNvGrpSpPr/>
        <p:nvPr/>
      </p:nvGrpSpPr>
      <p:grpSpPr>
        <a:xfrm>
          <a:off x="0" y="0"/>
          <a:ext cx="0" cy="0"/>
          <a:chOff x="0" y="0"/>
          <a:chExt cx="0" cy="0"/>
        </a:xfrm>
      </p:grpSpPr>
      <p:pic>
        <p:nvPicPr>
          <p:cNvPr id="15" name="Picture 7">
            <a:extLst>
              <a:ext uri="{FF2B5EF4-FFF2-40B4-BE49-F238E27FC236}">
                <a16:creationId xmlns:a16="http://schemas.microsoft.com/office/drawing/2014/main" id="{AC1688C5-DB74-1240-B9D4-BF62F92D447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FAC301BC-8847-444D-B915-AD6FF98AFD4A}"/>
              </a:ext>
            </a:extLst>
          </p:cNvPr>
          <p:cNvSpPr txBox="1">
            <a:spLocks noChangeArrowheads="1"/>
          </p:cNvSpPr>
          <p:nvPr userDrawn="1"/>
        </p:nvSpPr>
        <p:spPr bwMode="auto">
          <a:xfrm>
            <a:off x="571500" y="5775325"/>
            <a:ext cx="27432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defRPr/>
            </a:pPr>
            <a:r>
              <a:rPr lang="en-US" altLang="en-US" sz="700" dirty="0">
                <a:solidFill>
                  <a:schemeClr val="bg1"/>
                </a:solidFill>
                <a:cs typeface="Arial" panose="020B0604020202020204" pitchFamily="34" charset="0"/>
              </a:rPr>
              <a:t>Insurance products issued by:</a:t>
            </a:r>
          </a:p>
          <a:p>
            <a:pPr eaLnBrk="1" hangingPunct="1">
              <a:spcAft>
                <a:spcPts val="300"/>
              </a:spcAft>
              <a:defRPr/>
            </a:pPr>
            <a:r>
              <a:rPr lang="en-US" altLang="en-US" sz="700" dirty="0">
                <a:solidFill>
                  <a:schemeClr val="bg1"/>
                </a:solidFill>
                <a:cs typeface="Arial" panose="020B0604020202020204" pitchFamily="34" charset="0"/>
              </a:rPr>
              <a:t>The Lincoln National Life Insurance Company </a:t>
            </a:r>
            <a:br>
              <a:rPr lang="en-US" altLang="en-US" sz="700" dirty="0">
                <a:solidFill>
                  <a:schemeClr val="bg1"/>
                </a:solidFill>
                <a:cs typeface="Arial" panose="020B0604020202020204" pitchFamily="34" charset="0"/>
              </a:rPr>
            </a:br>
            <a:r>
              <a:rPr lang="en-US" altLang="en-US" sz="700" dirty="0">
                <a:solidFill>
                  <a:schemeClr val="bg1"/>
                </a:solidFill>
                <a:cs typeface="Arial" panose="020B0604020202020204" pitchFamily="34" charset="0"/>
              </a:rPr>
              <a:t>Lincoln Life &amp; Annuity Company of New York</a:t>
            </a:r>
          </a:p>
        </p:txBody>
      </p:sp>
      <p:graphicFrame>
        <p:nvGraphicFramePr>
          <p:cNvPr id="18" name="Table 17">
            <a:extLst>
              <a:ext uri="{FF2B5EF4-FFF2-40B4-BE49-F238E27FC236}">
                <a16:creationId xmlns:a16="http://schemas.microsoft.com/office/drawing/2014/main" id="{F930F4D9-E816-764F-980F-C7D21082800D}"/>
              </a:ext>
            </a:extLst>
          </p:cNvPr>
          <p:cNvGraphicFramePr>
            <a:graphicFrameLocks noGrp="1"/>
          </p:cNvGraphicFramePr>
          <p:nvPr/>
        </p:nvGraphicFramePr>
        <p:xfrm>
          <a:off x="571500" y="4643438"/>
          <a:ext cx="1176338" cy="930276"/>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insured by any federal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guaranteed by any bank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787603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3-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9" name="Text Placeholder 6"/>
          <p:cNvSpPr>
            <a:spLocks noGrp="1"/>
          </p:cNvSpPr>
          <p:nvPr>
            <p:ph type="body" sz="quarter" idx="12"/>
          </p:nvPr>
        </p:nvSpPr>
        <p:spPr>
          <a:xfrm>
            <a:off x="43434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Text Placeholder 6"/>
          <p:cNvSpPr>
            <a:spLocks noGrp="1"/>
          </p:cNvSpPr>
          <p:nvPr>
            <p:ph type="body" sz="quarter" idx="13"/>
          </p:nvPr>
        </p:nvSpPr>
        <p:spPr>
          <a:xfrm>
            <a:off x="8115300" y="2002536"/>
            <a:ext cx="3493008"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8974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Image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5257800" y="2034066"/>
            <a:ext cx="6350649" cy="3959352"/>
          </a:xfrm>
          <a:solidFill>
            <a:schemeClr val="tx2"/>
          </a:solidFill>
        </p:spPr>
        <p:txBody>
          <a:bodyPr lIns="640080" tIns="118872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3449142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Image 2">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612648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612648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7132320" y="580913"/>
            <a:ext cx="4476129" cy="5412505"/>
          </a:xfrm>
          <a:solidFill>
            <a:schemeClr val="tx2"/>
          </a:solidFill>
        </p:spPr>
        <p:txBody>
          <a:bodyPr lIns="182880" tIns="2011680" rtlCol="0">
            <a:noAutofit/>
          </a:bodyPr>
          <a:lstStyle>
            <a:lvl1pPr marL="0" indent="0">
              <a:spcAft>
                <a:spcPts val="0"/>
              </a:spcAft>
              <a:buNone/>
              <a:defRPr sz="28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1455256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Image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530352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530352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6211614" y="0"/>
            <a:ext cx="5980386" cy="5969876"/>
          </a:xfrm>
          <a:solidFill>
            <a:schemeClr val="tx2"/>
          </a:solidFill>
        </p:spPr>
        <p:txBody>
          <a:bodyPr lIns="45720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3537758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w of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790406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w of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72081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6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6" name="Picture Placeholder 15"/>
          <p:cNvSpPr>
            <a:spLocks noGrp="1"/>
          </p:cNvSpPr>
          <p:nvPr>
            <p:ph type="pic" sz="quarter" idx="12"/>
          </p:nvPr>
        </p:nvSpPr>
        <p:spPr>
          <a:xfrm>
            <a:off x="571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8" name="Picture Placeholder 15"/>
          <p:cNvSpPr>
            <a:spLocks noGrp="1"/>
          </p:cNvSpPr>
          <p:nvPr>
            <p:ph type="pic" sz="quarter" idx="17"/>
          </p:nvPr>
        </p:nvSpPr>
        <p:spPr>
          <a:xfrm>
            <a:off x="2442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9" name="Text Placeholder 9"/>
          <p:cNvSpPr>
            <a:spLocks noGrp="1"/>
          </p:cNvSpPr>
          <p:nvPr>
            <p:ph type="body" sz="quarter" idx="18"/>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1" name="Picture Placeholder 15"/>
          <p:cNvSpPr>
            <a:spLocks noGrp="1"/>
          </p:cNvSpPr>
          <p:nvPr>
            <p:ph type="pic" sz="quarter" idx="20"/>
          </p:nvPr>
        </p:nvSpPr>
        <p:spPr>
          <a:xfrm>
            <a:off x="4313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9"/>
          <p:cNvSpPr>
            <a:spLocks noGrp="1"/>
          </p:cNvSpPr>
          <p:nvPr>
            <p:ph type="body" sz="quarter" idx="2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4" name="Picture Placeholder 15"/>
          <p:cNvSpPr>
            <a:spLocks noGrp="1"/>
          </p:cNvSpPr>
          <p:nvPr>
            <p:ph type="pic" sz="quarter" idx="23"/>
          </p:nvPr>
        </p:nvSpPr>
        <p:spPr>
          <a:xfrm>
            <a:off x="6184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5" name="Text Placeholder 9"/>
          <p:cNvSpPr>
            <a:spLocks noGrp="1"/>
          </p:cNvSpPr>
          <p:nvPr>
            <p:ph type="body" sz="quarter" idx="24"/>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7" name="Picture Placeholder 15"/>
          <p:cNvSpPr>
            <a:spLocks noGrp="1"/>
          </p:cNvSpPr>
          <p:nvPr>
            <p:ph type="pic" sz="quarter" idx="26"/>
          </p:nvPr>
        </p:nvSpPr>
        <p:spPr>
          <a:xfrm>
            <a:off x="8055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8" name="Text Placeholder 9"/>
          <p:cNvSpPr>
            <a:spLocks noGrp="1"/>
          </p:cNvSpPr>
          <p:nvPr>
            <p:ph type="body" sz="quarter" idx="27"/>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30" name="Picture Placeholder 15"/>
          <p:cNvSpPr>
            <a:spLocks noGrp="1"/>
          </p:cNvSpPr>
          <p:nvPr>
            <p:ph type="pic" sz="quarter" idx="29"/>
          </p:nvPr>
        </p:nvSpPr>
        <p:spPr>
          <a:xfrm>
            <a:off x="9926639"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1" name="Text Placeholder 9"/>
          <p:cNvSpPr>
            <a:spLocks noGrp="1"/>
          </p:cNvSpPr>
          <p:nvPr>
            <p:ph type="body" sz="quarter" idx="30"/>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38327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Grid - Gra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014716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Grid - Dark 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3"/>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9882591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Grid - 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64039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 CoBrand">
    <p:spTree>
      <p:nvGrpSpPr>
        <p:cNvPr id="1" name=""/>
        <p:cNvGrpSpPr/>
        <p:nvPr/>
      </p:nvGrpSpPr>
      <p:grpSpPr>
        <a:xfrm>
          <a:off x="0" y="0"/>
          <a:ext cx="0" cy="0"/>
          <a:chOff x="0" y="0"/>
          <a:chExt cx="0" cy="0"/>
        </a:xfrm>
      </p:grpSpPr>
      <p:pic>
        <p:nvPicPr>
          <p:cNvPr id="16" name="Picture 9">
            <a:extLst>
              <a:ext uri="{FF2B5EF4-FFF2-40B4-BE49-F238E27FC236}">
                <a16:creationId xmlns:a16="http://schemas.microsoft.com/office/drawing/2014/main" id="{EAA84063-A128-D64E-A6D0-17E8A328BB9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AEF38D20-540E-874A-B222-D2409A5A8742}"/>
              </a:ext>
            </a:extLst>
          </p:cNvPr>
          <p:cNvCxnSpPr>
            <a:cxnSpLocks/>
          </p:cNvCxnSpPr>
          <p:nvPr userDrawn="1"/>
        </p:nvCxnSpPr>
        <p:spPr>
          <a:xfrm>
            <a:off x="2209800" y="536575"/>
            <a:ext cx="0" cy="534988"/>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E4DDD6E-8851-F74F-8A85-ECBF69ADD2CC}"/>
              </a:ext>
            </a:extLst>
          </p:cNvPr>
          <p:cNvSpPr txBox="1">
            <a:spLocks noChangeArrowheads="1"/>
          </p:cNvSpPr>
          <p:nvPr userDrawn="1"/>
        </p:nvSpPr>
        <p:spPr bwMode="auto">
          <a:xfrm>
            <a:off x="571500" y="5775325"/>
            <a:ext cx="27432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defRPr/>
            </a:pPr>
            <a:r>
              <a:rPr lang="en-US" altLang="en-US" sz="700" dirty="0">
                <a:cs typeface="Arial" panose="020B0604020202020204" pitchFamily="34" charset="0"/>
              </a:rPr>
              <a:t>Insurance products issued by:</a:t>
            </a:r>
          </a:p>
          <a:p>
            <a:pPr eaLnBrk="1" hangingPunct="1">
              <a:spcAft>
                <a:spcPts val="300"/>
              </a:spcAft>
              <a:defRPr/>
            </a:pPr>
            <a:r>
              <a:rPr lang="en-US" altLang="en-US" sz="700" dirty="0">
                <a:cs typeface="Arial" panose="020B0604020202020204" pitchFamily="34" charset="0"/>
              </a:rPr>
              <a:t>The Lincoln National Life Insurance Company </a:t>
            </a:r>
            <a:br>
              <a:rPr lang="en-US" altLang="en-US" sz="700" dirty="0">
                <a:cs typeface="Arial" panose="020B0604020202020204" pitchFamily="34" charset="0"/>
              </a:rPr>
            </a:br>
            <a:r>
              <a:rPr lang="en-US" altLang="en-US" sz="700" dirty="0">
                <a:cs typeface="Arial" panose="020B0604020202020204" pitchFamily="34" charset="0"/>
              </a:rPr>
              <a:t>Lincoln Life &amp; Annuity Company of New York</a:t>
            </a:r>
          </a:p>
        </p:txBody>
      </p:sp>
      <p:graphicFrame>
        <p:nvGraphicFramePr>
          <p:cNvPr id="33" name="Table 32">
            <a:extLst>
              <a:ext uri="{FF2B5EF4-FFF2-40B4-BE49-F238E27FC236}">
                <a16:creationId xmlns:a16="http://schemas.microsoft.com/office/drawing/2014/main" id="{A75306D5-2D12-664A-B5B2-2F1052851E35}"/>
              </a:ext>
            </a:extLst>
          </p:cNvPr>
          <p:cNvGraphicFramePr>
            <a:graphicFrameLocks noGrp="1"/>
          </p:cNvGraphicFramePr>
          <p:nvPr/>
        </p:nvGraphicFramePr>
        <p:xfrm>
          <a:off x="571500" y="4643438"/>
          <a:ext cx="1176338" cy="930276"/>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9" name="Text Placeholder 10"/>
          <p:cNvSpPr>
            <a:spLocks noGrp="1"/>
          </p:cNvSpPr>
          <p:nvPr>
            <p:ph type="body" sz="quarter" idx="25"/>
          </p:nvPr>
        </p:nvSpPr>
        <p:spPr>
          <a:xfrm>
            <a:off x="6281928" y="573313"/>
            <a:ext cx="5330952" cy="5394960"/>
          </a:xfrm>
          <a:solidFill>
            <a:schemeClr val="accent1"/>
          </a:solidFill>
        </p:spPr>
        <p:txBody>
          <a:bodyPr/>
          <a:lstStyle>
            <a:lvl1pPr marL="0" indent="0">
              <a:buNone/>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a:t>Click to edit Master text styles</a:t>
            </a:r>
          </a:p>
        </p:txBody>
      </p:sp>
      <p:sp>
        <p:nvSpPr>
          <p:cNvPr id="17"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a:t>Click to edit Master text styles</a:t>
            </a:r>
          </a:p>
        </p:txBody>
      </p:sp>
      <p:sp>
        <p:nvSpPr>
          <p:cNvPr id="18"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a:t>Click to edit Master title style</a:t>
            </a:r>
            <a:endParaRPr lang="en-US" dirty="0"/>
          </a:p>
        </p:txBody>
      </p:sp>
      <p:sp>
        <p:nvSpPr>
          <p:cNvPr id="22" name="Picture Placeholder 6"/>
          <p:cNvSpPr>
            <a:spLocks noGrp="1"/>
          </p:cNvSpPr>
          <p:nvPr>
            <p:ph type="pic" sz="quarter" idx="20"/>
          </p:nvPr>
        </p:nvSpPr>
        <p:spPr>
          <a:xfrm>
            <a:off x="2514600" y="553973"/>
            <a:ext cx="1250973" cy="500063"/>
          </a:xfrm>
          <a:solidFill>
            <a:schemeClr val="tx2"/>
          </a:solidFill>
        </p:spPr>
        <p:txBody>
          <a:bodyPr lIns="182880" tIns="91440" rtlCol="0">
            <a:noAutofit/>
          </a:bodyPr>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563938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Grid - Red">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marL="685800" indent="0">
              <a:spcAft>
                <a:spcPts val="800"/>
              </a:spcAft>
              <a:buNone/>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4"/>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177874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ow of 3 Icons - White">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8" name="Text Placeholder 10"/>
          <p:cNvSpPr>
            <a:spLocks noGrp="1"/>
          </p:cNvSpPr>
          <p:nvPr>
            <p:ph type="body" sz="quarter" idx="26"/>
          </p:nvPr>
        </p:nvSpPr>
        <p:spPr>
          <a:xfrm>
            <a:off x="4321122" y="2043303"/>
            <a:ext cx="3538728" cy="3191256"/>
          </a:xfrm>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8"/>
          </p:nvPr>
        </p:nvSpPr>
        <p:spPr>
          <a:xfrm>
            <a:off x="8070603" y="2043303"/>
            <a:ext cx="3538728" cy="3191256"/>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478019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w of 3 Icons - Red/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8" name="Text Placeholder 10"/>
          <p:cNvSpPr>
            <a:spLocks noGrp="1"/>
          </p:cNvSpPr>
          <p:nvPr>
            <p:ph type="body" sz="quarter" idx="26"/>
          </p:nvPr>
        </p:nvSpPr>
        <p:spPr>
          <a:xfrm>
            <a:off x="4321122" y="2043303"/>
            <a:ext cx="3538728" cy="3191256"/>
          </a:xfrm>
          <a:solidFill>
            <a:schemeClr val="accent4"/>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8"/>
          </p:nvPr>
        </p:nvSpPr>
        <p:spPr>
          <a:xfrm>
            <a:off x="8070603"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261383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ow of 4 Icons - White">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6"/>
          </p:nvPr>
        </p:nvSpPr>
        <p:spPr>
          <a:xfrm>
            <a:off x="3384945" y="2043303"/>
            <a:ext cx="2596896" cy="2359152"/>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10"/>
          <p:cNvSpPr>
            <a:spLocks noGrp="1"/>
          </p:cNvSpPr>
          <p:nvPr>
            <p:ph type="body" sz="quarter" idx="28"/>
          </p:nvPr>
        </p:nvSpPr>
        <p:spPr>
          <a:xfrm>
            <a:off x="6198249" y="2043303"/>
            <a:ext cx="2596896" cy="2359152"/>
          </a:xfrm>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4" name="Text Placeholder 10"/>
          <p:cNvSpPr>
            <a:spLocks noGrp="1"/>
          </p:cNvSpPr>
          <p:nvPr>
            <p:ph type="body" sz="quarter" idx="30"/>
          </p:nvPr>
        </p:nvSpPr>
        <p:spPr>
          <a:xfrm>
            <a:off x="9010149" y="2043303"/>
            <a:ext cx="2596896" cy="2359152"/>
          </a:xfrm>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711340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ow of 4 Icons - Red/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6"/>
          </p:nvPr>
        </p:nvSpPr>
        <p:spPr>
          <a:xfrm>
            <a:off x="3384945"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10"/>
          <p:cNvSpPr>
            <a:spLocks noGrp="1"/>
          </p:cNvSpPr>
          <p:nvPr>
            <p:ph type="body" sz="quarter" idx="28"/>
          </p:nvPr>
        </p:nvSpPr>
        <p:spPr>
          <a:xfrm>
            <a:off x="6198249"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4" name="Text Placeholder 10"/>
          <p:cNvSpPr>
            <a:spLocks noGrp="1"/>
          </p:cNvSpPr>
          <p:nvPr>
            <p:ph type="body" sz="quarter" idx="30"/>
          </p:nvPr>
        </p:nvSpPr>
        <p:spPr>
          <a:xfrm>
            <a:off x="9010149"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1362726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ow of 6 Icons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5" name="Text Placeholder 10"/>
          <p:cNvSpPr>
            <a:spLocks noGrp="1"/>
          </p:cNvSpPr>
          <p:nvPr>
            <p:ph type="body" sz="quarter" idx="33"/>
          </p:nvPr>
        </p:nvSpPr>
        <p:spPr>
          <a:xfrm>
            <a:off x="2442536" y="2043303"/>
            <a:ext cx="1682496" cy="1517904"/>
          </a:xfrm>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7" name="Text Placeholder 10"/>
          <p:cNvSpPr>
            <a:spLocks noGrp="1"/>
          </p:cNvSpPr>
          <p:nvPr>
            <p:ph type="body" sz="quarter" idx="35"/>
          </p:nvPr>
        </p:nvSpPr>
        <p:spPr>
          <a:xfrm>
            <a:off x="4313431" y="2043303"/>
            <a:ext cx="1682496" cy="1517904"/>
          </a:xfrm>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9" name="Text Placeholder 10"/>
          <p:cNvSpPr>
            <a:spLocks noGrp="1"/>
          </p:cNvSpPr>
          <p:nvPr>
            <p:ph type="body" sz="quarter" idx="37"/>
          </p:nvPr>
        </p:nvSpPr>
        <p:spPr>
          <a:xfrm>
            <a:off x="6184326" y="2043303"/>
            <a:ext cx="1682496" cy="1517904"/>
          </a:xfrm>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1" name="Text Placeholder 10"/>
          <p:cNvSpPr>
            <a:spLocks noGrp="1"/>
          </p:cNvSpPr>
          <p:nvPr>
            <p:ph type="body" sz="quarter" idx="39"/>
          </p:nvPr>
        </p:nvSpPr>
        <p:spPr>
          <a:xfrm>
            <a:off x="8055221" y="2043303"/>
            <a:ext cx="1682496" cy="1517904"/>
          </a:xfrm>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3" name="Text Placeholder 10"/>
          <p:cNvSpPr>
            <a:spLocks noGrp="1"/>
          </p:cNvSpPr>
          <p:nvPr>
            <p:ph type="body" sz="quarter" idx="41"/>
          </p:nvPr>
        </p:nvSpPr>
        <p:spPr>
          <a:xfrm>
            <a:off x="9926117" y="2043303"/>
            <a:ext cx="1682496" cy="1517904"/>
          </a:xfrm>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224199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ow of 6 Icons - Red/Burgun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5" name="Text Placeholder 10"/>
          <p:cNvSpPr>
            <a:spLocks noGrp="1"/>
          </p:cNvSpPr>
          <p:nvPr>
            <p:ph type="body" sz="quarter" idx="33"/>
          </p:nvPr>
        </p:nvSpPr>
        <p:spPr>
          <a:xfrm>
            <a:off x="244253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7" name="Text Placeholder 10"/>
          <p:cNvSpPr>
            <a:spLocks noGrp="1"/>
          </p:cNvSpPr>
          <p:nvPr>
            <p:ph type="body" sz="quarter" idx="35"/>
          </p:nvPr>
        </p:nvSpPr>
        <p:spPr>
          <a:xfrm>
            <a:off x="431343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9" name="Text Placeholder 10"/>
          <p:cNvSpPr>
            <a:spLocks noGrp="1"/>
          </p:cNvSpPr>
          <p:nvPr>
            <p:ph type="body" sz="quarter" idx="37"/>
          </p:nvPr>
        </p:nvSpPr>
        <p:spPr>
          <a:xfrm>
            <a:off x="618432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1" name="Text Placeholder 10"/>
          <p:cNvSpPr>
            <a:spLocks noGrp="1"/>
          </p:cNvSpPr>
          <p:nvPr>
            <p:ph type="body" sz="quarter" idx="39"/>
          </p:nvPr>
        </p:nvSpPr>
        <p:spPr>
          <a:xfrm>
            <a:off x="805522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3" name="Text Placeholder 10"/>
          <p:cNvSpPr>
            <a:spLocks noGrp="1"/>
          </p:cNvSpPr>
          <p:nvPr>
            <p:ph type="body" sz="quarter" idx="41"/>
          </p:nvPr>
        </p:nvSpPr>
        <p:spPr>
          <a:xfrm>
            <a:off x="9926117"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825787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Grid - White">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8"/>
          </p:nvPr>
        </p:nvSpPr>
        <p:spPr>
          <a:xfrm>
            <a:off x="8378371"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22"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30"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31"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29"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1282466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Grid - Red/Burgundy">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8"/>
          </p:nvPr>
        </p:nvSpPr>
        <p:spPr>
          <a:xfrm>
            <a:off x="8378371" y="573313"/>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4"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6"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7"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960113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87437" y="1676400"/>
            <a:ext cx="5433058" cy="4419600"/>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571500"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dirty="0"/>
              <a:t>Click icon to add picture</a:t>
            </a:r>
          </a:p>
        </p:txBody>
      </p:sp>
      <p:sp>
        <p:nvSpPr>
          <p:cNvPr id="8" name="Text Placeholder 8"/>
          <p:cNvSpPr>
            <a:spLocks noGrp="1"/>
          </p:cNvSpPr>
          <p:nvPr>
            <p:ph type="body" sz="quarter" idx="17"/>
          </p:nvPr>
        </p:nvSpPr>
        <p:spPr>
          <a:xfrm>
            <a:off x="6187438" y="587229"/>
            <a:ext cx="5431536" cy="274320"/>
          </a:xfrm>
        </p:spPr>
        <p:txBody>
          <a:bodyPr anchor="b"/>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6187438"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32405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500"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p:cNvSpPr>
            <a:spLocks noGrp="1"/>
          </p:cNvSpPr>
          <p:nvPr>
            <p:ph type="body" sz="quarter" idx="12"/>
          </p:nvPr>
        </p:nvSpPr>
        <p:spPr>
          <a:xfrm>
            <a:off x="4704588"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03866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13" name="Picture Placeholder 8"/>
          <p:cNvSpPr>
            <a:spLocks noGrp="1"/>
          </p:cNvSpPr>
          <p:nvPr>
            <p:ph type="pic" sz="quarter" idx="19"/>
          </p:nvPr>
        </p:nvSpPr>
        <p:spPr>
          <a:xfrm>
            <a:off x="7140302"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dirty="0"/>
              <a:t>Click icon to add picture</a:t>
            </a:r>
          </a:p>
        </p:txBody>
      </p:sp>
      <p:sp>
        <p:nvSpPr>
          <p:cNvPr id="6" name="Text Placeholder 6"/>
          <p:cNvSpPr>
            <a:spLocks noGrp="1"/>
          </p:cNvSpPr>
          <p:nvPr>
            <p:ph type="body" sz="quarter" idx="11"/>
          </p:nvPr>
        </p:nvSpPr>
        <p:spPr>
          <a:xfrm>
            <a:off x="573026" y="1676400"/>
            <a:ext cx="5433058" cy="4419600"/>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p:txBody>
      </p:sp>
      <p:sp>
        <p:nvSpPr>
          <p:cNvPr id="9" name="Text Placeholder 8"/>
          <p:cNvSpPr>
            <a:spLocks noGrp="1"/>
          </p:cNvSpPr>
          <p:nvPr>
            <p:ph type="body" sz="quarter" idx="17"/>
          </p:nvPr>
        </p:nvSpPr>
        <p:spPr>
          <a:xfrm>
            <a:off x="573027" y="587229"/>
            <a:ext cx="5431536" cy="274320"/>
          </a:xfrm>
        </p:spPr>
        <p:txBody>
          <a:bodyPr anchor="b"/>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Click to edit Master text styles</a:t>
            </a:r>
          </a:p>
        </p:txBody>
      </p:sp>
      <p:sp>
        <p:nvSpPr>
          <p:cNvPr id="11" name="Text Placeholder 6"/>
          <p:cNvSpPr>
            <a:spLocks noGrp="1"/>
          </p:cNvSpPr>
          <p:nvPr>
            <p:ph type="body" sz="quarter" idx="18"/>
          </p:nvPr>
        </p:nvSpPr>
        <p:spPr>
          <a:xfrm>
            <a:off x="573027" y="954934"/>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925278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2796539" y="3156597"/>
            <a:ext cx="8823959" cy="2836836"/>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p:txBody>
      </p:sp>
      <p:sp>
        <p:nvSpPr>
          <p:cNvPr id="9" name="Picture Placeholder 8"/>
          <p:cNvSpPr>
            <a:spLocks noGrp="1"/>
          </p:cNvSpPr>
          <p:nvPr>
            <p:ph type="pic" sz="quarter" idx="12"/>
          </p:nvPr>
        </p:nvSpPr>
        <p:spPr>
          <a:xfrm>
            <a:off x="571501" y="2034066"/>
            <a:ext cx="1883664" cy="1883178"/>
          </a:xfrm>
          <a:solidFill>
            <a:schemeClr val="tx2"/>
          </a:solidFill>
        </p:spPr>
        <p:txBody>
          <a:bodyPr tIns="182880" rtlCol="0">
            <a:noAutofit/>
          </a:bodyPr>
          <a:lstStyle>
            <a:lvl1pPr marL="0" indent="0" algn="ctr">
              <a:spcAft>
                <a:spcPts val="0"/>
              </a:spcAft>
              <a:buNone/>
              <a:defRPr b="1" cap="all" baseline="0">
                <a:solidFill>
                  <a:srgbClr val="FF289F"/>
                </a:solidFill>
              </a:defRPr>
            </a:lvl1pPr>
          </a:lstStyle>
          <a:p>
            <a:pPr lvl="0"/>
            <a:r>
              <a:rPr lang="en-US" noProof="0" dirty="0"/>
              <a:t>Click icon to add picture</a:t>
            </a:r>
          </a:p>
        </p:txBody>
      </p:sp>
      <p:sp>
        <p:nvSpPr>
          <p:cNvPr id="11" name="Text Placeholder 8"/>
          <p:cNvSpPr>
            <a:spLocks noGrp="1"/>
          </p:cNvSpPr>
          <p:nvPr>
            <p:ph type="body" sz="quarter" idx="17"/>
          </p:nvPr>
        </p:nvSpPr>
        <p:spPr>
          <a:xfrm>
            <a:off x="2796539" y="2008666"/>
            <a:ext cx="5431536" cy="274320"/>
          </a:xfrm>
        </p:spPr>
        <p:txBody>
          <a:bodyPr anchor="b"/>
          <a:lstStyle>
            <a:lvl1pPr marL="0" indent="0">
              <a:lnSpc>
                <a:spcPct val="100000"/>
              </a:lnSpc>
              <a:spcAft>
                <a:spcPts val="0"/>
              </a:spcAft>
              <a:buNone/>
              <a:defRPr sz="1800" b="1" cap="none" baseline="0">
                <a:solidFill>
                  <a:schemeClr val="tx1"/>
                </a:solidFill>
                <a:latin typeface="Georgia" panose="02040502050405020303" pitchFamily="18" charset="0"/>
              </a:defRPr>
            </a:lvl1pPr>
          </a:lstStyle>
          <a:p>
            <a:pPr lvl="0"/>
            <a:r>
              <a:rPr lang="en-US"/>
              <a:t>Click to edit Master text styles</a:t>
            </a:r>
          </a:p>
        </p:txBody>
      </p:sp>
      <p:sp>
        <p:nvSpPr>
          <p:cNvPr id="12" name="Text Placeholder 6"/>
          <p:cNvSpPr>
            <a:spLocks noGrp="1"/>
          </p:cNvSpPr>
          <p:nvPr>
            <p:ph type="body" sz="quarter" idx="18"/>
          </p:nvPr>
        </p:nvSpPr>
        <p:spPr>
          <a:xfrm>
            <a:off x="2796539" y="2376371"/>
            <a:ext cx="5431536" cy="426884"/>
          </a:xfrm>
        </p:spPr>
        <p:txBody>
          <a:bodyPr/>
          <a:lstStyle>
            <a:lvl1pPr marL="0" indent="0">
              <a:lnSpc>
                <a:spcPct val="100000"/>
              </a:lnSpc>
              <a:spcAft>
                <a:spcPts val="0"/>
              </a:spcAft>
              <a:buNone/>
              <a:defRPr sz="14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614922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2181723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76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 Column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5236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 Square">
    <p:spTree>
      <p:nvGrpSpPr>
        <p:cNvPr id="1" name=""/>
        <p:cNvGrpSpPr/>
        <p:nvPr/>
      </p:nvGrpSpPr>
      <p:grpSpPr>
        <a:xfrm>
          <a:off x="0" y="0"/>
          <a:ext cx="0" cy="0"/>
          <a:chOff x="0" y="0"/>
          <a:chExt cx="0" cy="0"/>
        </a:xfrm>
      </p:grpSpPr>
      <p:pic>
        <p:nvPicPr>
          <p:cNvPr id="12" name="Picture 9">
            <a:extLst>
              <a:ext uri="{FF2B5EF4-FFF2-40B4-BE49-F238E27FC236}">
                <a16:creationId xmlns:a16="http://schemas.microsoft.com/office/drawing/2014/main" id="{6E84CC56-655A-0249-9B1A-EF8D08763F2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18" name="Text Placeholder 20"/>
          <p:cNvSpPr>
            <a:spLocks noGrp="1"/>
          </p:cNvSpPr>
          <p:nvPr>
            <p:ph type="body" sz="quarter" idx="1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19" name="Text Placeholder 22"/>
          <p:cNvSpPr>
            <a:spLocks noGrp="1"/>
          </p:cNvSpPr>
          <p:nvPr>
            <p:ph type="body" sz="quarter" idx="12"/>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2" name="Text Placeholder 20"/>
          <p:cNvSpPr>
            <a:spLocks noGrp="1"/>
          </p:cNvSpPr>
          <p:nvPr>
            <p:ph type="body" sz="quarter" idx="13"/>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3" name="Text Placeholder 22"/>
          <p:cNvSpPr>
            <a:spLocks noGrp="1"/>
          </p:cNvSpPr>
          <p:nvPr>
            <p:ph type="body" sz="quarter" idx="14"/>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4" name="Text Placeholder 20"/>
          <p:cNvSpPr>
            <a:spLocks noGrp="1"/>
          </p:cNvSpPr>
          <p:nvPr>
            <p:ph type="body" sz="quarter" idx="15"/>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5" name="Text Placeholder 22"/>
          <p:cNvSpPr>
            <a:spLocks noGrp="1"/>
          </p:cNvSpPr>
          <p:nvPr>
            <p:ph type="body" sz="quarter" idx="16"/>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6" name="Text Placeholder 20"/>
          <p:cNvSpPr>
            <a:spLocks noGrp="1"/>
          </p:cNvSpPr>
          <p:nvPr>
            <p:ph type="body" sz="quarter" idx="17"/>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7" name="Text Placeholder 22"/>
          <p:cNvSpPr>
            <a:spLocks noGrp="1"/>
          </p:cNvSpPr>
          <p:nvPr>
            <p:ph type="body" sz="quarter" idx="18"/>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8" name="Text Placeholder 2"/>
          <p:cNvSpPr>
            <a:spLocks noGrp="1"/>
          </p:cNvSpPr>
          <p:nvPr>
            <p:ph type="body" idx="1"/>
          </p:nvPr>
        </p:nvSpPr>
        <p:spPr>
          <a:xfrm>
            <a:off x="6812280" y="1508760"/>
            <a:ext cx="4270248" cy="850392"/>
          </a:xfrm>
        </p:spPr>
        <p:txBody>
          <a:bodyPr/>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83347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 You - Dark Burgundy">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110359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 Burgund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092406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 Red">
    <p:bg>
      <p:bgPr>
        <a:solidFill>
          <a:srgbClr val="FF232A"/>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3824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Image">
    <p:spTree>
      <p:nvGrpSpPr>
        <p:cNvPr id="1" name=""/>
        <p:cNvGrpSpPr/>
        <p:nvPr/>
      </p:nvGrpSpPr>
      <p:grpSpPr>
        <a:xfrm>
          <a:off x="0" y="0"/>
          <a:ext cx="0" cy="0"/>
          <a:chOff x="0" y="0"/>
          <a:chExt cx="0" cy="0"/>
        </a:xfrm>
      </p:grpSpPr>
      <p:sp>
        <p:nvSpPr>
          <p:cNvPr id="2" name="Title 1"/>
          <p:cNvSpPr>
            <a:spLocks noGrp="1"/>
          </p:cNvSpPr>
          <p:nvPr>
            <p:ph type="title"/>
          </p:nvPr>
        </p:nvSpPr>
        <p:spPr>
          <a:xfrm>
            <a:off x="7124841" y="484632"/>
            <a:ext cx="4457559" cy="521208"/>
          </a:xfrm>
        </p:spPr>
        <p:txBody>
          <a:bodyPr/>
          <a:lstStyle>
            <a:lvl1pPr>
              <a:defRPr/>
            </a:lvl1pPr>
          </a:lstStyle>
          <a:p>
            <a:r>
              <a:rPr lang="en-US"/>
              <a:t>Click to edit Master title style</a:t>
            </a:r>
            <a:endParaRPr lang="en-US" dirty="0"/>
          </a:p>
        </p:txBody>
      </p:sp>
      <p:sp>
        <p:nvSpPr>
          <p:cNvPr id="9" name="Picture Placeholder 8"/>
          <p:cNvSpPr>
            <a:spLocks noGrp="1"/>
          </p:cNvSpPr>
          <p:nvPr>
            <p:ph type="pic" sz="quarter" idx="10"/>
          </p:nvPr>
        </p:nvSpPr>
        <p:spPr>
          <a:xfrm>
            <a:off x="0" y="576432"/>
            <a:ext cx="5959736" cy="5394062"/>
          </a:xfrm>
          <a:prstGeom prst="rect">
            <a:avLst/>
          </a:prstGeom>
          <a:solidFill>
            <a:schemeClr val="tx2"/>
          </a:solidFill>
        </p:spPr>
        <p:txBody>
          <a:bodyPr lIns="548640" tIns="192024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
        <p:nvSpPr>
          <p:cNvPr id="5" name="Text Placeholder 6"/>
          <p:cNvSpPr>
            <a:spLocks noGrp="1"/>
          </p:cNvSpPr>
          <p:nvPr>
            <p:ph type="body" sz="quarter" idx="11"/>
          </p:nvPr>
        </p:nvSpPr>
        <p:spPr>
          <a:xfrm>
            <a:off x="7124841" y="1526418"/>
            <a:ext cx="3695700" cy="4663440"/>
          </a:xfrm>
          <a:prstGeom prst="rect">
            <a:avLst/>
          </a:prstGeo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87425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68823EA8-BA9A-9E40-A2B8-12DB4D62F22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48863" y="5746750"/>
            <a:ext cx="10699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93C6AA4-C5A2-BF43-BA5F-B543D36F230C}"/>
              </a:ext>
            </a:extLst>
          </p:cNvPr>
          <p:cNvSpPr txBox="1">
            <a:spLocks noChangeArrowheads="1"/>
          </p:cNvSpPr>
          <p:nvPr userDrawn="1"/>
        </p:nvSpPr>
        <p:spPr bwMode="auto">
          <a:xfrm>
            <a:off x="9948863" y="4227513"/>
            <a:ext cx="1481137"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00" dirty="0"/>
              <a:t>Lincoln Financial Group is the </a:t>
            </a:r>
            <a:br>
              <a:rPr lang="en-US" altLang="en-US" sz="700" dirty="0"/>
            </a:br>
            <a:r>
              <a:rPr lang="en-US" altLang="en-US" sz="700" dirty="0"/>
              <a:t>marketing name for Lincoln National Corporation and its affiliates. </a:t>
            </a:r>
            <a:br>
              <a:rPr lang="en-US" altLang="en-US" sz="700" dirty="0"/>
            </a:br>
            <a:br>
              <a:rPr lang="en-US" altLang="en-US" sz="700" dirty="0"/>
            </a:br>
            <a:r>
              <a:rPr lang="en-US" altLang="en-US" sz="700" dirty="0"/>
              <a:t>Affiliates are separately </a:t>
            </a:r>
            <a:br>
              <a:rPr lang="en-US" altLang="en-US" sz="700" dirty="0"/>
            </a:br>
            <a:r>
              <a:rPr lang="en-US" altLang="en-US" sz="700" dirty="0"/>
              <a:t>responsible for their own financial </a:t>
            </a:r>
            <a:br>
              <a:rPr lang="en-US" altLang="en-US" sz="700" dirty="0"/>
            </a:br>
            <a:r>
              <a:rPr lang="en-US" altLang="en-US" sz="700" dirty="0"/>
              <a:t>and contractual obligations.</a:t>
            </a:r>
            <a:br>
              <a:rPr lang="en-US" altLang="en-US" sz="800" dirty="0">
                <a:cs typeface="Arial" panose="020B0604020202020204" pitchFamily="34" charset="0"/>
              </a:rPr>
            </a:br>
            <a:endParaRPr lang="en-US" altLang="en-US" sz="800" dirty="0">
              <a:cs typeface="Arial" panose="020B0604020202020204" pitchFamily="34" charset="0"/>
            </a:endParaRPr>
          </a:p>
          <a:p>
            <a:pPr eaLnBrk="1" hangingPunct="1">
              <a:spcAft>
                <a:spcPts val="200"/>
              </a:spcAft>
              <a:defRPr/>
            </a:pPr>
            <a:r>
              <a:rPr lang="en-US" altLang="en-US" sz="800" dirty="0">
                <a:cs typeface="Arial" panose="020B0604020202020204" pitchFamily="34" charset="0"/>
              </a:rPr>
              <a:t>Order code: LIF-SEC10-PPT001</a:t>
            </a:r>
            <a:br>
              <a:rPr lang="en-US" altLang="en-US" sz="800" dirty="0">
                <a:cs typeface="Arial" panose="020B0604020202020204" pitchFamily="34" charset="0"/>
              </a:rPr>
            </a:br>
            <a:r>
              <a:rPr lang="en-US" altLang="en-US" sz="800" dirty="0">
                <a:cs typeface="Arial" panose="020B0604020202020204" pitchFamily="34" charset="0"/>
              </a:rPr>
              <a:t>11/23 Z03</a:t>
            </a:r>
          </a:p>
          <a:p>
            <a:pPr eaLnBrk="1" hangingPunct="1">
              <a:defRPr/>
            </a:pPr>
            <a:r>
              <a:rPr lang="en-US" altLang="en-US" sz="800" b="1" dirty="0">
                <a:cs typeface="Arial" panose="020B0604020202020204" pitchFamily="34" charset="0"/>
              </a:rPr>
              <a:t>LincolnFinancial.com</a:t>
            </a:r>
          </a:p>
        </p:txBody>
      </p:sp>
      <p:graphicFrame>
        <p:nvGraphicFramePr>
          <p:cNvPr id="6" name="Table 5">
            <a:extLst>
              <a:ext uri="{FF2B5EF4-FFF2-40B4-BE49-F238E27FC236}">
                <a16:creationId xmlns:a16="http://schemas.microsoft.com/office/drawing/2014/main" id="{B2815438-A2C0-824F-A0BC-8C0AB3DBAC3C}"/>
              </a:ext>
            </a:extLst>
          </p:cNvPr>
          <p:cNvGraphicFramePr>
            <a:graphicFrameLocks noGrp="1"/>
          </p:cNvGraphicFramePr>
          <p:nvPr/>
        </p:nvGraphicFramePr>
        <p:xfrm>
          <a:off x="9948863" y="3124200"/>
          <a:ext cx="1176337" cy="930276"/>
        </p:xfrm>
        <a:graphic>
          <a:graphicData uri="http://schemas.openxmlformats.org/drawingml/2006/table">
            <a:tbl>
              <a:tblPr firstRow="1" bandRow="1">
                <a:tableStyleId>{5C22544A-7EE6-4342-B048-85BDC9FD1C3A}</a:tableStyleId>
              </a:tblPr>
              <a:tblGrid>
                <a:gridCol w="1176337">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641" y="1514037"/>
            <a:ext cx="8419959" cy="4573254"/>
          </a:xfrm>
        </p:spPr>
        <p:txBody>
          <a:bodyPr numCol="2" spcCol="182880"/>
          <a:lstStyle>
            <a:lvl1pPr marL="0" indent="0">
              <a:lnSpc>
                <a:spcPct val="100000"/>
              </a:lnSpc>
              <a:spcAft>
                <a:spcPts val="1000"/>
              </a:spcAft>
              <a:buNone/>
              <a:defRPr lang="en-US" sz="1000" b="0" i="0" u="none" strike="noStrike" smtClean="0">
                <a:effectLst/>
              </a:defRPr>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endParaRPr lang="en-US" dirty="0"/>
          </a:p>
        </p:txBody>
      </p:sp>
    </p:spTree>
    <p:extLst>
      <p:ext uri="{BB962C8B-B14F-4D97-AF65-F5344CB8AC3E}">
        <p14:creationId xmlns:p14="http://schemas.microsoft.com/office/powerpoint/2010/main" val="4044275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Closing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73C815-F550-594C-8605-97F958D807F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6263" y="55626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7B745ED-E1B9-414C-9E4E-213946610FAE}"/>
              </a:ext>
            </a:extLst>
          </p:cNvPr>
          <p:cNvSpPr txBox="1">
            <a:spLocks noChangeArrowheads="1"/>
          </p:cNvSpPr>
          <p:nvPr userDrawn="1"/>
        </p:nvSpPr>
        <p:spPr bwMode="auto">
          <a:xfrm>
            <a:off x="573088" y="6248400"/>
            <a:ext cx="1387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dirty="0">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11163030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Closing Slide, Burgund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DFAC8E-B18B-7D43-96B5-A49AC12576D8}"/>
              </a:ext>
            </a:extLst>
          </p:cNvPr>
          <p:cNvSpPr/>
          <p:nvPr userDrawn="1"/>
        </p:nvSpPr>
        <p:spPr>
          <a:xfrm>
            <a:off x="0" y="0"/>
            <a:ext cx="12192000" cy="68580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 name="Picture 2">
            <a:extLst>
              <a:ext uri="{FF2B5EF4-FFF2-40B4-BE49-F238E27FC236}">
                <a16:creationId xmlns:a16="http://schemas.microsoft.com/office/drawing/2014/main" id="{21ED805A-EDBA-1A4B-B0A0-D38DD4E6D989}"/>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3088" y="55626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91ECD4C-7C13-B44E-AE2D-0098FF6D7BC5}"/>
              </a:ext>
            </a:extLst>
          </p:cNvPr>
          <p:cNvSpPr txBox="1">
            <a:spLocks noChangeArrowheads="1"/>
          </p:cNvSpPr>
          <p:nvPr userDrawn="1"/>
        </p:nvSpPr>
        <p:spPr bwMode="auto">
          <a:xfrm>
            <a:off x="573088" y="6248400"/>
            <a:ext cx="1387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3191978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2610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Dark Burgundy">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408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Burgund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826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Red">
    <p:bg>
      <p:bgPr>
        <a:solidFill>
          <a:srgbClr val="FF232A"/>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11917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7.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9.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AC9B707-A93A-6542-B476-D50786BE0E1D}"/>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027" name="Text Placeholder 2">
            <a:extLst>
              <a:ext uri="{FF2B5EF4-FFF2-40B4-BE49-F238E27FC236}">
                <a16:creationId xmlns:a16="http://schemas.microsoft.com/office/drawing/2014/main" id="{CC96F9B7-535F-5A41-9DFA-9507624756A1}"/>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9" name="TextBox 8">
            <a:extLst>
              <a:ext uri="{FF2B5EF4-FFF2-40B4-BE49-F238E27FC236}">
                <a16:creationId xmlns:a16="http://schemas.microsoft.com/office/drawing/2014/main" id="{28DB2BF9-4B09-4A4E-84D4-FB8F6E8D64BE}"/>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EE62B7C0-E832-164E-A6ED-3C3A85913C9F}" type="slidenum">
              <a:rPr lang="en-US" altLang="en-US" sz="700">
                <a:solidFill>
                  <a:schemeClr val="bg1"/>
                </a:solidFill>
                <a:cs typeface="Arial" panose="020B0604020202020204" pitchFamily="34" charset="0"/>
              </a:rPr>
              <a:pPr algn="r" eaLnBrk="1" hangingPunct="1"/>
              <a:t>‹#›</a:t>
            </a:fld>
            <a:endParaRPr lang="en-US" altLang="en-US" sz="700" dirty="0">
              <a:solidFill>
                <a:schemeClr val="bg1"/>
              </a:solidFill>
              <a:cs typeface="Arial" panose="020B0604020202020204" pitchFamily="34" charset="0"/>
            </a:endParaRPr>
          </a:p>
        </p:txBody>
      </p:sp>
      <p:sp>
        <p:nvSpPr>
          <p:cNvPr id="12" name="TextBox 11">
            <a:extLst>
              <a:ext uri="{FF2B5EF4-FFF2-40B4-BE49-F238E27FC236}">
                <a16:creationId xmlns:a16="http://schemas.microsoft.com/office/drawing/2014/main" id="{DCE9D568-4405-4A72-8D78-2B4926BF7775}"/>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3" name="TextBox 12">
            <a:extLst>
              <a:ext uri="{FF2B5EF4-FFF2-40B4-BE49-F238E27FC236}">
                <a16:creationId xmlns:a16="http://schemas.microsoft.com/office/drawing/2014/main" id="{AEE29328-20E7-4B65-B922-47B68E1E8C63}"/>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b="1" i="0" u="none" strike="noStrike" kern="1200" dirty="0">
                <a:solidFill>
                  <a:schemeClr val="bg1"/>
                </a:solidFill>
                <a:effectLst/>
                <a:latin typeface="Calibri" panose="020F0502020204030204" pitchFamily="34" charset="0"/>
                <a:ea typeface="+mn-ea"/>
                <a:cs typeface="+mn-cs"/>
              </a:rPr>
              <a:t>LCN-6055861-102723</a:t>
            </a:r>
            <a:endParaRPr lang="en-US" sz="800" kern="400" dirty="0">
              <a:solidFill>
                <a:schemeClr val="bg1"/>
              </a:solidFill>
              <a:latin typeface="+mn-lt"/>
              <a:cs typeface="Arial" panose="020B0604020202020204" pitchFamily="34" charset="0"/>
            </a:endParaRPr>
          </a:p>
        </p:txBody>
      </p:sp>
      <p:sp>
        <p:nvSpPr>
          <p:cNvPr id="14" name="TextBox 13">
            <a:extLst>
              <a:ext uri="{FF2B5EF4-FFF2-40B4-BE49-F238E27FC236}">
                <a16:creationId xmlns:a16="http://schemas.microsoft.com/office/drawing/2014/main" id="{0284B194-9A85-45A6-9BAC-0FEE05B257E5}"/>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816" r:id="rId1"/>
    <p:sldLayoutId id="2147484817" r:id="rId2"/>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Wingdings" pitchFamily="2" charset="2"/>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00FEC5BC-BA09-2445-AFAC-3AC69C06D076}"/>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0243" name="Text Placeholder 2">
            <a:extLst>
              <a:ext uri="{FF2B5EF4-FFF2-40B4-BE49-F238E27FC236}">
                <a16:creationId xmlns:a16="http://schemas.microsoft.com/office/drawing/2014/main" id="{6B11C3A3-CA48-CC49-BDFC-31FAFC5AD22B}"/>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BC7B4D5E-9CC0-498F-B101-36F425E7328A}"/>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F6B5DDE4-D195-7847-B012-95114D9D41E4}" type="slidenum">
              <a:rPr lang="en-US" altLang="en-US" sz="700">
                <a:cs typeface="Arial" panose="020B0604020202020204" pitchFamily="34" charset="0"/>
              </a:rPr>
              <a:pPr algn="r" eaLnBrk="1" hangingPunct="1"/>
              <a:t>‹#›</a:t>
            </a:fld>
            <a:endParaRPr lang="en-US" altLang="en-US" sz="700" dirty="0">
              <a:cs typeface="Arial" panose="020B0604020202020204" pitchFamily="34" charset="0"/>
            </a:endParaRPr>
          </a:p>
        </p:txBody>
      </p:sp>
      <p:sp>
        <p:nvSpPr>
          <p:cNvPr id="9" name="TextBox 8">
            <a:extLst>
              <a:ext uri="{FF2B5EF4-FFF2-40B4-BE49-F238E27FC236}">
                <a16:creationId xmlns:a16="http://schemas.microsoft.com/office/drawing/2014/main" id="{60D64EF3-28CF-4377-8545-CB78A3EF0A7B}"/>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0" kern="400" dirty="0">
                <a:latin typeface="+mn-lt"/>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BEAD02FE-6752-43F7-BB52-D6797B598416}"/>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LCN-6055861-102723</a:t>
            </a:r>
          </a:p>
        </p:txBody>
      </p:sp>
      <p:sp>
        <p:nvSpPr>
          <p:cNvPr id="11" name="TextBox 10">
            <a:extLst>
              <a:ext uri="{FF2B5EF4-FFF2-40B4-BE49-F238E27FC236}">
                <a16:creationId xmlns:a16="http://schemas.microsoft.com/office/drawing/2014/main" id="{B50E9543-66C2-49DE-8523-B8177FDDD559}"/>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829"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30" r:id="rId1"/>
    <p:sldLayoutId id="2147484831" r:id="rId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6D9137D3-F2FF-534B-9BD8-BF3C08C437DF}"/>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2051" name="Text Placeholder 2">
            <a:extLst>
              <a:ext uri="{FF2B5EF4-FFF2-40B4-BE49-F238E27FC236}">
                <a16:creationId xmlns:a16="http://schemas.microsoft.com/office/drawing/2014/main" id="{8A0C5445-5860-F547-90AC-E75C977645C2}"/>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536D21B2-593C-4D6B-AF2A-52B64DF1CC25}"/>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78FCC51D-9DCC-9144-AB15-833900FAEA99}" type="slidenum">
              <a:rPr lang="en-US" altLang="en-US" sz="700">
                <a:cs typeface="Arial" panose="020B0604020202020204" pitchFamily="34" charset="0"/>
              </a:rPr>
              <a:pPr algn="r" eaLnBrk="1" hangingPunct="1"/>
              <a:t>‹#›</a:t>
            </a:fld>
            <a:endParaRPr lang="en-US" altLang="en-US" sz="700" dirty="0">
              <a:cs typeface="Arial" panose="020B0604020202020204" pitchFamily="34" charset="0"/>
            </a:endParaRPr>
          </a:p>
        </p:txBody>
      </p:sp>
      <p:sp>
        <p:nvSpPr>
          <p:cNvPr id="9" name="TextBox 8">
            <a:extLst>
              <a:ext uri="{FF2B5EF4-FFF2-40B4-BE49-F238E27FC236}">
                <a16:creationId xmlns:a16="http://schemas.microsoft.com/office/drawing/2014/main" id="{C79BDD97-6D3F-4C5F-B1ED-D0E508DFB48B}"/>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8271A487-913A-4D71-87E2-05E9FE2BB45C}"/>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LCN-6055861-102723</a:t>
            </a:r>
          </a:p>
        </p:txBody>
      </p:sp>
      <p:sp>
        <p:nvSpPr>
          <p:cNvPr id="13" name="TextBox 12">
            <a:extLst>
              <a:ext uri="{FF2B5EF4-FFF2-40B4-BE49-F238E27FC236}">
                <a16:creationId xmlns:a16="http://schemas.microsoft.com/office/drawing/2014/main" id="{52DD84B2-36A5-4665-BB60-816FCE29883B}"/>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818"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9AB0DC7-82D0-E649-BFF5-0BE60F2639B5}"/>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3075" name="Text Placeholder 2">
            <a:extLst>
              <a:ext uri="{FF2B5EF4-FFF2-40B4-BE49-F238E27FC236}">
                <a16:creationId xmlns:a16="http://schemas.microsoft.com/office/drawing/2014/main" id="{00FD56C3-5E5D-1845-938F-C449C22E4B47}"/>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E0F5456B-354C-4554-AA61-6020E31EE259}"/>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06D830F9-20DB-C74C-A123-4D9998D68B4F}" type="slidenum">
              <a:rPr lang="en-US" altLang="en-US" sz="700">
                <a:cs typeface="Arial" panose="020B0604020202020204" pitchFamily="34" charset="0"/>
              </a:rPr>
              <a:pPr algn="r" eaLnBrk="1" hangingPunct="1"/>
              <a:t>‹#›</a:t>
            </a:fld>
            <a:endParaRPr lang="en-US" altLang="en-US" sz="700" dirty="0">
              <a:cs typeface="Arial" panose="020B0604020202020204" pitchFamily="34" charset="0"/>
            </a:endParaRPr>
          </a:p>
        </p:txBody>
      </p:sp>
      <p:sp>
        <p:nvSpPr>
          <p:cNvPr id="10" name="TextBox 9">
            <a:extLst>
              <a:ext uri="{FF2B5EF4-FFF2-40B4-BE49-F238E27FC236}">
                <a16:creationId xmlns:a16="http://schemas.microsoft.com/office/drawing/2014/main" id="{D6A0A173-6650-4E1B-9CBE-CA53FE13B7BC}"/>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98A9D8C5-CB5C-4763-832F-C5C65964D938}"/>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LCN-6055861-102723</a:t>
            </a:r>
          </a:p>
        </p:txBody>
      </p:sp>
      <p:sp>
        <p:nvSpPr>
          <p:cNvPr id="13" name="TextBox 12">
            <a:extLst>
              <a:ext uri="{FF2B5EF4-FFF2-40B4-BE49-F238E27FC236}">
                <a16:creationId xmlns:a16="http://schemas.microsoft.com/office/drawing/2014/main" id="{687C4E57-FCDA-4245-849F-D4E8F35BE664}"/>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60742F4C-6CAE-A44C-A04C-E133DFA37F30}"/>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4099" name="Text Placeholder 2">
            <a:extLst>
              <a:ext uri="{FF2B5EF4-FFF2-40B4-BE49-F238E27FC236}">
                <a16:creationId xmlns:a16="http://schemas.microsoft.com/office/drawing/2014/main" id="{110FD172-1E06-C04A-954A-23C89B90D108}"/>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D71763D2-C497-438A-81D4-F216A086BAF9}"/>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1C3ADC32-5548-4040-B5D5-817C73B02011}" type="slidenum">
              <a:rPr lang="en-US" altLang="en-US" sz="700">
                <a:cs typeface="Arial" panose="020B0604020202020204" pitchFamily="34" charset="0"/>
              </a:rPr>
              <a:pPr algn="r" eaLnBrk="1" hangingPunct="1"/>
              <a:t>‹#›</a:t>
            </a:fld>
            <a:endParaRPr lang="en-US" altLang="en-US" sz="700" dirty="0">
              <a:cs typeface="Arial" panose="020B0604020202020204" pitchFamily="34" charset="0"/>
            </a:endParaRPr>
          </a:p>
        </p:txBody>
      </p:sp>
      <p:sp>
        <p:nvSpPr>
          <p:cNvPr id="10" name="TextBox 9">
            <a:extLst>
              <a:ext uri="{FF2B5EF4-FFF2-40B4-BE49-F238E27FC236}">
                <a16:creationId xmlns:a16="http://schemas.microsoft.com/office/drawing/2014/main" id="{C4A7603B-A3E9-41AF-9273-40D7544EC335}"/>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AC710285-FC3D-47D0-ACE5-B175A502BEF7}"/>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LCN-6055861-102723</a:t>
            </a:r>
          </a:p>
        </p:txBody>
      </p:sp>
      <p:sp>
        <p:nvSpPr>
          <p:cNvPr id="13" name="TextBox 12">
            <a:extLst>
              <a:ext uri="{FF2B5EF4-FFF2-40B4-BE49-F238E27FC236}">
                <a16:creationId xmlns:a16="http://schemas.microsoft.com/office/drawing/2014/main" id="{D1A5921B-1478-4FD1-A5CE-840C0BB48E83}"/>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782"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39E95AA-7E15-614D-ACC5-772D4CB160D0}"/>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5123" name="Text Placeholder 2">
            <a:extLst>
              <a:ext uri="{FF2B5EF4-FFF2-40B4-BE49-F238E27FC236}">
                <a16:creationId xmlns:a16="http://schemas.microsoft.com/office/drawing/2014/main" id="{B9805DA9-4554-B44C-B27D-33BF4FF93633}"/>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24066CBB-9899-4FC4-9106-875E56EEDB89}"/>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13F80077-2E63-7043-8926-9514540A9328}" type="slidenum">
              <a:rPr lang="en-US" altLang="en-US" sz="700">
                <a:solidFill>
                  <a:schemeClr val="bg1"/>
                </a:solidFill>
                <a:cs typeface="Arial" panose="020B0604020202020204" pitchFamily="34" charset="0"/>
              </a:rPr>
              <a:pPr algn="r" eaLnBrk="1" hangingPunct="1"/>
              <a:t>‹#›</a:t>
            </a:fld>
            <a:endParaRPr lang="en-US" altLang="en-US" sz="7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27DD3A5D-B670-45CB-904F-62E5670E5587}"/>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921996B5-E3B4-4F51-9F65-5C0B925DA605}"/>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LCN-6055861-102723</a:t>
            </a:r>
          </a:p>
        </p:txBody>
      </p:sp>
      <p:sp>
        <p:nvSpPr>
          <p:cNvPr id="13" name="TextBox 12">
            <a:extLst>
              <a:ext uri="{FF2B5EF4-FFF2-40B4-BE49-F238E27FC236}">
                <a16:creationId xmlns:a16="http://schemas.microsoft.com/office/drawing/2014/main" id="{FEDA776B-9EDE-435C-9FA7-A4A49BFFFD60}"/>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819" r:id="rId1"/>
    <p:sldLayoutId id="2147484783" r:id="rId2"/>
    <p:sldLayoutId id="2147484820" r:id="rId3"/>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Wingdings" pitchFamily="2" charset="2"/>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EC1DA32C-6906-8D40-9453-92D9B47C0FDD}"/>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6147" name="Text Placeholder 2">
            <a:extLst>
              <a:ext uri="{FF2B5EF4-FFF2-40B4-BE49-F238E27FC236}">
                <a16:creationId xmlns:a16="http://schemas.microsoft.com/office/drawing/2014/main" id="{3CB2FBC3-764A-D04B-A50D-360F42C5C183}"/>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529913A0-5849-49A2-B6DA-2485064DBE74}"/>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790EC237-2F0E-A646-8C55-E3975A99D416}" type="slidenum">
              <a:rPr lang="en-US" altLang="en-US" sz="700">
                <a:cs typeface="Arial" panose="020B0604020202020204" pitchFamily="34" charset="0"/>
              </a:rPr>
              <a:pPr algn="r" eaLnBrk="1" hangingPunct="1"/>
              <a:t>‹#›</a:t>
            </a:fld>
            <a:endParaRPr lang="en-US" altLang="en-US" sz="700" dirty="0">
              <a:cs typeface="Arial" panose="020B0604020202020204" pitchFamily="34" charset="0"/>
            </a:endParaRPr>
          </a:p>
        </p:txBody>
      </p:sp>
      <p:sp>
        <p:nvSpPr>
          <p:cNvPr id="10" name="TextBox 9">
            <a:extLst>
              <a:ext uri="{FF2B5EF4-FFF2-40B4-BE49-F238E27FC236}">
                <a16:creationId xmlns:a16="http://schemas.microsoft.com/office/drawing/2014/main" id="{5BCB47A0-7E99-434A-AE54-B1166A76BEE5}"/>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latin typeface="+mn-lt"/>
                <a:cs typeface="Arial" panose="020B0604020202020204" pitchFamily="34" charset="0"/>
              </a:rPr>
              <a:t>For financial professional use only. Not for use with the public.</a:t>
            </a:r>
          </a:p>
        </p:txBody>
      </p:sp>
      <p:sp>
        <p:nvSpPr>
          <p:cNvPr id="11" name="TextBox 10">
            <a:extLst>
              <a:ext uri="{FF2B5EF4-FFF2-40B4-BE49-F238E27FC236}">
                <a16:creationId xmlns:a16="http://schemas.microsoft.com/office/drawing/2014/main" id="{FF6A0F4C-81E2-42E9-9DE3-310FF37C6AF7}"/>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LCN-6055861-102723</a:t>
            </a:r>
          </a:p>
        </p:txBody>
      </p:sp>
      <p:sp>
        <p:nvSpPr>
          <p:cNvPr id="13" name="TextBox 12">
            <a:extLst>
              <a:ext uri="{FF2B5EF4-FFF2-40B4-BE49-F238E27FC236}">
                <a16:creationId xmlns:a16="http://schemas.microsoft.com/office/drawing/2014/main" id="{50305336-B9FE-46C9-AFFF-C236D8FB6CDF}"/>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784" r:id="rId1"/>
    <p:sldLayoutId id="2147484785" r:id="rId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65ECA305-A951-5E42-A2E0-5CC798E83D52}"/>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7171" name="Text Placeholder 2">
            <a:extLst>
              <a:ext uri="{FF2B5EF4-FFF2-40B4-BE49-F238E27FC236}">
                <a16:creationId xmlns:a16="http://schemas.microsoft.com/office/drawing/2014/main" id="{26323A35-FC70-DF40-8E68-2FFE4350E81E}"/>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C7951D8A-A9ED-41D6-8634-A618F396024A}"/>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65A09BCE-FC46-E847-8DD1-4C2241FAA46D}" type="slidenum">
              <a:rPr lang="en-US" altLang="en-US" sz="700">
                <a:solidFill>
                  <a:schemeClr val="bg1"/>
                </a:solidFill>
                <a:cs typeface="Arial" panose="020B0604020202020204" pitchFamily="34" charset="0"/>
              </a:rPr>
              <a:pPr algn="r" eaLnBrk="1" hangingPunct="1"/>
              <a:t>‹#›</a:t>
            </a:fld>
            <a:endParaRPr lang="en-US" altLang="en-US" sz="7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DEBDD2D9-957F-4878-9FCC-5956A85716CE}"/>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C0943121-C3D4-4BF0-9046-985C8C084528}"/>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LCN-6055861-102723</a:t>
            </a:r>
          </a:p>
        </p:txBody>
      </p:sp>
      <p:sp>
        <p:nvSpPr>
          <p:cNvPr id="13" name="TextBox 12">
            <a:extLst>
              <a:ext uri="{FF2B5EF4-FFF2-40B4-BE49-F238E27FC236}">
                <a16:creationId xmlns:a16="http://schemas.microsoft.com/office/drawing/2014/main" id="{F1C8EE7F-6F2F-46A4-8F61-6AE8A9E0D9B4}"/>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821" r:id="rId1"/>
    <p:sldLayoutId id="2147484786" r:id="rId2"/>
    <p:sldLayoutId id="2147484822" r:id="rId3"/>
    <p:sldLayoutId id="2147484823" r:id="rId4"/>
    <p:sldLayoutId id="2147484787" r:id="rId5"/>
    <p:sldLayoutId id="2147484824" r:id="rId6"/>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Wingdings" pitchFamily="2" charset="2"/>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CBE00164-6717-F343-978B-BC3920AE0952}"/>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8195" name="Text Placeholder 2">
            <a:extLst>
              <a:ext uri="{FF2B5EF4-FFF2-40B4-BE49-F238E27FC236}">
                <a16:creationId xmlns:a16="http://schemas.microsoft.com/office/drawing/2014/main" id="{F432C5CD-70E9-9A46-94F3-4AB0F41F890F}"/>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9" name="TextBox 8">
            <a:extLst>
              <a:ext uri="{FF2B5EF4-FFF2-40B4-BE49-F238E27FC236}">
                <a16:creationId xmlns:a16="http://schemas.microsoft.com/office/drawing/2014/main" id="{7BAC52F6-7B89-4889-964A-C01493DD8DBC}"/>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2FB89DE-517B-0142-A3A4-1B51F1175DB3}" type="slidenum">
              <a:rPr lang="en-US" altLang="en-US" sz="700">
                <a:cs typeface="Arial" panose="020B0604020202020204" pitchFamily="34" charset="0"/>
              </a:rPr>
              <a:pPr algn="r" eaLnBrk="1" hangingPunct="1"/>
              <a:t>‹#›</a:t>
            </a:fld>
            <a:endParaRPr lang="en-US" altLang="en-US" sz="700" dirty="0">
              <a:cs typeface="Arial" panose="020B0604020202020204" pitchFamily="34" charset="0"/>
            </a:endParaRPr>
          </a:p>
        </p:txBody>
      </p:sp>
      <p:sp>
        <p:nvSpPr>
          <p:cNvPr id="8" name="TextBox 7">
            <a:extLst>
              <a:ext uri="{FF2B5EF4-FFF2-40B4-BE49-F238E27FC236}">
                <a16:creationId xmlns:a16="http://schemas.microsoft.com/office/drawing/2014/main" id="{5B693C46-1BF2-4888-94FE-D4D719A5922D}"/>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0" kern="400" dirty="0">
                <a:latin typeface="+mn-lt"/>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CE98F452-FC75-442F-BC66-60ED65033537}"/>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LCN-6055861-102723</a:t>
            </a:r>
          </a:p>
        </p:txBody>
      </p:sp>
      <p:sp>
        <p:nvSpPr>
          <p:cNvPr id="11" name="TextBox 10">
            <a:extLst>
              <a:ext uri="{FF2B5EF4-FFF2-40B4-BE49-F238E27FC236}">
                <a16:creationId xmlns:a16="http://schemas.microsoft.com/office/drawing/2014/main" id="{7AACB4D2-1118-4B57-8F9F-98F28C336EB4}"/>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 id="2147484799" r:id="rId12"/>
    <p:sldLayoutId id="2147484800" r:id="rId13"/>
    <p:sldLayoutId id="2147484801" r:id="rId14"/>
    <p:sldLayoutId id="2147484802" r:id="rId15"/>
    <p:sldLayoutId id="2147484803" r:id="rId16"/>
    <p:sldLayoutId id="2147484804" r:id="rId17"/>
    <p:sldLayoutId id="2147484805" r:id="rId18"/>
    <p:sldLayoutId id="2147484806" r:id="rId19"/>
    <p:sldLayoutId id="2147484807" r:id="rId20"/>
    <p:sldLayoutId id="2147484808" r:id="rId21"/>
    <p:sldLayoutId id="2147484809" r:id="rId22"/>
    <p:sldLayoutId id="2147484810" r:id="rId23"/>
    <p:sldLayoutId id="2147484811" r:id="rId24"/>
    <p:sldLayoutId id="2147484812" r:id="rId25"/>
    <p:sldLayoutId id="2147484813" r:id="rId26"/>
    <p:sldLayoutId id="2147484825" r:id="rId27"/>
    <p:sldLayoutId id="2147484814" r:id="rId28"/>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accent1"/>
        </a:buClr>
        <a:buFont typeface="Wingdings" pitchFamily="2" charset="2"/>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rgbClr val="828282"/>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D7B83553-7822-934A-A1F8-7A6E77076516}"/>
              </a:ext>
            </a:extLst>
          </p:cNvPr>
          <p:cNvSpPr>
            <a:spLocks noGrp="1" noChangeArrowheads="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9219" name="Text Placeholder 2">
            <a:extLst>
              <a:ext uri="{FF2B5EF4-FFF2-40B4-BE49-F238E27FC236}">
                <a16:creationId xmlns:a16="http://schemas.microsoft.com/office/drawing/2014/main" id="{89A6E17F-07AF-4A41-9120-A7187B0CF989}"/>
              </a:ext>
            </a:extLst>
          </p:cNvPr>
          <p:cNvSpPr>
            <a:spLocks noGrp="1" noChangeArrowheads="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p:txBody>
      </p:sp>
      <p:sp>
        <p:nvSpPr>
          <p:cNvPr id="8" name="TextBox 7">
            <a:extLst>
              <a:ext uri="{FF2B5EF4-FFF2-40B4-BE49-F238E27FC236}">
                <a16:creationId xmlns:a16="http://schemas.microsoft.com/office/drawing/2014/main" id="{EB1B5428-C7F0-4A69-A832-B7D15EC83EC1}"/>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799ECE1F-48D6-9F41-927A-CC70957EBEF4}" type="slidenum">
              <a:rPr lang="en-US" altLang="en-US" sz="700">
                <a:solidFill>
                  <a:schemeClr val="bg1"/>
                </a:solidFill>
                <a:cs typeface="Arial" panose="020B0604020202020204" pitchFamily="34" charset="0"/>
              </a:rPr>
              <a:pPr algn="r" eaLnBrk="1" hangingPunct="1"/>
              <a:t>‹#›</a:t>
            </a:fld>
            <a:endParaRPr lang="en-US" altLang="en-US" sz="7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08CC909D-B8A3-4597-A38E-A14AA6432CB8}"/>
              </a:ext>
            </a:extLst>
          </p:cNvPr>
          <p:cNvSpPr txBox="1"/>
          <p:nvPr userDrawn="1"/>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0" kern="400" dirty="0">
                <a:solidFill>
                  <a:schemeClr val="bg1"/>
                </a:solidFill>
                <a:latin typeface="+mn-lt"/>
                <a:cs typeface="Arial" panose="020B0604020202020204" pitchFamily="34" charset="0"/>
              </a:rPr>
              <a:t>For financial professional use only. Not for use with the public.</a:t>
            </a:r>
          </a:p>
        </p:txBody>
      </p:sp>
      <p:sp>
        <p:nvSpPr>
          <p:cNvPr id="12" name="TextBox 11">
            <a:extLst>
              <a:ext uri="{FF2B5EF4-FFF2-40B4-BE49-F238E27FC236}">
                <a16:creationId xmlns:a16="http://schemas.microsoft.com/office/drawing/2014/main" id="{D16A5C40-F515-4F3E-929D-4E511B021407}"/>
              </a:ext>
            </a:extLst>
          </p:cNvPr>
          <p:cNvSpPr txBox="1"/>
          <p:nvPr userDrawn="1"/>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LCN-6055861-102723</a:t>
            </a:r>
          </a:p>
        </p:txBody>
      </p:sp>
      <p:sp>
        <p:nvSpPr>
          <p:cNvPr id="13" name="TextBox 12">
            <a:extLst>
              <a:ext uri="{FF2B5EF4-FFF2-40B4-BE49-F238E27FC236}">
                <a16:creationId xmlns:a16="http://schemas.microsoft.com/office/drawing/2014/main" id="{83049545-2DF2-4ADD-B8B3-E83F39C4176F}"/>
              </a:ext>
            </a:extLst>
          </p:cNvPr>
          <p:cNvSpPr txBox="1"/>
          <p:nvPr userDrawn="1"/>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©2023 Lincoln National Corporation</a:t>
            </a:r>
          </a:p>
        </p:txBody>
      </p:sp>
    </p:spTree>
  </p:cSld>
  <p:clrMap bg1="lt1" tx1="dk1" bg2="lt2" tx2="dk2" accent1="accent1" accent2="accent2" accent3="accent3" accent4="accent4" accent5="accent5" accent6="accent6" hlink="hlink" folHlink="folHlink"/>
  <p:sldLayoutIdLst>
    <p:sldLayoutId id="2147484826" r:id="rId1"/>
    <p:sldLayoutId id="2147484827" r:id="rId2"/>
    <p:sldLayoutId id="2147484815" r:id="rId3"/>
    <p:sldLayoutId id="2147484828" r:id="rId4"/>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Wingdings" pitchFamily="2" charset="2"/>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s://visit.lfg.com/ADV-AMRC-FLI001"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hyperlink" Target="mailto:AdvancedSales@LFG.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5.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Placeholder 20">
            <a:extLst>
              <a:ext uri="{FF2B5EF4-FFF2-40B4-BE49-F238E27FC236}">
                <a16:creationId xmlns:a16="http://schemas.microsoft.com/office/drawing/2014/main" id="{41FECAAC-D873-6F43-8D7D-7CE59FB80308}"/>
              </a:ext>
            </a:extLst>
          </p:cNvPr>
          <p:cNvPicPr>
            <a:picLocks noGrp="1" noChangeAspect="1" noChangeArrowheads="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2091" y="0"/>
            <a:ext cx="12194167" cy="6858000"/>
          </a:xfrm>
        </p:spPr>
      </p:pic>
      <p:sp>
        <p:nvSpPr>
          <p:cNvPr id="29699" name="Text Placeholder 2">
            <a:extLst>
              <a:ext uri="{FF2B5EF4-FFF2-40B4-BE49-F238E27FC236}">
                <a16:creationId xmlns:a16="http://schemas.microsoft.com/office/drawing/2014/main" id="{2D4B8291-B0F8-DE4A-9A7A-9D4B2A77CB73}"/>
              </a:ext>
            </a:extLst>
          </p:cNvPr>
          <p:cNvSpPr>
            <a:spLocks noGrp="1" noChangeArrowheads="1"/>
          </p:cNvSpPr>
          <p:nvPr>
            <p:ph type="body" sz="quarter" idx="25"/>
          </p:nvPr>
        </p:nvSpPr>
        <p:spPr>
          <a:xfrm>
            <a:off x="6281738" y="573088"/>
            <a:ext cx="5330825" cy="5395912"/>
          </a:xfrm>
        </p:spPr>
        <p:txBody>
          <a:bodyPr/>
          <a:lstStyle/>
          <a:p>
            <a:pPr eaLnBrk="1" hangingPunct="1"/>
            <a:endParaRPr lang="en-US" altLang="en-US" dirty="0"/>
          </a:p>
        </p:txBody>
      </p:sp>
      <p:sp>
        <p:nvSpPr>
          <p:cNvPr id="29701" name="TextBox 30">
            <a:extLst>
              <a:ext uri="{FF2B5EF4-FFF2-40B4-BE49-F238E27FC236}">
                <a16:creationId xmlns:a16="http://schemas.microsoft.com/office/drawing/2014/main" id="{E5C751FC-7FAC-124B-B658-3ACD3D25ABE5}"/>
              </a:ext>
            </a:extLst>
          </p:cNvPr>
          <p:cNvSpPr txBox="1">
            <a:spLocks noChangeArrowheads="1"/>
          </p:cNvSpPr>
          <p:nvPr/>
        </p:nvSpPr>
        <p:spPr bwMode="auto">
          <a:xfrm>
            <a:off x="571500" y="5775325"/>
            <a:ext cx="27432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300"/>
              </a:spcAft>
            </a:pPr>
            <a:r>
              <a:rPr lang="en-US" altLang="en-US" sz="700" dirty="0">
                <a:cs typeface="Arial" panose="020B0604020202020204" pitchFamily="34" charset="0"/>
              </a:rPr>
              <a:t>Insurance products issued by:</a:t>
            </a:r>
          </a:p>
          <a:p>
            <a:pPr eaLnBrk="1" hangingPunct="1">
              <a:spcAft>
                <a:spcPts val="300"/>
              </a:spcAft>
            </a:pPr>
            <a:r>
              <a:rPr lang="en-US" altLang="en-US" sz="700" dirty="0">
                <a:cs typeface="Arial" panose="020B0604020202020204" pitchFamily="34" charset="0"/>
              </a:rPr>
              <a:t>The Lincoln National Life Insurance Company </a:t>
            </a:r>
          </a:p>
        </p:txBody>
      </p:sp>
      <p:graphicFrame>
        <p:nvGraphicFramePr>
          <p:cNvPr id="36" name="Table 35">
            <a:extLst>
              <a:ext uri="{FF2B5EF4-FFF2-40B4-BE49-F238E27FC236}">
                <a16:creationId xmlns:a16="http://schemas.microsoft.com/office/drawing/2014/main" id="{DC43C122-68D0-480B-915C-1E18643AC264}"/>
              </a:ext>
            </a:extLst>
          </p:cNvPr>
          <p:cNvGraphicFramePr>
            <a:graphicFrameLocks noGrp="1"/>
          </p:cNvGraphicFramePr>
          <p:nvPr/>
        </p:nvGraphicFramePr>
        <p:xfrm>
          <a:off x="571500" y="4643438"/>
          <a:ext cx="1176338" cy="930276"/>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29716" name="Picture 36">
            <a:extLst>
              <a:ext uri="{FF2B5EF4-FFF2-40B4-BE49-F238E27FC236}">
                <a16:creationId xmlns:a16="http://schemas.microsoft.com/office/drawing/2014/main" id="{371A4768-D618-134B-BADD-9016FF36007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7" name="Text Placeholder 13">
            <a:extLst>
              <a:ext uri="{FF2B5EF4-FFF2-40B4-BE49-F238E27FC236}">
                <a16:creationId xmlns:a16="http://schemas.microsoft.com/office/drawing/2014/main" id="{D7239B67-1EB9-2E47-9854-9C8F0E35ADFA}"/>
              </a:ext>
            </a:extLst>
          </p:cNvPr>
          <p:cNvSpPr txBox="1">
            <a:spLocks noChangeArrowheads="1"/>
          </p:cNvSpPr>
          <p:nvPr/>
        </p:nvSpPr>
        <p:spPr bwMode="auto">
          <a:xfrm>
            <a:off x="6811963" y="1103313"/>
            <a:ext cx="42703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600"/>
              </a:spcAft>
              <a:buClr>
                <a:schemeClr val="bg1"/>
              </a:buClr>
              <a:buFont typeface="Wingdings" pitchFamily="2" charset="2"/>
              <a:buChar char="§"/>
              <a:defRPr sz="1600">
                <a:solidFill>
                  <a:schemeClr val="bg1"/>
                </a:solidFill>
                <a:latin typeface="Calibri" panose="020F0502020204030204" pitchFamily="34" charset="0"/>
                <a:cs typeface="Arial" panose="020B0604020202020204" pitchFamily="34" charset="0"/>
              </a:defRPr>
            </a:lvl1pPr>
            <a:lvl2pPr marL="365125" indent="-182563">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2pPr>
            <a:lvl3pPr marL="685800"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3pPr>
            <a:lvl4pPr marL="858838"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4pPr>
            <a:lvl5pPr marL="1031875"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9pPr>
          </a:lstStyle>
          <a:p>
            <a:pPr eaLnBrk="1" hangingPunct="1">
              <a:lnSpc>
                <a:spcPts val="4200"/>
              </a:lnSpc>
              <a:buFont typeface="Wingdings" pitchFamily="2" charset="2"/>
              <a:buNone/>
            </a:pPr>
            <a:r>
              <a:rPr lang="en-US" altLang="en-US" sz="5000" dirty="0">
                <a:solidFill>
                  <a:schemeClr val="tx1"/>
                </a:solidFill>
                <a:latin typeface="Georgia" panose="02040502050405020303" pitchFamily="18" charset="0"/>
              </a:rPr>
              <a:t>10</a:t>
            </a:r>
            <a:r>
              <a:rPr lang="en-US" altLang="en-US" sz="4200" dirty="0">
                <a:solidFill>
                  <a:schemeClr val="tx1"/>
                </a:solidFill>
                <a:latin typeface="Georgia" panose="02040502050405020303" pitchFamily="18" charset="0"/>
              </a:rPr>
              <a:t>-minute</a:t>
            </a:r>
            <a:br>
              <a:rPr lang="en-US" altLang="en-US" sz="4200" dirty="0">
                <a:solidFill>
                  <a:schemeClr val="tx1"/>
                </a:solidFill>
                <a:latin typeface="Georgia" panose="02040502050405020303" pitchFamily="18" charset="0"/>
              </a:rPr>
            </a:br>
            <a:r>
              <a:rPr lang="en-US" altLang="en-US" sz="4200" dirty="0">
                <a:solidFill>
                  <a:schemeClr val="tx1"/>
                </a:solidFill>
                <a:latin typeface="Georgia" panose="02040502050405020303" pitchFamily="18" charset="0"/>
              </a:rPr>
              <a:t>Sales Concept</a:t>
            </a:r>
          </a:p>
        </p:txBody>
      </p:sp>
      <p:sp>
        <p:nvSpPr>
          <p:cNvPr id="29718" name="Title 14">
            <a:extLst>
              <a:ext uri="{FF2B5EF4-FFF2-40B4-BE49-F238E27FC236}">
                <a16:creationId xmlns:a16="http://schemas.microsoft.com/office/drawing/2014/main" id="{7E06BE3C-2DD6-144F-9751-08A5BFD1B6AC}"/>
              </a:ext>
            </a:extLst>
          </p:cNvPr>
          <p:cNvSpPr txBox="1">
            <a:spLocks noChangeArrowheads="1"/>
          </p:cNvSpPr>
          <p:nvPr/>
        </p:nvSpPr>
        <p:spPr bwMode="auto">
          <a:xfrm>
            <a:off x="6811963" y="2192338"/>
            <a:ext cx="427037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700" b="1" dirty="0">
                <a:solidFill>
                  <a:schemeClr val="accent1"/>
                </a:solidFill>
                <a:latin typeface="Georgia" panose="02040502050405020303" pitchFamily="18" charset="0"/>
              </a:rPr>
              <a:t>Brought to you by</a:t>
            </a:r>
            <a:br>
              <a:rPr lang="en-US" altLang="en-US" sz="1700" b="1" dirty="0">
                <a:solidFill>
                  <a:schemeClr val="accent1"/>
                </a:solidFill>
                <a:latin typeface="Georgia" panose="02040502050405020303" pitchFamily="18" charset="0"/>
              </a:rPr>
            </a:br>
            <a:r>
              <a:rPr lang="en-US" altLang="en-US" sz="1700" b="1" dirty="0">
                <a:solidFill>
                  <a:schemeClr val="accent1"/>
                </a:solidFill>
                <a:latin typeface="Georgia" panose="02040502050405020303" pitchFamily="18" charset="0"/>
              </a:rPr>
              <a:t>Lincoln Advanced Sales Solutions</a:t>
            </a:r>
          </a:p>
        </p:txBody>
      </p:sp>
      <p:sp>
        <p:nvSpPr>
          <p:cNvPr id="29719" name="Text Placeholder 13">
            <a:extLst>
              <a:ext uri="{FF2B5EF4-FFF2-40B4-BE49-F238E27FC236}">
                <a16:creationId xmlns:a16="http://schemas.microsoft.com/office/drawing/2014/main" id="{B5D7ACC7-ECA9-5843-BF0E-2DCA7B64D708}"/>
              </a:ext>
            </a:extLst>
          </p:cNvPr>
          <p:cNvSpPr txBox="1">
            <a:spLocks noChangeArrowheads="1"/>
          </p:cNvSpPr>
          <p:nvPr/>
        </p:nvSpPr>
        <p:spPr bwMode="auto">
          <a:xfrm>
            <a:off x="6811963" y="2978150"/>
            <a:ext cx="4541837"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600"/>
              </a:spcAft>
              <a:buClr>
                <a:schemeClr val="bg1"/>
              </a:buClr>
              <a:buFont typeface="Wingdings" pitchFamily="2" charset="2"/>
              <a:buChar char="§"/>
              <a:defRPr sz="1600">
                <a:solidFill>
                  <a:schemeClr val="bg1"/>
                </a:solidFill>
                <a:latin typeface="Calibri" panose="020F0502020204030204" pitchFamily="34" charset="0"/>
                <a:cs typeface="Arial" panose="020B0604020202020204" pitchFamily="34" charset="0"/>
              </a:defRPr>
            </a:lvl1pPr>
            <a:lvl2pPr marL="365125" indent="-182563">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2pPr>
            <a:lvl3pPr marL="685800"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3pPr>
            <a:lvl4pPr marL="858838"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4pPr>
            <a:lvl5pPr marL="1031875" indent="-173038">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600"/>
              </a:spcAft>
              <a:buClr>
                <a:schemeClr val="bg1"/>
              </a:buClr>
              <a:buFont typeface="Calibri" panose="020F0502020204030204" pitchFamily="34" charset="0"/>
              <a:buChar char="»"/>
              <a:defRPr sz="1600">
                <a:solidFill>
                  <a:schemeClr val="bg1"/>
                </a:solidFill>
                <a:latin typeface="Calibri" panose="020F0502020204030204" pitchFamily="34" charset="0"/>
                <a:cs typeface="Arial" panose="020B0604020202020204" pitchFamily="34" charset="0"/>
              </a:defRPr>
            </a:lvl9pPr>
          </a:lstStyle>
          <a:p>
            <a:pPr eaLnBrk="1" hangingPunct="1">
              <a:spcAft>
                <a:spcPct val="0"/>
              </a:spcAft>
              <a:buFont typeface="Wingdings" pitchFamily="2" charset="2"/>
              <a:buNone/>
            </a:pPr>
            <a:r>
              <a:rPr lang="en-US" altLang="en-US" sz="1700" b="1" dirty="0">
                <a:solidFill>
                  <a:schemeClr val="tx1"/>
                </a:solidFill>
                <a:latin typeface="Georgia" panose="02040502050405020303" pitchFamily="18" charset="0"/>
                <a:cs typeface="Calibri" panose="020F0502020204030204" pitchFamily="34" charset="0"/>
              </a:rPr>
              <a:t>Increasing the Transfer Rate</a:t>
            </a:r>
          </a:p>
          <a:p>
            <a:pPr eaLnBrk="1" hangingPunct="1">
              <a:spcAft>
                <a:spcPct val="0"/>
              </a:spcAft>
              <a:buFont typeface="Wingdings" pitchFamily="2" charset="2"/>
              <a:buNone/>
            </a:pPr>
            <a:r>
              <a:rPr lang="en-US" altLang="en-US" sz="1700" dirty="0">
                <a:solidFill>
                  <a:schemeClr val="tx1"/>
                </a:solidFill>
                <a:latin typeface="Georgia" panose="02040502050405020303" pitchFamily="18" charset="0"/>
                <a:cs typeface="Calibri" panose="020F0502020204030204" pitchFamily="34" charset="0"/>
              </a:rPr>
              <a:t>Using life insurance when transferring an IRA</a:t>
            </a:r>
          </a:p>
        </p:txBody>
      </p:sp>
      <p:sp>
        <p:nvSpPr>
          <p:cNvPr id="29720" name="Text Placeholder 7">
            <a:extLst>
              <a:ext uri="{FF2B5EF4-FFF2-40B4-BE49-F238E27FC236}">
                <a16:creationId xmlns:a16="http://schemas.microsoft.com/office/drawing/2014/main" id="{13D5C373-95DB-5144-BAB6-694B26BCF4D2}"/>
              </a:ext>
            </a:extLst>
          </p:cNvPr>
          <p:cNvSpPr>
            <a:spLocks noGrp="1" noChangeArrowheads="1"/>
          </p:cNvSpPr>
          <p:nvPr>
            <p:ph type="body" sz="quarter" idx="11"/>
          </p:nvPr>
        </p:nvSpPr>
        <p:spPr>
          <a:xfrm>
            <a:off x="6811963" y="4316413"/>
            <a:ext cx="2286000" cy="152400"/>
          </a:xfrm>
        </p:spPr>
        <p:txBody>
          <a:bodyPr/>
          <a:lstStyle/>
          <a:p>
            <a:pPr eaLnBrk="1" hangingPunct="1">
              <a:spcAft>
                <a:spcPct val="0"/>
              </a:spcAft>
            </a:pPr>
            <a:endParaRPr lang="en-US" altLang="en-US" dirty="0"/>
          </a:p>
        </p:txBody>
      </p:sp>
      <p:sp>
        <p:nvSpPr>
          <p:cNvPr id="29721" name="Text Placeholder 11">
            <a:extLst>
              <a:ext uri="{FF2B5EF4-FFF2-40B4-BE49-F238E27FC236}">
                <a16:creationId xmlns:a16="http://schemas.microsoft.com/office/drawing/2014/main" id="{0EAE0A88-457F-9347-92F8-6515F1FE10A3}"/>
              </a:ext>
            </a:extLst>
          </p:cNvPr>
          <p:cNvSpPr>
            <a:spLocks noGrp="1" noChangeArrowheads="1"/>
          </p:cNvSpPr>
          <p:nvPr>
            <p:ph type="body" sz="quarter" idx="12"/>
          </p:nvPr>
        </p:nvSpPr>
        <p:spPr>
          <a:xfrm>
            <a:off x="6811963" y="4513263"/>
            <a:ext cx="2286000" cy="320675"/>
          </a:xfrm>
        </p:spPr>
        <p:txBody>
          <a:bodyPr/>
          <a:lstStyle/>
          <a:p>
            <a:pPr eaLnBrk="1" hangingPunct="1">
              <a:spcAft>
                <a:spcPct val="0"/>
              </a:spcAft>
            </a:pPr>
            <a:endParaRPr lang="en-US" altLang="en-US" dirty="0"/>
          </a:p>
        </p:txBody>
      </p:sp>
      <p:sp>
        <p:nvSpPr>
          <p:cNvPr id="41" name="TextBox 40">
            <a:extLst>
              <a:ext uri="{FF2B5EF4-FFF2-40B4-BE49-F238E27FC236}">
                <a16:creationId xmlns:a16="http://schemas.microsoft.com/office/drawing/2014/main" id="{DBC276CF-FDFD-4D35-9568-801E7B0A70E1}"/>
              </a:ext>
            </a:extLst>
          </p:cNvPr>
          <p:cNvSpPr txBox="1"/>
          <p:nvPr/>
        </p:nvSpPr>
        <p:spPr>
          <a:xfrm>
            <a:off x="2041525" y="6443663"/>
            <a:ext cx="6950075" cy="122237"/>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kern="400" dirty="0">
                <a:latin typeface="+mn-lt"/>
                <a:cs typeface="Arial" panose="020B0604020202020204" pitchFamily="34" charset="0"/>
              </a:rPr>
              <a:t>For financial professional use only. Not for use with the public.</a:t>
            </a:r>
          </a:p>
        </p:txBody>
      </p:sp>
      <p:sp>
        <p:nvSpPr>
          <p:cNvPr id="42" name="TextBox 41">
            <a:extLst>
              <a:ext uri="{FF2B5EF4-FFF2-40B4-BE49-F238E27FC236}">
                <a16:creationId xmlns:a16="http://schemas.microsoft.com/office/drawing/2014/main" id="{3E3BED0C-E8C8-4844-89D4-829DE7FA4F5B}"/>
              </a:ext>
            </a:extLst>
          </p:cNvPr>
          <p:cNvSpPr txBox="1"/>
          <p:nvPr/>
        </p:nvSpPr>
        <p:spPr>
          <a:xfrm>
            <a:off x="546100" y="6442789"/>
            <a:ext cx="1708150" cy="123111"/>
          </a:xfrm>
          <a:prstGeom prst="rect">
            <a:avLst/>
          </a:prstGeom>
          <a:noFill/>
        </p:spPr>
        <p:txBody>
          <a:bodyPr lIns="0" tIns="0" rIns="0" bIns="0" anchor="b">
            <a:spAutoFit/>
          </a:bodyPr>
          <a:lstStyle/>
          <a:p>
            <a:pPr eaLnBrk="1" fontAlgn="auto" hangingPunct="1">
              <a:spcBef>
                <a:spcPts val="0"/>
              </a:spcBef>
              <a:spcAft>
                <a:spcPts val="0"/>
              </a:spcAft>
              <a:defRPr/>
            </a:pPr>
            <a:r>
              <a:rPr lang="en-US" sz="800" kern="400" dirty="0">
                <a:latin typeface="+mn-lt"/>
                <a:cs typeface="Arial" panose="020B0604020202020204" pitchFamily="34" charset="0"/>
              </a:rPr>
              <a:t>LCN-6055861-102723</a:t>
            </a:r>
          </a:p>
        </p:txBody>
      </p:sp>
      <p:sp>
        <p:nvSpPr>
          <p:cNvPr id="43" name="TextBox 42">
            <a:extLst>
              <a:ext uri="{FF2B5EF4-FFF2-40B4-BE49-F238E27FC236}">
                <a16:creationId xmlns:a16="http://schemas.microsoft.com/office/drawing/2014/main" id="{3BBE2C66-D25D-49C1-A19A-FCDCC6040F58}"/>
              </a:ext>
            </a:extLst>
          </p:cNvPr>
          <p:cNvSpPr txBox="1"/>
          <p:nvPr/>
        </p:nvSpPr>
        <p:spPr>
          <a:xfrm>
            <a:off x="8991600" y="6443663"/>
            <a:ext cx="2243138"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2" name="Text Placeholder 1">
            <a:extLst>
              <a:ext uri="{FF2B5EF4-FFF2-40B4-BE49-F238E27FC236}">
                <a16:creationId xmlns:a16="http://schemas.microsoft.com/office/drawing/2014/main" id="{68C30A20-BEFA-6AA2-FEF8-9831D474D8FB}"/>
              </a:ext>
            </a:extLst>
          </p:cNvPr>
          <p:cNvSpPr>
            <a:spLocks noGrp="1"/>
          </p:cNvSpPr>
          <p:nvPr>
            <p:ph type="body" sz="quarter" idx="19"/>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A456C9E7-E6DF-FB4F-9823-2D8F69D6C786}"/>
              </a:ext>
            </a:extLst>
          </p:cNvPr>
          <p:cNvSpPr>
            <a:spLocks noGrp="1" noChangeArrowheads="1"/>
          </p:cNvSpPr>
          <p:nvPr>
            <p:ph type="title"/>
          </p:nvPr>
        </p:nvSpPr>
        <p:spPr>
          <a:xfrm>
            <a:off x="571500" y="484188"/>
            <a:ext cx="11036300" cy="522287"/>
          </a:xfrm>
        </p:spPr>
        <p:txBody>
          <a:bodyPr/>
          <a:lstStyle/>
          <a:p>
            <a:r>
              <a:rPr lang="en-US" altLang="en-US" dirty="0"/>
              <a:t>Transfer rate</a:t>
            </a:r>
          </a:p>
        </p:txBody>
      </p:sp>
      <p:sp>
        <p:nvSpPr>
          <p:cNvPr id="48131" name="Text Placeholder 2">
            <a:extLst>
              <a:ext uri="{FF2B5EF4-FFF2-40B4-BE49-F238E27FC236}">
                <a16:creationId xmlns:a16="http://schemas.microsoft.com/office/drawing/2014/main" id="{CA640044-F05C-F247-BB76-315C277A572A}"/>
              </a:ext>
            </a:extLst>
          </p:cNvPr>
          <p:cNvSpPr>
            <a:spLocks noGrp="1" noChangeArrowheads="1"/>
          </p:cNvSpPr>
          <p:nvPr>
            <p:ph type="body" sz="quarter" idx="10"/>
          </p:nvPr>
        </p:nvSpPr>
        <p:spPr>
          <a:xfrm>
            <a:off x="571500" y="1014413"/>
            <a:ext cx="11036300" cy="274637"/>
          </a:xfrm>
        </p:spPr>
        <p:txBody>
          <a:bodyPr/>
          <a:lstStyle/>
          <a:p>
            <a:pPr>
              <a:spcAft>
                <a:spcPct val="0"/>
              </a:spcAft>
            </a:pPr>
            <a:r>
              <a:rPr lang="en-US" altLang="en-US" dirty="0"/>
              <a:t>How life insurance fits</a:t>
            </a:r>
          </a:p>
          <a:p>
            <a:pPr>
              <a:spcAft>
                <a:spcPct val="0"/>
              </a:spcAft>
            </a:pPr>
            <a:endParaRPr lang="en-US" altLang="en-US" dirty="0"/>
          </a:p>
        </p:txBody>
      </p:sp>
      <p:sp>
        <p:nvSpPr>
          <p:cNvPr id="10" name="TextBox 9">
            <a:extLst>
              <a:ext uri="{FF2B5EF4-FFF2-40B4-BE49-F238E27FC236}">
                <a16:creationId xmlns:a16="http://schemas.microsoft.com/office/drawing/2014/main" id="{951F7EA6-217B-6F43-9D0D-AC1D4E3F76FA}"/>
              </a:ext>
            </a:extLst>
          </p:cNvPr>
          <p:cNvSpPr txBox="1">
            <a:spLocks noChangeArrowheads="1"/>
          </p:cNvSpPr>
          <p:nvPr/>
        </p:nvSpPr>
        <p:spPr bwMode="auto">
          <a:xfrm flipH="1">
            <a:off x="10119360" y="1757550"/>
            <a:ext cx="1463040" cy="1463040"/>
          </a:xfrm>
          <a:prstGeom prst="rect">
            <a:avLst/>
          </a:prstGeom>
          <a:solidFill>
            <a:srgbClr val="224F8B"/>
          </a:solidFill>
          <a:ln w="12700">
            <a:noFill/>
            <a:miter lim="800000"/>
            <a:headEnd/>
            <a:tailEnd/>
          </a:ln>
        </p:spPr>
        <p:txBody>
          <a:bodyPr lIns="0" tIns="0" rIns="0" bIns="0" anchor="ctr"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dirty="0">
                <a:solidFill>
                  <a:schemeClr val="bg2"/>
                </a:solidFill>
                <a:cs typeface="Arial" panose="020B0604020202020204" pitchFamily="34" charset="0"/>
              </a:rPr>
              <a:t>Net transfer rate</a:t>
            </a:r>
          </a:p>
          <a:p>
            <a:pPr algn="ctr"/>
            <a:r>
              <a:rPr lang="en-US" altLang="en-US" sz="4800" b="1" dirty="0">
                <a:solidFill>
                  <a:schemeClr val="bg2"/>
                </a:solidFill>
                <a:cs typeface="Arial" panose="020B0604020202020204" pitchFamily="34" charset="0"/>
              </a:rPr>
              <a:t>60</a:t>
            </a:r>
            <a:r>
              <a:rPr lang="en-US" altLang="en-US" sz="4800" b="1" baseline="30000" dirty="0">
                <a:solidFill>
                  <a:schemeClr val="bg2"/>
                </a:solidFill>
                <a:cs typeface="Arial" panose="020B0604020202020204" pitchFamily="34" charset="0"/>
              </a:rPr>
              <a:t>%</a:t>
            </a:r>
          </a:p>
        </p:txBody>
      </p:sp>
      <p:cxnSp>
        <p:nvCxnSpPr>
          <p:cNvPr id="15" name="Straight Connector 14">
            <a:extLst>
              <a:ext uri="{FF2B5EF4-FFF2-40B4-BE49-F238E27FC236}">
                <a16:creationId xmlns:a16="http://schemas.microsoft.com/office/drawing/2014/main" id="{3F8B239C-B38F-43B3-9C3E-C93C73D4D912}"/>
              </a:ext>
            </a:extLst>
          </p:cNvPr>
          <p:cNvCxnSpPr>
            <a:cxnSpLocks/>
          </p:cNvCxnSpPr>
          <p:nvPr/>
        </p:nvCxnSpPr>
        <p:spPr>
          <a:xfrm>
            <a:off x="0" y="3662550"/>
            <a:ext cx="12192000" cy="0"/>
          </a:xfrm>
          <a:prstGeom prst="line">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48139" name="Picture 11" descr="Icon&#10;&#10;Description automatically generated">
            <a:extLst>
              <a:ext uri="{FF2B5EF4-FFF2-40B4-BE49-F238E27FC236}">
                <a16:creationId xmlns:a16="http://schemas.microsoft.com/office/drawing/2014/main" id="{E0B6A0A2-802F-EB47-93FC-F6303069174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37837"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DA10EEF3-A85D-C648-8BD9-F30ECBDB524B}"/>
              </a:ext>
            </a:extLst>
          </p:cNvPr>
          <p:cNvSpPr txBox="1">
            <a:spLocks noChangeArrowheads="1"/>
          </p:cNvSpPr>
          <p:nvPr/>
        </p:nvSpPr>
        <p:spPr bwMode="auto">
          <a:xfrm flipH="1">
            <a:off x="10119360" y="4381688"/>
            <a:ext cx="1463040" cy="1463040"/>
          </a:xfrm>
          <a:prstGeom prst="rect">
            <a:avLst/>
          </a:prstGeom>
          <a:solidFill>
            <a:srgbClr val="224F8B"/>
          </a:solidFill>
          <a:ln w="12700">
            <a:noFill/>
            <a:miter lim="800000"/>
            <a:headEnd/>
            <a:tailEnd/>
          </a:ln>
        </p:spPr>
        <p:txBody>
          <a:bodyPr lIns="0" tIns="0" rIns="0" bIns="0" anchor="ctr"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dirty="0">
                <a:solidFill>
                  <a:schemeClr val="bg2"/>
                </a:solidFill>
                <a:cs typeface="Arial" panose="020B0604020202020204" pitchFamily="34" charset="0"/>
              </a:rPr>
              <a:t>Net transfer rate</a:t>
            </a:r>
          </a:p>
          <a:p>
            <a:pPr algn="ctr"/>
            <a:r>
              <a:rPr lang="en-US" altLang="en-US" sz="4800" b="1" dirty="0">
                <a:solidFill>
                  <a:schemeClr val="bg2"/>
                </a:solidFill>
                <a:cs typeface="Arial" panose="020B0604020202020204" pitchFamily="34" charset="0"/>
              </a:rPr>
              <a:t>83</a:t>
            </a:r>
            <a:r>
              <a:rPr lang="en-US" altLang="en-US" sz="4800" b="1" baseline="30000" dirty="0">
                <a:solidFill>
                  <a:schemeClr val="bg2"/>
                </a:solidFill>
                <a:cs typeface="Arial" panose="020B0604020202020204" pitchFamily="34" charset="0"/>
              </a:rPr>
              <a:t>%</a:t>
            </a:r>
          </a:p>
        </p:txBody>
      </p:sp>
      <p:grpSp>
        <p:nvGrpSpPr>
          <p:cNvPr id="30" name="Group 29">
            <a:extLst>
              <a:ext uri="{FF2B5EF4-FFF2-40B4-BE49-F238E27FC236}">
                <a16:creationId xmlns:a16="http://schemas.microsoft.com/office/drawing/2014/main" id="{DD790CAC-899F-F948-B216-E3BEBC12DE83}"/>
              </a:ext>
            </a:extLst>
          </p:cNvPr>
          <p:cNvGrpSpPr/>
          <p:nvPr/>
        </p:nvGrpSpPr>
        <p:grpSpPr>
          <a:xfrm>
            <a:off x="4572000" y="1586576"/>
            <a:ext cx="5049077" cy="1723549"/>
            <a:chOff x="4735513" y="1476851"/>
            <a:chExt cx="5049077" cy="1723549"/>
          </a:xfrm>
        </p:grpSpPr>
        <p:sp>
          <p:nvSpPr>
            <p:cNvPr id="48136" name="TextBox 3">
              <a:extLst>
                <a:ext uri="{FF2B5EF4-FFF2-40B4-BE49-F238E27FC236}">
                  <a16:creationId xmlns:a16="http://schemas.microsoft.com/office/drawing/2014/main" id="{25901368-4A8B-2A46-A844-AB37D9A6B75D}"/>
                </a:ext>
              </a:extLst>
            </p:cNvPr>
            <p:cNvSpPr txBox="1">
              <a:spLocks noChangeArrowheads="1"/>
            </p:cNvSpPr>
            <p:nvPr/>
          </p:nvSpPr>
          <p:spPr bwMode="auto">
            <a:xfrm>
              <a:off x="4735513" y="1476851"/>
              <a:ext cx="3574414"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cs typeface="Arial" panose="020B0604020202020204" pitchFamily="34" charset="0"/>
                </a:rPr>
                <a:t>IRA balance at time of transfer</a:t>
              </a:r>
            </a:p>
            <a:p>
              <a:endParaRPr lang="en-US" altLang="en-US" sz="1400" dirty="0">
                <a:cs typeface="Arial" panose="020B0604020202020204" pitchFamily="34" charset="0"/>
              </a:endParaRPr>
            </a:p>
            <a:p>
              <a:r>
                <a:rPr lang="en-US" altLang="en-US" sz="1400" dirty="0">
                  <a:cs typeface="Arial" panose="020B0604020202020204" pitchFamily="34" charset="0"/>
                </a:rPr>
                <a:t>Ten annual distributions of $103,009 x 10 years =</a:t>
              </a:r>
            </a:p>
            <a:p>
              <a:endParaRPr lang="en-US" altLang="en-US" sz="1400" dirty="0">
                <a:cs typeface="Arial" panose="020B0604020202020204" pitchFamily="34" charset="0"/>
              </a:endParaRPr>
            </a:p>
            <a:p>
              <a:r>
                <a:rPr lang="en-US" altLang="en-US" sz="1400" dirty="0">
                  <a:cs typeface="Arial" panose="020B0604020202020204" pitchFamily="34" charset="0"/>
                </a:rPr>
                <a:t>Fed $36,053 x 10 years =</a:t>
              </a:r>
            </a:p>
            <a:p>
              <a:r>
                <a:rPr lang="en-US" altLang="en-US" sz="1400" dirty="0">
                  <a:cs typeface="Arial" panose="020B0604020202020204" pitchFamily="34" charset="0"/>
                </a:rPr>
                <a:t>State $5,150 x 10 years =</a:t>
              </a:r>
            </a:p>
            <a:p>
              <a:endParaRPr lang="en-US" altLang="en-US" sz="1400" dirty="0">
                <a:cs typeface="Arial" panose="020B0604020202020204" pitchFamily="34" charset="0"/>
              </a:endParaRPr>
            </a:p>
            <a:p>
              <a:r>
                <a:rPr lang="en-US" altLang="en-US" sz="1400" dirty="0">
                  <a:cs typeface="Arial" panose="020B0604020202020204" pitchFamily="34" charset="0"/>
                </a:rPr>
                <a:t>Cumulative total after tax =</a:t>
              </a:r>
            </a:p>
          </p:txBody>
        </p:sp>
        <p:sp>
          <p:nvSpPr>
            <p:cNvPr id="21" name="TextBox 3">
              <a:extLst>
                <a:ext uri="{FF2B5EF4-FFF2-40B4-BE49-F238E27FC236}">
                  <a16:creationId xmlns:a16="http://schemas.microsoft.com/office/drawing/2014/main" id="{404DEE77-09A0-0A43-8443-299DAF06D8BD}"/>
                </a:ext>
              </a:extLst>
            </p:cNvPr>
            <p:cNvSpPr txBox="1">
              <a:spLocks noChangeArrowheads="1"/>
            </p:cNvSpPr>
            <p:nvPr/>
          </p:nvSpPr>
          <p:spPr bwMode="auto">
            <a:xfrm>
              <a:off x="8915399" y="1476851"/>
              <a:ext cx="86919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sz="1400" b="1" dirty="0">
                  <a:cs typeface="Arial" panose="020B0604020202020204" pitchFamily="34" charset="0"/>
                </a:rPr>
                <a:t>$795,411</a:t>
              </a:r>
            </a:p>
            <a:p>
              <a:pPr algn="r"/>
              <a:endParaRPr lang="en-US" altLang="en-US" sz="1400" b="1" dirty="0">
                <a:cs typeface="Arial" panose="020B0604020202020204" pitchFamily="34" charset="0"/>
              </a:endParaRPr>
            </a:p>
            <a:p>
              <a:pPr algn="r"/>
              <a:r>
                <a:rPr lang="en-US" altLang="en-US" sz="1400" b="1" dirty="0">
                  <a:cs typeface="Arial" panose="020B0604020202020204" pitchFamily="34" charset="0"/>
                </a:rPr>
                <a:t>$1,030,090</a:t>
              </a:r>
            </a:p>
            <a:p>
              <a:pPr algn="r"/>
              <a:endParaRPr lang="en-US" altLang="en-US" sz="1400" b="1" dirty="0">
                <a:cs typeface="Arial" panose="020B0604020202020204" pitchFamily="34" charset="0"/>
              </a:endParaRPr>
            </a:p>
            <a:p>
              <a:pPr algn="r"/>
              <a:r>
                <a:rPr lang="en-US" altLang="en-US" sz="1400" b="1" dirty="0">
                  <a:cs typeface="Arial" panose="020B0604020202020204" pitchFamily="34" charset="0"/>
                </a:rPr>
                <a:t>$360,530</a:t>
              </a:r>
            </a:p>
            <a:p>
              <a:pPr algn="r"/>
              <a:r>
                <a:rPr lang="en-US" altLang="en-US" sz="1400" b="1" dirty="0">
                  <a:cs typeface="Arial" panose="020B0604020202020204" pitchFamily="34" charset="0"/>
                </a:rPr>
                <a:t>$51,500</a:t>
              </a:r>
            </a:p>
            <a:p>
              <a:pPr algn="r"/>
              <a:endParaRPr lang="en-US" altLang="en-US" sz="1400" b="1" dirty="0">
                <a:cs typeface="Arial" panose="020B0604020202020204" pitchFamily="34" charset="0"/>
              </a:endParaRPr>
            </a:p>
            <a:p>
              <a:pPr algn="r"/>
              <a:r>
                <a:rPr lang="en-US" altLang="en-US" sz="1400" b="1" dirty="0">
                  <a:cs typeface="Arial" panose="020B0604020202020204" pitchFamily="34" charset="0"/>
                </a:rPr>
                <a:t>$618,054</a:t>
              </a:r>
            </a:p>
          </p:txBody>
        </p:sp>
        <p:cxnSp>
          <p:nvCxnSpPr>
            <p:cNvPr id="5" name="Straight Connector 4">
              <a:extLst>
                <a:ext uri="{FF2B5EF4-FFF2-40B4-BE49-F238E27FC236}">
                  <a16:creationId xmlns:a16="http://schemas.microsoft.com/office/drawing/2014/main" id="{88B67598-1BA5-B945-AE54-ABE4253DAA19}"/>
                </a:ext>
              </a:extLst>
            </p:cNvPr>
            <p:cNvCxnSpPr/>
            <p:nvPr/>
          </p:nvCxnSpPr>
          <p:spPr>
            <a:xfrm>
              <a:off x="7010400" y="1625600"/>
              <a:ext cx="19050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0B233DC-1957-0A45-98ED-856947A5C288}"/>
                </a:ext>
              </a:extLst>
            </p:cNvPr>
            <p:cNvCxnSpPr>
              <a:cxnSpLocks/>
            </p:cNvCxnSpPr>
            <p:nvPr/>
          </p:nvCxnSpPr>
          <p:spPr>
            <a:xfrm>
              <a:off x="8309927" y="2088292"/>
              <a:ext cx="605473"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AB24F7F-F603-FF4B-92FE-8649BB5FE6FE}"/>
                </a:ext>
              </a:extLst>
            </p:cNvPr>
            <p:cNvCxnSpPr>
              <a:cxnSpLocks/>
            </p:cNvCxnSpPr>
            <p:nvPr/>
          </p:nvCxnSpPr>
          <p:spPr>
            <a:xfrm>
              <a:off x="6629400" y="2500184"/>
              <a:ext cx="22860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E90F316-4E13-9D40-81C2-48D2A4DB851D}"/>
                </a:ext>
              </a:extLst>
            </p:cNvPr>
            <p:cNvCxnSpPr>
              <a:cxnSpLocks/>
            </p:cNvCxnSpPr>
            <p:nvPr/>
          </p:nvCxnSpPr>
          <p:spPr>
            <a:xfrm>
              <a:off x="6781800" y="3126260"/>
              <a:ext cx="21336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DC2B2FD-D19F-00DB-AD8F-8FE25E046CB2}"/>
                </a:ext>
              </a:extLst>
            </p:cNvPr>
            <p:cNvCxnSpPr>
              <a:cxnSpLocks/>
            </p:cNvCxnSpPr>
            <p:nvPr/>
          </p:nvCxnSpPr>
          <p:spPr>
            <a:xfrm>
              <a:off x="6629400" y="2709675"/>
              <a:ext cx="22860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FAF83E59-C0C2-1046-85D7-849BACB09A00}"/>
              </a:ext>
            </a:extLst>
          </p:cNvPr>
          <p:cNvGrpSpPr/>
          <p:nvPr/>
        </p:nvGrpSpPr>
        <p:grpSpPr>
          <a:xfrm>
            <a:off x="4572000" y="3979852"/>
            <a:ext cx="4941887" cy="2154436"/>
            <a:chOff x="4735513" y="3865364"/>
            <a:chExt cx="4941887" cy="2154436"/>
          </a:xfrm>
        </p:grpSpPr>
        <p:sp>
          <p:nvSpPr>
            <p:cNvPr id="48137" name="TextBox 13">
              <a:extLst>
                <a:ext uri="{FF2B5EF4-FFF2-40B4-BE49-F238E27FC236}">
                  <a16:creationId xmlns:a16="http://schemas.microsoft.com/office/drawing/2014/main" id="{26BC37AA-1A9A-3945-89F0-04EDF1E78A24}"/>
                </a:ext>
              </a:extLst>
            </p:cNvPr>
            <p:cNvSpPr txBox="1">
              <a:spLocks noChangeArrowheads="1"/>
            </p:cNvSpPr>
            <p:nvPr/>
          </p:nvSpPr>
          <p:spPr bwMode="auto">
            <a:xfrm>
              <a:off x="4735513" y="3865364"/>
              <a:ext cx="39116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dirty="0">
                  <a:cs typeface="Arial" panose="020B0604020202020204" pitchFamily="34" charset="0"/>
                </a:rPr>
                <a:t>IRA balance at time of transfer</a:t>
              </a:r>
            </a:p>
            <a:p>
              <a:endParaRPr lang="en-US" altLang="en-US" sz="1400" dirty="0">
                <a:cs typeface="Arial" panose="020B0604020202020204" pitchFamily="34" charset="0"/>
              </a:endParaRPr>
            </a:p>
            <a:p>
              <a:r>
                <a:rPr lang="en-US" altLang="en-US" sz="1400" dirty="0">
                  <a:cs typeface="Arial" panose="020B0604020202020204" pitchFamily="34" charset="0"/>
                </a:rPr>
                <a:t>Ten annual distributions of $102,834 x years =</a:t>
              </a:r>
            </a:p>
            <a:p>
              <a:endParaRPr lang="en-US" altLang="en-US" sz="1400" dirty="0">
                <a:cs typeface="Arial" panose="020B0604020202020204" pitchFamily="34" charset="0"/>
              </a:endParaRPr>
            </a:p>
            <a:p>
              <a:r>
                <a:rPr lang="en-US" altLang="en-US" sz="1400" dirty="0">
                  <a:cs typeface="Arial" panose="020B0604020202020204" pitchFamily="34" charset="0"/>
                </a:rPr>
                <a:t>Fed $35,992 x 10 years =</a:t>
              </a:r>
            </a:p>
            <a:p>
              <a:r>
                <a:rPr lang="en-US" altLang="en-US" sz="1400" dirty="0">
                  <a:cs typeface="Arial" panose="020B0604020202020204" pitchFamily="34" charset="0"/>
                </a:rPr>
                <a:t>State $5,142 x 10 years =</a:t>
              </a:r>
            </a:p>
            <a:p>
              <a:endParaRPr lang="en-US" altLang="en-US" sz="1400" dirty="0">
                <a:cs typeface="Arial" panose="020B0604020202020204" pitchFamily="34" charset="0"/>
              </a:endParaRPr>
            </a:p>
            <a:p>
              <a:r>
                <a:rPr lang="en-US" altLang="en-US" sz="1400" dirty="0">
                  <a:cs typeface="Arial" panose="020B0604020202020204" pitchFamily="34" charset="0"/>
                </a:rPr>
                <a:t>Life insurance death benefit =</a:t>
              </a:r>
            </a:p>
            <a:p>
              <a:endParaRPr lang="en-US" altLang="en-US" sz="1400" dirty="0">
                <a:cs typeface="Arial" panose="020B0604020202020204" pitchFamily="34" charset="0"/>
              </a:endParaRPr>
            </a:p>
            <a:p>
              <a:r>
                <a:rPr lang="en-US" altLang="en-US" sz="1400" dirty="0">
                  <a:cs typeface="Arial" panose="020B0604020202020204" pitchFamily="34" charset="0"/>
                </a:rPr>
                <a:t>Cumulative total after tax =</a:t>
              </a:r>
            </a:p>
          </p:txBody>
        </p:sp>
        <p:sp>
          <p:nvSpPr>
            <p:cNvPr id="20" name="TextBox 13">
              <a:extLst>
                <a:ext uri="{FF2B5EF4-FFF2-40B4-BE49-F238E27FC236}">
                  <a16:creationId xmlns:a16="http://schemas.microsoft.com/office/drawing/2014/main" id="{295FD3B6-CEDD-384E-9AB4-F303AF4430E4}"/>
                </a:ext>
              </a:extLst>
            </p:cNvPr>
            <p:cNvSpPr txBox="1">
              <a:spLocks noChangeArrowheads="1"/>
            </p:cNvSpPr>
            <p:nvPr/>
          </p:nvSpPr>
          <p:spPr bwMode="auto">
            <a:xfrm>
              <a:off x="8763000" y="3865364"/>
              <a:ext cx="9144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r>
                <a:rPr lang="en-US" altLang="en-US" sz="1400" b="1" dirty="0">
                  <a:cs typeface="Arial" panose="020B0604020202020204" pitchFamily="34" charset="0"/>
                </a:rPr>
                <a:t>$794,061</a:t>
              </a:r>
            </a:p>
            <a:p>
              <a:pPr algn="r"/>
              <a:endParaRPr lang="en-US" altLang="en-US" sz="1400" b="1" dirty="0">
                <a:cs typeface="Arial" panose="020B0604020202020204" pitchFamily="34" charset="0"/>
              </a:endParaRPr>
            </a:p>
            <a:p>
              <a:pPr algn="r"/>
              <a:r>
                <a:rPr lang="en-US" altLang="en-US" sz="1400" b="1" dirty="0">
                  <a:cs typeface="Arial" panose="020B0604020202020204" pitchFamily="34" charset="0"/>
                </a:rPr>
                <a:t>$1,028,340</a:t>
              </a:r>
            </a:p>
            <a:p>
              <a:pPr algn="r"/>
              <a:endParaRPr lang="en-US" altLang="en-US" sz="1400" b="1" dirty="0">
                <a:cs typeface="Arial" panose="020B0604020202020204" pitchFamily="34" charset="0"/>
              </a:endParaRPr>
            </a:p>
            <a:p>
              <a:pPr algn="r"/>
              <a:r>
                <a:rPr lang="en-US" altLang="en-US" sz="1400" b="1" dirty="0">
                  <a:cs typeface="Arial" panose="020B0604020202020204" pitchFamily="34" charset="0"/>
                </a:rPr>
                <a:t>$359,020</a:t>
              </a:r>
            </a:p>
            <a:p>
              <a:pPr algn="r"/>
              <a:r>
                <a:rPr lang="en-US" altLang="en-US" sz="1400" b="1" dirty="0">
                  <a:cs typeface="Arial" panose="020B0604020202020204" pitchFamily="34" charset="0"/>
                </a:rPr>
                <a:t>$51,420</a:t>
              </a:r>
            </a:p>
            <a:p>
              <a:pPr algn="r"/>
              <a:endParaRPr lang="en-US" altLang="en-US" sz="1400" b="1" dirty="0">
                <a:cs typeface="Arial" panose="020B0604020202020204" pitchFamily="34" charset="0"/>
              </a:endParaRPr>
            </a:p>
            <a:p>
              <a:pPr algn="r"/>
              <a:r>
                <a:rPr lang="en-US" altLang="en-US" sz="1400" b="1" dirty="0">
                  <a:cs typeface="Arial" panose="020B0604020202020204" pitchFamily="34" charset="0"/>
                </a:rPr>
                <a:t>$1,000,000</a:t>
              </a:r>
            </a:p>
            <a:p>
              <a:pPr algn="r"/>
              <a:endParaRPr lang="en-US" altLang="en-US" sz="1400" b="1" dirty="0">
                <a:cs typeface="Arial" panose="020B0604020202020204" pitchFamily="34" charset="0"/>
              </a:endParaRPr>
            </a:p>
            <a:p>
              <a:pPr algn="r"/>
              <a:r>
                <a:rPr lang="en-US" altLang="en-US" sz="1400" b="1" dirty="0">
                  <a:cs typeface="Arial" panose="020B0604020202020204" pitchFamily="34" charset="0"/>
                </a:rPr>
                <a:t>$1,960,920</a:t>
              </a:r>
            </a:p>
          </p:txBody>
        </p:sp>
        <p:cxnSp>
          <p:nvCxnSpPr>
            <p:cNvPr id="34" name="Straight Connector 33">
              <a:extLst>
                <a:ext uri="{FF2B5EF4-FFF2-40B4-BE49-F238E27FC236}">
                  <a16:creationId xmlns:a16="http://schemas.microsoft.com/office/drawing/2014/main" id="{E8E36C8E-7DDB-2044-9079-69BAE07CF33C}"/>
                </a:ext>
              </a:extLst>
            </p:cNvPr>
            <p:cNvCxnSpPr/>
            <p:nvPr/>
          </p:nvCxnSpPr>
          <p:spPr>
            <a:xfrm>
              <a:off x="7010400" y="4048898"/>
              <a:ext cx="19050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4158A1-C58E-2440-928B-9CBA595FF27E}"/>
                </a:ext>
              </a:extLst>
            </p:cNvPr>
            <p:cNvCxnSpPr>
              <a:cxnSpLocks/>
            </p:cNvCxnSpPr>
            <p:nvPr/>
          </p:nvCxnSpPr>
          <p:spPr>
            <a:xfrm>
              <a:off x="8088313" y="4460790"/>
              <a:ext cx="6858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481DC6-4889-754A-B512-582EE2109BE0}"/>
                </a:ext>
              </a:extLst>
            </p:cNvPr>
            <p:cNvCxnSpPr>
              <a:cxnSpLocks/>
            </p:cNvCxnSpPr>
            <p:nvPr/>
          </p:nvCxnSpPr>
          <p:spPr>
            <a:xfrm>
              <a:off x="6629400" y="4872682"/>
              <a:ext cx="22860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45AB74C-7073-A64B-A74A-15B2CA899BE6}"/>
                </a:ext>
              </a:extLst>
            </p:cNvPr>
            <p:cNvCxnSpPr>
              <a:cxnSpLocks/>
            </p:cNvCxnSpPr>
            <p:nvPr/>
          </p:nvCxnSpPr>
          <p:spPr>
            <a:xfrm>
              <a:off x="6919913" y="5524158"/>
              <a:ext cx="1843087"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EEBB4E0-D63F-A94E-86F9-2FE9495F0C83}"/>
                </a:ext>
              </a:extLst>
            </p:cNvPr>
            <p:cNvCxnSpPr>
              <a:cxnSpLocks/>
            </p:cNvCxnSpPr>
            <p:nvPr/>
          </p:nvCxnSpPr>
          <p:spPr>
            <a:xfrm>
              <a:off x="6781800" y="5951839"/>
              <a:ext cx="19812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8D0AB0-16F1-D25E-8FDA-5A368E6FEE35}"/>
                </a:ext>
              </a:extLst>
            </p:cNvPr>
            <p:cNvCxnSpPr>
              <a:cxnSpLocks/>
            </p:cNvCxnSpPr>
            <p:nvPr/>
          </p:nvCxnSpPr>
          <p:spPr>
            <a:xfrm>
              <a:off x="6640513" y="5067112"/>
              <a:ext cx="22860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grpSp>
      <p:graphicFrame>
        <p:nvGraphicFramePr>
          <p:cNvPr id="2" name="Chart 1">
            <a:extLst>
              <a:ext uri="{FF2B5EF4-FFF2-40B4-BE49-F238E27FC236}">
                <a16:creationId xmlns:a16="http://schemas.microsoft.com/office/drawing/2014/main" id="{A6FD79E2-0827-AD42-9890-21314C3B21E8}"/>
              </a:ext>
            </a:extLst>
          </p:cNvPr>
          <p:cNvGraphicFramePr/>
          <p:nvPr>
            <p:extLst>
              <p:ext uri="{D42A27DB-BD31-4B8C-83A1-F6EECF244321}">
                <p14:modId xmlns:p14="http://schemas.microsoft.com/office/powerpoint/2010/main" val="497952539"/>
              </p:ext>
            </p:extLst>
          </p:nvPr>
        </p:nvGraphicFramePr>
        <p:xfrm>
          <a:off x="245183" y="1388276"/>
          <a:ext cx="3574414" cy="2435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157F046B-B847-E7A3-0888-E6D5EBACD457}"/>
              </a:ext>
            </a:extLst>
          </p:cNvPr>
          <p:cNvGraphicFramePr/>
          <p:nvPr>
            <p:extLst>
              <p:ext uri="{D42A27DB-BD31-4B8C-83A1-F6EECF244321}">
                <p14:modId xmlns:p14="http://schemas.microsoft.com/office/powerpoint/2010/main" val="477205872"/>
              </p:ext>
            </p:extLst>
          </p:nvPr>
        </p:nvGraphicFramePr>
        <p:xfrm>
          <a:off x="265874" y="3833027"/>
          <a:ext cx="3764500" cy="230828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0A8BFEE2-D495-DDE3-0E3B-D83B755BCD00}"/>
              </a:ext>
            </a:extLst>
          </p:cNvPr>
          <p:cNvSpPr txBox="1"/>
          <p:nvPr/>
        </p:nvSpPr>
        <p:spPr>
          <a:xfrm>
            <a:off x="572380" y="6283270"/>
            <a:ext cx="10537738" cy="123111"/>
          </a:xfrm>
          <a:prstGeom prst="rect">
            <a:avLst/>
          </a:prstGeom>
          <a:noFill/>
        </p:spPr>
        <p:txBody>
          <a:bodyPr wrap="square" lIns="0" tIns="0" rIns="0" bIns="0">
            <a:spAutoFit/>
          </a:bodyPr>
          <a:lstStyle/>
          <a:p>
            <a:pPr algn="l"/>
            <a:r>
              <a:rPr lang="en-US" sz="800" b="0" i="0" dirty="0">
                <a:solidFill>
                  <a:srgbClr val="333333"/>
                </a:solidFill>
                <a:effectLst/>
                <a:latin typeface="+mj-lt"/>
              </a:rPr>
              <a:t>Note: A fixed income tax rate is assumed for illustration purposes. The actual effective tax rate will be lower since income falls into different brackets and is taxed at different rates.</a:t>
            </a:r>
            <a:endParaRPr lang="en-US" sz="800" dirty="0">
              <a:latin typeface="+mj-lt"/>
              <a:cs typeface="Arial" panose="020B0604020202020204" pitchFamily="34" charset="0"/>
            </a:endParaRPr>
          </a:p>
        </p:txBody>
      </p:sp>
      <p:cxnSp>
        <p:nvCxnSpPr>
          <p:cNvPr id="7" name="Straight Connector 6">
            <a:extLst>
              <a:ext uri="{FF2B5EF4-FFF2-40B4-BE49-F238E27FC236}">
                <a16:creationId xmlns:a16="http://schemas.microsoft.com/office/drawing/2014/main" id="{A0698510-94C4-76CA-0C91-0CBB326774A8}"/>
              </a:ext>
            </a:extLst>
          </p:cNvPr>
          <p:cNvCxnSpPr/>
          <p:nvPr/>
        </p:nvCxnSpPr>
        <p:spPr>
          <a:xfrm flipH="1" flipV="1">
            <a:off x="2004365" y="3235985"/>
            <a:ext cx="102413" cy="136322"/>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866D451-AFB2-064E-B783-690D4EE9F643}"/>
              </a:ext>
            </a:extLst>
          </p:cNvPr>
          <p:cNvSpPr>
            <a:spLocks noGrp="1" noChangeArrowheads="1"/>
          </p:cNvSpPr>
          <p:nvPr>
            <p:ph type="title"/>
          </p:nvPr>
        </p:nvSpPr>
        <p:spPr/>
        <p:txBody>
          <a:bodyPr/>
          <a:lstStyle/>
          <a:p>
            <a:pPr eaLnBrk="1" hangingPunct="1"/>
            <a:r>
              <a:rPr lang="en-US" altLang="en-US" dirty="0"/>
              <a:t>How many clients do you have with</a:t>
            </a:r>
            <a:br>
              <a:rPr lang="en-US" altLang="en-US" dirty="0"/>
            </a:br>
            <a:r>
              <a:rPr lang="en-US" altLang="en-US" dirty="0"/>
              <a:t>IRA balances who ...</a:t>
            </a:r>
          </a:p>
        </p:txBody>
      </p:sp>
      <p:sp>
        <p:nvSpPr>
          <p:cNvPr id="50180" name="Text Placeholder 3">
            <a:extLst>
              <a:ext uri="{FF2B5EF4-FFF2-40B4-BE49-F238E27FC236}">
                <a16:creationId xmlns:a16="http://schemas.microsoft.com/office/drawing/2014/main" id="{08FBCBB9-FE58-7E47-8173-4AA75E7AD57B}"/>
              </a:ext>
            </a:extLst>
          </p:cNvPr>
          <p:cNvSpPr txBox="1">
            <a:spLocks noChangeArrowheads="1"/>
          </p:cNvSpPr>
          <p:nvPr/>
        </p:nvSpPr>
        <p:spPr bwMode="auto">
          <a:xfrm>
            <a:off x="571500" y="2428875"/>
            <a:ext cx="8491537"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25425" indent="-225425">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6713"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539750" indent="-171450">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712788" indent="-171450">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884238" indent="-171450">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3414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7986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2558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713038" indent="-171450"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lnSpc>
                <a:spcPct val="150000"/>
              </a:lnSpc>
            </a:pPr>
            <a:r>
              <a:rPr lang="en-US" altLang="en-US" sz="1800" dirty="0"/>
              <a:t>Have excess qualified assets not needed for their own income</a:t>
            </a:r>
          </a:p>
          <a:p>
            <a:pPr eaLnBrk="1" hangingPunct="1">
              <a:lnSpc>
                <a:spcPct val="150000"/>
              </a:lnSpc>
            </a:pPr>
            <a:r>
              <a:rPr lang="en-US" altLang="en-US" sz="1800" dirty="0"/>
              <a:t>Have a desire to leave a legacy to the next generation</a:t>
            </a:r>
          </a:p>
          <a:p>
            <a:pPr eaLnBrk="1" hangingPunct="1">
              <a:lnSpc>
                <a:spcPct val="150000"/>
              </a:lnSpc>
            </a:pPr>
            <a:r>
              <a:rPr lang="en-US" altLang="en-US" sz="1800" dirty="0"/>
              <a:t>Express concern about transfer taxes at death</a:t>
            </a:r>
          </a:p>
          <a:p>
            <a:pPr eaLnBrk="1" hangingPunct="1">
              <a:lnSpc>
                <a:spcPct val="150000"/>
              </a:lnSpc>
            </a:pPr>
            <a:r>
              <a:rPr lang="en-US" altLang="en-US" sz="1800" dirty="0"/>
              <a:t>Have done prior trust planning for the purposes of asset transfer</a:t>
            </a:r>
          </a:p>
        </p:txBody>
      </p:sp>
      <p:pic>
        <p:nvPicPr>
          <p:cNvPr id="50181" name="Picture 4">
            <a:extLst>
              <a:ext uri="{FF2B5EF4-FFF2-40B4-BE49-F238E27FC236}">
                <a16:creationId xmlns:a16="http://schemas.microsoft.com/office/drawing/2014/main" id="{5C4320DD-EC87-6E4F-9299-2C8D5B15E1B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47437"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34E28C1-7D3F-4F25-CBE2-CEDF67E755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51496" y="1566332"/>
            <a:ext cx="3706979" cy="37086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6C0F9E5-664E-C343-B8D4-07DC257E8C8A}"/>
              </a:ext>
            </a:extLst>
          </p:cNvPr>
          <p:cNvSpPr>
            <a:spLocks noGrp="1" noChangeArrowheads="1"/>
          </p:cNvSpPr>
          <p:nvPr>
            <p:ph type="title"/>
          </p:nvPr>
        </p:nvSpPr>
        <p:spPr/>
        <p:txBody>
          <a:bodyPr/>
          <a:lstStyle/>
          <a:p>
            <a:pPr eaLnBrk="1" hangingPunct="1"/>
            <a:r>
              <a:rPr lang="en-US" altLang="en-US" dirty="0"/>
              <a:t>How Lincoln provides support</a:t>
            </a:r>
          </a:p>
        </p:txBody>
      </p:sp>
      <p:sp>
        <p:nvSpPr>
          <p:cNvPr id="4" name="Text Placeholder 3">
            <a:extLst>
              <a:ext uri="{FF2B5EF4-FFF2-40B4-BE49-F238E27FC236}">
                <a16:creationId xmlns:a16="http://schemas.microsoft.com/office/drawing/2014/main" id="{81395CC1-0600-488D-A94F-D6B0260EB8DD}"/>
              </a:ext>
            </a:extLst>
          </p:cNvPr>
          <p:cNvSpPr txBox="1">
            <a:spLocks/>
          </p:cNvSpPr>
          <p:nvPr/>
        </p:nvSpPr>
        <p:spPr>
          <a:xfrm>
            <a:off x="576263" y="1442915"/>
            <a:ext cx="10061574" cy="4719241"/>
          </a:xfrm>
          <a:prstGeom prst="rect">
            <a:avLst/>
          </a:prstGeom>
        </p:spPr>
        <p:txBody>
          <a:bodyPr wrap="square" lIns="0" tIns="0" rIns="0" bIns="0" numCol="1">
            <a:spAutoFit/>
          </a:bodyPr>
          <a:lstStyle>
            <a:lvl1pPr marL="183600" indent="-1836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1pPr>
            <a:lvl2pPr marL="367200" indent="-1836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2pPr>
            <a:lvl3pPr marL="540000" indent="-172800" algn="l" defTabSz="914400" rtl="0" eaLnBrk="1" latinLnBrk="0" hangingPunct="1">
              <a:lnSpc>
                <a:spcPct val="100000"/>
              </a:lnSpc>
              <a:spcBef>
                <a:spcPts val="0"/>
              </a:spcBef>
              <a:spcAft>
                <a:spcPts val="800"/>
              </a:spcAft>
              <a:buFont typeface="Calibri" panose="020F0502020204030204" pitchFamily="34" charset="0"/>
              <a:buChar char="▫"/>
              <a:defRPr sz="1600" kern="1200">
                <a:solidFill>
                  <a:schemeClr val="tx1"/>
                </a:solidFill>
                <a:latin typeface="+mn-lt"/>
                <a:ea typeface="+mn-ea"/>
                <a:cs typeface="+mn-cs"/>
              </a:defRPr>
            </a:lvl3pPr>
            <a:lvl4pPr marL="712800" indent="-172800" algn="l" defTabSz="914400" rtl="0" eaLnBrk="1" latinLnBrk="0" hangingPunct="1">
              <a:lnSpc>
                <a:spcPct val="100000"/>
              </a:lnSpc>
              <a:spcBef>
                <a:spcPts val="0"/>
              </a:spcBef>
              <a:spcAft>
                <a:spcPts val="800"/>
              </a:spcAft>
              <a:buFont typeface="Arial" panose="020B0604020202020204" pitchFamily="34" charset="0"/>
              <a:buChar char="◦"/>
              <a:defRPr sz="1600" b="0" kern="1200">
                <a:solidFill>
                  <a:schemeClr val="tx1"/>
                </a:solidFill>
                <a:latin typeface="+mn-lt"/>
                <a:ea typeface="+mn-ea"/>
                <a:cs typeface="+mn-cs"/>
              </a:defRPr>
            </a:lvl4pPr>
            <a:lvl5pPr marL="885600" indent="-172800" algn="l" defTabSz="914400" rtl="0" eaLnBrk="1" latinLnBrk="0" hangingPunct="1">
              <a:lnSpc>
                <a:spcPct val="100000"/>
              </a:lnSpc>
              <a:spcBef>
                <a:spcPts val="0"/>
              </a:spcBef>
              <a:spcAft>
                <a:spcPts val="800"/>
              </a:spcAft>
              <a:buFont typeface="Arial" panose="020B0604020202020204" pitchFamily="34" charset="0"/>
              <a:buChar char="»"/>
              <a:tabLst/>
              <a:defRPr sz="16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800"/>
              </a:spcAft>
              <a:buFont typeface="Arial" panose="020B0604020202020204" pitchFamily="34" charset="0"/>
              <a:buChar char="​"/>
              <a:defRPr sz="1600" b="1" kern="1200"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600"/>
              </a:spcAft>
              <a:buFont typeface="Arial" panose="020B0604020202020204" pitchFamily="34" charset="0"/>
              <a:buChar char="​"/>
              <a:defRPr sz="1200" b="1" kern="1200" baseline="0">
                <a:solidFill>
                  <a:schemeClr val="tx1"/>
                </a:solidFill>
                <a:latin typeface="+mn-lt"/>
                <a:ea typeface="+mn-ea"/>
                <a:cs typeface="+mn-cs"/>
              </a:defRPr>
            </a:lvl9pPr>
          </a:lstStyle>
          <a:p>
            <a:pPr marL="0" indent="0" fontAlgn="auto">
              <a:buFont typeface="Arial" panose="020B0604020202020204" pitchFamily="34" charset="0"/>
              <a:buNone/>
              <a:defRPr/>
            </a:pPr>
            <a:r>
              <a:rPr lang="en-US" sz="2400" b="1" dirty="0">
                <a:solidFill>
                  <a:srgbClr val="AD112B"/>
                </a:solidFill>
              </a:rPr>
              <a:t>Resources</a:t>
            </a:r>
          </a:p>
          <a:p>
            <a:pPr fontAlgn="auto">
              <a:buClr>
                <a:schemeClr val="accent1"/>
              </a:buClr>
              <a:buFont typeface="Wingdings" pitchFamily="2" charset="2"/>
              <a:buChar char="§"/>
              <a:defRPr/>
            </a:pPr>
            <a:r>
              <a:rPr lang="en-US" sz="2400" b="1" dirty="0"/>
              <a:t>Advanced Market Resource Center (AMRC)</a:t>
            </a:r>
          </a:p>
          <a:p>
            <a:pPr lvl="1" fontAlgn="auto">
              <a:buClr>
                <a:schemeClr val="accent1"/>
              </a:buClr>
              <a:buFont typeface="Wingdings" pitchFamily="2" charset="2"/>
              <a:buChar char="§"/>
              <a:defRPr/>
            </a:pPr>
            <a:r>
              <a:rPr lang="en-US" sz="2000" dirty="0">
                <a:solidFill>
                  <a:srgbClr val="000000"/>
                </a:solidFill>
                <a:hlinkClick r:id="rId3"/>
              </a:rPr>
              <a:t>Click here to start exploring with this how-to access guide</a:t>
            </a:r>
            <a:endParaRPr lang="en-US" sz="2000" b="1" dirty="0"/>
          </a:p>
          <a:p>
            <a:pPr fontAlgn="auto">
              <a:buClr>
                <a:schemeClr val="accent1"/>
              </a:buClr>
              <a:buFont typeface="Wingdings" pitchFamily="2" charset="2"/>
              <a:buChar char="§"/>
              <a:defRPr/>
            </a:pPr>
            <a:r>
              <a:rPr lang="en-US" sz="2400" b="1" i="1" dirty="0"/>
              <a:t>Lincoln DesignIt</a:t>
            </a:r>
            <a:r>
              <a:rPr lang="en-US" sz="2400" b="1" baseline="30000" dirty="0"/>
              <a:t>SM</a:t>
            </a:r>
            <a:r>
              <a:rPr lang="en-US" sz="2400" b="1" dirty="0"/>
              <a:t> Sales Module</a:t>
            </a:r>
          </a:p>
          <a:p>
            <a:pPr lvl="1" fontAlgn="auto">
              <a:buClr>
                <a:schemeClr val="accent1"/>
              </a:buClr>
              <a:buFont typeface="Wingdings" pitchFamily="2" charset="2"/>
              <a:buChar char="§"/>
              <a:defRPr/>
            </a:pPr>
            <a:r>
              <a:rPr lang="en-US" sz="2000" dirty="0"/>
              <a:t>Reinvestment of excess RMDs not available</a:t>
            </a:r>
          </a:p>
          <a:p>
            <a:pPr fontAlgn="auto">
              <a:buClr>
                <a:schemeClr val="accent1"/>
              </a:buClr>
              <a:buFont typeface="Wingdings" pitchFamily="2" charset="2"/>
              <a:buChar char="§"/>
              <a:defRPr/>
            </a:pPr>
            <a:r>
              <a:rPr lang="en-US" sz="2400" b="1" dirty="0"/>
              <a:t>SECURE Act white paper</a:t>
            </a:r>
          </a:p>
          <a:p>
            <a:pPr fontAlgn="auto">
              <a:buClr>
                <a:schemeClr val="accent1"/>
              </a:buClr>
              <a:buFont typeface="Wingdings" pitchFamily="2" charset="2"/>
              <a:buChar char="§"/>
              <a:defRPr/>
            </a:pPr>
            <a:r>
              <a:rPr lang="en-US" sz="2400" b="1" dirty="0"/>
              <a:t>Advanced Sales Team </a:t>
            </a:r>
          </a:p>
          <a:p>
            <a:pPr lvl="1" fontAlgn="auto">
              <a:buClr>
                <a:schemeClr val="accent1"/>
              </a:buClr>
              <a:buFont typeface="Wingdings" pitchFamily="2" charset="2"/>
              <a:buChar char="§"/>
              <a:defRPr/>
            </a:pPr>
            <a:r>
              <a:rPr lang="en-US" sz="2000" dirty="0">
                <a:hlinkClick r:id="rId4"/>
              </a:rPr>
              <a:t>AdvancedSales@LFG.com</a:t>
            </a:r>
            <a:endParaRPr lang="en-US" sz="2000" dirty="0"/>
          </a:p>
          <a:p>
            <a:pPr lvl="1" fontAlgn="auto">
              <a:buClr>
                <a:schemeClr val="accent1"/>
              </a:buClr>
              <a:buFont typeface="Wingdings" pitchFamily="2" charset="2"/>
              <a:buChar char="§"/>
              <a:defRPr/>
            </a:pPr>
            <a:r>
              <a:rPr lang="en-US" sz="2000" dirty="0"/>
              <a:t>800-832-5372</a:t>
            </a:r>
          </a:p>
          <a:p>
            <a:pPr lvl="1" fontAlgn="auto">
              <a:buClr>
                <a:schemeClr val="accent1"/>
              </a:buClr>
              <a:buFont typeface="Wingdings" pitchFamily="2" charset="2"/>
              <a:buChar char="§"/>
              <a:defRPr/>
            </a:pPr>
            <a:endParaRPr lang="en-US" sz="2400" b="1" dirty="0"/>
          </a:p>
          <a:p>
            <a:pPr fontAlgn="auto">
              <a:defRPr/>
            </a:pPr>
            <a:endParaRPr lang="en-US" dirty="0"/>
          </a:p>
        </p:txBody>
      </p:sp>
      <p:pic>
        <p:nvPicPr>
          <p:cNvPr id="52228" name="Picture 4">
            <a:extLst>
              <a:ext uri="{FF2B5EF4-FFF2-40B4-BE49-F238E27FC236}">
                <a16:creationId xmlns:a16="http://schemas.microsoft.com/office/drawing/2014/main" id="{8C167446-D1D2-3441-93FE-0606D8340AE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247437"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6C883ED-6AC9-8634-AA87-AB7DD4AAD2A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51496" y="1515532"/>
            <a:ext cx="3706979" cy="37086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D00F0F43-CD45-624B-922A-2CD15C0595BC}"/>
              </a:ext>
            </a:extLst>
          </p:cNvPr>
          <p:cNvSpPr>
            <a:spLocks noGrp="1" noChangeArrowheads="1"/>
          </p:cNvSpPr>
          <p:nvPr>
            <p:ph type="title"/>
          </p:nvPr>
        </p:nvSpPr>
        <p:spPr/>
        <p:txBody>
          <a:bodyPr/>
          <a:lstStyle/>
          <a:p>
            <a:pPr eaLnBrk="1" hangingPunct="1"/>
            <a:r>
              <a:rPr lang="en-US" altLang="en-US" sz="3600" dirty="0"/>
              <a:t>Summary</a:t>
            </a:r>
            <a:endParaRPr lang="en-US" altLang="en-US" dirty="0"/>
          </a:p>
        </p:txBody>
      </p:sp>
      <p:sp>
        <p:nvSpPr>
          <p:cNvPr id="54275" name="Text Placeholder 6">
            <a:extLst>
              <a:ext uri="{FF2B5EF4-FFF2-40B4-BE49-F238E27FC236}">
                <a16:creationId xmlns:a16="http://schemas.microsoft.com/office/drawing/2014/main" id="{CA2E41FF-5B75-C44C-8BA0-449645BC66E0}"/>
              </a:ext>
            </a:extLst>
          </p:cNvPr>
          <p:cNvSpPr txBox="1">
            <a:spLocks noChangeArrowheads="1"/>
          </p:cNvSpPr>
          <p:nvPr/>
        </p:nvSpPr>
        <p:spPr bwMode="auto">
          <a:xfrm>
            <a:off x="787400" y="4532213"/>
            <a:ext cx="3251200" cy="105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82563" indent="-182563">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285750" indent="-285750">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lvl="1" eaLnBrk="1" hangingPunct="1">
              <a:buClr>
                <a:schemeClr val="accent1"/>
              </a:buClr>
              <a:buFont typeface="Wingdings" pitchFamily="2" charset="2"/>
              <a:buChar char="§"/>
            </a:pPr>
            <a:r>
              <a:rPr lang="en-US" altLang="en-US" sz="1400" dirty="0"/>
              <a:t>How many clients do you have who are concerned about taxes at death?</a:t>
            </a:r>
          </a:p>
          <a:p>
            <a:pPr lvl="1" eaLnBrk="1" hangingPunct="1">
              <a:buClr>
                <a:schemeClr val="accent1"/>
              </a:buClr>
              <a:buFont typeface="Wingdings" pitchFamily="2" charset="2"/>
              <a:buChar char="§"/>
            </a:pPr>
            <a:r>
              <a:rPr lang="en-US" altLang="en-US" sz="1400" dirty="0"/>
              <a:t>How many clients do you have who have significant Qualified Plan Assets?</a:t>
            </a:r>
          </a:p>
        </p:txBody>
      </p:sp>
      <p:sp>
        <p:nvSpPr>
          <p:cNvPr id="54276" name="Text Placeholder 14">
            <a:extLst>
              <a:ext uri="{FF2B5EF4-FFF2-40B4-BE49-F238E27FC236}">
                <a16:creationId xmlns:a16="http://schemas.microsoft.com/office/drawing/2014/main" id="{FF3AAC11-D667-C54A-A0BE-68E20FBD9924}"/>
              </a:ext>
            </a:extLst>
          </p:cNvPr>
          <p:cNvSpPr txBox="1">
            <a:spLocks noChangeArrowheads="1"/>
          </p:cNvSpPr>
          <p:nvPr/>
        </p:nvSpPr>
        <p:spPr bwMode="auto">
          <a:xfrm>
            <a:off x="4529138" y="4532213"/>
            <a:ext cx="31289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r>
              <a:rPr lang="en-US" altLang="en-US" sz="1400" dirty="0"/>
              <a:t>How many clients do you have who have prior planning that may be impacted by the change?</a:t>
            </a:r>
          </a:p>
        </p:txBody>
      </p:sp>
      <p:sp>
        <p:nvSpPr>
          <p:cNvPr id="54277" name="Text Placeholder 20">
            <a:extLst>
              <a:ext uri="{FF2B5EF4-FFF2-40B4-BE49-F238E27FC236}">
                <a16:creationId xmlns:a16="http://schemas.microsoft.com/office/drawing/2014/main" id="{4237C39E-44A8-7E49-9183-3CFFA6AF284A}"/>
              </a:ext>
            </a:extLst>
          </p:cNvPr>
          <p:cNvSpPr txBox="1">
            <a:spLocks noChangeArrowheads="1"/>
          </p:cNvSpPr>
          <p:nvPr/>
        </p:nvSpPr>
        <p:spPr bwMode="auto">
          <a:xfrm>
            <a:off x="787400" y="1295400"/>
            <a:ext cx="3108960" cy="30400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rIns="182880" anchor="ctr" anchorCtr="1"/>
          <a:lstStyle>
            <a:lvl1pPr>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Wingdings" pitchFamily="2" charset="2"/>
              <a:buNone/>
            </a:pPr>
            <a:r>
              <a:rPr lang="en-US" altLang="en-US" sz="2400" dirty="0">
                <a:solidFill>
                  <a:schemeClr val="bg1"/>
                </a:solidFill>
              </a:rPr>
              <a:t>SECURE Act was</a:t>
            </a:r>
            <a:br>
              <a:rPr lang="en-US" altLang="en-US" sz="2400" dirty="0">
                <a:solidFill>
                  <a:schemeClr val="bg1"/>
                </a:solidFill>
              </a:rPr>
            </a:br>
            <a:r>
              <a:rPr lang="en-US" altLang="en-US" sz="2400" dirty="0">
                <a:solidFill>
                  <a:schemeClr val="bg1"/>
                </a:solidFill>
              </a:rPr>
              <a:t>written to encourage retirement planning</a:t>
            </a:r>
          </a:p>
        </p:txBody>
      </p:sp>
      <p:sp>
        <p:nvSpPr>
          <p:cNvPr id="18" name="Text Placeholder 21">
            <a:extLst>
              <a:ext uri="{FF2B5EF4-FFF2-40B4-BE49-F238E27FC236}">
                <a16:creationId xmlns:a16="http://schemas.microsoft.com/office/drawing/2014/main" id="{19B42CE2-4698-4171-A2B6-51FB5420C074}"/>
              </a:ext>
            </a:extLst>
          </p:cNvPr>
          <p:cNvSpPr txBox="1">
            <a:spLocks/>
          </p:cNvSpPr>
          <p:nvPr/>
        </p:nvSpPr>
        <p:spPr>
          <a:xfrm>
            <a:off x="4529138" y="1295400"/>
            <a:ext cx="3108960" cy="3040063"/>
          </a:xfrm>
          <a:prstGeom prst="rect">
            <a:avLst/>
          </a:prstGeom>
          <a:solidFill>
            <a:schemeClr val="accent4"/>
          </a:solidFill>
        </p:spPr>
        <p:txBody>
          <a:bodyPr lIns="182880" rIns="182880" anchor="ctr" anchorCtr="1"/>
          <a:lstStyle>
            <a:lvl1pPr marL="182880" indent="-182880" algn="l" defTabSz="914400" rtl="0" eaLnBrk="1" latinLnBrk="0" hangingPunct="1">
              <a:lnSpc>
                <a:spcPct val="100000"/>
              </a:lnSpc>
              <a:spcBef>
                <a:spcPts val="0"/>
              </a:spcBef>
              <a:spcAft>
                <a:spcPts val="800"/>
              </a:spcAft>
              <a:buClr>
                <a:schemeClr val="accent1"/>
              </a:buClr>
              <a:buFont typeface="Wingdings" pitchFamily="2" charset="2"/>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accent6"/>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buFont typeface="Wingdings" pitchFamily="2" charset="2"/>
              <a:buNone/>
              <a:defRPr/>
            </a:pPr>
            <a:r>
              <a:rPr lang="en-US" sz="2400" dirty="0">
                <a:solidFill>
                  <a:schemeClr val="bg1"/>
                </a:solidFill>
              </a:rPr>
              <a:t>The elimination of the stretch provision alters how much heirs receive when inheriting an IRA</a:t>
            </a:r>
          </a:p>
        </p:txBody>
      </p:sp>
      <p:sp>
        <p:nvSpPr>
          <p:cNvPr id="54279" name="Text Placeholder 22">
            <a:extLst>
              <a:ext uri="{FF2B5EF4-FFF2-40B4-BE49-F238E27FC236}">
                <a16:creationId xmlns:a16="http://schemas.microsoft.com/office/drawing/2014/main" id="{E66DEFC9-102E-7A4E-AE33-A8A872BFA386}"/>
              </a:ext>
            </a:extLst>
          </p:cNvPr>
          <p:cNvSpPr txBox="1">
            <a:spLocks noChangeArrowheads="1"/>
          </p:cNvSpPr>
          <p:nvPr/>
        </p:nvSpPr>
        <p:spPr bwMode="auto">
          <a:xfrm>
            <a:off x="8305800" y="1295400"/>
            <a:ext cx="3108960" cy="30400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5760" rIns="365760" anchor="ctr" anchorCtr="1"/>
          <a:lstStyle>
            <a:lvl1pPr>
              <a:spcAft>
                <a:spcPts val="800"/>
              </a:spcAft>
              <a:buClr>
                <a:schemeClr val="accent1"/>
              </a:buClr>
              <a:buFont typeface="Wingdings"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Wingdings" pitchFamily="2" charset="2"/>
              <a:buNone/>
            </a:pPr>
            <a:r>
              <a:rPr lang="en-US" altLang="en-US" sz="2400" dirty="0">
                <a:solidFill>
                  <a:schemeClr val="bg1"/>
                </a:solidFill>
              </a:rPr>
              <a:t>Life insurance can be a tool to deploy to help offset taxes and increase transfer rates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7">
            <a:extLst>
              <a:ext uri="{FF2B5EF4-FFF2-40B4-BE49-F238E27FC236}">
                <a16:creationId xmlns:a16="http://schemas.microsoft.com/office/drawing/2014/main" id="{926AFA20-B045-B047-87DA-8A1076ABD719}"/>
              </a:ext>
            </a:extLst>
          </p:cNvPr>
          <p:cNvSpPr>
            <a:spLocks noGrp="1" noChangeArrowheads="1"/>
          </p:cNvSpPr>
          <p:nvPr>
            <p:ph type="title"/>
          </p:nvPr>
        </p:nvSpPr>
        <p:spPr>
          <a:xfrm>
            <a:off x="571500" y="484188"/>
            <a:ext cx="11036300" cy="522287"/>
          </a:xfrm>
        </p:spPr>
        <p:txBody>
          <a:bodyPr/>
          <a:lstStyle/>
          <a:p>
            <a:pPr eaLnBrk="1" hangingPunct="1"/>
            <a:r>
              <a:rPr lang="en-US" altLang="en-US" dirty="0"/>
              <a:t>Important information</a:t>
            </a:r>
          </a:p>
        </p:txBody>
      </p:sp>
      <p:sp>
        <p:nvSpPr>
          <p:cNvPr id="4" name="Text Placeholder 8">
            <a:extLst>
              <a:ext uri="{FF2B5EF4-FFF2-40B4-BE49-F238E27FC236}">
                <a16:creationId xmlns:a16="http://schemas.microsoft.com/office/drawing/2014/main" id="{B96CEB26-3B82-59D4-C2F7-57AF13B08E1B}"/>
              </a:ext>
            </a:extLst>
          </p:cNvPr>
          <p:cNvSpPr>
            <a:spLocks noGrp="1"/>
          </p:cNvSpPr>
          <p:nvPr>
            <p:ph type="body" sz="quarter" idx="11"/>
          </p:nvPr>
        </p:nvSpPr>
        <p:spPr>
          <a:xfrm>
            <a:off x="571499" y="1329316"/>
            <a:ext cx="9074525" cy="4891088"/>
          </a:xfrm>
        </p:spPr>
        <p:txBody>
          <a:bodyPr lIns="0" tIns="0" rIns="0" bIns="0">
            <a:noAutofit/>
          </a:bodyPr>
          <a:lstStyle/>
          <a:p>
            <a:pPr lvl="0">
              <a:lnSpc>
                <a:spcPct val="100000"/>
              </a:lnSpc>
              <a:spcBef>
                <a:spcPts val="0"/>
              </a:spcBef>
              <a:spcAft>
                <a:spcPts val="600"/>
              </a:spcAft>
            </a:pPr>
            <a:r>
              <a:rPr lang="en-US" sz="950" b="1" dirty="0">
                <a:latin typeface="Calibri" panose="020F0502020204030204" pitchFamily="34" charset="0"/>
                <a:ea typeface="Roboto Condensed" panose="02000000000000000000" pitchFamily="2" charset="0"/>
                <a:cs typeface="Calibri" panose="020F0502020204030204" pitchFamily="34" charset="0"/>
              </a:rPr>
              <a:t>Issuers:</a:t>
            </a:r>
            <a:br>
              <a:rPr lang="en-US" sz="950" dirty="0">
                <a:latin typeface="Calibri" panose="020F0502020204030204" pitchFamily="34" charset="0"/>
                <a:ea typeface="Roboto Condensed" panose="02000000000000000000" pitchFamily="2" charset="0"/>
                <a:cs typeface="Calibri" panose="020F0502020204030204" pitchFamily="34" charset="0"/>
              </a:rPr>
            </a:br>
            <a:r>
              <a:rPr lang="en-US" sz="950" dirty="0">
                <a:latin typeface="Calibri" panose="020F0502020204030204" pitchFamily="34" charset="0"/>
                <a:ea typeface="Roboto Condensed" panose="02000000000000000000" pitchFamily="2" charset="0"/>
                <a:cs typeface="Calibri" panose="020F0502020204030204" pitchFamily="34" charset="0"/>
              </a:rPr>
              <a:t>The Lincoln National Life Insurance Company, Fort Wayne, IN</a:t>
            </a:r>
            <a:br>
              <a:rPr lang="en-US" sz="950" dirty="0">
                <a:latin typeface="Calibri" panose="020F0502020204030204" pitchFamily="34" charset="0"/>
                <a:ea typeface="Roboto Condensed" panose="02000000000000000000" pitchFamily="2" charset="0"/>
                <a:cs typeface="Calibri" panose="020F0502020204030204" pitchFamily="34" charset="0"/>
              </a:rPr>
            </a:br>
            <a:r>
              <a:rPr lang="en-US" sz="950" b="1" dirty="0">
                <a:latin typeface="Calibri" panose="020F0502020204030204" pitchFamily="34" charset="0"/>
                <a:ea typeface="Roboto Condensed" panose="02000000000000000000" pitchFamily="2" charset="0"/>
                <a:cs typeface="Calibri" panose="020F0502020204030204" pitchFamily="34" charset="0"/>
              </a:rPr>
              <a:t>The Lincoln National Life Insurance Company does not solicit business in the state of New York, nor is it authorized to do so.</a:t>
            </a:r>
          </a:p>
          <a:p>
            <a:pPr lvl="0">
              <a:lnSpc>
                <a:spcPct val="100000"/>
              </a:lnSpc>
              <a:spcBef>
                <a:spcPts val="0"/>
              </a:spcBef>
              <a:spcAft>
                <a:spcPts val="600"/>
              </a:spcAft>
            </a:pPr>
            <a:r>
              <a:rPr lang="en-US" sz="950" b="1" dirty="0">
                <a:latin typeface="Calibri" panose="020F0502020204030204" pitchFamily="34" charset="0"/>
                <a:ea typeface="Roboto Condensed" panose="02000000000000000000" pitchFamily="2" charset="0"/>
                <a:cs typeface="Calibri" panose="020F0502020204030204" pitchFamily="34" charset="0"/>
              </a:rPr>
              <a:t>All guarantees and benefits of the insurance policy are subject to the claims-paying ability of the issuing insurance company. </a:t>
            </a:r>
            <a:r>
              <a:rPr lang="en-US" sz="950" dirty="0">
                <a:latin typeface="Calibri" panose="020F0502020204030204" pitchFamily="34" charset="0"/>
                <a:ea typeface="Roboto Condensed" panose="02000000000000000000" pitchFamily="2" charset="0"/>
                <a:cs typeface="Calibri" panose="020F0502020204030204" pitchFamily="34" charset="0"/>
              </a:rPr>
              <a:t>They are not backed by the broker-dealer and/or insurance agency selling the policy, or any affiliates of those entities other than the issuing company affiliates, and none makes any representations or guarantees regarding the claims-paying ability of the issuer.</a:t>
            </a:r>
          </a:p>
          <a:p>
            <a:pPr lvl="0">
              <a:lnSpc>
                <a:spcPct val="100000"/>
              </a:lnSpc>
              <a:spcBef>
                <a:spcPts val="0"/>
              </a:spcBef>
              <a:spcAft>
                <a:spcPts val="600"/>
              </a:spcAft>
            </a:pPr>
            <a:r>
              <a:rPr lang="en-US" sz="950" dirty="0">
                <a:latin typeface="Calibri" panose="020F0502020204030204" pitchFamily="34" charset="0"/>
                <a:ea typeface="Roboto Condensed" panose="02000000000000000000" pitchFamily="2" charset="0"/>
                <a:cs typeface="Calibri" panose="020F0502020204030204" pitchFamily="34" charset="0"/>
              </a:rPr>
              <a:t>In some states, contract terms are set out and coverage may be provided in the form of certificates issued under a group policy issued by The Lincoln National Life Insurance Company to a group life insurance trust. Products, riders and features are subject to state availability. The insurance policy and riders have limitations, exclusions, and/or reductions. Check state availability.</a:t>
            </a:r>
          </a:p>
          <a:p>
            <a:pPr>
              <a:spcBef>
                <a:spcPts val="0"/>
              </a:spcBef>
              <a:spcAft>
                <a:spcPts val="600"/>
              </a:spcAft>
            </a:pPr>
            <a:r>
              <a:rPr lang="en-US" sz="950" kern="100" dirty="0">
                <a:effectLst/>
                <a:latin typeface="Calibri" panose="020F0502020204030204" pitchFamily="34" charset="0"/>
                <a:ea typeface="Times New Roman" panose="02020603050405020304" pitchFamily="18" charset="0"/>
                <a:cs typeface="Times New Roman" panose="02020603050405020304" pitchFamily="18" charset="0"/>
              </a:rPr>
              <a:t>Lincoln Financial Group® affiliates, their distributors, and their respective employees, representatives, and/or insurance agents do not provide tax, accounting, or legal advice. Please consult an independent professional as to any tax, accounting, or legal statements made herein.</a:t>
            </a:r>
            <a:endParaRPr lang="en-US" sz="950" dirty="0">
              <a:latin typeface="Calibri" panose="020F0502020204030204" pitchFamily="34" charset="0"/>
              <a:ea typeface="Roboto Condensed" panose="02000000000000000000" pitchFamily="2" charset="0"/>
              <a:cs typeface="Calibri" panose="020F0502020204030204" pitchFamily="34" charset="0"/>
            </a:endParaRPr>
          </a:p>
          <a:p>
            <a:pPr lvl="0">
              <a:lnSpc>
                <a:spcPct val="100000"/>
              </a:lnSpc>
              <a:spcBef>
                <a:spcPts val="0"/>
              </a:spcBef>
              <a:spcAft>
                <a:spcPts val="600"/>
              </a:spcAft>
            </a:pPr>
            <a:r>
              <a:rPr lang="en-US" sz="950" b="1" dirty="0">
                <a:latin typeface="Calibri" panose="020F0502020204030204" pitchFamily="34" charset="0"/>
                <a:ea typeface="Roboto Condensed" panose="02000000000000000000" pitchFamily="2" charset="0"/>
                <a:cs typeface="Calibri" panose="020F0502020204030204" pitchFamily="34" charset="0"/>
              </a:rPr>
              <a:t>Distributor: </a:t>
            </a:r>
            <a:br>
              <a:rPr lang="en-US" sz="950" b="1" dirty="0">
                <a:latin typeface="Calibri" panose="020F0502020204030204" pitchFamily="34" charset="0"/>
                <a:ea typeface="Roboto Condensed" panose="02000000000000000000" pitchFamily="2" charset="0"/>
                <a:cs typeface="Calibri" panose="020F0502020204030204" pitchFamily="34" charset="0"/>
              </a:rPr>
            </a:br>
            <a:r>
              <a:rPr lang="en-US" sz="950" dirty="0">
                <a:latin typeface="Calibri" panose="020F0502020204030204" pitchFamily="34" charset="0"/>
                <a:ea typeface="Roboto Condensed" panose="02000000000000000000" pitchFamily="2" charset="0"/>
                <a:cs typeface="Calibri" panose="020F0502020204030204" pitchFamily="34" charset="0"/>
              </a:rPr>
              <a:t>Lincoln Financial Distributors, Inc., a broker-dealer</a:t>
            </a:r>
          </a:p>
          <a:p>
            <a:pPr>
              <a:lnSpc>
                <a:spcPct val="100000"/>
              </a:lnSpc>
              <a:spcAft>
                <a:spcPts val="600"/>
              </a:spcAft>
            </a:pPr>
            <a:r>
              <a:rPr lang="en-US" sz="950" b="1" dirty="0">
                <a:latin typeface="Calibri" panose="020F0502020204030204" pitchFamily="34" charset="0"/>
                <a:ea typeface="Roboto Condensed" panose="02000000000000000000" pitchFamily="2" charset="0"/>
                <a:cs typeface="Calibri" panose="020F0502020204030204" pitchFamily="34" charset="0"/>
              </a:rPr>
              <a:t>Policies:</a:t>
            </a:r>
            <a:br>
              <a:rPr lang="en-US" sz="950" dirty="0">
                <a:latin typeface="Calibri" panose="020F0502020204030204" pitchFamily="34" charset="0"/>
                <a:ea typeface="Roboto Condensed" panose="02000000000000000000" pitchFamily="2" charset="0"/>
                <a:cs typeface="Calibri" panose="020F0502020204030204" pitchFamily="34" charset="0"/>
              </a:rPr>
            </a:br>
            <a:r>
              <a:rPr lang="en-US" sz="1000" i="1" dirty="0">
                <a:ea typeface="Roboto Condensed" panose="02000000000000000000" pitchFamily="2" charset="0"/>
                <a:cs typeface="+mn-lt"/>
              </a:rPr>
              <a:t>Lincoln </a:t>
            </a:r>
            <a:r>
              <a:rPr lang="en-US" sz="1000" i="1" dirty="0" err="1">
                <a:ea typeface="Roboto Condensed" panose="02000000000000000000" pitchFamily="2" charset="0"/>
                <a:cs typeface="+mn-lt"/>
              </a:rPr>
              <a:t>WealthPreserve</a:t>
            </a:r>
            <a:r>
              <a:rPr lang="en-US" sz="1000" baseline="30000" dirty="0">
                <a:ea typeface="Roboto Condensed" panose="02000000000000000000" pitchFamily="2" charset="0"/>
                <a:cs typeface="+mn-lt"/>
              </a:rPr>
              <a:t>®</a:t>
            </a:r>
            <a:r>
              <a:rPr lang="en-US" sz="1000" dirty="0">
                <a:ea typeface="Roboto Condensed" panose="02000000000000000000" pitchFamily="2" charset="0"/>
                <a:cs typeface="+mn-lt"/>
              </a:rPr>
              <a:t> 2 Survivorship IUL (2022) policy form ICC22-SUL6094/ </a:t>
            </a:r>
            <a:br>
              <a:rPr lang="en-US" sz="1000" dirty="0">
                <a:ea typeface="Roboto Condensed" panose="02000000000000000000" pitchFamily="2" charset="0"/>
                <a:cs typeface="+mn-lt"/>
              </a:rPr>
            </a:br>
            <a:r>
              <a:rPr lang="en-US" sz="1000" dirty="0">
                <a:ea typeface="Roboto Condensed" panose="02000000000000000000" pitchFamily="2" charset="0"/>
                <a:cs typeface="+mn-lt"/>
              </a:rPr>
              <a:t>22-SUL6094 and state variations. </a:t>
            </a:r>
          </a:p>
          <a:p>
            <a:pPr lvl="0">
              <a:lnSpc>
                <a:spcPct val="100000"/>
              </a:lnSpc>
              <a:spcBef>
                <a:spcPts val="0"/>
              </a:spcBef>
              <a:spcAft>
                <a:spcPts val="600"/>
              </a:spcAft>
            </a:pPr>
            <a:r>
              <a:rPr lang="en-US" sz="950" dirty="0">
                <a:latin typeface="Calibri" panose="020F0502020204030204" pitchFamily="34" charset="0"/>
                <a:ea typeface="Roboto Condensed" panose="02000000000000000000" pitchFamily="2" charset="0"/>
                <a:cs typeface="Calibri" panose="020F0502020204030204" pitchFamily="34" charset="0"/>
              </a:rPr>
              <a:t>Lincoln Financial Group</a:t>
            </a:r>
            <a:r>
              <a:rPr lang="en-US" sz="950" baseline="30000" dirty="0">
                <a:latin typeface="Calibri" panose="020F0502020204030204" pitchFamily="34" charset="0"/>
                <a:ea typeface="Roboto Condensed" panose="02000000000000000000" pitchFamily="2" charset="0"/>
                <a:cs typeface="Calibri" panose="020F0502020204030204" pitchFamily="34" charset="0"/>
              </a:rPr>
              <a:t>®</a:t>
            </a:r>
            <a:r>
              <a:rPr lang="en-US" sz="950" dirty="0">
                <a:latin typeface="Calibri" panose="020F0502020204030204" pitchFamily="34" charset="0"/>
                <a:ea typeface="Roboto Condensed" panose="02000000000000000000" pitchFamily="2" charset="0"/>
                <a:cs typeface="Calibri" panose="020F0502020204030204" pitchFamily="34" charset="0"/>
              </a:rPr>
              <a:t> affiliates, their distributors, and their respective employees, representatives and/or insurance agents do not provide tax, accounting or legal advice. Please consult an independent advisor as to any tax, accounting or legal statements </a:t>
            </a:r>
            <a:br>
              <a:rPr lang="en-US" sz="950" dirty="0">
                <a:latin typeface="Calibri" panose="020F0502020204030204" pitchFamily="34" charset="0"/>
                <a:ea typeface="Roboto Condensed" panose="02000000000000000000" pitchFamily="2" charset="0"/>
                <a:cs typeface="Calibri" panose="020F0502020204030204" pitchFamily="34" charset="0"/>
              </a:rPr>
            </a:br>
            <a:r>
              <a:rPr lang="en-US" sz="950" dirty="0">
                <a:latin typeface="Calibri" panose="020F0502020204030204" pitchFamily="34" charset="0"/>
                <a:ea typeface="Roboto Condensed" panose="02000000000000000000" pitchFamily="2" charset="0"/>
                <a:cs typeface="Calibri" panose="020F0502020204030204" pitchFamily="34" charset="0"/>
              </a:rPr>
              <a:t>made herein.</a:t>
            </a:r>
          </a:p>
          <a:p>
            <a:pPr lvl="0">
              <a:lnSpc>
                <a:spcPct val="100000"/>
              </a:lnSpc>
              <a:spcBef>
                <a:spcPts val="0"/>
              </a:spcBef>
              <a:spcAft>
                <a:spcPts val="600"/>
              </a:spcAft>
            </a:pPr>
            <a:endParaRPr lang="en-US" sz="950" dirty="0">
              <a:ea typeface="Roboto Condensed" panose="02000000000000000000" pitchFamily="2" charset="0"/>
            </a:endParaRPr>
          </a:p>
          <a:p>
            <a:pPr lvl="0">
              <a:lnSpc>
                <a:spcPct val="100000"/>
              </a:lnSpc>
              <a:spcBef>
                <a:spcPts val="0"/>
              </a:spcBef>
              <a:spcAft>
                <a:spcPts val="600"/>
              </a:spcAft>
            </a:pPr>
            <a:endParaRPr lang="en-US" sz="950" dirty="0">
              <a:latin typeface="Calibri" panose="020F0502020204030204" pitchFamily="34" charset="0"/>
              <a:ea typeface="Roboto Condensed" panose="02000000000000000000" pitchFamily="2" charset="0"/>
              <a:cs typeface="Calibri" panose="020F0502020204030204" pitchFamily="34" charset="0"/>
            </a:endParaRPr>
          </a:p>
          <a:p>
            <a:pPr lvl="0">
              <a:lnSpc>
                <a:spcPct val="100000"/>
              </a:lnSpc>
              <a:spcBef>
                <a:spcPts val="0"/>
              </a:spcBef>
              <a:spcAft>
                <a:spcPts val="600"/>
              </a:spcAft>
            </a:pPr>
            <a:endParaRPr lang="en-US" sz="950" dirty="0">
              <a:ea typeface="Roboto Condensed" panose="02000000000000000000" pitchFamily="2" charset="0"/>
            </a:endParaRPr>
          </a:p>
          <a:p>
            <a:pPr lvl="0">
              <a:lnSpc>
                <a:spcPct val="100000"/>
              </a:lnSpc>
              <a:spcBef>
                <a:spcPts val="0"/>
              </a:spcBef>
              <a:spcAft>
                <a:spcPts val="600"/>
              </a:spcAft>
            </a:pPr>
            <a:endParaRPr lang="en-US" sz="950" dirty="0">
              <a:latin typeface="Calibri" panose="020F0502020204030204" pitchFamily="34" charset="0"/>
              <a:ea typeface="Roboto Condensed" panose="02000000000000000000" pitchFamily="2" charset="0"/>
              <a:cs typeface="Calibri" panose="020F0502020204030204" pitchFamily="34" charset="0"/>
            </a:endParaRPr>
          </a:p>
          <a:p>
            <a:pPr lvl="0">
              <a:lnSpc>
                <a:spcPct val="100000"/>
              </a:lnSpc>
              <a:spcBef>
                <a:spcPts val="0"/>
              </a:spcBef>
              <a:spcAft>
                <a:spcPts val="600"/>
              </a:spcAft>
            </a:pPr>
            <a:endParaRPr lang="en-US" sz="950" dirty="0">
              <a:latin typeface="Calibri" panose="020F0502020204030204" pitchFamily="34" charset="0"/>
              <a:ea typeface="Roboto Condensed" panose="02000000000000000000" pitchFamily="2" charset="0"/>
              <a:cs typeface="Calibri" panose="020F0502020204030204" pitchFamily="34" charset="0"/>
            </a:endParaRPr>
          </a:p>
          <a:p>
            <a:pPr lvl="0">
              <a:lnSpc>
                <a:spcPct val="100000"/>
              </a:lnSpc>
              <a:spcBef>
                <a:spcPts val="0"/>
              </a:spcBef>
              <a:spcAft>
                <a:spcPts val="600"/>
              </a:spcAft>
            </a:pPr>
            <a:endParaRPr lang="en-US" sz="950" dirty="0">
              <a:latin typeface="Calibri" panose="020F0502020204030204" pitchFamily="34" charset="0"/>
              <a:ea typeface="Roboto Condensed" panose="02000000000000000000" pitchFamily="2" charset="0"/>
              <a:cs typeface="Calibri" panose="020F0502020204030204" pitchFamily="34" charset="0"/>
            </a:endParaRPr>
          </a:p>
          <a:p>
            <a:pPr>
              <a:lnSpc>
                <a:spcPct val="100000"/>
              </a:lnSpc>
              <a:spcBef>
                <a:spcPts val="0"/>
              </a:spcBef>
              <a:spcAft>
                <a:spcPts val="600"/>
              </a:spcAft>
            </a:pPr>
            <a:endParaRPr lang="en-US" sz="950" dirty="0">
              <a:latin typeface="Calibri" panose="020F0502020204030204" pitchFamily="34" charset="0"/>
              <a:ea typeface="Roboto Condensed" panose="02000000000000000000" pitchFamily="2"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Placeholder 1">
            <a:extLst>
              <a:ext uri="{FF2B5EF4-FFF2-40B4-BE49-F238E27FC236}">
                <a16:creationId xmlns:a16="http://schemas.microsoft.com/office/drawing/2014/main" id="{BF0B48F2-C84E-4F45-9C89-6F0C9EDF7635}"/>
              </a:ext>
            </a:extLst>
          </p:cNvPr>
          <p:cNvSpPr>
            <a:spLocks noGrp="1" noChangeArrowheads="1"/>
          </p:cNvSpPr>
          <p:nvPr>
            <p:ph type="body" idx="1"/>
          </p:nvPr>
        </p:nvSpPr>
        <p:spPr>
          <a:xfrm>
            <a:off x="577850" y="1408113"/>
            <a:ext cx="11036300" cy="822325"/>
          </a:xfrm>
        </p:spPr>
        <p:txBody>
          <a:bodyPr/>
          <a:lstStyle/>
          <a:p>
            <a:pPr eaLnBrk="1" hangingPunct="1">
              <a:spcBef>
                <a:spcPct val="0"/>
              </a:spcBef>
              <a:spcAft>
                <a:spcPct val="0"/>
              </a:spcAft>
            </a:pPr>
            <a:r>
              <a:rPr lang="en-US" altLang="en-US" dirty="0"/>
              <a:t>Thank you.</a:t>
            </a:r>
          </a:p>
        </p:txBody>
      </p:sp>
      <p:sp>
        <p:nvSpPr>
          <p:cNvPr id="56323" name="Text Placeholder 10">
            <a:extLst>
              <a:ext uri="{FF2B5EF4-FFF2-40B4-BE49-F238E27FC236}">
                <a16:creationId xmlns:a16="http://schemas.microsoft.com/office/drawing/2014/main" id="{DCA90E7E-F8C6-1C4F-BE2E-9FB2F61D8CEB}"/>
              </a:ext>
            </a:extLst>
          </p:cNvPr>
          <p:cNvSpPr>
            <a:spLocks noGrp="1" noChangeArrowheads="1"/>
          </p:cNvSpPr>
          <p:nvPr>
            <p:ph type="body" sz="quarter" idx="11"/>
          </p:nvPr>
        </p:nvSpPr>
        <p:spPr>
          <a:xfrm>
            <a:off x="576263" y="4938713"/>
            <a:ext cx="2286000" cy="153987"/>
          </a:xfrm>
        </p:spPr>
        <p:txBody>
          <a:bodyPr/>
          <a:lstStyle/>
          <a:p>
            <a:pPr eaLnBrk="1" hangingPunct="1">
              <a:spcAft>
                <a:spcPct val="0"/>
              </a:spcAft>
            </a:pPr>
            <a:endParaRPr lang="en-US" altLang="en-US" dirty="0"/>
          </a:p>
        </p:txBody>
      </p:sp>
      <p:sp>
        <p:nvSpPr>
          <p:cNvPr id="56324" name="Text Placeholder 11">
            <a:extLst>
              <a:ext uri="{FF2B5EF4-FFF2-40B4-BE49-F238E27FC236}">
                <a16:creationId xmlns:a16="http://schemas.microsoft.com/office/drawing/2014/main" id="{32B6772B-F09C-6041-A94C-E27826A7152E}"/>
              </a:ext>
            </a:extLst>
          </p:cNvPr>
          <p:cNvSpPr>
            <a:spLocks noGrp="1" noChangeArrowheads="1"/>
          </p:cNvSpPr>
          <p:nvPr>
            <p:ph type="body" sz="quarter" idx="12"/>
          </p:nvPr>
        </p:nvSpPr>
        <p:spPr>
          <a:xfrm>
            <a:off x="576263" y="5094288"/>
            <a:ext cx="2286000" cy="320675"/>
          </a:xfrm>
        </p:spPr>
        <p:txBody>
          <a:bodyPr/>
          <a:lstStyle/>
          <a:p>
            <a:pPr eaLnBrk="1" hangingPunct="1">
              <a:spcAft>
                <a:spcPct val="0"/>
              </a:spcAft>
            </a:pPr>
            <a:endParaRPr lang="en-US" altLang="en-US" dirty="0"/>
          </a:p>
        </p:txBody>
      </p:sp>
      <p:sp>
        <p:nvSpPr>
          <p:cNvPr id="56325" name="Text Placeholder 12">
            <a:extLst>
              <a:ext uri="{FF2B5EF4-FFF2-40B4-BE49-F238E27FC236}">
                <a16:creationId xmlns:a16="http://schemas.microsoft.com/office/drawing/2014/main" id="{21BBD078-EEB1-3C47-85C6-D438C6656889}"/>
              </a:ext>
            </a:extLst>
          </p:cNvPr>
          <p:cNvSpPr>
            <a:spLocks noGrp="1" noChangeArrowheads="1"/>
          </p:cNvSpPr>
          <p:nvPr>
            <p:ph type="body" sz="quarter" idx="13"/>
          </p:nvPr>
        </p:nvSpPr>
        <p:spPr>
          <a:xfrm>
            <a:off x="2976563" y="4938713"/>
            <a:ext cx="2286000" cy="153987"/>
          </a:xfrm>
        </p:spPr>
        <p:txBody>
          <a:bodyPr/>
          <a:lstStyle/>
          <a:p>
            <a:pPr eaLnBrk="1" hangingPunct="1">
              <a:spcAft>
                <a:spcPct val="0"/>
              </a:spcAft>
            </a:pPr>
            <a:endParaRPr lang="en-US" altLang="en-US" dirty="0"/>
          </a:p>
        </p:txBody>
      </p:sp>
      <p:sp>
        <p:nvSpPr>
          <p:cNvPr id="56326" name="Text Placeholder 13">
            <a:extLst>
              <a:ext uri="{FF2B5EF4-FFF2-40B4-BE49-F238E27FC236}">
                <a16:creationId xmlns:a16="http://schemas.microsoft.com/office/drawing/2014/main" id="{DBCFF17E-621C-3042-B9F9-B5896D115755}"/>
              </a:ext>
            </a:extLst>
          </p:cNvPr>
          <p:cNvSpPr>
            <a:spLocks noGrp="1" noChangeArrowheads="1"/>
          </p:cNvSpPr>
          <p:nvPr>
            <p:ph type="body" sz="quarter" idx="14"/>
          </p:nvPr>
        </p:nvSpPr>
        <p:spPr>
          <a:xfrm>
            <a:off x="2976563" y="5094288"/>
            <a:ext cx="2286000" cy="320675"/>
          </a:xfrm>
        </p:spPr>
        <p:txBody>
          <a:bodyPr/>
          <a:lstStyle/>
          <a:p>
            <a:pPr eaLnBrk="1" hangingPunct="1">
              <a:spcAft>
                <a:spcPct val="0"/>
              </a:spcAft>
            </a:pPr>
            <a:endParaRPr lang="en-US" altLang="en-US" dirty="0"/>
          </a:p>
        </p:txBody>
      </p:sp>
      <p:sp>
        <p:nvSpPr>
          <p:cNvPr id="56327" name="Text Placeholder 14">
            <a:extLst>
              <a:ext uri="{FF2B5EF4-FFF2-40B4-BE49-F238E27FC236}">
                <a16:creationId xmlns:a16="http://schemas.microsoft.com/office/drawing/2014/main" id="{451A7972-9E44-DD45-9C6C-09142F1EE24C}"/>
              </a:ext>
            </a:extLst>
          </p:cNvPr>
          <p:cNvSpPr>
            <a:spLocks noGrp="1" noChangeArrowheads="1"/>
          </p:cNvSpPr>
          <p:nvPr>
            <p:ph type="body" sz="quarter" idx="15"/>
          </p:nvPr>
        </p:nvSpPr>
        <p:spPr>
          <a:xfrm>
            <a:off x="576263" y="5551488"/>
            <a:ext cx="2286000" cy="153987"/>
          </a:xfrm>
        </p:spPr>
        <p:txBody>
          <a:bodyPr/>
          <a:lstStyle/>
          <a:p>
            <a:pPr eaLnBrk="1" hangingPunct="1">
              <a:spcAft>
                <a:spcPct val="0"/>
              </a:spcAft>
            </a:pPr>
            <a:endParaRPr lang="en-US" altLang="en-US" dirty="0"/>
          </a:p>
        </p:txBody>
      </p:sp>
      <p:sp>
        <p:nvSpPr>
          <p:cNvPr id="56328" name="Text Placeholder 15">
            <a:extLst>
              <a:ext uri="{FF2B5EF4-FFF2-40B4-BE49-F238E27FC236}">
                <a16:creationId xmlns:a16="http://schemas.microsoft.com/office/drawing/2014/main" id="{24D1AB99-E094-5B4D-B4CD-4D2947BF7580}"/>
              </a:ext>
            </a:extLst>
          </p:cNvPr>
          <p:cNvSpPr>
            <a:spLocks noGrp="1" noChangeArrowheads="1"/>
          </p:cNvSpPr>
          <p:nvPr>
            <p:ph type="body" sz="quarter" idx="16"/>
          </p:nvPr>
        </p:nvSpPr>
        <p:spPr>
          <a:xfrm>
            <a:off x="576263" y="5716588"/>
            <a:ext cx="2286000" cy="319087"/>
          </a:xfrm>
        </p:spPr>
        <p:txBody>
          <a:bodyPr/>
          <a:lstStyle/>
          <a:p>
            <a:pPr eaLnBrk="1" hangingPunct="1">
              <a:spcAft>
                <a:spcPct val="0"/>
              </a:spcAft>
            </a:pPr>
            <a:endParaRPr lang="en-US" altLang="en-US" dirty="0"/>
          </a:p>
        </p:txBody>
      </p:sp>
      <p:sp>
        <p:nvSpPr>
          <p:cNvPr id="56329" name="Text Placeholder 16">
            <a:extLst>
              <a:ext uri="{FF2B5EF4-FFF2-40B4-BE49-F238E27FC236}">
                <a16:creationId xmlns:a16="http://schemas.microsoft.com/office/drawing/2014/main" id="{74CB9D07-7301-CD4F-A3B6-A3FDC143C3CC}"/>
              </a:ext>
            </a:extLst>
          </p:cNvPr>
          <p:cNvSpPr>
            <a:spLocks noGrp="1" noChangeArrowheads="1"/>
          </p:cNvSpPr>
          <p:nvPr>
            <p:ph type="body" sz="quarter" idx="17"/>
          </p:nvPr>
        </p:nvSpPr>
        <p:spPr>
          <a:xfrm>
            <a:off x="2976563" y="5551488"/>
            <a:ext cx="2286000" cy="153987"/>
          </a:xfrm>
        </p:spPr>
        <p:txBody>
          <a:bodyPr/>
          <a:lstStyle/>
          <a:p>
            <a:pPr eaLnBrk="1" hangingPunct="1">
              <a:spcAft>
                <a:spcPct val="0"/>
              </a:spcAft>
            </a:pPr>
            <a:endParaRPr lang="en-US" altLang="en-US" dirty="0"/>
          </a:p>
        </p:txBody>
      </p:sp>
      <p:sp>
        <p:nvSpPr>
          <p:cNvPr id="56330" name="Text Placeholder 17">
            <a:extLst>
              <a:ext uri="{FF2B5EF4-FFF2-40B4-BE49-F238E27FC236}">
                <a16:creationId xmlns:a16="http://schemas.microsoft.com/office/drawing/2014/main" id="{0BF2D3AE-B178-6E47-B6DF-62C3B51E86CE}"/>
              </a:ext>
            </a:extLst>
          </p:cNvPr>
          <p:cNvSpPr>
            <a:spLocks noGrp="1" noChangeArrowheads="1"/>
          </p:cNvSpPr>
          <p:nvPr>
            <p:ph type="body" sz="quarter" idx="18"/>
          </p:nvPr>
        </p:nvSpPr>
        <p:spPr>
          <a:xfrm>
            <a:off x="2976563" y="5716588"/>
            <a:ext cx="2286000" cy="319087"/>
          </a:xfrm>
        </p:spPr>
        <p:txBody>
          <a:bodyPr/>
          <a:lstStyle/>
          <a:p>
            <a:pPr eaLnBrk="1" hangingPunct="1">
              <a:spcAft>
                <a:spcPct val="0"/>
              </a:spcAft>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B3797CA-B378-A248-88E5-0BA46CF37B70}"/>
              </a:ext>
            </a:extLst>
          </p:cNvPr>
          <p:cNvSpPr>
            <a:spLocks noGrp="1" noChangeArrowheads="1"/>
          </p:cNvSpPr>
          <p:nvPr>
            <p:ph type="title"/>
          </p:nvPr>
        </p:nvSpPr>
        <p:spPr/>
        <p:txBody>
          <a:bodyPr/>
          <a:lstStyle/>
          <a:p>
            <a:r>
              <a:rPr lang="en-US" altLang="en-US" dirty="0"/>
              <a:t>Qualified plans</a:t>
            </a:r>
          </a:p>
        </p:txBody>
      </p:sp>
      <p:sp>
        <p:nvSpPr>
          <p:cNvPr id="31747" name="Text Placeholder 2">
            <a:extLst>
              <a:ext uri="{FF2B5EF4-FFF2-40B4-BE49-F238E27FC236}">
                <a16:creationId xmlns:a16="http://schemas.microsoft.com/office/drawing/2014/main" id="{BEA6238B-88CB-DE43-9014-9FCC8CB94A53}"/>
              </a:ext>
            </a:extLst>
          </p:cNvPr>
          <p:cNvSpPr>
            <a:spLocks noGrp="1" noChangeArrowheads="1"/>
          </p:cNvSpPr>
          <p:nvPr>
            <p:ph type="body" sz="quarter" idx="10"/>
          </p:nvPr>
        </p:nvSpPr>
        <p:spPr>
          <a:xfrm>
            <a:off x="571500" y="1014413"/>
            <a:ext cx="11036300" cy="274637"/>
          </a:xfrm>
        </p:spPr>
        <p:txBody>
          <a:bodyPr/>
          <a:lstStyle/>
          <a:p>
            <a:pPr>
              <a:spcAft>
                <a:spcPct val="0"/>
              </a:spcAft>
            </a:pPr>
            <a:r>
              <a:rPr lang="en-US" altLang="en-US" dirty="0"/>
              <a:t>Why it matters</a:t>
            </a:r>
          </a:p>
        </p:txBody>
      </p:sp>
      <p:pic>
        <p:nvPicPr>
          <p:cNvPr id="10" name="Graphic 9">
            <a:extLst>
              <a:ext uri="{FF2B5EF4-FFF2-40B4-BE49-F238E27FC236}">
                <a16:creationId xmlns:a16="http://schemas.microsoft.com/office/drawing/2014/main" id="{51C3BC78-1C0D-9048-A50F-5A6D21A5B50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8660499" y="2224471"/>
            <a:ext cx="1371600" cy="1371600"/>
          </a:xfrm>
          <a:prstGeom prst="rect">
            <a:avLst/>
          </a:prstGeom>
        </p:spPr>
      </p:pic>
      <p:sp>
        <p:nvSpPr>
          <p:cNvPr id="2" name="Rectangle 1">
            <a:extLst>
              <a:ext uri="{FF2B5EF4-FFF2-40B4-BE49-F238E27FC236}">
                <a16:creationId xmlns:a16="http://schemas.microsoft.com/office/drawing/2014/main" id="{71D05F56-31D2-1A49-BB9E-5E7FAF1B1F6F}"/>
              </a:ext>
            </a:extLst>
          </p:cNvPr>
          <p:cNvSpPr/>
          <p:nvPr/>
        </p:nvSpPr>
        <p:spPr>
          <a:xfrm>
            <a:off x="8604096" y="4020066"/>
            <a:ext cx="1484405" cy="553998"/>
          </a:xfrm>
          <a:prstGeom prst="rect">
            <a:avLst/>
          </a:prstGeom>
        </p:spPr>
        <p:txBody>
          <a:bodyPr wrap="square" lIns="0" tIns="0" rIns="0" bIns="0">
            <a:spAutoFit/>
          </a:bodyPr>
          <a:lstStyle/>
          <a:p>
            <a:pPr marL="7938" lvl="4" algn="ctr">
              <a:buNone/>
              <a:defRPr/>
            </a:pPr>
            <a:r>
              <a:rPr lang="en-US" b="1" dirty="0"/>
              <a:t>Lowers annual taxable income</a:t>
            </a:r>
          </a:p>
        </p:txBody>
      </p:sp>
      <p:pic>
        <p:nvPicPr>
          <p:cNvPr id="9" name="Graphic 8">
            <a:extLst>
              <a:ext uri="{FF2B5EF4-FFF2-40B4-BE49-F238E27FC236}">
                <a16:creationId xmlns:a16="http://schemas.microsoft.com/office/drawing/2014/main" id="{F92784D6-697B-CF41-B6CF-78A6923C4DB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442973" y="2224471"/>
            <a:ext cx="1371600" cy="1371600"/>
          </a:xfrm>
          <a:prstGeom prst="rect">
            <a:avLst/>
          </a:prstGeom>
        </p:spPr>
      </p:pic>
      <p:sp>
        <p:nvSpPr>
          <p:cNvPr id="3" name="Rectangle 2">
            <a:extLst>
              <a:ext uri="{FF2B5EF4-FFF2-40B4-BE49-F238E27FC236}">
                <a16:creationId xmlns:a16="http://schemas.microsoft.com/office/drawing/2014/main" id="{4C5C1DA4-E08B-124F-B3D0-DEFE7AC90B8B}"/>
              </a:ext>
            </a:extLst>
          </p:cNvPr>
          <p:cNvSpPr/>
          <p:nvPr/>
        </p:nvSpPr>
        <p:spPr>
          <a:xfrm>
            <a:off x="5172785" y="4020066"/>
            <a:ext cx="1911975" cy="826400"/>
          </a:xfrm>
          <a:prstGeom prst="rect">
            <a:avLst/>
          </a:prstGeom>
        </p:spPr>
        <p:txBody>
          <a:bodyPr wrap="square" lIns="0" tIns="0" rIns="0" bIns="0">
            <a:spAutoFit/>
          </a:bodyPr>
          <a:lstStyle/>
          <a:p>
            <a:pPr marL="7938" lvl="4" algn="ctr">
              <a:buNone/>
              <a:defRPr/>
            </a:pPr>
            <a:r>
              <a:rPr lang="en-US" b="1" dirty="0"/>
              <a:t>Tax-deferred growth potential until distribution</a:t>
            </a:r>
          </a:p>
        </p:txBody>
      </p:sp>
      <p:pic>
        <p:nvPicPr>
          <p:cNvPr id="4" name="Graphic 3">
            <a:extLst>
              <a:ext uri="{FF2B5EF4-FFF2-40B4-BE49-F238E27FC236}">
                <a16:creationId xmlns:a16="http://schemas.microsoft.com/office/drawing/2014/main" id="{85E96D74-2CC6-4148-B2C8-4F2ABF249D5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078234" y="2208804"/>
            <a:ext cx="1371600" cy="1371600"/>
          </a:xfrm>
          <a:prstGeom prst="rect">
            <a:avLst/>
          </a:prstGeom>
        </p:spPr>
      </p:pic>
      <p:sp>
        <p:nvSpPr>
          <p:cNvPr id="5" name="Rectangle 4">
            <a:extLst>
              <a:ext uri="{FF2B5EF4-FFF2-40B4-BE49-F238E27FC236}">
                <a16:creationId xmlns:a16="http://schemas.microsoft.com/office/drawing/2014/main" id="{27D2B1B5-290B-BF43-9347-DE0039E70E69}"/>
              </a:ext>
            </a:extLst>
          </p:cNvPr>
          <p:cNvSpPr/>
          <p:nvPr/>
        </p:nvSpPr>
        <p:spPr>
          <a:xfrm>
            <a:off x="1858608" y="4024978"/>
            <a:ext cx="1810852" cy="553998"/>
          </a:xfrm>
          <a:prstGeom prst="rect">
            <a:avLst/>
          </a:prstGeom>
        </p:spPr>
        <p:txBody>
          <a:bodyPr wrap="square" lIns="0" tIns="0" rIns="0" bIns="0">
            <a:spAutoFit/>
          </a:bodyPr>
          <a:lstStyle/>
          <a:p>
            <a:pPr marL="7938" lvl="4" algn="ctr">
              <a:buNone/>
              <a:defRPr/>
            </a:pPr>
            <a:r>
              <a:rPr lang="en-US" b="1" dirty="0"/>
              <a:t>Potential employer matches</a:t>
            </a:r>
          </a:p>
        </p:txBody>
      </p:sp>
      <p:cxnSp>
        <p:nvCxnSpPr>
          <p:cNvPr id="14" name="Straight Connector 13">
            <a:extLst>
              <a:ext uri="{FF2B5EF4-FFF2-40B4-BE49-F238E27FC236}">
                <a16:creationId xmlns:a16="http://schemas.microsoft.com/office/drawing/2014/main" id="{CEBCEB2F-227A-254F-AFEA-7C6E03A69A41}"/>
              </a:ext>
            </a:extLst>
          </p:cNvPr>
          <p:cNvCxnSpPr/>
          <p:nvPr/>
        </p:nvCxnSpPr>
        <p:spPr>
          <a:xfrm>
            <a:off x="4411025" y="2208804"/>
            <a:ext cx="0" cy="2232454"/>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13932A-4B82-3C46-B6B9-162912954CD7}"/>
              </a:ext>
            </a:extLst>
          </p:cNvPr>
          <p:cNvCxnSpPr/>
          <p:nvPr/>
        </p:nvCxnSpPr>
        <p:spPr>
          <a:xfrm>
            <a:off x="7806130" y="2113006"/>
            <a:ext cx="0" cy="2232454"/>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19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C6BEBF2-B119-6649-9CA7-0460E06B4E83}"/>
              </a:ext>
            </a:extLst>
          </p:cNvPr>
          <p:cNvSpPr>
            <a:spLocks noGrp="1" noChangeArrowheads="1"/>
          </p:cNvSpPr>
          <p:nvPr>
            <p:ph type="title"/>
          </p:nvPr>
        </p:nvSpPr>
        <p:spPr/>
        <p:txBody>
          <a:bodyPr/>
          <a:lstStyle/>
          <a:p>
            <a:r>
              <a:rPr lang="en-US" altLang="en-US" dirty="0"/>
              <a:t>Tax collector’s “Double Play”</a:t>
            </a:r>
          </a:p>
        </p:txBody>
      </p:sp>
      <p:sp>
        <p:nvSpPr>
          <p:cNvPr id="33795" name="Text Placeholder 2">
            <a:extLst>
              <a:ext uri="{FF2B5EF4-FFF2-40B4-BE49-F238E27FC236}">
                <a16:creationId xmlns:a16="http://schemas.microsoft.com/office/drawing/2014/main" id="{1145072D-0E60-2743-96FF-E84DD52F5547}"/>
              </a:ext>
            </a:extLst>
          </p:cNvPr>
          <p:cNvSpPr>
            <a:spLocks noGrp="1" noChangeArrowheads="1"/>
          </p:cNvSpPr>
          <p:nvPr>
            <p:ph type="body" sz="quarter" idx="10"/>
          </p:nvPr>
        </p:nvSpPr>
        <p:spPr>
          <a:xfrm>
            <a:off x="571500" y="1014413"/>
            <a:ext cx="11036300" cy="274637"/>
          </a:xfrm>
        </p:spPr>
        <p:txBody>
          <a:bodyPr/>
          <a:lstStyle/>
          <a:p>
            <a:pPr>
              <a:spcAft>
                <a:spcPct val="0"/>
              </a:spcAft>
            </a:pPr>
            <a:r>
              <a:rPr lang="en-US" altLang="en-US" dirty="0"/>
              <a:t>At death, qualified plan assets can be subject to the following taxes:</a:t>
            </a:r>
          </a:p>
        </p:txBody>
      </p:sp>
      <p:grpSp>
        <p:nvGrpSpPr>
          <p:cNvPr id="7" name="Group 6">
            <a:extLst>
              <a:ext uri="{FF2B5EF4-FFF2-40B4-BE49-F238E27FC236}">
                <a16:creationId xmlns:a16="http://schemas.microsoft.com/office/drawing/2014/main" id="{9B9A2273-DD1C-BF45-BCA6-7F0E1E2C9F82}"/>
              </a:ext>
            </a:extLst>
          </p:cNvPr>
          <p:cNvGrpSpPr/>
          <p:nvPr/>
        </p:nvGrpSpPr>
        <p:grpSpPr>
          <a:xfrm>
            <a:off x="2926810" y="2011680"/>
            <a:ext cx="2834640" cy="2834640"/>
            <a:chOff x="2907957" y="2904519"/>
            <a:chExt cx="2834640" cy="2834640"/>
          </a:xfrm>
        </p:grpSpPr>
        <p:sp>
          <p:nvSpPr>
            <p:cNvPr id="6" name="Rectangle 5">
              <a:extLst>
                <a:ext uri="{FF2B5EF4-FFF2-40B4-BE49-F238E27FC236}">
                  <a16:creationId xmlns:a16="http://schemas.microsoft.com/office/drawing/2014/main" id="{8824F7DA-0DDD-AC45-B8FE-5213AA6A26AF}"/>
                </a:ext>
              </a:extLst>
            </p:cNvPr>
            <p:cNvSpPr/>
            <p:nvPr/>
          </p:nvSpPr>
          <p:spPr>
            <a:xfrm>
              <a:off x="2908761" y="2906350"/>
              <a:ext cx="2825578" cy="609600"/>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7D2C964-F3BC-014E-B2E4-FEDE90080B0E}"/>
                </a:ext>
              </a:extLst>
            </p:cNvPr>
            <p:cNvSpPr/>
            <p:nvPr/>
          </p:nvSpPr>
          <p:spPr>
            <a:xfrm>
              <a:off x="2907957" y="2904519"/>
              <a:ext cx="2834640" cy="2834640"/>
            </a:xfrm>
            <a:prstGeom prst="rect">
              <a:avLst/>
            </a:prstGeom>
            <a:ln w="12700">
              <a:solidFill>
                <a:schemeClr val="tx2"/>
              </a:solidFill>
            </a:ln>
          </p:spPr>
          <p:txBody>
            <a:bodyPr wrap="square" lIns="274320" tIns="182880" rIns="365760" bIns="182880">
              <a:noAutofit/>
            </a:bodyPr>
            <a:lstStyle/>
            <a:p>
              <a:pPr marL="7938" lvl="1">
                <a:spcAft>
                  <a:spcPts val="1800"/>
                </a:spcAft>
                <a:defRPr/>
              </a:pPr>
              <a:r>
                <a:rPr lang="en-US" b="1" dirty="0">
                  <a:solidFill>
                    <a:schemeClr val="bg1"/>
                  </a:solidFill>
                </a:rPr>
                <a:t>Estate taxes</a:t>
              </a:r>
            </a:p>
            <a:p>
              <a:pPr marL="7938" lvl="1">
                <a:defRPr/>
              </a:pPr>
              <a:r>
                <a:rPr lang="en-US" sz="1600" dirty="0"/>
                <a:t>The qualified plan's entire fair market value is included in the owner's taxable estate and may be subject to both federal and state estate taxes.</a:t>
              </a:r>
            </a:p>
          </p:txBody>
        </p:sp>
      </p:grpSp>
      <p:grpSp>
        <p:nvGrpSpPr>
          <p:cNvPr id="8" name="Group 7">
            <a:extLst>
              <a:ext uri="{FF2B5EF4-FFF2-40B4-BE49-F238E27FC236}">
                <a16:creationId xmlns:a16="http://schemas.microsoft.com/office/drawing/2014/main" id="{CD212FA1-687A-AE4B-8494-56DA22ACEA7B}"/>
              </a:ext>
            </a:extLst>
          </p:cNvPr>
          <p:cNvGrpSpPr/>
          <p:nvPr/>
        </p:nvGrpSpPr>
        <p:grpSpPr>
          <a:xfrm>
            <a:off x="6485556" y="2006076"/>
            <a:ext cx="2834640" cy="2840244"/>
            <a:chOff x="6466703" y="2898915"/>
            <a:chExt cx="2834640" cy="2840244"/>
          </a:xfrm>
        </p:grpSpPr>
        <p:sp>
          <p:nvSpPr>
            <p:cNvPr id="9" name="Rectangle 8">
              <a:extLst>
                <a:ext uri="{FF2B5EF4-FFF2-40B4-BE49-F238E27FC236}">
                  <a16:creationId xmlns:a16="http://schemas.microsoft.com/office/drawing/2014/main" id="{040F4DD6-4A2B-934F-BFD7-32468613C053}"/>
                </a:ext>
              </a:extLst>
            </p:cNvPr>
            <p:cNvSpPr/>
            <p:nvPr/>
          </p:nvSpPr>
          <p:spPr>
            <a:xfrm>
              <a:off x="6469566" y="2898915"/>
              <a:ext cx="2825578" cy="609600"/>
            </a:xfrm>
            <a:prstGeom prst="rect">
              <a:avLst/>
            </a:prstGeom>
            <a:solidFill>
              <a:srgbClr val="0070C0"/>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45AED684-4CF8-CE40-A981-7DE1FB2C5CB7}"/>
                </a:ext>
              </a:extLst>
            </p:cNvPr>
            <p:cNvSpPr/>
            <p:nvPr/>
          </p:nvSpPr>
          <p:spPr>
            <a:xfrm>
              <a:off x="6466703" y="2904519"/>
              <a:ext cx="2834640" cy="2834640"/>
            </a:xfrm>
            <a:prstGeom prst="rect">
              <a:avLst/>
            </a:prstGeom>
            <a:ln w="12700">
              <a:solidFill>
                <a:schemeClr val="tx2"/>
              </a:solidFill>
            </a:ln>
          </p:spPr>
          <p:txBody>
            <a:bodyPr wrap="square" lIns="274320" tIns="182880" rIns="274320" bIns="182880">
              <a:noAutofit/>
            </a:bodyPr>
            <a:lstStyle/>
            <a:p>
              <a:pPr marL="7938" lvl="1">
                <a:spcAft>
                  <a:spcPts val="1800"/>
                </a:spcAft>
                <a:defRPr/>
              </a:pPr>
              <a:r>
                <a:rPr lang="en-US" b="1" dirty="0">
                  <a:solidFill>
                    <a:schemeClr val="bg1"/>
                  </a:solidFill>
                </a:rPr>
                <a:t>Income taxes</a:t>
              </a:r>
            </a:p>
            <a:p>
              <a:pPr marL="7938" lvl="1">
                <a:defRPr/>
              </a:pPr>
              <a:r>
                <a:rPr lang="en-US" sz="1600" dirty="0"/>
                <a:t>The entire value of the qualified plan is taxable</a:t>
              </a:r>
              <a:br>
                <a:rPr lang="en-US" sz="1600" dirty="0"/>
              </a:br>
              <a:r>
                <a:rPr lang="en-US" sz="1600" dirty="0"/>
                <a:t>as ordinary income, to</a:t>
              </a:r>
              <a:br>
                <a:rPr lang="en-US" sz="1600" dirty="0"/>
              </a:br>
              <a:r>
                <a:rPr lang="en-US" sz="1600" dirty="0"/>
                <a:t>either the beneficiary of</a:t>
              </a:r>
              <a:br>
                <a:rPr lang="en-US" sz="1600" dirty="0"/>
              </a:br>
              <a:r>
                <a:rPr lang="en-US" sz="1600" dirty="0"/>
                <a:t>the qualified plan or to the owner's estate, depending on who receives it.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B0FA7E1-0F70-E242-9261-13BC75A0A966}"/>
              </a:ext>
            </a:extLst>
          </p:cNvPr>
          <p:cNvSpPr>
            <a:spLocks noGrp="1" noChangeArrowheads="1"/>
          </p:cNvSpPr>
          <p:nvPr>
            <p:ph type="title"/>
          </p:nvPr>
        </p:nvSpPr>
        <p:spPr/>
        <p:txBody>
          <a:bodyPr/>
          <a:lstStyle/>
          <a:p>
            <a:r>
              <a:rPr lang="en-US" altLang="en-US" dirty="0"/>
              <a:t>Stretch provision</a:t>
            </a:r>
          </a:p>
        </p:txBody>
      </p:sp>
      <p:sp>
        <p:nvSpPr>
          <p:cNvPr id="35843" name="Text Placeholder 2">
            <a:extLst>
              <a:ext uri="{FF2B5EF4-FFF2-40B4-BE49-F238E27FC236}">
                <a16:creationId xmlns:a16="http://schemas.microsoft.com/office/drawing/2014/main" id="{0C5D5A83-4984-F041-A594-A4CF58A70707}"/>
              </a:ext>
            </a:extLst>
          </p:cNvPr>
          <p:cNvSpPr>
            <a:spLocks noGrp="1" noChangeArrowheads="1"/>
          </p:cNvSpPr>
          <p:nvPr>
            <p:ph type="body" sz="quarter" idx="10"/>
          </p:nvPr>
        </p:nvSpPr>
        <p:spPr>
          <a:xfrm>
            <a:off x="571500" y="1014413"/>
            <a:ext cx="11036300" cy="274637"/>
          </a:xfrm>
        </p:spPr>
        <p:txBody>
          <a:bodyPr/>
          <a:lstStyle/>
          <a:p>
            <a:pPr>
              <a:spcAft>
                <a:spcPct val="0"/>
              </a:spcAft>
            </a:pPr>
            <a:r>
              <a:rPr lang="en-US" altLang="en-US" dirty="0"/>
              <a:t>What changed</a:t>
            </a:r>
          </a:p>
        </p:txBody>
      </p:sp>
      <p:sp>
        <p:nvSpPr>
          <p:cNvPr id="35844" name="Text Placeholder 3">
            <a:extLst>
              <a:ext uri="{FF2B5EF4-FFF2-40B4-BE49-F238E27FC236}">
                <a16:creationId xmlns:a16="http://schemas.microsoft.com/office/drawing/2014/main" id="{3B51CD36-7358-4644-B7CA-8341A377D3A8}"/>
              </a:ext>
            </a:extLst>
          </p:cNvPr>
          <p:cNvSpPr>
            <a:spLocks noGrp="1" noChangeArrowheads="1"/>
          </p:cNvSpPr>
          <p:nvPr>
            <p:ph type="body" sz="quarter" idx="11"/>
          </p:nvPr>
        </p:nvSpPr>
        <p:spPr>
          <a:xfrm>
            <a:off x="609600" y="2075936"/>
            <a:ext cx="2743200" cy="2743200"/>
          </a:xfrm>
          <a:solidFill>
            <a:schemeClr val="accent1"/>
          </a:solidFill>
          <a:ln>
            <a:noFill/>
          </a:ln>
        </p:spPr>
        <p:txBody>
          <a:bodyPr lIns="182880" tIns="182880" rIns="182880" bIns="182880"/>
          <a:lstStyle/>
          <a:p>
            <a:pPr marL="0" indent="0">
              <a:buFont typeface="Wingdings" pitchFamily="2" charset="2"/>
              <a:buNone/>
            </a:pPr>
            <a:r>
              <a:rPr lang="en-US" altLang="en-US" sz="2000" b="1" dirty="0">
                <a:solidFill>
                  <a:schemeClr val="bg1"/>
                </a:solidFill>
              </a:rPr>
              <a:t>Pre-SECURE Act</a:t>
            </a:r>
          </a:p>
          <a:p>
            <a:pPr marL="0" indent="0">
              <a:buFont typeface="Wingdings" pitchFamily="2" charset="2"/>
              <a:buNone/>
            </a:pPr>
            <a:r>
              <a:rPr lang="en-US" altLang="en-US" dirty="0">
                <a:solidFill>
                  <a:schemeClr val="bg1"/>
                </a:solidFill>
              </a:rPr>
              <a:t>A beneficiary of an IRA could take RMDs based on their life expectancy. This allowed the individual to “stretch” the payments.</a:t>
            </a:r>
          </a:p>
        </p:txBody>
      </p:sp>
      <p:sp>
        <p:nvSpPr>
          <p:cNvPr id="5" name="Text Placeholder 4">
            <a:extLst>
              <a:ext uri="{FF2B5EF4-FFF2-40B4-BE49-F238E27FC236}">
                <a16:creationId xmlns:a16="http://schemas.microsoft.com/office/drawing/2014/main" id="{920C6CDE-1F34-4960-9766-2722589E7476}"/>
              </a:ext>
            </a:extLst>
          </p:cNvPr>
          <p:cNvSpPr>
            <a:spLocks noGrp="1"/>
          </p:cNvSpPr>
          <p:nvPr>
            <p:ph type="body" sz="quarter" idx="12"/>
          </p:nvPr>
        </p:nvSpPr>
        <p:spPr>
          <a:xfrm>
            <a:off x="3863546" y="2257210"/>
            <a:ext cx="7751805" cy="2574239"/>
          </a:xfrm>
        </p:spPr>
        <p:txBody>
          <a:bodyPr/>
          <a:lstStyle/>
          <a:p>
            <a:pPr marL="0" indent="0">
              <a:buFont typeface="Wingdings" pitchFamily="2" charset="2"/>
              <a:buNone/>
              <a:defRPr/>
            </a:pPr>
            <a:r>
              <a:rPr lang="en-US" sz="2000" b="1" dirty="0"/>
              <a:t>SECURE Act</a:t>
            </a:r>
          </a:p>
          <a:p>
            <a:pPr>
              <a:defRPr/>
            </a:pPr>
            <a:r>
              <a:rPr lang="en-US" dirty="0"/>
              <a:t>Spousal rollovers still allowed</a:t>
            </a:r>
          </a:p>
          <a:p>
            <a:pPr>
              <a:defRPr/>
            </a:pPr>
            <a:r>
              <a:rPr lang="en-US" dirty="0"/>
              <a:t>Majority of beneficiaries must now liquidate account balance by the end of the tenth year</a:t>
            </a:r>
          </a:p>
          <a:p>
            <a:pPr>
              <a:defRPr/>
            </a:pPr>
            <a:r>
              <a:rPr lang="en-US" dirty="0"/>
              <a:t>Exceptions, or qualified beneficiaries, still allowed to stretch:</a:t>
            </a:r>
          </a:p>
          <a:p>
            <a:pPr lvl="1">
              <a:buFont typeface="System Font Regular"/>
              <a:buChar char="–"/>
              <a:defRPr/>
            </a:pPr>
            <a:r>
              <a:rPr lang="en-US" dirty="0"/>
              <a:t>Surviving spouse</a:t>
            </a:r>
          </a:p>
          <a:p>
            <a:pPr lvl="1">
              <a:buFont typeface="System Font Regular"/>
              <a:buChar char="–"/>
              <a:defRPr/>
            </a:pPr>
            <a:r>
              <a:rPr lang="en-US" dirty="0"/>
              <a:t>Disabled or chronically ill individuals </a:t>
            </a:r>
          </a:p>
          <a:p>
            <a:pPr lvl="1">
              <a:buFont typeface="System Font Regular"/>
              <a:buChar char="–"/>
              <a:defRPr/>
            </a:pPr>
            <a:r>
              <a:rPr lang="en-US" dirty="0"/>
              <a:t>Individuals who are not more than 10 years younger than the account owner, or </a:t>
            </a:r>
          </a:p>
          <a:p>
            <a:pPr lvl="1">
              <a:buFont typeface="System Font Regular"/>
              <a:buChar char="–"/>
              <a:defRPr/>
            </a:pPr>
            <a:r>
              <a:rPr lang="en-US" dirty="0"/>
              <a:t>Child of the account owner who has not reached the age of majority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8BAB6345-AF68-684F-A2C5-7C90F74B7681}"/>
              </a:ext>
            </a:extLst>
          </p:cNvPr>
          <p:cNvSpPr>
            <a:spLocks noGrp="1" noChangeArrowheads="1"/>
          </p:cNvSpPr>
          <p:nvPr>
            <p:ph type="title"/>
          </p:nvPr>
        </p:nvSpPr>
        <p:spPr/>
        <p:txBody>
          <a:bodyPr/>
          <a:lstStyle/>
          <a:p>
            <a:r>
              <a:rPr lang="en-US" altLang="en-US" dirty="0"/>
              <a:t>Transfer rate</a:t>
            </a:r>
          </a:p>
        </p:txBody>
      </p:sp>
      <p:sp>
        <p:nvSpPr>
          <p:cNvPr id="37891" name="Text Placeholder 2">
            <a:extLst>
              <a:ext uri="{FF2B5EF4-FFF2-40B4-BE49-F238E27FC236}">
                <a16:creationId xmlns:a16="http://schemas.microsoft.com/office/drawing/2014/main" id="{673DA454-716F-2C45-93D8-0723CC934A10}"/>
              </a:ext>
            </a:extLst>
          </p:cNvPr>
          <p:cNvSpPr>
            <a:spLocks noGrp="1" noChangeArrowheads="1"/>
          </p:cNvSpPr>
          <p:nvPr>
            <p:ph type="body" sz="quarter" idx="10"/>
          </p:nvPr>
        </p:nvSpPr>
        <p:spPr>
          <a:xfrm>
            <a:off x="571500" y="981075"/>
            <a:ext cx="11036300" cy="274638"/>
          </a:xfrm>
        </p:spPr>
        <p:txBody>
          <a:bodyPr/>
          <a:lstStyle/>
          <a:p>
            <a:pPr>
              <a:spcAft>
                <a:spcPct val="0"/>
              </a:spcAft>
            </a:pPr>
            <a:r>
              <a:rPr lang="en-US" altLang="en-US" dirty="0"/>
              <a:t>The impact</a:t>
            </a:r>
          </a:p>
        </p:txBody>
      </p:sp>
      <p:sp>
        <p:nvSpPr>
          <p:cNvPr id="37892" name="Text Placeholder 4">
            <a:extLst>
              <a:ext uri="{FF2B5EF4-FFF2-40B4-BE49-F238E27FC236}">
                <a16:creationId xmlns:a16="http://schemas.microsoft.com/office/drawing/2014/main" id="{F77B2944-0644-E449-8140-07C756160062}"/>
              </a:ext>
            </a:extLst>
          </p:cNvPr>
          <p:cNvSpPr>
            <a:spLocks noGrp="1" noChangeArrowheads="1"/>
          </p:cNvSpPr>
          <p:nvPr>
            <p:ph type="body" sz="quarter" idx="12"/>
          </p:nvPr>
        </p:nvSpPr>
        <p:spPr>
          <a:xfrm>
            <a:off x="1152100" y="1752207"/>
            <a:ext cx="2286000" cy="1828800"/>
          </a:xfrm>
          <a:ln>
            <a:solidFill>
              <a:schemeClr val="tx2"/>
            </a:solidFill>
          </a:ln>
        </p:spPr>
        <p:txBody>
          <a:bodyPr wrap="square" lIns="91440" tIns="182880" rIns="91440">
            <a:noAutofit/>
          </a:bodyPr>
          <a:lstStyle/>
          <a:p>
            <a:pPr marL="0" indent="0" algn="ctr">
              <a:buFont typeface="Wingdings" pitchFamily="2" charset="2"/>
              <a:buNone/>
            </a:pPr>
            <a:r>
              <a:rPr lang="en-US" altLang="en-US" dirty="0"/>
              <a:t>Decrease in potential growth of retirement assets transferred to a </a:t>
            </a:r>
            <a:r>
              <a:rPr lang="en-US" altLang="en-US" dirty="0" err="1"/>
              <a:t>nonspouse</a:t>
            </a:r>
            <a:r>
              <a:rPr lang="en-US" altLang="en-US" dirty="0"/>
              <a:t> beneficiary.</a:t>
            </a:r>
          </a:p>
        </p:txBody>
      </p:sp>
      <p:sp>
        <p:nvSpPr>
          <p:cNvPr id="37895" name="Rectangle 7">
            <a:extLst>
              <a:ext uri="{FF2B5EF4-FFF2-40B4-BE49-F238E27FC236}">
                <a16:creationId xmlns:a16="http://schemas.microsoft.com/office/drawing/2014/main" id="{0AF0D419-1EBF-814E-8B5E-D66AF64BA4A6}"/>
              </a:ext>
            </a:extLst>
          </p:cNvPr>
          <p:cNvSpPr>
            <a:spLocks noChangeArrowheads="1"/>
          </p:cNvSpPr>
          <p:nvPr/>
        </p:nvSpPr>
        <p:spPr bwMode="auto">
          <a:xfrm>
            <a:off x="4949400" y="1752207"/>
            <a:ext cx="2286000" cy="1828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lIns="182880" tIns="182880" rIns="18288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t>Distributions are higher over a shorter period of time, likely resulting in higher income taxes to the beneficiary.</a:t>
            </a:r>
          </a:p>
        </p:txBody>
      </p:sp>
      <p:sp>
        <p:nvSpPr>
          <p:cNvPr id="37896" name="Rectangle 8">
            <a:extLst>
              <a:ext uri="{FF2B5EF4-FFF2-40B4-BE49-F238E27FC236}">
                <a16:creationId xmlns:a16="http://schemas.microsoft.com/office/drawing/2014/main" id="{FDA5C389-454A-C643-9ABC-837CE1B8700F}"/>
              </a:ext>
            </a:extLst>
          </p:cNvPr>
          <p:cNvSpPr>
            <a:spLocks noChangeArrowheads="1"/>
          </p:cNvSpPr>
          <p:nvPr/>
        </p:nvSpPr>
        <p:spPr bwMode="auto">
          <a:xfrm>
            <a:off x="8746700" y="1752207"/>
            <a:ext cx="2286000" cy="1828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lIns="182880" tIns="182880" rIns="18288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t>Less time for potential growth, higher distributions and higher taxes will result in a lower amount transferred to heirs.</a:t>
            </a:r>
          </a:p>
        </p:txBody>
      </p:sp>
      <p:sp>
        <p:nvSpPr>
          <p:cNvPr id="12" name="Arrow: Down 11">
            <a:extLst>
              <a:ext uri="{FF2B5EF4-FFF2-40B4-BE49-F238E27FC236}">
                <a16:creationId xmlns:a16="http://schemas.microsoft.com/office/drawing/2014/main" id="{A5AE9831-7C62-4ACE-871F-FEFFE7CF053B}"/>
              </a:ext>
            </a:extLst>
          </p:cNvPr>
          <p:cNvSpPr/>
          <p:nvPr/>
        </p:nvSpPr>
        <p:spPr>
          <a:xfrm>
            <a:off x="2053006" y="3797643"/>
            <a:ext cx="484188" cy="548374"/>
          </a:xfrm>
          <a:prstGeom prst="downArrow">
            <a:avLst/>
          </a:prstGeom>
          <a:no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900" name="TextBox 14">
            <a:extLst>
              <a:ext uri="{FF2B5EF4-FFF2-40B4-BE49-F238E27FC236}">
                <a16:creationId xmlns:a16="http://schemas.microsoft.com/office/drawing/2014/main" id="{74099EF9-1EA7-F94D-A74C-04447CD9C4B3}"/>
              </a:ext>
            </a:extLst>
          </p:cNvPr>
          <p:cNvSpPr txBox="1">
            <a:spLocks noChangeArrowheads="1"/>
          </p:cNvSpPr>
          <p:nvPr/>
        </p:nvSpPr>
        <p:spPr bwMode="auto">
          <a:xfrm>
            <a:off x="1746460" y="4543123"/>
            <a:ext cx="1097280" cy="1097280"/>
          </a:xfrm>
          <a:prstGeom prst="rect">
            <a:avLst/>
          </a:prstGeom>
          <a:solidFill>
            <a:schemeClr val="accent3"/>
          </a:solidFill>
          <a:ln>
            <a:noFill/>
          </a:ln>
        </p:spPr>
        <p:txBody>
          <a:bodyPr wrap="square" lIns="0" tIns="0" rIns="0" bIns="0" anchor="ctr"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dirty="0">
                <a:solidFill>
                  <a:schemeClr val="bg1"/>
                </a:solidFill>
                <a:cs typeface="Arial" panose="020B0604020202020204" pitchFamily="34" charset="0"/>
              </a:rPr>
              <a:t>Growth</a:t>
            </a:r>
          </a:p>
        </p:txBody>
      </p:sp>
      <p:sp>
        <p:nvSpPr>
          <p:cNvPr id="37901" name="TextBox 15">
            <a:extLst>
              <a:ext uri="{FF2B5EF4-FFF2-40B4-BE49-F238E27FC236}">
                <a16:creationId xmlns:a16="http://schemas.microsoft.com/office/drawing/2014/main" id="{7BABC87D-00A4-4941-BC1F-13AE6F794E54}"/>
              </a:ext>
            </a:extLst>
          </p:cNvPr>
          <p:cNvSpPr txBox="1">
            <a:spLocks noChangeArrowheads="1"/>
          </p:cNvSpPr>
          <p:nvPr/>
        </p:nvSpPr>
        <p:spPr bwMode="auto">
          <a:xfrm>
            <a:off x="5543760" y="4543123"/>
            <a:ext cx="1097280" cy="1097280"/>
          </a:xfrm>
          <a:prstGeom prst="rect">
            <a:avLst/>
          </a:prstGeom>
          <a:solidFill>
            <a:schemeClr val="accent1"/>
          </a:solidFill>
          <a:ln>
            <a:noFill/>
          </a:ln>
        </p:spPr>
        <p:txBody>
          <a:bodyPr wrap="square" lIns="0" tIns="0" rIns="0" bIns="0" anchor="ctr"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dirty="0">
                <a:solidFill>
                  <a:schemeClr val="bg1"/>
                </a:solidFill>
                <a:cs typeface="Arial" panose="020B0604020202020204" pitchFamily="34" charset="0"/>
              </a:rPr>
              <a:t>Income tax</a:t>
            </a:r>
          </a:p>
        </p:txBody>
      </p:sp>
      <p:sp>
        <p:nvSpPr>
          <p:cNvPr id="37902" name="TextBox 16">
            <a:extLst>
              <a:ext uri="{FF2B5EF4-FFF2-40B4-BE49-F238E27FC236}">
                <a16:creationId xmlns:a16="http://schemas.microsoft.com/office/drawing/2014/main" id="{E5B2B397-4A53-7A4A-9D80-B79D008628AB}"/>
              </a:ext>
            </a:extLst>
          </p:cNvPr>
          <p:cNvSpPr txBox="1">
            <a:spLocks noChangeArrowheads="1"/>
          </p:cNvSpPr>
          <p:nvPr/>
        </p:nvSpPr>
        <p:spPr bwMode="auto">
          <a:xfrm>
            <a:off x="9341060" y="4543122"/>
            <a:ext cx="1097280" cy="1097280"/>
          </a:xfrm>
          <a:prstGeom prst="rect">
            <a:avLst/>
          </a:prstGeom>
          <a:solidFill>
            <a:schemeClr val="accent4"/>
          </a:solidFill>
          <a:ln>
            <a:noFill/>
          </a:ln>
        </p:spPr>
        <p:txBody>
          <a:bodyPr wrap="square" lIns="0" tIns="0" rIns="0" bIns="0" anchor="ctr" anchorCtr="0">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b="1" dirty="0">
                <a:solidFill>
                  <a:schemeClr val="bg1"/>
                </a:solidFill>
                <a:cs typeface="Arial" panose="020B0604020202020204" pitchFamily="34" charset="0"/>
              </a:rPr>
              <a:t>Net assets</a:t>
            </a:r>
            <a:br>
              <a:rPr lang="en-US" altLang="en-US" sz="1600" b="1" dirty="0">
                <a:solidFill>
                  <a:schemeClr val="bg1"/>
                </a:solidFill>
                <a:cs typeface="Arial" panose="020B0604020202020204" pitchFamily="34" charset="0"/>
              </a:rPr>
            </a:br>
            <a:r>
              <a:rPr lang="en-US" altLang="en-US" sz="1600" b="1" dirty="0">
                <a:solidFill>
                  <a:schemeClr val="bg1"/>
                </a:solidFill>
                <a:cs typeface="Arial" panose="020B0604020202020204" pitchFamily="34" charset="0"/>
              </a:rPr>
              <a:t>to heirs</a:t>
            </a:r>
          </a:p>
        </p:txBody>
      </p:sp>
      <p:sp>
        <p:nvSpPr>
          <p:cNvPr id="16" name="Arrow: Down 11">
            <a:extLst>
              <a:ext uri="{FF2B5EF4-FFF2-40B4-BE49-F238E27FC236}">
                <a16:creationId xmlns:a16="http://schemas.microsoft.com/office/drawing/2014/main" id="{9702670E-A640-E245-8B29-6A79A28B086F}"/>
              </a:ext>
            </a:extLst>
          </p:cNvPr>
          <p:cNvSpPr/>
          <p:nvPr/>
        </p:nvSpPr>
        <p:spPr>
          <a:xfrm flipV="1">
            <a:off x="5850306" y="3797643"/>
            <a:ext cx="484188" cy="548374"/>
          </a:xfrm>
          <a:prstGeom prst="downArrow">
            <a:avLst/>
          </a:prstGeom>
          <a:no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Arrow: Down 11">
            <a:extLst>
              <a:ext uri="{FF2B5EF4-FFF2-40B4-BE49-F238E27FC236}">
                <a16:creationId xmlns:a16="http://schemas.microsoft.com/office/drawing/2014/main" id="{8F9DC47A-B901-EA48-849B-BAC5580B661F}"/>
              </a:ext>
            </a:extLst>
          </p:cNvPr>
          <p:cNvSpPr/>
          <p:nvPr/>
        </p:nvSpPr>
        <p:spPr>
          <a:xfrm>
            <a:off x="9647606" y="3797643"/>
            <a:ext cx="484188" cy="548374"/>
          </a:xfrm>
          <a:prstGeom prst="downArrow">
            <a:avLst/>
          </a:prstGeom>
          <a:no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F52578A-EF19-3D4F-B071-79E484EA544F}"/>
              </a:ext>
            </a:extLst>
          </p:cNvPr>
          <p:cNvSpPr>
            <a:spLocks noGrp="1" noChangeArrowheads="1"/>
          </p:cNvSpPr>
          <p:nvPr>
            <p:ph type="title"/>
          </p:nvPr>
        </p:nvSpPr>
        <p:spPr/>
        <p:txBody>
          <a:bodyPr/>
          <a:lstStyle/>
          <a:p>
            <a:r>
              <a:rPr lang="en-US" altLang="en-US" dirty="0"/>
              <a:t>Case study</a:t>
            </a:r>
          </a:p>
        </p:txBody>
      </p:sp>
      <p:sp>
        <p:nvSpPr>
          <p:cNvPr id="39939" name="Text Placeholder 2">
            <a:extLst>
              <a:ext uri="{FF2B5EF4-FFF2-40B4-BE49-F238E27FC236}">
                <a16:creationId xmlns:a16="http://schemas.microsoft.com/office/drawing/2014/main" id="{AC88672F-D100-1E4B-8937-82FB57A81DF7}"/>
              </a:ext>
            </a:extLst>
          </p:cNvPr>
          <p:cNvSpPr>
            <a:spLocks noGrp="1" noChangeArrowheads="1"/>
          </p:cNvSpPr>
          <p:nvPr>
            <p:ph type="body" sz="quarter" idx="10"/>
          </p:nvPr>
        </p:nvSpPr>
        <p:spPr/>
        <p:txBody>
          <a:bodyPr/>
          <a:lstStyle/>
          <a:p>
            <a:pPr>
              <a:spcAft>
                <a:spcPct val="0"/>
              </a:spcAft>
            </a:pPr>
            <a:r>
              <a:rPr lang="en-US" altLang="en-US" dirty="0"/>
              <a:t>How life insurance fits</a:t>
            </a:r>
          </a:p>
          <a:p>
            <a:pPr>
              <a:spcAft>
                <a:spcPct val="0"/>
              </a:spcAft>
            </a:pPr>
            <a:endParaRPr lang="en-US" altLang="en-US" dirty="0"/>
          </a:p>
        </p:txBody>
      </p:sp>
      <p:sp>
        <p:nvSpPr>
          <p:cNvPr id="4" name="Text Placeholder 3">
            <a:extLst>
              <a:ext uri="{FF2B5EF4-FFF2-40B4-BE49-F238E27FC236}">
                <a16:creationId xmlns:a16="http://schemas.microsoft.com/office/drawing/2014/main" id="{83213667-A223-428E-BBA9-645499E589C8}"/>
              </a:ext>
            </a:extLst>
          </p:cNvPr>
          <p:cNvSpPr>
            <a:spLocks noGrp="1"/>
          </p:cNvSpPr>
          <p:nvPr>
            <p:ph type="body" sz="quarter" idx="11"/>
          </p:nvPr>
        </p:nvSpPr>
        <p:spPr>
          <a:xfrm>
            <a:off x="571499" y="3258130"/>
            <a:ext cx="7398794" cy="2928174"/>
          </a:xfrm>
        </p:spPr>
        <p:txBody>
          <a:bodyPr wrap="square">
            <a:spAutoFit/>
          </a:bodyPr>
          <a:lstStyle/>
          <a:p>
            <a:pPr marL="0" indent="0">
              <a:lnSpc>
                <a:spcPct val="107000"/>
              </a:lnSpc>
              <a:spcAft>
                <a:spcPts val="0"/>
              </a:spcAft>
              <a:buFont typeface="Wingdings" pitchFamily="2" charset="2"/>
              <a:buNone/>
              <a:defRPr/>
            </a:pPr>
            <a:r>
              <a:rPr lang="en-US" sz="1800" dirty="0">
                <a:solidFill>
                  <a:srgbClr val="C00000"/>
                </a:solidFill>
                <a:ea typeface="Calibri" panose="020F0502020204030204" pitchFamily="34" charset="0"/>
                <a:cs typeface="Times New Roman" panose="02020603050405020304" pitchFamily="18" charset="0"/>
              </a:rPr>
              <a:t>Case facts</a:t>
            </a:r>
          </a:p>
          <a:p>
            <a:pPr marL="182880" lvl="1" indent="-182880">
              <a:lnSpc>
                <a:spcPct val="107000"/>
              </a:lnSpc>
              <a:spcAft>
                <a:spcPts val="0"/>
              </a:spcAft>
              <a:buClr>
                <a:srgbClr val="C00000"/>
              </a:buClr>
              <a:buFont typeface="Wingdings" panose="05000000000000000000" pitchFamily="2" charset="2"/>
              <a:buChar char="§"/>
              <a:defRPr/>
            </a:pPr>
            <a:r>
              <a:rPr lang="en-US" sz="1400" dirty="0">
                <a:ea typeface="Calibri" panose="020F0502020204030204" pitchFamily="34" charset="0"/>
                <a:cs typeface="Times New Roman" panose="02020603050405020304" pitchFamily="18" charset="0"/>
              </a:rPr>
              <a:t>IRA value of $1M with assumed 5% ROR that they do not need for retirement</a:t>
            </a:r>
          </a:p>
          <a:p>
            <a:pPr marL="182880" lvl="1" indent="-182880">
              <a:lnSpc>
                <a:spcPct val="107000"/>
              </a:lnSpc>
              <a:buClr>
                <a:srgbClr val="C00000"/>
              </a:buClr>
              <a:buFont typeface="Wingdings" panose="05000000000000000000" pitchFamily="2" charset="2"/>
              <a:buChar char="§"/>
              <a:defRPr/>
            </a:pPr>
            <a:r>
              <a:rPr lang="en-US" sz="1400" dirty="0">
                <a:ea typeface="Calibri" panose="020F0502020204030204" pitchFamily="34" charset="0"/>
                <a:cs typeface="Times New Roman" panose="02020603050405020304" pitchFamily="18" charset="0"/>
              </a:rPr>
              <a:t>IRA owner combined federal and state income tax rate 40%</a:t>
            </a:r>
          </a:p>
          <a:p>
            <a:pPr marL="0" indent="0">
              <a:lnSpc>
                <a:spcPct val="107000"/>
              </a:lnSpc>
              <a:spcAft>
                <a:spcPts val="0"/>
              </a:spcAft>
              <a:buFont typeface="Wingdings" pitchFamily="2" charset="2"/>
              <a:buNone/>
              <a:defRPr/>
            </a:pPr>
            <a:r>
              <a:rPr lang="en-US" sz="1800" dirty="0">
                <a:solidFill>
                  <a:srgbClr val="C00000"/>
                </a:solidFill>
                <a:ea typeface="Calibri" panose="020F0502020204030204" pitchFamily="34" charset="0"/>
                <a:cs typeface="Times New Roman" panose="02020603050405020304" pitchFamily="18" charset="0"/>
              </a:rPr>
              <a:t>Goals</a:t>
            </a:r>
          </a:p>
          <a:p>
            <a:pPr>
              <a:lnSpc>
                <a:spcPct val="107000"/>
              </a:lnSpc>
              <a:spcAft>
                <a:spcPts val="0"/>
              </a:spcAft>
              <a:defRPr/>
            </a:pPr>
            <a:r>
              <a:rPr lang="en-US" sz="1400" dirty="0">
                <a:ea typeface="Calibri" panose="020F0502020204030204" pitchFamily="34" charset="0"/>
                <a:cs typeface="Times New Roman" panose="02020603050405020304" pitchFamily="18" charset="0"/>
              </a:rPr>
              <a:t>Pass IRA to adult child, Tony</a:t>
            </a:r>
          </a:p>
          <a:p>
            <a:pPr>
              <a:lnSpc>
                <a:spcPct val="107000"/>
              </a:lnSpc>
              <a:defRPr/>
            </a:pPr>
            <a:r>
              <a:rPr lang="en-US" sz="1400" dirty="0">
                <a:ea typeface="Calibri" panose="020F0502020204030204" pitchFamily="34" charset="0"/>
                <a:cs typeface="Times New Roman" panose="02020603050405020304" pitchFamily="18" charset="0"/>
              </a:rPr>
              <a:t>Beneficiary combined tax rate of 40%</a:t>
            </a:r>
          </a:p>
          <a:p>
            <a:pPr marL="0" indent="0">
              <a:lnSpc>
                <a:spcPct val="107000"/>
              </a:lnSpc>
              <a:spcAft>
                <a:spcPts val="0"/>
              </a:spcAft>
              <a:buNone/>
              <a:defRPr/>
            </a:pPr>
            <a:r>
              <a:rPr lang="en-US" sz="1800" dirty="0">
                <a:solidFill>
                  <a:schemeClr val="accent1"/>
                </a:solidFill>
                <a:ea typeface="Calibri" panose="020F0502020204030204" pitchFamily="34" charset="0"/>
                <a:cs typeface="Times New Roman" panose="02020603050405020304" pitchFamily="18" charset="0"/>
              </a:rPr>
              <a:t>Plan in action</a:t>
            </a:r>
          </a:p>
          <a:p>
            <a:pPr>
              <a:lnSpc>
                <a:spcPct val="107000"/>
              </a:lnSpc>
              <a:spcAft>
                <a:spcPts val="0"/>
              </a:spcAft>
              <a:defRPr/>
            </a:pPr>
            <a:r>
              <a:rPr lang="en-US" sz="1400" dirty="0">
                <a:ea typeface="Calibri" panose="020F0502020204030204" pitchFamily="34" charset="0"/>
                <a:cs typeface="Times New Roman" panose="02020603050405020304" pitchFamily="18" charset="0"/>
              </a:rPr>
              <a:t>Insurance funded via withdrawals from IRA </a:t>
            </a:r>
          </a:p>
          <a:p>
            <a:pPr>
              <a:lnSpc>
                <a:spcPct val="107000"/>
              </a:lnSpc>
              <a:spcAft>
                <a:spcPts val="0"/>
              </a:spcAft>
              <a:defRPr/>
            </a:pPr>
            <a:r>
              <a:rPr lang="en-US" sz="1400" dirty="0">
                <a:ea typeface="Calibri" panose="020F0502020204030204" pitchFamily="34" charset="0"/>
                <a:cs typeface="Times New Roman" panose="02020603050405020304" pitchFamily="18" charset="0"/>
              </a:rPr>
              <a:t>$1M death benefit — Scheduled premiums paid to maturity</a:t>
            </a:r>
          </a:p>
          <a:p>
            <a:pPr>
              <a:lnSpc>
                <a:spcPct val="107000"/>
              </a:lnSpc>
              <a:spcAft>
                <a:spcPts val="0"/>
              </a:spcAft>
              <a:defRPr/>
            </a:pPr>
            <a:r>
              <a:rPr lang="en-US" sz="1400" dirty="0">
                <a:ea typeface="Calibri" panose="020F0502020204030204" pitchFamily="34" charset="0"/>
                <a:cs typeface="Times New Roman" panose="02020603050405020304" pitchFamily="18" charset="0"/>
              </a:rPr>
              <a:t>Spousal transfer at IRA owner’s death, age his 90</a:t>
            </a:r>
          </a:p>
          <a:p>
            <a:pPr>
              <a:lnSpc>
                <a:spcPct val="107000"/>
              </a:lnSpc>
              <a:defRPr/>
            </a:pPr>
            <a:r>
              <a:rPr lang="en-US" sz="1400" dirty="0">
                <a:ea typeface="Calibri" panose="020F0502020204030204" pitchFamily="34" charset="0"/>
                <a:cs typeface="Times New Roman" panose="02020603050405020304" pitchFamily="18" charset="0"/>
              </a:rPr>
              <a:t>Nonspousal transfer at spouse’s death to adult child at her age 90</a:t>
            </a:r>
          </a:p>
        </p:txBody>
      </p:sp>
      <p:pic>
        <p:nvPicPr>
          <p:cNvPr id="39942" name="Picture 5" descr="Icon&#10;&#10;Description automatically generated">
            <a:extLst>
              <a:ext uri="{FF2B5EF4-FFF2-40B4-BE49-F238E27FC236}">
                <a16:creationId xmlns:a16="http://schemas.microsoft.com/office/drawing/2014/main" id="{184E6035-8321-4A4B-86B2-2EF7C2D5B2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37837"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picture containing person, sitting, person, older&#10;&#10;Description automatically generated">
            <a:extLst>
              <a:ext uri="{FF2B5EF4-FFF2-40B4-BE49-F238E27FC236}">
                <a16:creationId xmlns:a16="http://schemas.microsoft.com/office/drawing/2014/main" id="{A544CE0C-EF07-B04D-A1FE-24B0273778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89632" y="2057400"/>
            <a:ext cx="3695700" cy="3925870"/>
          </a:xfrm>
          <a:prstGeom prst="rect">
            <a:avLst/>
          </a:prstGeom>
        </p:spPr>
      </p:pic>
      <p:graphicFrame>
        <p:nvGraphicFramePr>
          <p:cNvPr id="2" name="Table 1">
            <a:extLst>
              <a:ext uri="{FF2B5EF4-FFF2-40B4-BE49-F238E27FC236}">
                <a16:creationId xmlns:a16="http://schemas.microsoft.com/office/drawing/2014/main" id="{E0CB7F35-1934-83B9-67F7-91965872BBA2}"/>
              </a:ext>
            </a:extLst>
          </p:cNvPr>
          <p:cNvGraphicFramePr>
            <a:graphicFrameLocks noGrp="1"/>
          </p:cNvGraphicFramePr>
          <p:nvPr>
            <p:extLst>
              <p:ext uri="{D42A27DB-BD31-4B8C-83A1-F6EECF244321}">
                <p14:modId xmlns:p14="http://schemas.microsoft.com/office/powerpoint/2010/main" val="3885946838"/>
              </p:ext>
            </p:extLst>
          </p:nvPr>
        </p:nvGraphicFramePr>
        <p:xfrm>
          <a:off x="158682" y="1659545"/>
          <a:ext cx="7610060" cy="1310640"/>
        </p:xfrm>
        <a:graphic>
          <a:graphicData uri="http://schemas.openxmlformats.org/drawingml/2006/table">
            <a:tbl>
              <a:tblPr firstRow="1" bandRow="1">
                <a:tableStyleId>{5C22544A-7EE6-4342-B048-85BDC9FD1C3A}</a:tableStyleId>
              </a:tblPr>
              <a:tblGrid>
                <a:gridCol w="2061075">
                  <a:extLst>
                    <a:ext uri="{9D8B030D-6E8A-4147-A177-3AD203B41FA5}">
                      <a16:colId xmlns:a16="http://schemas.microsoft.com/office/drawing/2014/main" val="1357686386"/>
                    </a:ext>
                  </a:extLst>
                </a:gridCol>
                <a:gridCol w="364706">
                  <a:extLst>
                    <a:ext uri="{9D8B030D-6E8A-4147-A177-3AD203B41FA5}">
                      <a16:colId xmlns:a16="http://schemas.microsoft.com/office/drawing/2014/main" val="3638591009"/>
                    </a:ext>
                  </a:extLst>
                </a:gridCol>
                <a:gridCol w="2361535">
                  <a:extLst>
                    <a:ext uri="{9D8B030D-6E8A-4147-A177-3AD203B41FA5}">
                      <a16:colId xmlns:a16="http://schemas.microsoft.com/office/drawing/2014/main" val="3063506986"/>
                    </a:ext>
                  </a:extLst>
                </a:gridCol>
                <a:gridCol w="434861">
                  <a:extLst>
                    <a:ext uri="{9D8B030D-6E8A-4147-A177-3AD203B41FA5}">
                      <a16:colId xmlns:a16="http://schemas.microsoft.com/office/drawing/2014/main" val="2538409999"/>
                    </a:ext>
                  </a:extLst>
                </a:gridCol>
                <a:gridCol w="2387883">
                  <a:extLst>
                    <a:ext uri="{9D8B030D-6E8A-4147-A177-3AD203B41FA5}">
                      <a16:colId xmlns:a16="http://schemas.microsoft.com/office/drawing/2014/main" val="3814300189"/>
                    </a:ext>
                  </a:extLst>
                </a:gridCol>
              </a:tblGrid>
              <a:tr h="849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Matt, male,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age 73, Preferred</a:t>
                      </a:r>
                    </a:p>
                  </a:txBody>
                  <a:tcPr anchor="ctr">
                    <a:solidFill>
                      <a:srgbClr val="224F8B"/>
                    </a:solidFill>
                  </a:tcPr>
                </a:tc>
                <a:tc>
                  <a:txBody>
                    <a:bodyPr/>
                    <a:lstStyle/>
                    <a:p>
                      <a:pPr algn="ctr"/>
                      <a:endParaRPr lang="en-US" sz="2000" b="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Jessica, female,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age 71, Preferred</a:t>
                      </a:r>
                    </a:p>
                  </a:txBody>
                  <a:tcPr anchor="ctr">
                    <a:solidFill>
                      <a:srgbClr val="224F8B"/>
                    </a:solidFill>
                  </a:tcPr>
                </a:tc>
                <a:tc>
                  <a:txBody>
                    <a:bodyPr/>
                    <a:lstStyle/>
                    <a:p>
                      <a:pPr algn="ctr"/>
                      <a:endParaRPr lang="en-US" sz="2000" b="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$1M </a:t>
                      </a:r>
                      <a:br>
                        <a:rPr lang="en-US" sz="2000" b="0" dirty="0"/>
                      </a:br>
                      <a:r>
                        <a:rPr lang="en-US" sz="2000" b="0" i="1" dirty="0"/>
                        <a:t>Lincoln</a:t>
                      </a:r>
                      <a:r>
                        <a:rPr lang="en-US" sz="2000" b="0" dirty="0"/>
                        <a:t> </a:t>
                      </a:r>
                      <a:r>
                        <a:rPr lang="en-US" sz="2000" b="0" i="1" dirty="0" err="1"/>
                        <a:t>WealthPreserve</a:t>
                      </a:r>
                      <a:r>
                        <a:rPr lang="en-US" sz="2000" b="0" dirty="0"/>
                        <a:t>® </a:t>
                      </a:r>
                      <a:r>
                        <a:rPr lang="en-US" sz="2000" b="0" i="0" dirty="0"/>
                        <a:t>SIUL</a:t>
                      </a:r>
                    </a:p>
                  </a:txBody>
                  <a:tcPr anchor="ctr">
                    <a:solidFill>
                      <a:srgbClr val="224F8B"/>
                    </a:solidFill>
                  </a:tcPr>
                </a:tc>
                <a:extLst>
                  <a:ext uri="{0D108BD9-81ED-4DB2-BD59-A6C34878D82A}">
                    <a16:rowId xmlns:a16="http://schemas.microsoft.com/office/drawing/2014/main" val="114675018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283C9674-5E7C-2945-BCF8-D84B98A022F8}"/>
              </a:ext>
            </a:extLst>
          </p:cNvPr>
          <p:cNvSpPr>
            <a:spLocks noGrp="1" noChangeArrowheads="1"/>
          </p:cNvSpPr>
          <p:nvPr>
            <p:ph type="title"/>
          </p:nvPr>
        </p:nvSpPr>
        <p:spPr/>
        <p:txBody>
          <a:bodyPr/>
          <a:lstStyle/>
          <a:p>
            <a:r>
              <a:rPr lang="en-US" altLang="en-US" dirty="0"/>
              <a:t>Case study</a:t>
            </a:r>
          </a:p>
        </p:txBody>
      </p:sp>
      <p:sp>
        <p:nvSpPr>
          <p:cNvPr id="41987" name="Text Placeholder 2">
            <a:extLst>
              <a:ext uri="{FF2B5EF4-FFF2-40B4-BE49-F238E27FC236}">
                <a16:creationId xmlns:a16="http://schemas.microsoft.com/office/drawing/2014/main" id="{347C03BF-E967-6B43-BCFC-F8456811F341}"/>
              </a:ext>
            </a:extLst>
          </p:cNvPr>
          <p:cNvSpPr>
            <a:spLocks noGrp="1" noChangeArrowheads="1"/>
          </p:cNvSpPr>
          <p:nvPr>
            <p:ph type="body" sz="quarter" idx="10"/>
          </p:nvPr>
        </p:nvSpPr>
        <p:spPr>
          <a:xfrm>
            <a:off x="571500" y="1014413"/>
            <a:ext cx="11036300" cy="274637"/>
          </a:xfrm>
        </p:spPr>
        <p:txBody>
          <a:bodyPr/>
          <a:lstStyle/>
          <a:p>
            <a:pPr>
              <a:spcAft>
                <a:spcPct val="0"/>
              </a:spcAft>
            </a:pPr>
            <a:r>
              <a:rPr lang="en-US" altLang="en-US" dirty="0"/>
              <a:t>How life insurance fits</a:t>
            </a:r>
          </a:p>
          <a:p>
            <a:pPr>
              <a:spcAft>
                <a:spcPct val="0"/>
              </a:spcAft>
            </a:pPr>
            <a:endParaRPr lang="en-US" altLang="en-US" dirty="0"/>
          </a:p>
        </p:txBody>
      </p:sp>
      <p:sp>
        <p:nvSpPr>
          <p:cNvPr id="41989" name="TextBox 3">
            <a:extLst>
              <a:ext uri="{FF2B5EF4-FFF2-40B4-BE49-F238E27FC236}">
                <a16:creationId xmlns:a16="http://schemas.microsoft.com/office/drawing/2014/main" id="{170471EA-3EB8-DB45-BC30-9BF2D828610C}"/>
              </a:ext>
            </a:extLst>
          </p:cNvPr>
          <p:cNvSpPr txBox="1">
            <a:spLocks noChangeArrowheads="1"/>
          </p:cNvSpPr>
          <p:nvPr/>
        </p:nvSpPr>
        <p:spPr bwMode="auto">
          <a:xfrm>
            <a:off x="5283200" y="3244756"/>
            <a:ext cx="93207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600" b="1" dirty="0">
              <a:cs typeface="Arial" panose="020B0604020202020204" pitchFamily="34" charset="0"/>
            </a:endParaRPr>
          </a:p>
          <a:p>
            <a:pPr algn="r"/>
            <a:r>
              <a:rPr lang="en-US" altLang="en-US" sz="1600" b="1" dirty="0">
                <a:cs typeface="Arial" panose="020B0604020202020204" pitchFamily="34" charset="0"/>
              </a:rPr>
              <a:t>$795,411</a:t>
            </a:r>
          </a:p>
          <a:p>
            <a:pPr algn="r"/>
            <a:endParaRPr lang="en-US" altLang="en-US" sz="1600" b="1" dirty="0">
              <a:cs typeface="Arial" panose="020B0604020202020204" pitchFamily="34" charset="0"/>
            </a:endParaRPr>
          </a:p>
          <a:p>
            <a:pPr algn="r"/>
            <a:r>
              <a:rPr lang="en-US" altLang="en-US" sz="1600" b="1" dirty="0">
                <a:cs typeface="Arial" panose="020B0604020202020204" pitchFamily="34" charset="0"/>
              </a:rPr>
              <a:t>$1,030,090</a:t>
            </a:r>
          </a:p>
          <a:p>
            <a:pPr algn="r"/>
            <a:endParaRPr lang="en-US" altLang="en-US" sz="1600" b="1" dirty="0">
              <a:cs typeface="Arial" panose="020B0604020202020204" pitchFamily="34" charset="0"/>
            </a:endParaRPr>
          </a:p>
          <a:p>
            <a:pPr algn="r"/>
            <a:r>
              <a:rPr lang="en-US" altLang="en-US" sz="1600" b="1" dirty="0">
                <a:cs typeface="Arial" panose="020B0604020202020204" pitchFamily="34" charset="0"/>
              </a:rPr>
              <a:t>$360,530</a:t>
            </a:r>
          </a:p>
          <a:p>
            <a:pPr algn="r"/>
            <a:r>
              <a:rPr lang="en-US" altLang="en-US" sz="1600" b="1" dirty="0">
                <a:cs typeface="Arial" panose="020B0604020202020204" pitchFamily="34" charset="0"/>
              </a:rPr>
              <a:t>$51,500</a:t>
            </a:r>
          </a:p>
          <a:p>
            <a:pPr algn="r"/>
            <a:endParaRPr lang="en-US" altLang="en-US" sz="1600" b="1" dirty="0">
              <a:cs typeface="Arial" panose="020B0604020202020204" pitchFamily="34" charset="0"/>
            </a:endParaRPr>
          </a:p>
          <a:p>
            <a:pPr algn="r"/>
            <a:r>
              <a:rPr lang="en-US" altLang="en-US" sz="1600" b="1" dirty="0">
                <a:cs typeface="Arial" panose="020B0604020202020204" pitchFamily="34" charset="0"/>
              </a:rPr>
              <a:t>$618,054</a:t>
            </a:r>
          </a:p>
        </p:txBody>
      </p:sp>
      <p:pic>
        <p:nvPicPr>
          <p:cNvPr id="41990" name="Picture 5" descr="Icon&#10;&#10;Description automatically generated">
            <a:extLst>
              <a:ext uri="{FF2B5EF4-FFF2-40B4-BE49-F238E27FC236}">
                <a16:creationId xmlns:a16="http://schemas.microsoft.com/office/drawing/2014/main" id="{7BA5D13A-7AEC-B84B-B0A6-E2361EF35C0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37837"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a:extLst>
              <a:ext uri="{FF2B5EF4-FFF2-40B4-BE49-F238E27FC236}">
                <a16:creationId xmlns:a16="http://schemas.microsoft.com/office/drawing/2014/main" id="{19BF496F-A344-484D-AC11-CF55DF635BEF}"/>
              </a:ext>
            </a:extLst>
          </p:cNvPr>
          <p:cNvSpPr txBox="1">
            <a:spLocks noChangeArrowheads="1"/>
          </p:cNvSpPr>
          <p:nvPr/>
        </p:nvSpPr>
        <p:spPr bwMode="auto">
          <a:xfrm>
            <a:off x="609600" y="3244756"/>
            <a:ext cx="414793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1600" dirty="0">
              <a:cs typeface="Arial" panose="020B0604020202020204" pitchFamily="34" charset="0"/>
            </a:endParaRPr>
          </a:p>
          <a:p>
            <a:r>
              <a:rPr lang="en-US" altLang="en-US" sz="1600" dirty="0">
                <a:cs typeface="Arial" panose="020B0604020202020204" pitchFamily="34" charset="0"/>
              </a:rPr>
              <a:t>IRA balance at time of transfer</a:t>
            </a:r>
          </a:p>
          <a:p>
            <a:endParaRPr lang="en-US" altLang="en-US" sz="1600" dirty="0">
              <a:cs typeface="Arial" panose="020B0604020202020204" pitchFamily="34" charset="0"/>
            </a:endParaRPr>
          </a:p>
          <a:p>
            <a:r>
              <a:rPr lang="en-US" altLang="en-US" sz="1600" dirty="0">
                <a:cs typeface="Arial" panose="020B0604020202020204" pitchFamily="34" charset="0"/>
              </a:rPr>
              <a:t>Ten annual distributions of $103,009 x 10 years =</a:t>
            </a:r>
          </a:p>
          <a:p>
            <a:endParaRPr lang="en-US" altLang="en-US" sz="1600" dirty="0">
              <a:cs typeface="Arial" panose="020B0604020202020204" pitchFamily="34" charset="0"/>
            </a:endParaRPr>
          </a:p>
          <a:p>
            <a:r>
              <a:rPr lang="en-US" altLang="en-US" sz="1600" dirty="0">
                <a:cs typeface="Arial" panose="020B0604020202020204" pitchFamily="34" charset="0"/>
              </a:rPr>
              <a:t>Federal income tax $36,053 x 10 years =</a:t>
            </a:r>
          </a:p>
          <a:p>
            <a:r>
              <a:rPr lang="en-US" altLang="en-US" sz="1600" dirty="0">
                <a:cs typeface="Arial" panose="020B0604020202020204" pitchFamily="34" charset="0"/>
              </a:rPr>
              <a:t>State income tax $5,150 x 10 years =</a:t>
            </a:r>
          </a:p>
          <a:p>
            <a:endParaRPr lang="en-US" altLang="en-US" sz="1600" dirty="0">
              <a:cs typeface="Arial" panose="020B0604020202020204" pitchFamily="34" charset="0"/>
            </a:endParaRPr>
          </a:p>
          <a:p>
            <a:r>
              <a:rPr lang="en-US" altLang="en-US" sz="1600" dirty="0">
                <a:cs typeface="Arial" panose="020B0604020202020204" pitchFamily="34" charset="0"/>
              </a:rPr>
              <a:t>Cumulative total after tax =</a:t>
            </a:r>
          </a:p>
        </p:txBody>
      </p:sp>
      <p:cxnSp>
        <p:nvCxnSpPr>
          <p:cNvPr id="11" name="Straight Connector 10">
            <a:extLst>
              <a:ext uri="{FF2B5EF4-FFF2-40B4-BE49-F238E27FC236}">
                <a16:creationId xmlns:a16="http://schemas.microsoft.com/office/drawing/2014/main" id="{964AA20E-56A8-AF45-8A95-53CC08B5CB5A}"/>
              </a:ext>
            </a:extLst>
          </p:cNvPr>
          <p:cNvCxnSpPr>
            <a:cxnSpLocks/>
          </p:cNvCxnSpPr>
          <p:nvPr/>
        </p:nvCxnSpPr>
        <p:spPr>
          <a:xfrm>
            <a:off x="3200400" y="3701956"/>
            <a:ext cx="20574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EDB16A3-FB33-A442-B53F-074FFA39735B}"/>
              </a:ext>
            </a:extLst>
          </p:cNvPr>
          <p:cNvCxnSpPr>
            <a:cxnSpLocks/>
          </p:cNvCxnSpPr>
          <p:nvPr/>
        </p:nvCxnSpPr>
        <p:spPr>
          <a:xfrm>
            <a:off x="4757530" y="4189137"/>
            <a:ext cx="50027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79ECE8-DFAB-C441-8CE1-2C450671AFB5}"/>
              </a:ext>
            </a:extLst>
          </p:cNvPr>
          <p:cNvCxnSpPr>
            <a:cxnSpLocks/>
          </p:cNvCxnSpPr>
          <p:nvPr/>
        </p:nvCxnSpPr>
        <p:spPr>
          <a:xfrm>
            <a:off x="4038600" y="4683812"/>
            <a:ext cx="12192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31896-6EDA-8543-B9C1-1E2934153250}"/>
              </a:ext>
            </a:extLst>
          </p:cNvPr>
          <p:cNvCxnSpPr>
            <a:cxnSpLocks/>
          </p:cNvCxnSpPr>
          <p:nvPr/>
        </p:nvCxnSpPr>
        <p:spPr>
          <a:xfrm>
            <a:off x="3657600" y="4908665"/>
            <a:ext cx="16002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F468ED-BAD1-514F-B20D-08F37892B5CB}"/>
              </a:ext>
            </a:extLst>
          </p:cNvPr>
          <p:cNvCxnSpPr>
            <a:cxnSpLocks/>
          </p:cNvCxnSpPr>
          <p:nvPr/>
        </p:nvCxnSpPr>
        <p:spPr>
          <a:xfrm>
            <a:off x="2895600" y="5403340"/>
            <a:ext cx="23622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E1708B5F-1E64-4DB1-800F-C6E78E6EDB87}"/>
              </a:ext>
            </a:extLst>
          </p:cNvPr>
          <p:cNvGraphicFramePr>
            <a:graphicFrameLocks noGrp="1"/>
          </p:cNvGraphicFramePr>
          <p:nvPr>
            <p:extLst>
              <p:ext uri="{D42A27DB-BD31-4B8C-83A1-F6EECF244321}">
                <p14:modId xmlns:p14="http://schemas.microsoft.com/office/powerpoint/2010/main" val="823318606"/>
              </p:ext>
            </p:extLst>
          </p:nvPr>
        </p:nvGraphicFramePr>
        <p:xfrm>
          <a:off x="336499" y="2057400"/>
          <a:ext cx="7286814" cy="1310640"/>
        </p:xfrm>
        <a:graphic>
          <a:graphicData uri="http://schemas.openxmlformats.org/drawingml/2006/table">
            <a:tbl>
              <a:tblPr firstRow="1" bandRow="1">
                <a:tableStyleId>{5C22544A-7EE6-4342-B048-85BDC9FD1C3A}</a:tableStyleId>
              </a:tblPr>
              <a:tblGrid>
                <a:gridCol w="1973529">
                  <a:extLst>
                    <a:ext uri="{9D8B030D-6E8A-4147-A177-3AD203B41FA5}">
                      <a16:colId xmlns:a16="http://schemas.microsoft.com/office/drawing/2014/main" val="1357686386"/>
                    </a:ext>
                  </a:extLst>
                </a:gridCol>
                <a:gridCol w="349214">
                  <a:extLst>
                    <a:ext uri="{9D8B030D-6E8A-4147-A177-3AD203B41FA5}">
                      <a16:colId xmlns:a16="http://schemas.microsoft.com/office/drawing/2014/main" val="3638591009"/>
                    </a:ext>
                  </a:extLst>
                </a:gridCol>
                <a:gridCol w="2261226">
                  <a:extLst>
                    <a:ext uri="{9D8B030D-6E8A-4147-A177-3AD203B41FA5}">
                      <a16:colId xmlns:a16="http://schemas.microsoft.com/office/drawing/2014/main" val="3063506986"/>
                    </a:ext>
                  </a:extLst>
                </a:gridCol>
                <a:gridCol w="416390">
                  <a:extLst>
                    <a:ext uri="{9D8B030D-6E8A-4147-A177-3AD203B41FA5}">
                      <a16:colId xmlns:a16="http://schemas.microsoft.com/office/drawing/2014/main" val="2538409999"/>
                    </a:ext>
                  </a:extLst>
                </a:gridCol>
                <a:gridCol w="2286455">
                  <a:extLst>
                    <a:ext uri="{9D8B030D-6E8A-4147-A177-3AD203B41FA5}">
                      <a16:colId xmlns:a16="http://schemas.microsoft.com/office/drawing/2014/main" val="3814300189"/>
                    </a:ext>
                  </a:extLst>
                </a:gridCol>
              </a:tblGrid>
              <a:tr h="849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Matt, male,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age 73, Preferred</a:t>
                      </a:r>
                    </a:p>
                  </a:txBody>
                  <a:tcPr anchor="ctr">
                    <a:solidFill>
                      <a:srgbClr val="224F8B"/>
                    </a:solidFill>
                  </a:tcPr>
                </a:tc>
                <a:tc>
                  <a:txBody>
                    <a:bodyPr/>
                    <a:lstStyle/>
                    <a:p>
                      <a:pPr algn="ctr"/>
                      <a:endParaRPr lang="en-US" sz="2000" b="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Jessica, female, </a:t>
                      </a:r>
                      <a:br>
                        <a:rPr lang="en-US" sz="2000" b="0" dirty="0"/>
                      </a:br>
                      <a:r>
                        <a:rPr lang="en-US" sz="2000" b="0" dirty="0"/>
                        <a:t>age 71, Preferred</a:t>
                      </a:r>
                    </a:p>
                  </a:txBody>
                  <a:tcPr anchor="ctr">
                    <a:solidFill>
                      <a:srgbClr val="224F8B"/>
                    </a:solidFill>
                  </a:tcPr>
                </a:tc>
                <a:tc>
                  <a:txBody>
                    <a:bodyPr/>
                    <a:lstStyle/>
                    <a:p>
                      <a:pPr algn="ctr"/>
                      <a:endParaRPr lang="en-US" sz="2000" b="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$1M </a:t>
                      </a:r>
                      <a:br>
                        <a:rPr lang="en-US" sz="2000" b="0" dirty="0"/>
                      </a:br>
                      <a:r>
                        <a:rPr lang="en-US" sz="2000" b="0" i="1" dirty="0"/>
                        <a:t>Lincoln</a:t>
                      </a:r>
                      <a:r>
                        <a:rPr lang="en-US" sz="2000" b="0" dirty="0"/>
                        <a:t> </a:t>
                      </a:r>
                      <a:r>
                        <a:rPr lang="en-US" sz="2000" b="0" i="1" dirty="0" err="1"/>
                        <a:t>WealthPreserve</a:t>
                      </a:r>
                      <a:r>
                        <a:rPr lang="en-US" sz="2000" b="0" dirty="0"/>
                        <a:t>® </a:t>
                      </a:r>
                      <a:r>
                        <a:rPr lang="en-US" sz="2000" b="0" i="0" dirty="0"/>
                        <a:t>SIUL</a:t>
                      </a:r>
                      <a:endParaRPr lang="en-US" sz="2000" b="0" dirty="0"/>
                    </a:p>
                  </a:txBody>
                  <a:tcPr anchor="ctr">
                    <a:solidFill>
                      <a:srgbClr val="224F8B"/>
                    </a:solidFill>
                  </a:tcPr>
                </a:tc>
                <a:extLst>
                  <a:ext uri="{0D108BD9-81ED-4DB2-BD59-A6C34878D82A}">
                    <a16:rowId xmlns:a16="http://schemas.microsoft.com/office/drawing/2014/main" val="1146750181"/>
                  </a:ext>
                </a:extLst>
              </a:tr>
            </a:tbl>
          </a:graphicData>
        </a:graphic>
      </p:graphicFrame>
      <p:graphicFrame>
        <p:nvGraphicFramePr>
          <p:cNvPr id="2" name="Chart 1">
            <a:extLst>
              <a:ext uri="{FF2B5EF4-FFF2-40B4-BE49-F238E27FC236}">
                <a16:creationId xmlns:a16="http://schemas.microsoft.com/office/drawing/2014/main" id="{0D387711-4CDE-0004-6143-942D12692F7C}"/>
              </a:ext>
            </a:extLst>
          </p:cNvPr>
          <p:cNvGraphicFramePr/>
          <p:nvPr>
            <p:extLst>
              <p:ext uri="{D42A27DB-BD31-4B8C-83A1-F6EECF244321}">
                <p14:modId xmlns:p14="http://schemas.microsoft.com/office/powerpoint/2010/main" val="1177203037"/>
              </p:ext>
            </p:extLst>
          </p:nvPr>
        </p:nvGraphicFramePr>
        <p:xfrm>
          <a:off x="7043530" y="2034370"/>
          <a:ext cx="4867393" cy="4309533"/>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5F66B512-178D-02D0-ACE4-AD21AB3272BD}"/>
              </a:ext>
            </a:extLst>
          </p:cNvPr>
          <p:cNvSpPr txBox="1"/>
          <p:nvPr/>
        </p:nvSpPr>
        <p:spPr>
          <a:xfrm>
            <a:off x="571500" y="6115374"/>
            <a:ext cx="5235534" cy="246221"/>
          </a:xfrm>
          <a:prstGeom prst="rect">
            <a:avLst/>
          </a:prstGeom>
          <a:noFill/>
        </p:spPr>
        <p:txBody>
          <a:bodyPr wrap="square" lIns="0" tIns="0" rIns="0" bIns="0" rtlCol="0">
            <a:spAutoFit/>
          </a:bodyPr>
          <a:lstStyle/>
          <a:p>
            <a:pPr algn="l"/>
            <a:r>
              <a:rPr lang="en-US" sz="800" b="0" i="0" dirty="0">
                <a:solidFill>
                  <a:srgbClr val="333333"/>
                </a:solidFill>
                <a:effectLst/>
                <a:latin typeface="+mj-lt"/>
              </a:rPr>
              <a:t>Note: A fixed income tax rate is assumed for illustration purposes. The actual effective tax rate will be lower since income falls into different brackets and is taxed at different rates.</a:t>
            </a:r>
            <a:endParaRPr lang="en-US" sz="800" dirty="0">
              <a:latin typeface="+mj-lt"/>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EC8C59B-31BE-954D-BDA6-B1C300E41DC0}"/>
              </a:ext>
            </a:extLst>
          </p:cNvPr>
          <p:cNvSpPr>
            <a:spLocks noGrp="1" noChangeArrowheads="1"/>
          </p:cNvSpPr>
          <p:nvPr>
            <p:ph type="title"/>
          </p:nvPr>
        </p:nvSpPr>
        <p:spPr/>
        <p:txBody>
          <a:bodyPr/>
          <a:lstStyle/>
          <a:p>
            <a:r>
              <a:rPr lang="en-US" altLang="en-US" dirty="0"/>
              <a:t>Case study</a:t>
            </a:r>
          </a:p>
        </p:txBody>
      </p:sp>
      <p:sp>
        <p:nvSpPr>
          <p:cNvPr id="44035" name="Text Placeholder 2">
            <a:extLst>
              <a:ext uri="{FF2B5EF4-FFF2-40B4-BE49-F238E27FC236}">
                <a16:creationId xmlns:a16="http://schemas.microsoft.com/office/drawing/2014/main" id="{C66FAF15-90E5-CA49-846A-0948A6389652}"/>
              </a:ext>
            </a:extLst>
          </p:cNvPr>
          <p:cNvSpPr>
            <a:spLocks noGrp="1" noChangeArrowheads="1"/>
          </p:cNvSpPr>
          <p:nvPr>
            <p:ph type="body" sz="quarter" idx="10"/>
          </p:nvPr>
        </p:nvSpPr>
        <p:spPr>
          <a:xfrm>
            <a:off x="571500" y="1014413"/>
            <a:ext cx="11036300" cy="274637"/>
          </a:xfrm>
        </p:spPr>
        <p:txBody>
          <a:bodyPr/>
          <a:lstStyle/>
          <a:p>
            <a:pPr>
              <a:spcAft>
                <a:spcPct val="0"/>
              </a:spcAft>
            </a:pPr>
            <a:r>
              <a:rPr lang="en-US" altLang="en-US" dirty="0"/>
              <a:t>How life insurance fits</a:t>
            </a:r>
          </a:p>
          <a:p>
            <a:pPr>
              <a:spcAft>
                <a:spcPct val="0"/>
              </a:spcAft>
            </a:pPr>
            <a:endParaRPr lang="en-US" altLang="en-US" dirty="0"/>
          </a:p>
        </p:txBody>
      </p:sp>
      <p:pic>
        <p:nvPicPr>
          <p:cNvPr id="44038" name="Picture 5" descr="Icon&#10;&#10;Description automatically generated">
            <a:extLst>
              <a:ext uri="{FF2B5EF4-FFF2-40B4-BE49-F238E27FC236}">
                <a16:creationId xmlns:a16="http://schemas.microsoft.com/office/drawing/2014/main" id="{CA3F476D-33B7-214A-9FF3-9A5C2A295E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37837"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8C91383-0A90-4E1E-A0CD-3E21CED48FEC}"/>
              </a:ext>
            </a:extLst>
          </p:cNvPr>
          <p:cNvPicPr>
            <a:picLocks noChangeAspect="1"/>
          </p:cNvPicPr>
          <p:nvPr/>
        </p:nvPicPr>
        <p:blipFill>
          <a:blip r:embed="rId4"/>
          <a:stretch>
            <a:fillRect/>
          </a:stretch>
        </p:blipFill>
        <p:spPr>
          <a:xfrm>
            <a:off x="2866824" y="1519238"/>
            <a:ext cx="6458352" cy="3062019"/>
          </a:xfrm>
          <a:prstGeom prst="rect">
            <a:avLst/>
          </a:prstGeom>
        </p:spPr>
      </p:pic>
      <p:pic>
        <p:nvPicPr>
          <p:cNvPr id="3" name="Picture 2">
            <a:extLst>
              <a:ext uri="{FF2B5EF4-FFF2-40B4-BE49-F238E27FC236}">
                <a16:creationId xmlns:a16="http://schemas.microsoft.com/office/drawing/2014/main" id="{F1766159-37A9-4ECE-B42A-1C14A9692CFF}"/>
              </a:ext>
            </a:extLst>
          </p:cNvPr>
          <p:cNvPicPr>
            <a:picLocks noChangeAspect="1"/>
          </p:cNvPicPr>
          <p:nvPr/>
        </p:nvPicPr>
        <p:blipFill>
          <a:blip r:embed="rId5"/>
          <a:stretch>
            <a:fillRect/>
          </a:stretch>
        </p:blipFill>
        <p:spPr>
          <a:xfrm>
            <a:off x="3581706" y="4581257"/>
            <a:ext cx="5015887" cy="18809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CDF94D8D-AA95-DD41-A3CE-3B489A82AB0B}"/>
              </a:ext>
            </a:extLst>
          </p:cNvPr>
          <p:cNvSpPr>
            <a:spLocks noGrp="1" noChangeArrowheads="1"/>
          </p:cNvSpPr>
          <p:nvPr>
            <p:ph type="title"/>
          </p:nvPr>
        </p:nvSpPr>
        <p:spPr/>
        <p:txBody>
          <a:bodyPr/>
          <a:lstStyle/>
          <a:p>
            <a:r>
              <a:rPr lang="en-US" altLang="en-US" dirty="0"/>
              <a:t>Case study</a:t>
            </a:r>
          </a:p>
        </p:txBody>
      </p:sp>
      <p:sp>
        <p:nvSpPr>
          <p:cNvPr id="46083" name="Text Placeholder 2">
            <a:extLst>
              <a:ext uri="{FF2B5EF4-FFF2-40B4-BE49-F238E27FC236}">
                <a16:creationId xmlns:a16="http://schemas.microsoft.com/office/drawing/2014/main" id="{E2DD249D-7A05-9844-931C-4F4B227EE466}"/>
              </a:ext>
            </a:extLst>
          </p:cNvPr>
          <p:cNvSpPr>
            <a:spLocks noGrp="1" noChangeArrowheads="1"/>
          </p:cNvSpPr>
          <p:nvPr>
            <p:ph type="body" sz="quarter" idx="10"/>
          </p:nvPr>
        </p:nvSpPr>
        <p:spPr>
          <a:xfrm>
            <a:off x="571500" y="1014413"/>
            <a:ext cx="11036300" cy="274637"/>
          </a:xfrm>
        </p:spPr>
        <p:txBody>
          <a:bodyPr/>
          <a:lstStyle/>
          <a:p>
            <a:pPr>
              <a:spcAft>
                <a:spcPct val="0"/>
              </a:spcAft>
            </a:pPr>
            <a:r>
              <a:rPr lang="en-US" altLang="en-US" dirty="0"/>
              <a:t>How life insurance fits</a:t>
            </a:r>
          </a:p>
          <a:p>
            <a:pPr>
              <a:spcAft>
                <a:spcPct val="0"/>
              </a:spcAft>
            </a:pPr>
            <a:endParaRPr lang="en-US" altLang="en-US" dirty="0"/>
          </a:p>
        </p:txBody>
      </p:sp>
      <p:pic>
        <p:nvPicPr>
          <p:cNvPr id="46086" name="Picture 5" descr="Icon&#10;&#10;Description automatically generated">
            <a:extLst>
              <a:ext uri="{FF2B5EF4-FFF2-40B4-BE49-F238E27FC236}">
                <a16:creationId xmlns:a16="http://schemas.microsoft.com/office/drawing/2014/main" id="{75C1D357-B071-C04E-998C-E549E6AD2C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37837" y="574675"/>
            <a:ext cx="944563"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93A6EAC4-E739-474F-9C0E-719FF9C7B432}"/>
              </a:ext>
            </a:extLst>
          </p:cNvPr>
          <p:cNvGrpSpPr/>
          <p:nvPr/>
        </p:nvGrpSpPr>
        <p:grpSpPr>
          <a:xfrm>
            <a:off x="609600" y="3180338"/>
            <a:ext cx="5486400" cy="2708434"/>
            <a:chOff x="609600" y="2074862"/>
            <a:chExt cx="5486400" cy="2708434"/>
          </a:xfrm>
        </p:grpSpPr>
        <p:sp>
          <p:nvSpPr>
            <p:cNvPr id="46085" name="TextBox 13">
              <a:extLst>
                <a:ext uri="{FF2B5EF4-FFF2-40B4-BE49-F238E27FC236}">
                  <a16:creationId xmlns:a16="http://schemas.microsoft.com/office/drawing/2014/main" id="{F123E82C-AA9D-0F49-ADD1-4F727CB15ECC}"/>
                </a:ext>
              </a:extLst>
            </p:cNvPr>
            <p:cNvSpPr txBox="1">
              <a:spLocks noChangeArrowheads="1"/>
            </p:cNvSpPr>
            <p:nvPr/>
          </p:nvSpPr>
          <p:spPr bwMode="auto">
            <a:xfrm>
              <a:off x="609600" y="2074862"/>
              <a:ext cx="450691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z="1600" dirty="0">
                <a:cs typeface="Arial" panose="020B0604020202020204" pitchFamily="34" charset="0"/>
              </a:endParaRPr>
            </a:p>
            <a:p>
              <a:r>
                <a:rPr lang="en-US" altLang="en-US" sz="1600" dirty="0">
                  <a:cs typeface="Arial" panose="020B0604020202020204" pitchFamily="34" charset="0"/>
                </a:rPr>
                <a:t>IRA balance at time of transfer</a:t>
              </a:r>
            </a:p>
            <a:p>
              <a:endParaRPr lang="en-US" altLang="en-US" sz="1600" dirty="0">
                <a:cs typeface="Arial" panose="020B0604020202020204" pitchFamily="34" charset="0"/>
              </a:endParaRPr>
            </a:p>
            <a:p>
              <a:r>
                <a:rPr lang="en-US" altLang="en-US" sz="1600" dirty="0">
                  <a:cs typeface="Arial" panose="020B0604020202020204" pitchFamily="34" charset="0"/>
                </a:rPr>
                <a:t>Ten annual distributions of $102,834 x 10 years =</a:t>
              </a:r>
            </a:p>
            <a:p>
              <a:endParaRPr lang="en-US" altLang="en-US" sz="1600" dirty="0">
                <a:cs typeface="Arial" panose="020B0604020202020204" pitchFamily="34" charset="0"/>
              </a:endParaRPr>
            </a:p>
            <a:p>
              <a:r>
                <a:rPr lang="en-US" altLang="en-US" sz="1600" dirty="0">
                  <a:cs typeface="Arial" panose="020B0604020202020204" pitchFamily="34" charset="0"/>
                </a:rPr>
                <a:t>Fed $35,992 x 10 years =</a:t>
              </a:r>
            </a:p>
            <a:p>
              <a:r>
                <a:rPr lang="en-US" altLang="en-US" sz="1600" dirty="0">
                  <a:cs typeface="Arial" panose="020B0604020202020204" pitchFamily="34" charset="0"/>
                </a:rPr>
                <a:t>State $5,142 x 10 years =</a:t>
              </a:r>
            </a:p>
            <a:p>
              <a:endParaRPr lang="en-US" altLang="en-US" sz="1600" dirty="0">
                <a:cs typeface="Arial" panose="020B0604020202020204" pitchFamily="34" charset="0"/>
              </a:endParaRPr>
            </a:p>
            <a:p>
              <a:r>
                <a:rPr lang="en-US" altLang="en-US" sz="1600" dirty="0">
                  <a:cs typeface="Arial" panose="020B0604020202020204" pitchFamily="34" charset="0"/>
                </a:rPr>
                <a:t>Life insurance death benefit =</a:t>
              </a:r>
            </a:p>
            <a:p>
              <a:endParaRPr lang="en-US" altLang="en-US" sz="1600" dirty="0">
                <a:cs typeface="Arial" panose="020B0604020202020204" pitchFamily="34" charset="0"/>
              </a:endParaRPr>
            </a:p>
            <a:p>
              <a:r>
                <a:rPr lang="en-US" altLang="en-US" sz="1600" dirty="0">
                  <a:cs typeface="Arial" panose="020B0604020202020204" pitchFamily="34" charset="0"/>
                </a:rPr>
                <a:t>Cumulative total after tax =</a:t>
              </a:r>
            </a:p>
          </p:txBody>
        </p:sp>
        <p:sp>
          <p:nvSpPr>
            <p:cNvPr id="9" name="TextBox 13">
              <a:extLst>
                <a:ext uri="{FF2B5EF4-FFF2-40B4-BE49-F238E27FC236}">
                  <a16:creationId xmlns:a16="http://schemas.microsoft.com/office/drawing/2014/main" id="{CA5CA9BC-E8B1-AC49-B9FA-6FE48A1730BE}"/>
                </a:ext>
              </a:extLst>
            </p:cNvPr>
            <p:cNvSpPr txBox="1">
              <a:spLocks noChangeArrowheads="1"/>
            </p:cNvSpPr>
            <p:nvPr/>
          </p:nvSpPr>
          <p:spPr bwMode="auto">
            <a:xfrm>
              <a:off x="5029200" y="2074862"/>
              <a:ext cx="10668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endParaRPr lang="en-US" altLang="en-US" sz="1600" b="1" dirty="0">
                <a:cs typeface="Arial" panose="020B0604020202020204" pitchFamily="34" charset="0"/>
              </a:endParaRPr>
            </a:p>
            <a:p>
              <a:pPr algn="r"/>
              <a:r>
                <a:rPr lang="en-US" altLang="en-US" sz="1600" b="1" dirty="0">
                  <a:cs typeface="Arial" panose="020B0604020202020204" pitchFamily="34" charset="0"/>
                </a:rPr>
                <a:t>$795,061</a:t>
              </a:r>
            </a:p>
            <a:p>
              <a:pPr algn="r"/>
              <a:endParaRPr lang="en-US" altLang="en-US" sz="1600" b="1" dirty="0">
                <a:cs typeface="Arial" panose="020B0604020202020204" pitchFamily="34" charset="0"/>
              </a:endParaRPr>
            </a:p>
            <a:p>
              <a:pPr algn="r"/>
              <a:r>
                <a:rPr lang="en-US" altLang="en-US" sz="1600" b="1" dirty="0">
                  <a:cs typeface="Arial" panose="020B0604020202020204" pitchFamily="34" charset="0"/>
                </a:rPr>
                <a:t>$1,028,340</a:t>
              </a:r>
            </a:p>
            <a:p>
              <a:pPr algn="r"/>
              <a:endParaRPr lang="en-US" altLang="en-US" sz="1600" b="1" dirty="0">
                <a:cs typeface="Arial" panose="020B0604020202020204" pitchFamily="34" charset="0"/>
              </a:endParaRPr>
            </a:p>
            <a:p>
              <a:pPr algn="r"/>
              <a:r>
                <a:rPr lang="en-US" altLang="en-US" sz="1600" b="1" dirty="0">
                  <a:cs typeface="Arial" panose="020B0604020202020204" pitchFamily="34" charset="0"/>
                </a:rPr>
                <a:t>$359,920</a:t>
              </a:r>
            </a:p>
            <a:p>
              <a:pPr algn="r"/>
              <a:r>
                <a:rPr lang="en-US" altLang="en-US" sz="1600" b="1" dirty="0">
                  <a:cs typeface="Arial" panose="020B0604020202020204" pitchFamily="34" charset="0"/>
                </a:rPr>
                <a:t>$51,420</a:t>
              </a:r>
            </a:p>
            <a:p>
              <a:pPr algn="r"/>
              <a:endParaRPr lang="en-US" altLang="en-US" sz="1600" b="1" dirty="0">
                <a:cs typeface="Arial" panose="020B0604020202020204" pitchFamily="34" charset="0"/>
              </a:endParaRPr>
            </a:p>
            <a:p>
              <a:pPr algn="r"/>
              <a:r>
                <a:rPr lang="en-US" altLang="en-US" sz="1600" b="1" dirty="0">
                  <a:cs typeface="Arial" panose="020B0604020202020204" pitchFamily="34" charset="0"/>
                </a:rPr>
                <a:t>$1,000,000</a:t>
              </a:r>
            </a:p>
            <a:p>
              <a:pPr algn="r"/>
              <a:endParaRPr lang="en-US" altLang="en-US" sz="1600" b="1" dirty="0">
                <a:cs typeface="Arial" panose="020B0604020202020204" pitchFamily="34" charset="0"/>
              </a:endParaRPr>
            </a:p>
            <a:p>
              <a:pPr algn="r"/>
              <a:r>
                <a:rPr lang="en-US" altLang="en-US" sz="1600" b="1" dirty="0">
                  <a:cs typeface="Arial" panose="020B0604020202020204" pitchFamily="34" charset="0"/>
                </a:rPr>
                <a:t>$1,960,920</a:t>
              </a:r>
            </a:p>
          </p:txBody>
        </p:sp>
      </p:grpSp>
      <p:cxnSp>
        <p:nvCxnSpPr>
          <p:cNvPr id="5" name="Straight Connector 4">
            <a:extLst>
              <a:ext uri="{FF2B5EF4-FFF2-40B4-BE49-F238E27FC236}">
                <a16:creationId xmlns:a16="http://schemas.microsoft.com/office/drawing/2014/main" id="{218DCD8A-3B4D-1745-AB16-953856E86B18}"/>
              </a:ext>
            </a:extLst>
          </p:cNvPr>
          <p:cNvCxnSpPr/>
          <p:nvPr/>
        </p:nvCxnSpPr>
        <p:spPr>
          <a:xfrm>
            <a:off x="3200400" y="3620076"/>
            <a:ext cx="20574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F7041D-8D17-C941-8952-BF3CC9584B01}"/>
              </a:ext>
            </a:extLst>
          </p:cNvPr>
          <p:cNvCxnSpPr>
            <a:cxnSpLocks/>
          </p:cNvCxnSpPr>
          <p:nvPr/>
        </p:nvCxnSpPr>
        <p:spPr>
          <a:xfrm>
            <a:off x="4692650" y="4107257"/>
            <a:ext cx="4318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58D6DBC-4548-7945-84AA-E6D467BEC056}"/>
              </a:ext>
            </a:extLst>
          </p:cNvPr>
          <p:cNvCxnSpPr>
            <a:cxnSpLocks/>
          </p:cNvCxnSpPr>
          <p:nvPr/>
        </p:nvCxnSpPr>
        <p:spPr>
          <a:xfrm>
            <a:off x="2743200" y="4601932"/>
            <a:ext cx="25146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9FAAD49-6645-384A-A03E-4F89EDD5FE10}"/>
              </a:ext>
            </a:extLst>
          </p:cNvPr>
          <p:cNvCxnSpPr>
            <a:cxnSpLocks/>
          </p:cNvCxnSpPr>
          <p:nvPr/>
        </p:nvCxnSpPr>
        <p:spPr>
          <a:xfrm>
            <a:off x="2743200" y="4826785"/>
            <a:ext cx="249555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ECF6C59-7E25-5146-9E1E-95427C15FF97}"/>
              </a:ext>
            </a:extLst>
          </p:cNvPr>
          <p:cNvCxnSpPr>
            <a:cxnSpLocks/>
          </p:cNvCxnSpPr>
          <p:nvPr/>
        </p:nvCxnSpPr>
        <p:spPr>
          <a:xfrm>
            <a:off x="3124200" y="5321460"/>
            <a:ext cx="19812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7B91F80-675F-6C40-9B5A-7993D48016B3}"/>
              </a:ext>
            </a:extLst>
          </p:cNvPr>
          <p:cNvCxnSpPr>
            <a:cxnSpLocks/>
          </p:cNvCxnSpPr>
          <p:nvPr/>
        </p:nvCxnSpPr>
        <p:spPr>
          <a:xfrm>
            <a:off x="2971800" y="5823630"/>
            <a:ext cx="2133600" cy="0"/>
          </a:xfrm>
          <a:prstGeom prst="line">
            <a:avLst/>
          </a:prstGeom>
          <a:ln w="25400" cap="rnd">
            <a:solidFill>
              <a:schemeClr val="tx2"/>
            </a:solidFill>
            <a:prstDash val="sysDot"/>
            <a:miter lim="800000"/>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55C6B2DB-320B-C2E2-9C8B-8E166859620C}"/>
              </a:ext>
            </a:extLst>
          </p:cNvPr>
          <p:cNvGraphicFramePr/>
          <p:nvPr>
            <p:extLst>
              <p:ext uri="{D42A27DB-BD31-4B8C-83A1-F6EECF244321}">
                <p14:modId xmlns:p14="http://schemas.microsoft.com/office/powerpoint/2010/main" val="84130540"/>
              </p:ext>
            </p:extLst>
          </p:nvPr>
        </p:nvGraphicFramePr>
        <p:xfrm>
          <a:off x="7021513" y="1870234"/>
          <a:ext cx="4867393" cy="430953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0C10D115-B47A-CD75-8419-87F165070383}"/>
              </a:ext>
            </a:extLst>
          </p:cNvPr>
          <p:cNvSpPr txBox="1"/>
          <p:nvPr/>
        </p:nvSpPr>
        <p:spPr>
          <a:xfrm>
            <a:off x="571500" y="6056656"/>
            <a:ext cx="5524500" cy="246221"/>
          </a:xfrm>
          <a:prstGeom prst="rect">
            <a:avLst/>
          </a:prstGeom>
          <a:noFill/>
        </p:spPr>
        <p:txBody>
          <a:bodyPr wrap="square" lIns="0" tIns="0" rIns="0" bIns="0">
            <a:spAutoFit/>
          </a:bodyPr>
          <a:lstStyle/>
          <a:p>
            <a:pPr algn="l"/>
            <a:r>
              <a:rPr lang="en-US" sz="800" b="0" i="0" dirty="0">
                <a:solidFill>
                  <a:srgbClr val="333333"/>
                </a:solidFill>
                <a:effectLst/>
                <a:latin typeface="+mj-lt"/>
              </a:rPr>
              <a:t>Note: A fixed income tax rate is assumed for illustration purposes. The actual effective tax rate will be lower since income falls into different brackets and is taxed at different rates.</a:t>
            </a:r>
            <a:endParaRPr lang="en-US" sz="800" dirty="0">
              <a:latin typeface="+mj-lt"/>
              <a:cs typeface="Arial" panose="020B0604020202020204" pitchFamily="34" charset="0"/>
            </a:endParaRPr>
          </a:p>
        </p:txBody>
      </p:sp>
      <p:graphicFrame>
        <p:nvGraphicFramePr>
          <p:cNvPr id="2" name="Table 1">
            <a:extLst>
              <a:ext uri="{FF2B5EF4-FFF2-40B4-BE49-F238E27FC236}">
                <a16:creationId xmlns:a16="http://schemas.microsoft.com/office/drawing/2014/main" id="{B57EA912-B2F9-4572-25F0-483B24DC347A}"/>
              </a:ext>
            </a:extLst>
          </p:cNvPr>
          <p:cNvGraphicFramePr>
            <a:graphicFrameLocks noGrp="1"/>
          </p:cNvGraphicFramePr>
          <p:nvPr>
            <p:extLst>
              <p:ext uri="{D42A27DB-BD31-4B8C-83A1-F6EECF244321}">
                <p14:modId xmlns:p14="http://schemas.microsoft.com/office/powerpoint/2010/main" val="1612127688"/>
              </p:ext>
            </p:extLst>
          </p:nvPr>
        </p:nvGraphicFramePr>
        <p:xfrm>
          <a:off x="303094" y="2057400"/>
          <a:ext cx="7320219" cy="1310640"/>
        </p:xfrm>
        <a:graphic>
          <a:graphicData uri="http://schemas.openxmlformats.org/drawingml/2006/table">
            <a:tbl>
              <a:tblPr firstRow="1" bandRow="1">
                <a:tableStyleId>{5C22544A-7EE6-4342-B048-85BDC9FD1C3A}</a:tableStyleId>
              </a:tblPr>
              <a:tblGrid>
                <a:gridCol w="1982576">
                  <a:extLst>
                    <a:ext uri="{9D8B030D-6E8A-4147-A177-3AD203B41FA5}">
                      <a16:colId xmlns:a16="http://schemas.microsoft.com/office/drawing/2014/main" val="1357686386"/>
                    </a:ext>
                  </a:extLst>
                </a:gridCol>
                <a:gridCol w="350815">
                  <a:extLst>
                    <a:ext uri="{9D8B030D-6E8A-4147-A177-3AD203B41FA5}">
                      <a16:colId xmlns:a16="http://schemas.microsoft.com/office/drawing/2014/main" val="3638591009"/>
                    </a:ext>
                  </a:extLst>
                </a:gridCol>
                <a:gridCol w="2271592">
                  <a:extLst>
                    <a:ext uri="{9D8B030D-6E8A-4147-A177-3AD203B41FA5}">
                      <a16:colId xmlns:a16="http://schemas.microsoft.com/office/drawing/2014/main" val="3063506986"/>
                    </a:ext>
                  </a:extLst>
                </a:gridCol>
                <a:gridCol w="418299">
                  <a:extLst>
                    <a:ext uri="{9D8B030D-6E8A-4147-A177-3AD203B41FA5}">
                      <a16:colId xmlns:a16="http://schemas.microsoft.com/office/drawing/2014/main" val="2538409999"/>
                    </a:ext>
                  </a:extLst>
                </a:gridCol>
                <a:gridCol w="2296937">
                  <a:extLst>
                    <a:ext uri="{9D8B030D-6E8A-4147-A177-3AD203B41FA5}">
                      <a16:colId xmlns:a16="http://schemas.microsoft.com/office/drawing/2014/main" val="3814300189"/>
                    </a:ext>
                  </a:extLst>
                </a:gridCol>
              </a:tblGrid>
              <a:tr h="849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Matt, male,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age 73, Preferred</a:t>
                      </a:r>
                    </a:p>
                  </a:txBody>
                  <a:tcPr anchor="ctr">
                    <a:solidFill>
                      <a:srgbClr val="224F8B"/>
                    </a:solidFill>
                  </a:tcPr>
                </a:tc>
                <a:tc>
                  <a:txBody>
                    <a:bodyPr/>
                    <a:lstStyle/>
                    <a:p>
                      <a:pPr algn="ctr"/>
                      <a:endParaRPr lang="en-US" sz="2000" b="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Jessica, female,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age 71, Preferred</a:t>
                      </a:r>
                    </a:p>
                  </a:txBody>
                  <a:tcPr anchor="ctr">
                    <a:solidFill>
                      <a:srgbClr val="224F8B"/>
                    </a:solidFill>
                  </a:tcPr>
                </a:tc>
                <a:tc>
                  <a:txBody>
                    <a:bodyPr/>
                    <a:lstStyle/>
                    <a:p>
                      <a:pPr algn="ctr"/>
                      <a:endParaRPr lang="en-US" sz="2000" b="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0" dirty="0"/>
                        <a:t>$1M </a:t>
                      </a:r>
                      <a:br>
                        <a:rPr lang="en-US" sz="2000" b="0" dirty="0"/>
                      </a:br>
                      <a:r>
                        <a:rPr lang="en-US" sz="2000" b="0" i="1" dirty="0"/>
                        <a:t>Lincoln</a:t>
                      </a:r>
                      <a:r>
                        <a:rPr lang="en-US" sz="2000" b="0" dirty="0"/>
                        <a:t> </a:t>
                      </a:r>
                      <a:r>
                        <a:rPr lang="en-US" sz="2000" b="0" i="1" dirty="0" err="1"/>
                        <a:t>WealthPreserve</a:t>
                      </a:r>
                      <a:r>
                        <a:rPr lang="en-US" sz="2000" b="0" dirty="0"/>
                        <a:t>® </a:t>
                      </a:r>
                      <a:r>
                        <a:rPr lang="en-US" sz="2000" b="0" i="0" dirty="0"/>
                        <a:t>SIUL</a:t>
                      </a:r>
                      <a:endParaRPr lang="en-US" sz="2000" b="0" dirty="0"/>
                    </a:p>
                  </a:txBody>
                  <a:tcPr anchor="ctr">
                    <a:solidFill>
                      <a:srgbClr val="224F8B"/>
                    </a:solidFill>
                  </a:tcPr>
                </a:tc>
                <a:extLst>
                  <a:ext uri="{0D108BD9-81ED-4DB2-BD59-A6C34878D82A}">
                    <a16:rowId xmlns:a16="http://schemas.microsoft.com/office/drawing/2014/main" val="1146750181"/>
                  </a:ext>
                </a:extLst>
              </a:tr>
            </a:tbl>
          </a:graphicData>
        </a:graphic>
      </p:graphicFrame>
      <p:cxnSp>
        <p:nvCxnSpPr>
          <p:cNvPr id="8" name="Straight Connector 7">
            <a:extLst>
              <a:ext uri="{FF2B5EF4-FFF2-40B4-BE49-F238E27FC236}">
                <a16:creationId xmlns:a16="http://schemas.microsoft.com/office/drawing/2014/main" id="{F5B070B5-7949-4DC7-DF6B-337F929012F1}"/>
              </a:ext>
            </a:extLst>
          </p:cNvPr>
          <p:cNvCxnSpPr/>
          <p:nvPr/>
        </p:nvCxnSpPr>
        <p:spPr>
          <a:xfrm flipH="1">
            <a:off x="10804550" y="2867558"/>
            <a:ext cx="160935" cy="87783"/>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Covers - Core">
  <a:themeElements>
    <a:clrScheme name="LFG Color Palette">
      <a:dk1>
        <a:srgbClr val="000000"/>
      </a:dk1>
      <a:lt1>
        <a:srgbClr val="FFFFFF"/>
      </a:lt1>
      <a:dk2>
        <a:srgbClr val="AAAAAA"/>
      </a:dk2>
      <a:lt2>
        <a:srgbClr val="EDEDEE"/>
      </a:lt2>
      <a:accent1>
        <a:srgbClr val="AD112B"/>
      </a:accent1>
      <a:accent2>
        <a:srgbClr val="FF5D0F"/>
      </a:accent2>
      <a:accent3>
        <a:srgbClr val="762135"/>
      </a:accent3>
      <a:accent4>
        <a:srgbClr val="E3232A"/>
      </a:accent4>
      <a:accent5>
        <a:srgbClr val="FBA51F"/>
      </a:accent5>
      <a:accent6>
        <a:srgbClr val="767676"/>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Closing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Thank You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Override1.xml><?xml version="1.0" encoding="utf-8"?>
<a:themeOverride xmlns:a="http://schemas.openxmlformats.org/drawingml/2006/main">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46573FCA4ADF419B035B9F1493573C" ma:contentTypeVersion="4" ma:contentTypeDescription="Create a new document." ma:contentTypeScope="" ma:versionID="ad54da4b7ede7c64236715c27377139d">
  <xsd:schema xmlns:xsd="http://www.w3.org/2001/XMLSchema" xmlns:xs="http://www.w3.org/2001/XMLSchema" xmlns:p="http://schemas.microsoft.com/office/2006/metadata/properties" xmlns:ns3="946c5ca3-c31f-4e87-9d71-43e11065d013" targetNamespace="http://schemas.microsoft.com/office/2006/metadata/properties" ma:root="true" ma:fieldsID="ef33b2c6b47db6b5fb322f0143bd1526" ns3:_="">
    <xsd:import namespace="946c5ca3-c31f-4e87-9d71-43e11065d01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c5ca3-c31f-4e87-9d71-43e11065d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EE37AE-B8DD-4237-9A75-EC9BF0BCE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6c5ca3-c31f-4e87-9d71-43e11065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512E3F-9F10-4F02-98AD-DEAF8D94394B}">
  <ds:schemaRefs>
    <ds:schemaRef ds:uri="http://purl.org/dc/dcmitype/"/>
    <ds:schemaRef ds:uri="http://schemas.openxmlformats.org/package/2006/metadata/core-properties"/>
    <ds:schemaRef ds:uri="http://schemas.microsoft.com/office/2006/metadata/properties"/>
    <ds:schemaRef ds:uri="http://purl.org/dc/elements/1.1/"/>
    <ds:schemaRef ds:uri="http://purl.org/dc/terms/"/>
    <ds:schemaRef ds:uri="http://schemas.microsoft.com/office/2006/documentManagement/types"/>
    <ds:schemaRef ds:uri="946c5ca3-c31f-4e87-9d71-43e11065d013"/>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CE65D83-FBC5-49C4-95CC-B2AFF3B8D8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HPHC_Template_Standard_3-29-18</Template>
  <TotalTime>16042</TotalTime>
  <Words>2773</Words>
  <Application>Microsoft Macintosh PowerPoint</Application>
  <PresentationFormat>Widescreen</PresentationFormat>
  <Paragraphs>274</Paragraphs>
  <Slides>15</Slides>
  <Notes>15</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15</vt:i4>
      </vt:variant>
    </vt:vector>
  </HeadingPairs>
  <TitlesOfParts>
    <vt:vector size="33" baseType="lpstr">
      <vt:lpstr>Arial</vt:lpstr>
      <vt:lpstr>Arial Black</vt:lpstr>
      <vt:lpstr>Calibri</vt:lpstr>
      <vt:lpstr>Calibri Light</vt:lpstr>
      <vt:lpstr>Georgia</vt:lpstr>
      <vt:lpstr>System Font Regular</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Thank You Slides</vt:lpstr>
      <vt:lpstr>Disclosure</vt:lpstr>
      <vt:lpstr>Closing Slides</vt:lpstr>
      <vt:lpstr>PowerPoint Presentation</vt:lpstr>
      <vt:lpstr>Qualified plans</vt:lpstr>
      <vt:lpstr>Tax collector’s “Double Play”</vt:lpstr>
      <vt:lpstr>Stretch provision</vt:lpstr>
      <vt:lpstr>Transfer rate</vt:lpstr>
      <vt:lpstr>Case study</vt:lpstr>
      <vt:lpstr>Case study</vt:lpstr>
      <vt:lpstr>Case study</vt:lpstr>
      <vt:lpstr>Case study</vt:lpstr>
      <vt:lpstr>Transfer rate</vt:lpstr>
      <vt:lpstr>How many clients do you have with IRA balances who ...</vt:lpstr>
      <vt:lpstr>How Lincoln provides support</vt:lpstr>
      <vt:lpstr>Summary</vt:lpstr>
      <vt:lpstr>Important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Kazmierczak, Nancy</cp:lastModifiedBy>
  <cp:revision>667</cp:revision>
  <dcterms:created xsi:type="dcterms:W3CDTF">2018-04-01T03:51:37Z</dcterms:created>
  <dcterms:modified xsi:type="dcterms:W3CDTF">2023-11-06T19:13:01Z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0x0101003D46573FCA4ADF419B035B9F1493573C</vt:lpwstr>
  </property>
</Properties>
</file>