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Lst>
  <p:notesMasterIdLst>
    <p:notesMasterId r:id="rId21"/>
  </p:notesMasterIdLst>
  <p:handoutMasterIdLst>
    <p:handoutMasterId r:id="rId22"/>
  </p:handoutMasterIdLst>
  <p:sldIdLst>
    <p:sldId id="1137" r:id="rId12"/>
    <p:sldId id="1144" r:id="rId13"/>
    <p:sldId id="1186" r:id="rId14"/>
    <p:sldId id="1187" r:id="rId15"/>
    <p:sldId id="1190" r:id="rId16"/>
    <p:sldId id="1188" r:id="rId17"/>
    <p:sldId id="1177" r:id="rId18"/>
    <p:sldId id="1170" r:id="rId19"/>
    <p:sldId id="1117" r:id="rId20"/>
  </p:sldIdLst>
  <p:sldSz cx="12192000" cy="6858000"/>
  <p:notesSz cx="6400800" cy="117348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
          <p15:clr>
            <a:srgbClr val="A4A3A4"/>
          </p15:clr>
        </p15:guide>
        <p15:guide id="4" pos="729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8E0E3E-523F-1AED-0200-A6989188DE2D}" name="Doherty, David C" initials="DD" userId="S::David.Doherty@lfd.com::945ecd25-05f0-4f69-9dda-017a325db9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503B9-925B-1F4A-989B-1D883CE8AD3C}" v="1" dt="2023-12-11T17:34:01.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67891" autoAdjust="0"/>
  </p:normalViewPr>
  <p:slideViewPr>
    <p:cSldViewPr>
      <p:cViewPr varScale="1">
        <p:scale>
          <a:sx n="80" d="100"/>
          <a:sy n="80" d="100"/>
        </p:scale>
        <p:origin x="2336" y="184"/>
      </p:cViewPr>
      <p:guideLst>
        <p:guide orient="horz" pos="2160"/>
        <p:guide pos="3840"/>
        <p:guide pos="384"/>
        <p:guide pos="7296"/>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DF78DC-FB01-2E6C-DD82-50410C713B7C}"/>
              </a:ext>
            </a:extLst>
          </p:cNvPr>
          <p:cNvSpPr>
            <a:spLocks noGrp="1"/>
          </p:cNvSpPr>
          <p:nvPr>
            <p:ph type="hdr" sz="quarter"/>
          </p:nvPr>
        </p:nvSpPr>
        <p:spPr>
          <a:xfrm>
            <a:off x="0" y="0"/>
            <a:ext cx="2773363" cy="58896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128401D4-5A1C-330D-F047-8DD6910BC05F}"/>
              </a:ext>
            </a:extLst>
          </p:cNvPr>
          <p:cNvSpPr>
            <a:spLocks noGrp="1"/>
          </p:cNvSpPr>
          <p:nvPr>
            <p:ph type="dt" sz="quarter" idx="1"/>
          </p:nvPr>
        </p:nvSpPr>
        <p:spPr>
          <a:xfrm>
            <a:off x="3625850" y="0"/>
            <a:ext cx="2773363" cy="58896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61C49709-38B6-1D42-90E2-6E21EE8F2AAA}" type="datetimeFigureOut">
              <a:rPr lang="en-US"/>
              <a:pPr>
                <a:defRPr/>
              </a:pPr>
              <a:t>12/11/23</a:t>
            </a:fld>
            <a:endParaRPr lang="en-US" dirty="0"/>
          </a:p>
        </p:txBody>
      </p:sp>
      <p:sp>
        <p:nvSpPr>
          <p:cNvPr id="4" name="Footer Placeholder 3">
            <a:extLst>
              <a:ext uri="{FF2B5EF4-FFF2-40B4-BE49-F238E27FC236}">
                <a16:creationId xmlns:a16="http://schemas.microsoft.com/office/drawing/2014/main" id="{2DC40E77-D3AE-2889-B9E6-B94ACCEAF7BA}"/>
              </a:ext>
            </a:extLst>
          </p:cNvPr>
          <p:cNvSpPr>
            <a:spLocks noGrp="1"/>
          </p:cNvSpPr>
          <p:nvPr>
            <p:ph type="ftr" sz="quarter" idx="2"/>
          </p:nvPr>
        </p:nvSpPr>
        <p:spPr>
          <a:xfrm>
            <a:off x="0" y="11145838"/>
            <a:ext cx="2773363" cy="58896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595DEAAC-62D3-0E26-E3D3-6A1F7A572D13}"/>
              </a:ext>
            </a:extLst>
          </p:cNvPr>
          <p:cNvSpPr>
            <a:spLocks noGrp="1"/>
          </p:cNvSpPr>
          <p:nvPr>
            <p:ph type="sldNum" sz="quarter" idx="3"/>
          </p:nvPr>
        </p:nvSpPr>
        <p:spPr>
          <a:xfrm>
            <a:off x="3625850" y="11145838"/>
            <a:ext cx="2773363" cy="588962"/>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CB33B0A5-98B1-1449-99F2-E1BD692D300A}"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71302-53B0-5E8B-6411-53623FD46A5B}"/>
              </a:ext>
            </a:extLst>
          </p:cNvPr>
          <p:cNvSpPr>
            <a:spLocks noGrp="1"/>
          </p:cNvSpPr>
          <p:nvPr>
            <p:ph type="hdr" sz="quarter"/>
          </p:nvPr>
        </p:nvSpPr>
        <p:spPr>
          <a:xfrm>
            <a:off x="0" y="0"/>
            <a:ext cx="2773363" cy="58896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8254B132-738C-9409-8959-A69F6BD64B67}"/>
              </a:ext>
            </a:extLst>
          </p:cNvPr>
          <p:cNvSpPr>
            <a:spLocks noGrp="1"/>
          </p:cNvSpPr>
          <p:nvPr>
            <p:ph type="dt" idx="1"/>
          </p:nvPr>
        </p:nvSpPr>
        <p:spPr>
          <a:xfrm>
            <a:off x="3625850" y="0"/>
            <a:ext cx="2773363" cy="58896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70A0DCB0-39CF-9F4B-8B17-E0B8FCF10254}" type="datetimeFigureOut">
              <a:rPr lang="en-US"/>
              <a:pPr>
                <a:defRPr/>
              </a:pPr>
              <a:t>12/11/23</a:t>
            </a:fld>
            <a:endParaRPr lang="en-US" dirty="0"/>
          </a:p>
        </p:txBody>
      </p:sp>
      <p:sp>
        <p:nvSpPr>
          <p:cNvPr id="4" name="Slide Image Placeholder 3">
            <a:extLst>
              <a:ext uri="{FF2B5EF4-FFF2-40B4-BE49-F238E27FC236}">
                <a16:creationId xmlns:a16="http://schemas.microsoft.com/office/drawing/2014/main" id="{F708F33D-604E-535C-8A41-C81F12F9878F}"/>
              </a:ext>
            </a:extLst>
          </p:cNvPr>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2669AC41-A84C-1441-C4AC-704F6B3A350C}"/>
              </a:ext>
            </a:extLst>
          </p:cNvPr>
          <p:cNvSpPr>
            <a:spLocks noGrp="1"/>
          </p:cNvSpPr>
          <p:nvPr>
            <p:ph type="body" sz="quarter" idx="3"/>
          </p:nvPr>
        </p:nvSpPr>
        <p:spPr>
          <a:xfrm>
            <a:off x="639763" y="5646738"/>
            <a:ext cx="5121275" cy="4621212"/>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63BEB8E-2EFC-F3A4-1BD9-3B39C3FDDBAA}"/>
              </a:ext>
            </a:extLst>
          </p:cNvPr>
          <p:cNvSpPr>
            <a:spLocks noGrp="1"/>
          </p:cNvSpPr>
          <p:nvPr>
            <p:ph type="ftr" sz="quarter" idx="4"/>
          </p:nvPr>
        </p:nvSpPr>
        <p:spPr>
          <a:xfrm>
            <a:off x="0" y="11145838"/>
            <a:ext cx="2773363" cy="58896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AE29700-68F8-06C7-9DEB-56AF966B854F}"/>
              </a:ext>
            </a:extLst>
          </p:cNvPr>
          <p:cNvSpPr>
            <a:spLocks noGrp="1"/>
          </p:cNvSpPr>
          <p:nvPr>
            <p:ph type="sldNum" sz="quarter" idx="5"/>
          </p:nvPr>
        </p:nvSpPr>
        <p:spPr>
          <a:xfrm>
            <a:off x="3625850" y="11145838"/>
            <a:ext cx="2773363" cy="588962"/>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408907B7-5567-5F4C-835F-2591CAB145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B90E1B0-B5AF-1BE7-9E88-7CE74AE500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70CBEAF-B880-A19D-53E6-4A8D2EF038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[Greeting], my name is [name and title] with Lincoln Financial Distributors.</a:t>
            </a:r>
          </a:p>
          <a:p>
            <a:pPr eaLnBrk="1" hangingPunct="1">
              <a:spcBef>
                <a:spcPct val="0"/>
              </a:spcBef>
            </a:pPr>
            <a:endParaRPr lang="en-US" altLang="en-US" dirty="0"/>
          </a:p>
          <a:p>
            <a:pPr eaLnBrk="1" hangingPunct="1">
              <a:spcBef>
                <a:spcPct val="0"/>
              </a:spcBef>
            </a:pPr>
            <a:r>
              <a:rPr lang="en-US" altLang="en-US" dirty="0"/>
              <a:t>Most of the attention paid to the Tax Cuts and Jobs Act related to the significant increase in the estate tax applicable exemption. An overlooked part of the law also sunsetting on 12/31/25 in addition to a reduction in the applicable exemption are federal income tax rate increases. For those clients with more than adequate capital to fund retirement income, increasing their taxable income may make sense, especially if they want to maximize transfer of assets to the next generation.</a:t>
            </a:r>
          </a:p>
          <a:p>
            <a:pPr eaLnBrk="1" hangingPunct="1">
              <a:spcBef>
                <a:spcPct val="0"/>
              </a:spcBef>
            </a:pPr>
            <a:endParaRPr lang="en-US" altLang="en-US" dirty="0"/>
          </a:p>
        </p:txBody>
      </p:sp>
      <p:sp>
        <p:nvSpPr>
          <p:cNvPr id="22531" name="Slide Number Placeholder 3">
            <a:extLst>
              <a:ext uri="{FF2B5EF4-FFF2-40B4-BE49-F238E27FC236}">
                <a16:creationId xmlns:a16="http://schemas.microsoft.com/office/drawing/2014/main" id="{27AA73C1-1950-4B04-F31A-DFABB125E3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A3D89D-EC44-1043-9D32-08CC39CC5663}"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B114E85-6BB3-3F7B-3B31-BD26AE27A4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E40DF6EF-1F6D-C554-95C5-1D736FE041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Many clients overestimate their tax bracket, and no one wants to pay more income taxes. As such, this concept is somewhat counterintuitive. Recommending a client increase taxable income when they don’t need the money might sound odd. Let’s look at the current federal income tax rate for a couple (married filing jointly). These clients could have “taxable” income of up to $383,900 and remain in a 24% marginal tax bracket. Keep in mind this is “taxable” not gross income. Adding the standard deduction would push this figure to $413,100 of gross income. This same income after the sunset of the Tax Cuts and Jobs Act on 12/31/25 would increase to a 33% marginal bracket. This suggests a need to act on the part of some clients. Further, rates for single taxpayers can be higher than married filers on the same income, so acting while they can file jointly is also a call to action.</a:t>
            </a:r>
          </a:p>
        </p:txBody>
      </p:sp>
      <p:sp>
        <p:nvSpPr>
          <p:cNvPr id="24579" name="Slide Number Placeholder 3">
            <a:extLst>
              <a:ext uri="{FF2B5EF4-FFF2-40B4-BE49-F238E27FC236}">
                <a16:creationId xmlns:a16="http://schemas.microsoft.com/office/drawing/2014/main" id="{EC1DD61D-E096-C2C8-EE7C-4153C00162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263553-8968-364D-BAC2-AB4644B6E1A3}" type="slidenum">
              <a:rPr lang="en-US" altLang="en-US" smtClean="0"/>
              <a:pPr fontAlgn="base">
                <a:spcBef>
                  <a:spcPct val="0"/>
                </a:spcBef>
                <a:spcAft>
                  <a:spcPct val="0"/>
                </a:spcAft>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4E703CB0-4F53-34DF-8CE6-64EACF31C4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A0D4B7F3-59F1-4FCB-E8C4-40473FA6A6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look at a case for a male 70 and female 70 preferred clients with a net worth of $8,000,000. They live in a state with no estate tax; therefore, there are no transfer taxes other than on their IRA, which is worth $4,400,000. They are living on $20,000 per month from their investments and pensions, which is more than comfortable. Their net worth continues to grow but they don’t anticipate it ever being subject to federal estate taxes. They plan on leaving their estate to their two children living in states with an income tax. Both children are successful professionals. When shown that their children will have to pay income tax on the IRA entirely by the end of 10 years from inheritance, they are concerned as they thought that taxes were not an issue.</a:t>
            </a:r>
          </a:p>
          <a:p>
            <a:pPr eaLnBrk="1" hangingPunct="1">
              <a:spcBef>
                <a:spcPct val="0"/>
              </a:spcBef>
            </a:pPr>
            <a:endParaRPr lang="en-US" altLang="en-US" dirty="0"/>
          </a:p>
          <a:p>
            <a:pPr eaLnBrk="1" hangingPunct="1">
              <a:spcBef>
                <a:spcPct val="0"/>
              </a:spcBef>
            </a:pPr>
            <a:r>
              <a:rPr lang="en-US" altLang="en-US" dirty="0"/>
              <a:t>After analysis, the financial professional suggests they increase their income by $100,000 raising their taxable income to $383,000. They are concerned that this will push them into a much higher bracket, but actually, it remains at 24%. When shown that the net after-tax amount of $76,000 for 2 years and $67,000 (when their tax bracket increases to 33%) in the following 8 years will purchase a survivorship indexed universal life policy with $1,643,000 of death benefit, they are intrigued. </a:t>
            </a:r>
          </a:p>
          <a:p>
            <a:pPr eaLnBrk="1" hangingPunct="1">
              <a:spcBef>
                <a:spcPct val="0"/>
              </a:spcBef>
            </a:pPr>
            <a:endParaRPr lang="en-US" altLang="en-US" dirty="0"/>
          </a:p>
          <a:p>
            <a:pPr eaLnBrk="1" hangingPunct="1">
              <a:spcBef>
                <a:spcPct val="0"/>
              </a:spcBef>
            </a:pPr>
            <a:r>
              <a:rPr lang="en-US" altLang="en-US" dirty="0"/>
              <a:t>We have focused our energies relative to the TC&amp;JA on the reduction of the applicable exemption but for most clients, the real issue is the sunset of the income tax rates reverting to the 2017 table on 1/1/26. For these clients, there are two reasons to act now. The first is the sunset of the income tax provisions of the TC&amp;JA. Our clients will see their tax rate increase from its current 24% to 33% on 1/1/2026. Additionally, the clients enjoy a 24% rate since they are married. If either were to pass away at some point, the survivor would find themselves in a 33% tax bracket. Therefore, the clients should act now.</a:t>
            </a:r>
          </a:p>
          <a:p>
            <a:pPr eaLnBrk="1" hangingPunct="1">
              <a:spcBef>
                <a:spcPct val="0"/>
              </a:spcBef>
            </a:pPr>
            <a:endParaRPr lang="en-US" altLang="en-US" dirty="0"/>
          </a:p>
        </p:txBody>
      </p:sp>
      <p:sp>
        <p:nvSpPr>
          <p:cNvPr id="30723" name="Slide Number Placeholder 3">
            <a:extLst>
              <a:ext uri="{FF2B5EF4-FFF2-40B4-BE49-F238E27FC236}">
                <a16:creationId xmlns:a16="http://schemas.microsoft.com/office/drawing/2014/main" id="{E87189EF-AB10-34C3-DCFF-FA5E4F1101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7E402F-0326-914F-83AB-D559A79638DD}" type="slidenum">
              <a:rPr lang="en-US" altLang="en-US" smtClean="0"/>
              <a:pPr fontAlgn="base">
                <a:spcBef>
                  <a:spcPct val="0"/>
                </a:spcBef>
                <a:spcAft>
                  <a:spcPct val="0"/>
                </a:spcAft>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1E086ED-3865-6BE9-69BE-A9ACF6EDA9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235A31BA-AD14-C124-66F4-3A27DDB10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Even if we assume the children are in a combined federal and state income tax bracket of 37%, our clients are creating a bucket of tax-free dollars that their children can use to pay the tax on the $4.4M transfer. The total premium commitment of $688,000 creates the $1,643,000 to pay more than the $1,628,000 tax. $688,000/1,628,000 = 42% so in essence, they are paying the tax for the children at a 58% discount (the inverse of 42%).</a:t>
            </a:r>
          </a:p>
          <a:p>
            <a:pPr eaLnBrk="1" hangingPunct="1">
              <a:spcBef>
                <a:spcPct val="0"/>
              </a:spcBef>
            </a:pPr>
            <a:endParaRPr lang="en-US" altLang="en-US" dirty="0"/>
          </a:p>
        </p:txBody>
      </p:sp>
      <p:sp>
        <p:nvSpPr>
          <p:cNvPr id="32771" name="Slide Number Placeholder 3">
            <a:extLst>
              <a:ext uri="{FF2B5EF4-FFF2-40B4-BE49-F238E27FC236}">
                <a16:creationId xmlns:a16="http://schemas.microsoft.com/office/drawing/2014/main" id="{C51650C1-443D-A283-D400-EC7379C927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E60755-A98C-B347-8BD2-B94FAD79BC0A}" type="slidenum">
              <a:rPr lang="en-US" altLang="en-US" smtClean="0"/>
              <a:pPr fontAlgn="base">
                <a:spcBef>
                  <a:spcPct val="0"/>
                </a:spcBef>
                <a:spcAft>
                  <a:spcPct val="0"/>
                </a:spcAft>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1E086ED-3865-6BE9-69BE-A9ACF6EDA9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235A31BA-AD14-C124-66F4-3A27DDB10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we wanted to stress test the SIUL, assuming current charges and a 2% interest rate for the indexed account, coverage would still carry beyond life expectancy. If we increase the assumed interest rate to 3%, coverage carries beyond age 95. </a:t>
            </a:r>
          </a:p>
        </p:txBody>
      </p:sp>
      <p:sp>
        <p:nvSpPr>
          <p:cNvPr id="32771" name="Slide Number Placeholder 3">
            <a:extLst>
              <a:ext uri="{FF2B5EF4-FFF2-40B4-BE49-F238E27FC236}">
                <a16:creationId xmlns:a16="http://schemas.microsoft.com/office/drawing/2014/main" id="{C51650C1-443D-A283-D400-EC7379C927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E60755-A98C-B347-8BD2-B94FAD79BC0A}" type="slidenum">
              <a:rPr lang="en-US" altLang="en-US" smtClean="0"/>
              <a:pPr fontAlgn="base">
                <a:spcBef>
                  <a:spcPct val="0"/>
                </a:spcBef>
                <a:spcAft>
                  <a:spcPct val="0"/>
                </a:spcAft>
              </a:pPr>
              <a:t>5</a:t>
            </a:fld>
            <a:endParaRPr lang="en-US" altLang="en-US" dirty="0"/>
          </a:p>
        </p:txBody>
      </p:sp>
    </p:spTree>
    <p:extLst>
      <p:ext uri="{BB962C8B-B14F-4D97-AF65-F5344CB8AC3E}">
        <p14:creationId xmlns:p14="http://schemas.microsoft.com/office/powerpoint/2010/main" val="177654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85F6CEE6-7C07-26C8-6797-8A5DA1937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BACAFF0-18CD-2480-01E8-A61384B560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Before we conclude, let’s talk about some additional planning opportunities for these clients:</a:t>
            </a:r>
          </a:p>
          <a:p>
            <a:pPr eaLnBrk="1" hangingPunct="1">
              <a:spcBef>
                <a:spcPct val="0"/>
              </a:spcBef>
            </a:pPr>
            <a:endParaRPr lang="en-US" altLang="en-US" dirty="0"/>
          </a:p>
          <a:p>
            <a:pPr eaLnBrk="1" hangingPunct="1">
              <a:spcBef>
                <a:spcPct val="0"/>
              </a:spcBef>
            </a:pPr>
            <a:r>
              <a:rPr lang="en-US" altLang="en-US" dirty="0"/>
              <a:t>1. Perhaps in our case, a husband with an IRA wishes to do financial and legacy planning through personal insurance payable to his spouse. At his death, his spouse has the option to execute a Roth Conversion or perhaps keep the IRA and use the proceeds for other needs.</a:t>
            </a:r>
          </a:p>
          <a:p>
            <a:pPr marL="11113" lvl="2" eaLnBrk="1" hangingPunct="1">
              <a:spcBef>
                <a:spcPct val="0"/>
              </a:spcBef>
              <a:spcAft>
                <a:spcPts val="1200"/>
              </a:spcAft>
            </a:pPr>
            <a:endParaRPr lang="en-US" altLang="en-US" dirty="0"/>
          </a:p>
          <a:p>
            <a:pPr marL="11113" lvl="2" eaLnBrk="1" hangingPunct="1">
              <a:spcBef>
                <a:spcPct val="0"/>
              </a:spcBef>
              <a:spcAft>
                <a:spcPts val="1200"/>
              </a:spcAft>
            </a:pPr>
            <a:r>
              <a:rPr lang="en-US" altLang="en-US" dirty="0"/>
              <a:t>2. In the case of a large IRA, perhaps the client would consider transferring </a:t>
            </a:r>
            <a:r>
              <a:rPr lang="en-US" altLang="en-US" dirty="0">
                <a:solidFill>
                  <a:srgbClr val="000000"/>
                </a:solidFill>
              </a:rPr>
              <a:t>½ of their IRA to their children and ½ to their spouse. In this case, the heirs spread the first transfer over 10 years, assuming the IRA owner dies first, then a second 10 years at their spouse’s death. To accomplish this, they would purchase individual insurance on the IRA owner for the first transfer and survivorship coverage on the IRA owner and their spouse for the second transfer.</a:t>
            </a:r>
          </a:p>
          <a:p>
            <a:pPr eaLnBrk="1" hangingPunct="1">
              <a:spcBef>
                <a:spcPct val="0"/>
              </a:spcBef>
            </a:pPr>
            <a:endParaRPr lang="en-US" altLang="en-US" dirty="0"/>
          </a:p>
          <a:p>
            <a:pPr eaLnBrk="1" hangingPunct="1">
              <a:spcBef>
                <a:spcPct val="0"/>
              </a:spcBef>
            </a:pPr>
            <a:r>
              <a:rPr lang="en-US" altLang="en-US" dirty="0"/>
              <a:t>3. Some have wondered about strategies to defeat the 10-year maximum distribution. Perhaps the client, if charitably inclined, would consider transferring the IRA to a Charitable Remainder Annuity or Unitrust. Under the terms of the trust, the distribution could be for, say, 20 years, with the remaining value transferred to charity at the end of the term.</a:t>
            </a:r>
          </a:p>
          <a:p>
            <a:pPr eaLnBrk="1" hangingPunct="1">
              <a:spcBef>
                <a:spcPct val="0"/>
              </a:spcBef>
            </a:pPr>
            <a:endParaRPr lang="en-US" altLang="en-US" dirty="0"/>
          </a:p>
        </p:txBody>
      </p:sp>
      <p:sp>
        <p:nvSpPr>
          <p:cNvPr id="34819" name="Slide Number Placeholder 3">
            <a:extLst>
              <a:ext uri="{FF2B5EF4-FFF2-40B4-BE49-F238E27FC236}">
                <a16:creationId xmlns:a16="http://schemas.microsoft.com/office/drawing/2014/main" id="{21BE7AE1-0C2A-F6C6-6B9C-B165EBE70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C3FDAC-7962-D849-ADAA-50B3E524397C}" type="slidenum">
              <a:rPr lang="en-US" altLang="en-US" smtClean="0"/>
              <a:pPr fontAlgn="base">
                <a:spcBef>
                  <a:spcPct val="0"/>
                </a:spcBef>
                <a:spcAft>
                  <a:spcPct val="0"/>
                </a:spcAft>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17694B8-8D23-1F74-71C5-2AA48E585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1EEFFD9D-6956-C296-A4DD-A34865727F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Given the time sensitivity of the sunset of the TC&amp;JA plus many of these clients being married, time may be critical.  So … (read slide).</a:t>
            </a:r>
          </a:p>
          <a:p>
            <a:pPr eaLnBrk="1" hangingPunct="1">
              <a:spcBef>
                <a:spcPct val="0"/>
              </a:spcBef>
            </a:pPr>
            <a:endParaRPr lang="en-US" altLang="en-US" dirty="0"/>
          </a:p>
          <a:p>
            <a:pPr eaLnBrk="1" hangingPunct="1">
              <a:spcBef>
                <a:spcPct val="0"/>
              </a:spcBef>
            </a:pPr>
            <a:r>
              <a:rPr lang="en-US" altLang="en-US" dirty="0"/>
              <a:t>This presentation dealt with the federal income tax bracket of 24% and married clients. This concept works with higher brackets and single clients as well, although the discount is not as significant. At Lincoln, we can provide an analysis of the income tax consequences for the heirs through our SECURE Act presentation module. </a:t>
            </a:r>
          </a:p>
        </p:txBody>
      </p:sp>
      <p:sp>
        <p:nvSpPr>
          <p:cNvPr id="36867" name="Slide Number Placeholder 3">
            <a:extLst>
              <a:ext uri="{FF2B5EF4-FFF2-40B4-BE49-F238E27FC236}">
                <a16:creationId xmlns:a16="http://schemas.microsoft.com/office/drawing/2014/main" id="{9FF982BD-5254-C2B9-E7FD-F765CBD9B8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27D045-F9CA-DF4B-A853-C861CF7776A9}" type="slidenum">
              <a:rPr lang="en-US" altLang="en-US" smtClean="0"/>
              <a:pPr fontAlgn="base">
                <a:spcBef>
                  <a:spcPct val="0"/>
                </a:spcBef>
                <a:spcAft>
                  <a:spcPct val="0"/>
                </a:spcAft>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0B84D531-6E79-5E48-800D-9129F61860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73823637-E6B7-D360-50E0-BE6212530F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39" name="Slide Number Placeholder 3">
            <a:extLst>
              <a:ext uri="{FF2B5EF4-FFF2-40B4-BE49-F238E27FC236}">
                <a16:creationId xmlns:a16="http://schemas.microsoft.com/office/drawing/2014/main" id="{BA23D63D-7D75-3FBD-69B3-17041AC8F5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1B168B-B0C1-6948-A70B-6732FB3F84AF}" type="slidenum">
              <a:rPr lang="en-US" altLang="en-US" smtClean="0"/>
              <a:pPr fontAlgn="base">
                <a:spcBef>
                  <a:spcPct val="0"/>
                </a:spcBef>
                <a:spcAft>
                  <a:spcPct val="0"/>
                </a:spcAft>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 Photo Backgroun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DB46C896-2170-E745-DFD2-AFEAEE74067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A5CB6B6-442F-2679-B64E-F1D03A7EEE22}"/>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5" name="TextBox 4">
            <a:extLst>
              <a:ext uri="{FF2B5EF4-FFF2-40B4-BE49-F238E27FC236}">
                <a16:creationId xmlns:a16="http://schemas.microsoft.com/office/drawing/2014/main" id="{B333404D-1A82-469A-D6C2-39C55F20DD47}"/>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LCN-4890848-080622</a:t>
            </a:r>
          </a:p>
        </p:txBody>
      </p:sp>
      <p:sp>
        <p:nvSpPr>
          <p:cNvPr id="6" name="TextBox 5">
            <a:extLst>
              <a:ext uri="{FF2B5EF4-FFF2-40B4-BE49-F238E27FC236}">
                <a16:creationId xmlns:a16="http://schemas.microsoft.com/office/drawing/2014/main" id="{D467DFBA-A870-5577-9F63-995FD36BA09D}"/>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
        <p:nvSpPr>
          <p:cNvPr id="18" name="Picture Placeholder 6"/>
          <p:cNvSpPr>
            <a:spLocks noGrp="1"/>
          </p:cNvSpPr>
          <p:nvPr>
            <p:ph type="pic" sz="quarter" idx="20"/>
          </p:nvPr>
        </p:nvSpPr>
        <p:spPr>
          <a:xfrm>
            <a:off x="0" y="0"/>
            <a:ext cx="12198096" cy="6858000"/>
          </a:xfrm>
          <a:solidFill>
            <a:schemeClr val="tx2"/>
          </a:solidFill>
        </p:spPr>
        <p:txBody>
          <a:bodyPr lIns="3291840" tIns="2468880" rtlCol="0">
            <a:noAutofit/>
          </a:bodyPr>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31792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
        <p:nvSpPr>
          <p:cNvPr id="8"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53853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313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rgbClr val="762135"/>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20391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77497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rgbClr val="FF232A"/>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13688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rgbClr val="762135"/>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003970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63363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rgbClr val="FF232A"/>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51089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6576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9358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D24E7E4-6E7D-A1AA-5472-992F98D1CEF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6037A8F-CC30-6691-F301-039D6FF75464}"/>
              </a:ext>
            </a:extLst>
          </p:cNvPr>
          <p:cNvSpPr txBox="1">
            <a:spLocks noChangeArrowheads="1"/>
          </p:cNvSpPr>
          <p:nvPr userDrawn="1"/>
        </p:nvSpPr>
        <p:spPr bwMode="auto">
          <a:xfrm>
            <a:off x="571500" y="5775325"/>
            <a:ext cx="2743200" cy="3619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dirty="0">
                <a:solidFill>
                  <a:schemeClr val="bg1"/>
                </a:solidFill>
                <a:cs typeface="Arial" panose="020B0604020202020204" pitchFamily="34" charset="0"/>
              </a:rPr>
              <a:t>Insurance products issued by:</a:t>
            </a:r>
          </a:p>
          <a:p>
            <a:pPr eaLnBrk="1" hangingPunct="1">
              <a:spcAft>
                <a:spcPts val="300"/>
              </a:spcAft>
              <a:defRPr/>
            </a:pPr>
            <a:r>
              <a:rPr lang="en-US" altLang="en-US" sz="700" dirty="0">
                <a:solidFill>
                  <a:schemeClr val="bg1"/>
                </a:solidFill>
                <a:cs typeface="Arial" panose="020B0604020202020204" pitchFamily="34" charset="0"/>
              </a:rPr>
              <a:t>The Lincoln National Life Insurance Company </a:t>
            </a:r>
            <a:br>
              <a:rPr lang="en-US" altLang="en-US" sz="700" dirty="0">
                <a:solidFill>
                  <a:schemeClr val="bg1"/>
                </a:solidFill>
                <a:cs typeface="Arial" panose="020B0604020202020204" pitchFamily="34" charset="0"/>
              </a:rPr>
            </a:br>
            <a:r>
              <a:rPr lang="en-US" altLang="en-US" sz="700" dirty="0">
                <a:solidFill>
                  <a:schemeClr val="bg1"/>
                </a:solidFill>
                <a:cs typeface="Arial" panose="020B0604020202020204" pitchFamily="34" charset="0"/>
              </a:rPr>
              <a:t>Lincoln Life &amp; Annuity Company of New York</a:t>
            </a:r>
          </a:p>
        </p:txBody>
      </p:sp>
      <p:graphicFrame>
        <p:nvGraphicFramePr>
          <p:cNvPr id="5" name="Table 4">
            <a:extLst>
              <a:ext uri="{FF2B5EF4-FFF2-40B4-BE49-F238E27FC236}">
                <a16:creationId xmlns:a16="http://schemas.microsoft.com/office/drawing/2014/main" id="{EDA2CD4D-91BA-23C0-BD9D-C0673663640B}"/>
              </a:ext>
            </a:extLst>
          </p:cNvPr>
          <p:cNvGraphicFramePr>
            <a:graphicFrameLocks noGrp="1"/>
          </p:cNvGraphicFramePr>
          <p:nvPr/>
        </p:nvGraphicFramePr>
        <p:xfrm>
          <a:off x="571500" y="4643438"/>
          <a:ext cx="1176338" cy="930275"/>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21924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9" name="Text Placeholder 6"/>
          <p:cNvSpPr>
            <a:spLocks noGrp="1"/>
          </p:cNvSpPr>
          <p:nvPr>
            <p:ph type="body" sz="quarter" idx="12"/>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Text Placeholder 6"/>
          <p:cNvSpPr>
            <a:spLocks noGrp="1"/>
          </p:cNvSpPr>
          <p:nvPr>
            <p:ph type="body" sz="quarter" idx="13"/>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5953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515257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612648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7132320" y="580913"/>
            <a:ext cx="4476129" cy="5412505"/>
          </a:xfrm>
          <a:solidFill>
            <a:schemeClr val="tx2"/>
          </a:solidFill>
        </p:spPr>
        <p:txBody>
          <a:bodyPr lIns="182880" tIns="2011680" rtlCol="0">
            <a:noAutofit/>
          </a:bodyPr>
          <a:lstStyle>
            <a:lvl1pPr marL="0" indent="0">
              <a:spcAft>
                <a:spcPts val="0"/>
              </a:spcAft>
              <a:buNone/>
              <a:defRPr sz="28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99288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530352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6211614" y="0"/>
            <a:ext cx="5980386" cy="5969876"/>
          </a:xfrm>
          <a:solidFill>
            <a:schemeClr val="tx2"/>
          </a:solidFill>
        </p:spPr>
        <p:txBody>
          <a:bodyPr lIns="45720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861765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86094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40822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6" name="Picture Placeholder 15"/>
          <p:cNvSpPr>
            <a:spLocks noGrp="1"/>
          </p:cNvSpPr>
          <p:nvPr>
            <p:ph type="pic" sz="quarter" idx="12"/>
          </p:nvPr>
        </p:nvSpPr>
        <p:spPr>
          <a:xfrm>
            <a:off x="571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8" name="Picture Placeholder 15"/>
          <p:cNvSpPr>
            <a:spLocks noGrp="1"/>
          </p:cNvSpPr>
          <p:nvPr>
            <p:ph type="pic" sz="quarter" idx="17"/>
          </p:nvPr>
        </p:nvSpPr>
        <p:spPr>
          <a:xfrm>
            <a:off x="2442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9" name="Text Placeholder 9"/>
          <p:cNvSpPr>
            <a:spLocks noGrp="1"/>
          </p:cNvSpPr>
          <p:nvPr>
            <p:ph type="body" sz="quarter" idx="18"/>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1" name="Picture Placeholder 15"/>
          <p:cNvSpPr>
            <a:spLocks noGrp="1"/>
          </p:cNvSpPr>
          <p:nvPr>
            <p:ph type="pic" sz="quarter" idx="20"/>
          </p:nvPr>
        </p:nvSpPr>
        <p:spPr>
          <a:xfrm>
            <a:off x="4313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9"/>
          <p:cNvSpPr>
            <a:spLocks noGrp="1"/>
          </p:cNvSpPr>
          <p:nvPr>
            <p:ph type="body" sz="quarter" idx="2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4" name="Picture Placeholder 15"/>
          <p:cNvSpPr>
            <a:spLocks noGrp="1"/>
          </p:cNvSpPr>
          <p:nvPr>
            <p:ph type="pic" sz="quarter" idx="23"/>
          </p:nvPr>
        </p:nvSpPr>
        <p:spPr>
          <a:xfrm>
            <a:off x="6184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5" name="Text Placeholder 9"/>
          <p:cNvSpPr>
            <a:spLocks noGrp="1"/>
          </p:cNvSpPr>
          <p:nvPr>
            <p:ph type="body" sz="quarter" idx="24"/>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7" name="Picture Placeholder 15"/>
          <p:cNvSpPr>
            <a:spLocks noGrp="1"/>
          </p:cNvSpPr>
          <p:nvPr>
            <p:ph type="pic" sz="quarter" idx="26"/>
          </p:nvPr>
        </p:nvSpPr>
        <p:spPr>
          <a:xfrm>
            <a:off x="8055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8" name="Text Placeholder 9"/>
          <p:cNvSpPr>
            <a:spLocks noGrp="1"/>
          </p:cNvSpPr>
          <p:nvPr>
            <p:ph type="body" sz="quarter" idx="27"/>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30" name="Picture Placeholder 15"/>
          <p:cNvSpPr>
            <a:spLocks noGrp="1"/>
          </p:cNvSpPr>
          <p:nvPr>
            <p:ph type="pic" sz="quarter" idx="29"/>
          </p:nvPr>
        </p:nvSpPr>
        <p:spPr>
          <a:xfrm>
            <a:off x="9926639"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1" name="Text Placeholder 9"/>
          <p:cNvSpPr>
            <a:spLocks noGrp="1"/>
          </p:cNvSpPr>
          <p:nvPr>
            <p:ph type="body" sz="quarter" idx="30"/>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21614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246829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69431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70789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EE744DA-2CA1-B370-1583-A56093E8C7D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FE173BE4-09D3-85DF-EEA0-6ECEBCBEA8FC}"/>
              </a:ext>
            </a:extLst>
          </p:cNvPr>
          <p:cNvCxnSpPr>
            <a:cxnSpLocks/>
          </p:cNvCxnSpPr>
          <p:nvPr userDrawn="1"/>
        </p:nvCxnSpPr>
        <p:spPr>
          <a:xfrm>
            <a:off x="2209800" y="536575"/>
            <a:ext cx="0" cy="534988"/>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7837606-BF23-D0AE-BB09-4A059678644F}"/>
              </a:ext>
            </a:extLst>
          </p:cNvPr>
          <p:cNvSpPr txBox="1">
            <a:spLocks noChangeArrowheads="1"/>
          </p:cNvSpPr>
          <p:nvPr userDrawn="1"/>
        </p:nvSpPr>
        <p:spPr bwMode="auto">
          <a:xfrm>
            <a:off x="571500" y="5775325"/>
            <a:ext cx="2743200" cy="3619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dirty="0">
                <a:cs typeface="Arial" panose="020B0604020202020204" pitchFamily="34" charset="0"/>
              </a:rPr>
              <a:t>Insurance products issued by:</a:t>
            </a:r>
          </a:p>
          <a:p>
            <a:pPr eaLnBrk="1" hangingPunct="1">
              <a:spcAft>
                <a:spcPts val="300"/>
              </a:spcAft>
              <a:defRPr/>
            </a:pPr>
            <a:r>
              <a:rPr lang="en-US" altLang="en-US" sz="700" dirty="0">
                <a:cs typeface="Arial" panose="020B0604020202020204" pitchFamily="34" charset="0"/>
              </a:rPr>
              <a:t>The Lincoln National Life Insurance Company </a:t>
            </a:r>
            <a:br>
              <a:rPr lang="en-US" altLang="en-US" sz="700" dirty="0">
                <a:cs typeface="Arial" panose="020B0604020202020204" pitchFamily="34" charset="0"/>
              </a:rPr>
            </a:br>
            <a:r>
              <a:rPr lang="en-US" altLang="en-US" sz="700" dirty="0">
                <a:cs typeface="Arial" panose="020B0604020202020204" pitchFamily="34" charset="0"/>
              </a:rPr>
              <a:t>Lincoln Life &amp; Annuity Company of New York</a:t>
            </a:r>
          </a:p>
        </p:txBody>
      </p:sp>
      <p:graphicFrame>
        <p:nvGraphicFramePr>
          <p:cNvPr id="5" name="Table 4">
            <a:extLst>
              <a:ext uri="{FF2B5EF4-FFF2-40B4-BE49-F238E27FC236}">
                <a16:creationId xmlns:a16="http://schemas.microsoft.com/office/drawing/2014/main" id="{3BB7A0C1-EAFF-EC3B-C92E-7779BFC85F0E}"/>
              </a:ext>
            </a:extLst>
          </p:cNvPr>
          <p:cNvGraphicFramePr>
            <a:graphicFrameLocks noGrp="1"/>
          </p:cNvGraphicFramePr>
          <p:nvPr/>
        </p:nvGraphicFramePr>
        <p:xfrm>
          <a:off x="571500" y="4643438"/>
          <a:ext cx="1176338" cy="930275"/>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Click to edit Master text styles</a:t>
            </a:r>
          </a:p>
        </p:txBody>
      </p:sp>
      <p:sp>
        <p:nvSpPr>
          <p:cNvPr id="17"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Click to edit Master text styles</a:t>
            </a:r>
          </a:p>
        </p:txBody>
      </p:sp>
      <p:sp>
        <p:nvSpPr>
          <p:cNvPr id="18"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Master title style</a:t>
            </a:r>
            <a:endParaRPr lang="en-US" dirty="0"/>
          </a:p>
        </p:txBody>
      </p:sp>
      <p:sp>
        <p:nvSpPr>
          <p:cNvPr id="22" name="Picture Placeholder 6"/>
          <p:cNvSpPr>
            <a:spLocks noGrp="1"/>
          </p:cNvSpPr>
          <p:nvPr>
            <p:ph type="pic" sz="quarter" idx="20"/>
          </p:nvPr>
        </p:nvSpPr>
        <p:spPr>
          <a:xfrm>
            <a:off x="2514600" y="553973"/>
            <a:ext cx="1250973" cy="500063"/>
          </a:xfrm>
          <a:solidFill>
            <a:schemeClr val="tx2"/>
          </a:solidFill>
        </p:spPr>
        <p:txBody>
          <a:bodyPr lIns="182880" tIns="91440" rtlCol="0">
            <a:noAutofit/>
          </a:bodyPr>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1867629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224438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639021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044279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246862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369570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1184667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2766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8"/>
          </p:nvPr>
        </p:nvSpPr>
        <p:spPr>
          <a:xfrm>
            <a:off x="8378371"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30"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31"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29"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929894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8"/>
          </p:nvPr>
        </p:nvSpPr>
        <p:spPr>
          <a:xfrm>
            <a:off x="8378371" y="573313"/>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26762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87437" y="1676400"/>
            <a:ext cx="5433058" cy="4419600"/>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71500"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Click icon to add picture</a:t>
            </a:r>
          </a:p>
        </p:txBody>
      </p:sp>
      <p:sp>
        <p:nvSpPr>
          <p:cNvPr id="8" name="Text Placeholder 8"/>
          <p:cNvSpPr>
            <a:spLocks noGrp="1"/>
          </p:cNvSpPr>
          <p:nvPr>
            <p:ph type="body" sz="quarter" idx="17"/>
          </p:nvPr>
        </p:nvSpPr>
        <p:spPr>
          <a:xfrm>
            <a:off x="6187438" y="587229"/>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65250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93400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p:cNvSpPr>
            <a:spLocks noGrp="1"/>
          </p:cNvSpPr>
          <p:nvPr>
            <p:ph type="pic" sz="quarter" idx="19"/>
          </p:nvPr>
        </p:nvSpPr>
        <p:spPr>
          <a:xfrm>
            <a:off x="7140302"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Click icon to add picture</a:t>
            </a:r>
          </a:p>
        </p:txBody>
      </p:sp>
      <p:sp>
        <p:nvSpPr>
          <p:cNvPr id="6" name="Text Placeholder 6"/>
          <p:cNvSpPr>
            <a:spLocks noGrp="1"/>
          </p:cNvSpPr>
          <p:nvPr>
            <p:ph type="body" sz="quarter" idx="11"/>
          </p:nvPr>
        </p:nvSpPr>
        <p:spPr>
          <a:xfrm>
            <a:off x="573026" y="1676400"/>
            <a:ext cx="5433058" cy="4419600"/>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7"/>
          </p:nvPr>
        </p:nvSpPr>
        <p:spPr>
          <a:xfrm>
            <a:off x="573027" y="587229"/>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edit Master text styles</a:t>
            </a:r>
          </a:p>
        </p:txBody>
      </p:sp>
      <p:sp>
        <p:nvSpPr>
          <p:cNvPr id="11" name="Text Placeholder 6"/>
          <p:cNvSpPr>
            <a:spLocks noGrp="1"/>
          </p:cNvSpPr>
          <p:nvPr>
            <p:ph type="body" sz="quarter" idx="18"/>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291625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71501" y="2034066"/>
            <a:ext cx="1883664" cy="1883178"/>
          </a:xfrm>
          <a:solidFill>
            <a:schemeClr val="tx2"/>
          </a:solidFill>
        </p:spPr>
        <p:txBody>
          <a:bodyPr tIns="182880" rtlCol="0">
            <a:noAutofit/>
          </a:bodyPr>
          <a:lstStyle>
            <a:lvl1pPr marL="0" indent="0" algn="ctr">
              <a:spcAft>
                <a:spcPts val="0"/>
              </a:spcAft>
              <a:buNone/>
              <a:defRPr b="1" cap="all" baseline="0">
                <a:solidFill>
                  <a:srgbClr val="FF289F"/>
                </a:solidFill>
              </a:defRPr>
            </a:lvl1pPr>
          </a:lstStyle>
          <a:p>
            <a:pPr lvl="0"/>
            <a:r>
              <a:rPr lang="en-US" noProof="0" dirty="0"/>
              <a:t>Click icon to add picture</a:t>
            </a:r>
          </a:p>
        </p:txBody>
      </p:sp>
      <p:sp>
        <p:nvSpPr>
          <p:cNvPr id="11" name="Text Placeholder 8"/>
          <p:cNvSpPr>
            <a:spLocks noGrp="1"/>
          </p:cNvSpPr>
          <p:nvPr>
            <p:ph type="body" sz="quarter" idx="17"/>
          </p:nvPr>
        </p:nvSpPr>
        <p:spPr>
          <a:xfrm>
            <a:off x="2796539" y="2008666"/>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edit Master text styles</a:t>
            </a:r>
          </a:p>
        </p:txBody>
      </p:sp>
      <p:sp>
        <p:nvSpPr>
          <p:cNvPr id="12" name="Text Placeholder 6"/>
          <p:cNvSpPr>
            <a:spLocks noGrp="1"/>
          </p:cNvSpPr>
          <p:nvPr>
            <p:ph type="body" sz="quarter" idx="18"/>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68085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052041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60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743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2540D6D6-7B6E-D389-52C9-AFFB8484B57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18"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19"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4"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6"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7"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8"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7959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9701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69896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rgbClr val="FF232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83863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13CDDD9C-D317-2313-355F-20333CC0880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48863" y="5746750"/>
            <a:ext cx="106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6974D43-564C-C732-5D48-9A017ED55BFF}"/>
              </a:ext>
            </a:extLst>
          </p:cNvPr>
          <p:cNvSpPr txBox="1">
            <a:spLocks noChangeArrowheads="1"/>
          </p:cNvSpPr>
          <p:nvPr userDrawn="1"/>
        </p:nvSpPr>
        <p:spPr bwMode="auto">
          <a:xfrm>
            <a:off x="9948863" y="4227513"/>
            <a:ext cx="1481137" cy="12715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t>Lincoln Financial Group is the </a:t>
            </a:r>
            <a:br>
              <a:rPr lang="en-US" altLang="en-US" sz="700" dirty="0"/>
            </a:br>
            <a:r>
              <a:rPr lang="en-US" altLang="en-US" sz="700" dirty="0"/>
              <a:t>marketing name for Lincoln National Corporation and its affiliates. </a:t>
            </a:r>
            <a:br>
              <a:rPr lang="en-US" altLang="en-US" sz="700" dirty="0"/>
            </a:br>
            <a:br>
              <a:rPr lang="en-US" altLang="en-US" sz="700" dirty="0"/>
            </a:br>
            <a:r>
              <a:rPr lang="en-US" altLang="en-US" sz="700" dirty="0"/>
              <a:t>Affiliates are separately </a:t>
            </a:r>
            <a:br>
              <a:rPr lang="en-US" altLang="en-US" sz="700" dirty="0"/>
            </a:br>
            <a:r>
              <a:rPr lang="en-US" altLang="en-US" sz="700" dirty="0"/>
              <a:t>responsible for their own financial </a:t>
            </a:r>
            <a:br>
              <a:rPr lang="en-US" altLang="en-US" sz="700" dirty="0"/>
            </a:br>
            <a:r>
              <a:rPr lang="en-US" altLang="en-US" sz="700" dirty="0"/>
              <a:t>and contractual obligations.</a:t>
            </a:r>
            <a:br>
              <a:rPr lang="en-US" altLang="en-US" sz="800" dirty="0">
                <a:cs typeface="Arial" panose="020B0604020202020204" pitchFamily="34" charset="0"/>
              </a:rPr>
            </a:br>
            <a:endParaRPr lang="en-US" altLang="en-US" sz="800" dirty="0">
              <a:cs typeface="Arial" panose="020B0604020202020204" pitchFamily="34" charset="0"/>
            </a:endParaRPr>
          </a:p>
          <a:p>
            <a:pPr eaLnBrk="1" hangingPunct="1">
              <a:spcAft>
                <a:spcPts val="200"/>
              </a:spcAft>
              <a:defRPr/>
            </a:pPr>
            <a:r>
              <a:rPr lang="en-US" altLang="en-US" sz="800" dirty="0">
                <a:cs typeface="Arial" panose="020B0604020202020204" pitchFamily="34" charset="0"/>
              </a:rPr>
              <a:t>Order code: LIF-TAX-PPT013</a:t>
            </a:r>
            <a:br>
              <a:rPr lang="en-US" altLang="en-US" sz="800" dirty="0">
                <a:cs typeface="Arial" panose="020B0604020202020204" pitchFamily="34" charset="0"/>
              </a:rPr>
            </a:br>
            <a:r>
              <a:rPr lang="en-US" altLang="en-US" sz="800" dirty="0">
                <a:cs typeface="Arial" panose="020B0604020202020204" pitchFamily="34" charset="0"/>
              </a:rPr>
              <a:t>12/23 Z03</a:t>
            </a:r>
          </a:p>
          <a:p>
            <a:pPr eaLnBrk="1" hangingPunct="1">
              <a:defRPr/>
            </a:pPr>
            <a:r>
              <a:rPr lang="en-US" altLang="en-US" sz="800" b="1" dirty="0">
                <a:cs typeface="Arial" panose="020B0604020202020204" pitchFamily="34" charset="0"/>
              </a:rPr>
              <a:t>LincolnFinancial.com</a:t>
            </a:r>
          </a:p>
        </p:txBody>
      </p:sp>
      <p:graphicFrame>
        <p:nvGraphicFramePr>
          <p:cNvPr id="5" name="Table 4">
            <a:extLst>
              <a:ext uri="{FF2B5EF4-FFF2-40B4-BE49-F238E27FC236}">
                <a16:creationId xmlns:a16="http://schemas.microsoft.com/office/drawing/2014/main" id="{A1BA76A7-4630-BA00-0C6E-316F962ADD9C}"/>
              </a:ext>
            </a:extLst>
          </p:cNvPr>
          <p:cNvGraphicFramePr>
            <a:graphicFrameLocks noGrp="1"/>
          </p:cNvGraphicFramePr>
          <p:nvPr/>
        </p:nvGraphicFramePr>
        <p:xfrm>
          <a:off x="9948863" y="3124200"/>
          <a:ext cx="1176337" cy="930276"/>
        </p:xfrm>
        <a:graphic>
          <a:graphicData uri="http://schemas.openxmlformats.org/drawingml/2006/table">
            <a:tbl>
              <a:tblPr firstRow="1" bandRow="1">
                <a:tableStyleId>{5C22544A-7EE6-4342-B048-85BDC9FD1C3A}</a:tableStyleId>
              </a:tblPr>
              <a:tblGrid>
                <a:gridCol w="1176337">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Tree>
    <p:extLst>
      <p:ext uri="{BB962C8B-B14F-4D97-AF65-F5344CB8AC3E}">
        <p14:creationId xmlns:p14="http://schemas.microsoft.com/office/powerpoint/2010/main" val="387214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p:cNvSpPr>
            <a:spLocks noGrp="1"/>
          </p:cNvSpPr>
          <p:nvPr>
            <p:ph type="title"/>
          </p:nvPr>
        </p:nvSpPr>
        <p:spPr>
          <a:xfrm>
            <a:off x="7124841" y="484632"/>
            <a:ext cx="4457559" cy="521208"/>
          </a:xfrm>
        </p:spPr>
        <p:txBody>
          <a:bodyPr/>
          <a:lstStyle>
            <a:lvl1pPr>
              <a:defRPr/>
            </a:lvl1pPr>
          </a:lstStyle>
          <a:p>
            <a:r>
              <a:rPr lang="en-US"/>
              <a:t>Click to edit Master title style</a:t>
            </a:r>
            <a:endParaRPr lang="en-US" dirty="0"/>
          </a:p>
        </p:txBody>
      </p:sp>
      <p:sp>
        <p:nvSpPr>
          <p:cNvPr id="9" name="Picture Placeholder 8"/>
          <p:cNvSpPr>
            <a:spLocks noGrp="1"/>
          </p:cNvSpPr>
          <p:nvPr>
            <p:ph type="pic" sz="quarter" idx="10"/>
          </p:nvPr>
        </p:nvSpPr>
        <p:spPr>
          <a:xfrm>
            <a:off x="0" y="576432"/>
            <a:ext cx="5959736" cy="5394062"/>
          </a:xfrm>
          <a:prstGeom prst="rect">
            <a:avLst/>
          </a:prstGeom>
          <a:solidFill>
            <a:schemeClr val="tx2"/>
          </a:solidFill>
        </p:spPr>
        <p:txBody>
          <a:bodyPr lIns="548640" tIns="192024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
        <p:nvSpPr>
          <p:cNvPr id="5" name="Text Placeholder 6"/>
          <p:cNvSpPr>
            <a:spLocks noGrp="1"/>
          </p:cNvSpPr>
          <p:nvPr>
            <p:ph type="body" sz="quarter" idx="1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8318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losing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DA883-3B62-AEC4-B261-393120770F5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6263"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3EA1DEF-39EE-A27C-EFA7-E1420D04A844}"/>
              </a:ext>
            </a:extLst>
          </p:cNvPr>
          <p:cNvSpPr txBox="1">
            <a:spLocks noChangeArrowheads="1"/>
          </p:cNvSpPr>
          <p:nvPr userDrawn="1"/>
        </p:nvSpPr>
        <p:spPr bwMode="auto">
          <a:xfrm>
            <a:off x="573088" y="6248400"/>
            <a:ext cx="1387475" cy="20002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dirty="0">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912543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1819A-CC6D-F64C-EB7F-96D049BC839C}"/>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73B245F5-83B1-6834-32DC-424AF7A1367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3088"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7EED0E6-C8F4-F2DB-99DF-EB0263520E59}"/>
              </a:ext>
            </a:extLst>
          </p:cNvPr>
          <p:cNvSpPr txBox="1">
            <a:spLocks noChangeArrowheads="1"/>
          </p:cNvSpPr>
          <p:nvPr userDrawn="1"/>
        </p:nvSpPr>
        <p:spPr bwMode="auto">
          <a:xfrm>
            <a:off x="573088" y="6248400"/>
            <a:ext cx="1387475" cy="200025"/>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47891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808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883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364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rgbClr val="FF232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7689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8.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21D6698-602F-F143-3593-015776C6AE9B}"/>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7" name="Text Placeholder 2">
            <a:extLst>
              <a:ext uri="{FF2B5EF4-FFF2-40B4-BE49-F238E27FC236}">
                <a16:creationId xmlns:a16="http://schemas.microsoft.com/office/drawing/2014/main" id="{EA97FED5-383E-AB0B-55B2-0DE0955DA2C7}"/>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9" name="TextBox 8">
            <a:extLst>
              <a:ext uri="{FF2B5EF4-FFF2-40B4-BE49-F238E27FC236}">
                <a16:creationId xmlns:a16="http://schemas.microsoft.com/office/drawing/2014/main" id="{439A7B25-F6E9-F661-7EC7-366E75029276}"/>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33FC3ECB-7856-D04A-9931-B15A9AF28D15}"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5E08A9DF-E150-D188-070A-AF654B0EC296}"/>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B63263C8-19AE-D116-6B8A-D2521EA1DD0F}"/>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LCN-4890848-080622</a:t>
            </a:r>
          </a:p>
        </p:txBody>
      </p:sp>
      <p:sp>
        <p:nvSpPr>
          <p:cNvPr id="14" name="TextBox 13">
            <a:extLst>
              <a:ext uri="{FF2B5EF4-FFF2-40B4-BE49-F238E27FC236}">
                <a16:creationId xmlns:a16="http://schemas.microsoft.com/office/drawing/2014/main" id="{586C89BB-0DA9-EF2D-6E3D-3082B7DC68D2}"/>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82" r:id="rId1"/>
    <p:sldLayoutId id="2147485483" r:id="rId2"/>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4585A534-B605-4EFE-3339-BDD5B3863410}"/>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4339" name="Text Placeholder 2">
            <a:extLst>
              <a:ext uri="{FF2B5EF4-FFF2-40B4-BE49-F238E27FC236}">
                <a16:creationId xmlns:a16="http://schemas.microsoft.com/office/drawing/2014/main" id="{FE06F201-1DBA-85A2-9AA5-C804B28E39CD}"/>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487B1C50-B3DF-9821-6EA5-68A8A41BA117}"/>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3F581A5B-8103-1144-9236-A3D4ADD13DA5}"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9" name="TextBox 8">
            <a:extLst>
              <a:ext uri="{FF2B5EF4-FFF2-40B4-BE49-F238E27FC236}">
                <a16:creationId xmlns:a16="http://schemas.microsoft.com/office/drawing/2014/main" id="{D4038EF6-341A-BDD3-025B-64997DC77FAD}"/>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099EF053-15C2-60D1-0A61-FFBECAA45432}"/>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LCN-4890848-080622</a:t>
            </a:r>
          </a:p>
        </p:txBody>
      </p:sp>
      <p:sp>
        <p:nvSpPr>
          <p:cNvPr id="2" name="TextBox 1">
            <a:extLst>
              <a:ext uri="{FF2B5EF4-FFF2-40B4-BE49-F238E27FC236}">
                <a16:creationId xmlns:a16="http://schemas.microsoft.com/office/drawing/2014/main" id="{5DFF56A0-B674-CAB0-AE9A-D3D0859E6985}"/>
              </a:ext>
            </a:extLst>
          </p:cNvPr>
          <p:cNvSpPr txBox="1"/>
          <p:nvPr userDrawn="1"/>
        </p:nvSpPr>
        <p:spPr>
          <a:xfrm>
            <a:off x="8991600" y="6443449"/>
            <a:ext cx="2243099" cy="123111"/>
          </a:xfrm>
          <a:prstGeom prst="rect">
            <a:avLst/>
          </a:prstGeom>
          <a:noFill/>
        </p:spPr>
        <p:txBody>
          <a:bodyPr wrap="square" lIns="0" tIns="0" rIns="0" bIns="0" rtlCol="0" anchor="b" anchorCtr="0">
            <a:spAutoFit/>
          </a:bodyPr>
          <a:lstStyle/>
          <a:p>
            <a:pPr algn="r"/>
            <a:r>
              <a:rPr lang="en-US" sz="800" kern="400" dirty="0">
                <a:solidFill>
                  <a:schemeClr val="tx1"/>
                </a:solidFill>
                <a:cs typeface="Arial" panose="020B0604020202020204" pitchFamily="34" charset="0"/>
              </a:rPr>
              <a:t>©</a:t>
            </a:r>
            <a:fld id="{0C874901-42A5-3743-9BD0-78F3F8EA6A12}" type="datetimeyyyy">
              <a:rPr lang="en-US" sz="800" kern="400" smtClean="0">
                <a:solidFill>
                  <a:schemeClr val="tx1"/>
                </a:solidFill>
                <a:cs typeface="Arial" panose="020B0604020202020204" pitchFamily="34" charset="0"/>
              </a:rPr>
              <a:t>2023</a:t>
            </a:fld>
            <a:r>
              <a:rPr lang="en-US" sz="800" kern="400" dirty="0">
                <a:solidFill>
                  <a:schemeClr val="tx1"/>
                </a:solidFill>
                <a:cs typeface="Arial" panose="020B0604020202020204" pitchFamily="34" charset="0"/>
              </a:rPr>
              <a:t> Lincoln National Corporation</a:t>
            </a:r>
          </a:p>
        </p:txBody>
      </p:sp>
    </p:spTree>
  </p:cSld>
  <p:clrMap bg1="lt1" tx1="dk1" bg2="lt2" tx2="dk2" accent1="accent1" accent2="accent2" accent3="accent3" accent4="accent4" accent5="accent5" accent6="accent6" hlink="hlink" folHlink="folHlink"/>
  <p:sldLayoutIdLst>
    <p:sldLayoutId id="2147485495"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96" r:id="rId1"/>
    <p:sldLayoutId id="2147485497"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6E3701F-381A-2474-49C2-D0D46CBFC65E}"/>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4099" name="Text Placeholder 2">
            <a:extLst>
              <a:ext uri="{FF2B5EF4-FFF2-40B4-BE49-F238E27FC236}">
                <a16:creationId xmlns:a16="http://schemas.microsoft.com/office/drawing/2014/main" id="{105DF9A2-C72A-F1AD-E3EC-CD8A99BD9E30}"/>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BDB8AA05-E5D1-E0FD-E597-BBA3D9288AF1}"/>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A09A092E-DB33-2141-9962-ABF022B3490E}"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9" name="TextBox 8">
            <a:extLst>
              <a:ext uri="{FF2B5EF4-FFF2-40B4-BE49-F238E27FC236}">
                <a16:creationId xmlns:a16="http://schemas.microsoft.com/office/drawing/2014/main" id="{8386035E-4A63-0471-C613-2AF1D5BC7866}"/>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0DBACBD8-7B94-CB41-C388-F46EBD503BF5}"/>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LCN-4890848-080622</a:t>
            </a:r>
          </a:p>
        </p:txBody>
      </p:sp>
      <p:sp>
        <p:nvSpPr>
          <p:cNvPr id="13" name="TextBox 12">
            <a:extLst>
              <a:ext uri="{FF2B5EF4-FFF2-40B4-BE49-F238E27FC236}">
                <a16:creationId xmlns:a16="http://schemas.microsoft.com/office/drawing/2014/main" id="{0468164F-5B26-A522-C38F-9BFAE0FFB2DF}"/>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84"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5A35ECDB-28FD-65CA-6628-5AD3B7CB2380}"/>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6147" name="Text Placeholder 2">
            <a:extLst>
              <a:ext uri="{FF2B5EF4-FFF2-40B4-BE49-F238E27FC236}">
                <a16:creationId xmlns:a16="http://schemas.microsoft.com/office/drawing/2014/main" id="{3F9B83D2-7C3D-03D4-DDC2-6AEC8FB6DBF8}"/>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64ADBE12-F5BE-4351-3807-6FC32404ADD0}"/>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52B2006A-00BA-134A-9B17-B24D5B0D7276}"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10" name="TextBox 9">
            <a:extLst>
              <a:ext uri="{FF2B5EF4-FFF2-40B4-BE49-F238E27FC236}">
                <a16:creationId xmlns:a16="http://schemas.microsoft.com/office/drawing/2014/main" id="{F7F2EF0C-D3C1-5388-E46E-5C37CA801939}"/>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FF713F64-0148-42FE-445E-F3688DE00846}"/>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LCN-4890848-080622</a:t>
            </a:r>
          </a:p>
        </p:txBody>
      </p:sp>
      <p:sp>
        <p:nvSpPr>
          <p:cNvPr id="13" name="TextBox 12">
            <a:extLst>
              <a:ext uri="{FF2B5EF4-FFF2-40B4-BE49-F238E27FC236}">
                <a16:creationId xmlns:a16="http://schemas.microsoft.com/office/drawing/2014/main" id="{EB630C97-D7F5-351C-82D9-6726DC3C36E0}"/>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47" r:id="rId1"/>
    <p:sldLayoutId id="2147485448"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D3DE60D-850E-4029-9FDC-A8F4531E8DF6}"/>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7171" name="Text Placeholder 2">
            <a:extLst>
              <a:ext uri="{FF2B5EF4-FFF2-40B4-BE49-F238E27FC236}">
                <a16:creationId xmlns:a16="http://schemas.microsoft.com/office/drawing/2014/main" id="{662360C3-B64E-7D5C-3B94-EFA6C4D08FBD}"/>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9BF7FF23-DC3A-A5F1-0CAC-75DFE379A0D7}"/>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D80B6387-F48B-7547-B261-7EC45172A61E}"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10" name="TextBox 9">
            <a:extLst>
              <a:ext uri="{FF2B5EF4-FFF2-40B4-BE49-F238E27FC236}">
                <a16:creationId xmlns:a16="http://schemas.microsoft.com/office/drawing/2014/main" id="{9D7AEB5A-DB64-3A73-C0EB-F1CAD17A9814}"/>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13E2FF9B-9FE1-C641-D059-816EB37F914F}"/>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LCN-4890848-080622</a:t>
            </a:r>
          </a:p>
        </p:txBody>
      </p:sp>
      <p:sp>
        <p:nvSpPr>
          <p:cNvPr id="13" name="TextBox 12">
            <a:extLst>
              <a:ext uri="{FF2B5EF4-FFF2-40B4-BE49-F238E27FC236}">
                <a16:creationId xmlns:a16="http://schemas.microsoft.com/office/drawing/2014/main" id="{469BBB37-B6F3-630F-B677-404FAC5778C5}"/>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49"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1F0F6F7C-F567-0D89-9CCC-E3A07BEB41CF}"/>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8195" name="Text Placeholder 2">
            <a:extLst>
              <a:ext uri="{FF2B5EF4-FFF2-40B4-BE49-F238E27FC236}">
                <a16:creationId xmlns:a16="http://schemas.microsoft.com/office/drawing/2014/main" id="{82DD8972-1E06-3FBD-D661-57577FDBC07F}"/>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7D0F9E86-1AC7-AAFF-3083-BFE6CC9B6765}"/>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2CD44B0D-035D-AD4B-960F-31FD1DD0C709}"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671029F7-E9BE-CC30-7B10-9F45AEDDB424}"/>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F5B83D7B-9693-B38A-B047-CF3753E72D01}"/>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LCN-4890848-080622</a:t>
            </a:r>
          </a:p>
        </p:txBody>
      </p:sp>
      <p:sp>
        <p:nvSpPr>
          <p:cNvPr id="13" name="TextBox 12">
            <a:extLst>
              <a:ext uri="{FF2B5EF4-FFF2-40B4-BE49-F238E27FC236}">
                <a16:creationId xmlns:a16="http://schemas.microsoft.com/office/drawing/2014/main" id="{36DDCDBB-B3F1-0A3E-C328-5482792E9658}"/>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85" r:id="rId1"/>
    <p:sldLayoutId id="2147485450" r:id="rId2"/>
    <p:sldLayoutId id="2147485486" r:id="rId3"/>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5080D0A6-925D-94C1-7FF3-112404B98C38}"/>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9219" name="Text Placeholder 2">
            <a:extLst>
              <a:ext uri="{FF2B5EF4-FFF2-40B4-BE49-F238E27FC236}">
                <a16:creationId xmlns:a16="http://schemas.microsoft.com/office/drawing/2014/main" id="{A63106C8-B1F3-D2E0-BF11-65BBAC94849A}"/>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E766154B-D307-8CC3-BFEE-EE5994E1353C}"/>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4AB94561-5E7C-E34E-A6C6-82AE9ACF01C0}"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10" name="TextBox 9">
            <a:extLst>
              <a:ext uri="{FF2B5EF4-FFF2-40B4-BE49-F238E27FC236}">
                <a16:creationId xmlns:a16="http://schemas.microsoft.com/office/drawing/2014/main" id="{CE2BC41F-C062-9858-CAB0-C615EB9DB511}"/>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F7325C8D-1DE8-9F64-70BB-E4974B882653}"/>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LCN-4890848-080622</a:t>
            </a:r>
          </a:p>
        </p:txBody>
      </p:sp>
      <p:sp>
        <p:nvSpPr>
          <p:cNvPr id="13" name="TextBox 12">
            <a:extLst>
              <a:ext uri="{FF2B5EF4-FFF2-40B4-BE49-F238E27FC236}">
                <a16:creationId xmlns:a16="http://schemas.microsoft.com/office/drawing/2014/main" id="{46FBF39A-F91D-BEF7-568F-D2C740165B35}"/>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51" r:id="rId1"/>
    <p:sldLayoutId id="2147485452"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5146B9A0-1884-562C-C428-D895E96846C0}"/>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43" name="Text Placeholder 2">
            <a:extLst>
              <a:ext uri="{FF2B5EF4-FFF2-40B4-BE49-F238E27FC236}">
                <a16:creationId xmlns:a16="http://schemas.microsoft.com/office/drawing/2014/main" id="{A2637322-9226-92FC-49CF-40CB039B51EF}"/>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9028FA84-E9BF-214B-441C-48BE7619E897}"/>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BBFD18F7-3405-6846-A8A7-58365BEF9AAE}"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9B7D9522-43D9-9E5B-3740-B8637B1B7B17}"/>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C3147DEA-4794-128D-44A4-1351A1BB0297}"/>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LCN-4890848-080622</a:t>
            </a:r>
          </a:p>
        </p:txBody>
      </p:sp>
      <p:sp>
        <p:nvSpPr>
          <p:cNvPr id="13" name="TextBox 12">
            <a:extLst>
              <a:ext uri="{FF2B5EF4-FFF2-40B4-BE49-F238E27FC236}">
                <a16:creationId xmlns:a16="http://schemas.microsoft.com/office/drawing/2014/main" id="{E5004EB6-6FEB-2F15-7E01-84B50A6AB17B}"/>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©2022 Lincoln National Corporation</a:t>
            </a:r>
          </a:p>
        </p:txBody>
      </p:sp>
    </p:spTree>
  </p:cSld>
  <p:clrMap bg1="lt1" tx1="dk1" bg2="lt2" tx2="dk2" accent1="accent1" accent2="accent2" accent3="accent3" accent4="accent4" accent5="accent5" accent6="accent6" hlink="hlink" folHlink="folHlink"/>
  <p:sldLayoutIdLst>
    <p:sldLayoutId id="2147485487" r:id="rId1"/>
    <p:sldLayoutId id="2147485453" r:id="rId2"/>
    <p:sldLayoutId id="2147485488" r:id="rId3"/>
    <p:sldLayoutId id="2147485489" r:id="rId4"/>
    <p:sldLayoutId id="2147485454" r:id="rId5"/>
    <p:sldLayoutId id="2147485490" r:id="rId6"/>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EC57C0FF-FC7A-D6FF-98FA-4895B33911B3}"/>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1267" name="Text Placeholder 2">
            <a:extLst>
              <a:ext uri="{FF2B5EF4-FFF2-40B4-BE49-F238E27FC236}">
                <a16:creationId xmlns:a16="http://schemas.microsoft.com/office/drawing/2014/main" id="{41B40660-272F-4468-E40B-866512350A17}"/>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9" name="TextBox 8">
            <a:extLst>
              <a:ext uri="{FF2B5EF4-FFF2-40B4-BE49-F238E27FC236}">
                <a16:creationId xmlns:a16="http://schemas.microsoft.com/office/drawing/2014/main" id="{62D58479-C50C-3D10-CD83-F80186BF8144}"/>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DD1DC2B5-EDC7-EE46-96EC-2F65F6A63713}" type="slidenum">
              <a:rPr lang="en-US" sz="700" kern="400">
                <a:latin typeface="+mn-lt"/>
                <a:cs typeface="Arial" panose="020B0604020202020204" pitchFamily="34" charset="0"/>
              </a:rPr>
              <a:pPr algn="r" eaLnBrk="1" fontAlgn="auto" hangingPunct="1">
                <a:spcBef>
                  <a:spcPts val="0"/>
                </a:spcBef>
                <a:spcAft>
                  <a:spcPts val="0"/>
                </a:spcAft>
                <a:defRPr/>
              </a:pPr>
              <a:t>‹#›</a:t>
            </a:fld>
            <a:endParaRPr lang="en-US" sz="700" kern="400" dirty="0">
              <a:latin typeface="+mn-lt"/>
              <a:cs typeface="Arial" panose="020B0604020202020204" pitchFamily="34" charset="0"/>
            </a:endParaRPr>
          </a:p>
        </p:txBody>
      </p:sp>
      <p:sp>
        <p:nvSpPr>
          <p:cNvPr id="8" name="TextBox 7">
            <a:extLst>
              <a:ext uri="{FF2B5EF4-FFF2-40B4-BE49-F238E27FC236}">
                <a16:creationId xmlns:a16="http://schemas.microsoft.com/office/drawing/2014/main" id="{A0CD01D6-DA9F-4DAE-0B56-DA4C1ECF432A}"/>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A6690003-F2E4-7EA2-2F54-414D6674F5A2}"/>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LCN-4890848-080622</a:t>
            </a:r>
          </a:p>
        </p:txBody>
      </p:sp>
      <p:sp>
        <p:nvSpPr>
          <p:cNvPr id="2" name="TextBox 1">
            <a:extLst>
              <a:ext uri="{FF2B5EF4-FFF2-40B4-BE49-F238E27FC236}">
                <a16:creationId xmlns:a16="http://schemas.microsoft.com/office/drawing/2014/main" id="{ACF2574F-7CD5-5724-6456-57571D8F5588}"/>
              </a:ext>
            </a:extLst>
          </p:cNvPr>
          <p:cNvSpPr txBox="1"/>
          <p:nvPr userDrawn="1"/>
        </p:nvSpPr>
        <p:spPr>
          <a:xfrm>
            <a:off x="8991600" y="6443449"/>
            <a:ext cx="2243099" cy="123111"/>
          </a:xfrm>
          <a:prstGeom prst="rect">
            <a:avLst/>
          </a:prstGeom>
          <a:noFill/>
        </p:spPr>
        <p:txBody>
          <a:bodyPr wrap="square" lIns="0" tIns="0" rIns="0" bIns="0" rtlCol="0" anchor="b" anchorCtr="0">
            <a:spAutoFit/>
          </a:bodyPr>
          <a:lstStyle/>
          <a:p>
            <a:pPr algn="r"/>
            <a:r>
              <a:rPr lang="en-US" sz="800" kern="400" dirty="0">
                <a:solidFill>
                  <a:schemeClr val="tx1"/>
                </a:solidFill>
                <a:cs typeface="Arial" panose="020B0604020202020204" pitchFamily="34" charset="0"/>
              </a:rPr>
              <a:t>©</a:t>
            </a:r>
            <a:fld id="{0C874901-42A5-3743-9BD0-78F3F8EA6A12}" type="datetimeyyyy">
              <a:rPr lang="en-US" sz="800" kern="400" smtClean="0">
                <a:solidFill>
                  <a:schemeClr val="tx1"/>
                </a:solidFill>
                <a:cs typeface="Arial" panose="020B0604020202020204" pitchFamily="34" charset="0"/>
              </a:rPr>
              <a:t>2023</a:t>
            </a:fld>
            <a:r>
              <a:rPr lang="en-US" sz="800" kern="400" dirty="0">
                <a:solidFill>
                  <a:schemeClr val="tx1"/>
                </a:solidFill>
                <a:cs typeface="Arial" panose="020B0604020202020204" pitchFamily="34" charset="0"/>
              </a:rPr>
              <a:t> Lincoln National Corporation</a:t>
            </a:r>
          </a:p>
        </p:txBody>
      </p:sp>
    </p:spTree>
  </p:cSld>
  <p:clrMap bg1="lt1" tx1="dk1" bg2="lt2" tx2="dk2" accent1="accent1" accent2="accent2" accent3="accent3" accent4="accent4" accent5="accent5" accent6="accent6" hlink="hlink" folHlink="folHlink"/>
  <p:sldLayoutIdLst>
    <p:sldLayoutId id="2147485455" r:id="rId1"/>
    <p:sldLayoutId id="2147485456" r:id="rId2"/>
    <p:sldLayoutId id="2147485457" r:id="rId3"/>
    <p:sldLayoutId id="2147485458" r:id="rId4"/>
    <p:sldLayoutId id="2147485459" r:id="rId5"/>
    <p:sldLayoutId id="2147485460" r:id="rId6"/>
    <p:sldLayoutId id="2147485461" r:id="rId7"/>
    <p:sldLayoutId id="2147485462" r:id="rId8"/>
    <p:sldLayoutId id="2147485463" r:id="rId9"/>
    <p:sldLayoutId id="2147485464" r:id="rId10"/>
    <p:sldLayoutId id="2147485465" r:id="rId11"/>
    <p:sldLayoutId id="2147485466" r:id="rId12"/>
    <p:sldLayoutId id="2147485467" r:id="rId13"/>
    <p:sldLayoutId id="2147485468" r:id="rId14"/>
    <p:sldLayoutId id="2147485469" r:id="rId15"/>
    <p:sldLayoutId id="2147485470" r:id="rId16"/>
    <p:sldLayoutId id="2147485471" r:id="rId17"/>
    <p:sldLayoutId id="2147485472" r:id="rId18"/>
    <p:sldLayoutId id="2147485473" r:id="rId19"/>
    <p:sldLayoutId id="2147485474" r:id="rId20"/>
    <p:sldLayoutId id="2147485475" r:id="rId21"/>
    <p:sldLayoutId id="2147485476" r:id="rId22"/>
    <p:sldLayoutId id="2147485477" r:id="rId23"/>
    <p:sldLayoutId id="2147485478" r:id="rId24"/>
    <p:sldLayoutId id="2147485479" r:id="rId25"/>
    <p:sldLayoutId id="2147485480" r:id="rId26"/>
    <p:sldLayoutId id="2147485491" r:id="rId27"/>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7A790426-EC1D-6FE7-25DE-24A94AC77591}"/>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2291" name="Text Placeholder 2">
            <a:extLst>
              <a:ext uri="{FF2B5EF4-FFF2-40B4-BE49-F238E27FC236}">
                <a16:creationId xmlns:a16="http://schemas.microsoft.com/office/drawing/2014/main" id="{7F5BBC46-C045-1A43-4F66-A3FA0DEF94D6}"/>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46BA825B-9C99-786D-4078-EE5826967733}"/>
              </a:ext>
            </a:extLst>
          </p:cNvPr>
          <p:cNvSpPr txBox="1"/>
          <p:nvPr userDrawn="1"/>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2694C1AE-EDCD-B144-B74F-FBB9B7E555B8}"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a:t>
            </a:fld>
            <a:endParaRPr lang="en-US" sz="700" kern="400" dirty="0">
              <a:solidFill>
                <a:schemeClr val="bg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04836A6D-01B2-7242-B94B-3A974C8A9FDA}"/>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B864671B-1F9C-318A-F7D3-BB4668D23DBA}"/>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LCN-4890848-080622</a:t>
            </a:r>
          </a:p>
        </p:txBody>
      </p:sp>
      <p:sp>
        <p:nvSpPr>
          <p:cNvPr id="2" name="TextBox 1">
            <a:extLst>
              <a:ext uri="{FF2B5EF4-FFF2-40B4-BE49-F238E27FC236}">
                <a16:creationId xmlns:a16="http://schemas.microsoft.com/office/drawing/2014/main" id="{AC59FCFB-4BC0-89CC-2A26-EE3CDA7BD4FE}"/>
              </a:ext>
            </a:extLst>
          </p:cNvPr>
          <p:cNvSpPr txBox="1"/>
          <p:nvPr userDrawn="1"/>
        </p:nvSpPr>
        <p:spPr>
          <a:xfrm>
            <a:off x="8991600" y="6443449"/>
            <a:ext cx="2243099"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a:t>
            </a:r>
            <a:fld id="{0C874901-42A5-3743-9BD0-78F3F8EA6A12}" type="datetimeyyyy">
              <a:rPr lang="en-US" sz="800" kern="400" smtClean="0">
                <a:solidFill>
                  <a:schemeClr val="bg1"/>
                </a:solidFill>
                <a:cs typeface="Arial" panose="020B0604020202020204" pitchFamily="34" charset="0"/>
              </a:rPr>
              <a:t>2023</a:t>
            </a:fld>
            <a:r>
              <a:rPr lang="en-US" sz="800" kern="400" dirty="0">
                <a:solidFill>
                  <a:schemeClr val="bg1"/>
                </a:solidFill>
                <a:cs typeface="Arial" panose="020B0604020202020204" pitchFamily="34" charset="0"/>
              </a:rPr>
              <a:t> Lincoln National Corporation</a:t>
            </a:r>
          </a:p>
        </p:txBody>
      </p:sp>
    </p:spTree>
  </p:cSld>
  <p:clrMap bg1="lt1" tx1="dk1" bg2="lt2" tx2="dk2" accent1="accent1" accent2="accent2" accent3="accent3" accent4="accent4" accent5="accent5" accent6="accent6" hlink="hlink" folHlink="folHlink"/>
  <p:sldLayoutIdLst>
    <p:sldLayoutId id="2147485492" r:id="rId1"/>
    <p:sldLayoutId id="2147485493" r:id="rId2"/>
    <p:sldLayoutId id="2147485481" r:id="rId3"/>
    <p:sldLayoutId id="2147485494" r:id="rId4"/>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Placeholder 3">
            <a:extLst>
              <a:ext uri="{FF2B5EF4-FFF2-40B4-BE49-F238E27FC236}">
                <a16:creationId xmlns:a16="http://schemas.microsoft.com/office/drawing/2014/main" id="{52C61F1E-6386-8EF7-E7EA-C7C482E7C33D}"/>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21507" name="Text Placeholder 2">
            <a:extLst>
              <a:ext uri="{FF2B5EF4-FFF2-40B4-BE49-F238E27FC236}">
                <a16:creationId xmlns:a16="http://schemas.microsoft.com/office/drawing/2014/main" id="{2BAA7D51-E0EF-40C7-5FDD-2FA2530877C5}"/>
              </a:ext>
            </a:extLst>
          </p:cNvPr>
          <p:cNvSpPr>
            <a:spLocks noGrp="1" noChangeArrowheads="1"/>
          </p:cNvSpPr>
          <p:nvPr>
            <p:ph type="body" sz="quarter" idx="25"/>
          </p:nvPr>
        </p:nvSpPr>
        <p:spPr>
          <a:xfrm>
            <a:off x="6281738" y="573088"/>
            <a:ext cx="5330825" cy="5395912"/>
          </a:xfrm>
        </p:spPr>
        <p:txBody>
          <a:bodyPr/>
          <a:lstStyle/>
          <a:p>
            <a:pPr eaLnBrk="1" hangingPunct="1"/>
            <a:endParaRPr lang="en-US" altLang="en-US" dirty="0"/>
          </a:p>
        </p:txBody>
      </p:sp>
      <p:sp>
        <p:nvSpPr>
          <p:cNvPr id="21508" name="TextBox 30">
            <a:extLst>
              <a:ext uri="{FF2B5EF4-FFF2-40B4-BE49-F238E27FC236}">
                <a16:creationId xmlns:a16="http://schemas.microsoft.com/office/drawing/2014/main" id="{B15AB113-4A6B-C475-56DE-A23B84B79357}"/>
              </a:ext>
            </a:extLst>
          </p:cNvPr>
          <p:cNvSpPr txBox="1">
            <a:spLocks noChangeArrowheads="1"/>
          </p:cNvSpPr>
          <p:nvPr/>
        </p:nvSpPr>
        <p:spPr bwMode="auto">
          <a:xfrm>
            <a:off x="571500" y="5775325"/>
            <a:ext cx="274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700" dirty="0">
                <a:cs typeface="Arial" panose="020B0604020202020204" pitchFamily="34" charset="0"/>
              </a:rPr>
              <a:t>Insurance products issued by:</a:t>
            </a:r>
          </a:p>
          <a:p>
            <a:pPr eaLnBrk="1" hangingPunct="1">
              <a:spcAft>
                <a:spcPts val="300"/>
              </a:spcAft>
            </a:pPr>
            <a:r>
              <a:rPr lang="en-US" altLang="en-US" sz="700" dirty="0">
                <a:cs typeface="Arial" panose="020B0604020202020204" pitchFamily="34" charset="0"/>
              </a:rPr>
              <a:t>The Lincoln National Life Insurance Company </a:t>
            </a:r>
          </a:p>
        </p:txBody>
      </p:sp>
      <p:graphicFrame>
        <p:nvGraphicFramePr>
          <p:cNvPr id="36" name="Table 35">
            <a:extLst>
              <a:ext uri="{FF2B5EF4-FFF2-40B4-BE49-F238E27FC236}">
                <a16:creationId xmlns:a16="http://schemas.microsoft.com/office/drawing/2014/main" id="{4C348614-1EA5-73FC-724C-06D06BF3F95F}"/>
              </a:ext>
            </a:extLst>
          </p:cNvPr>
          <p:cNvGraphicFramePr>
            <a:graphicFrameLocks noGrp="1"/>
          </p:cNvGraphicFramePr>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1524" name="Text Placeholder 13">
            <a:extLst>
              <a:ext uri="{FF2B5EF4-FFF2-40B4-BE49-F238E27FC236}">
                <a16:creationId xmlns:a16="http://schemas.microsoft.com/office/drawing/2014/main" id="{BD5F7226-C9B0-5249-898A-26758F76C573}"/>
              </a:ext>
            </a:extLst>
          </p:cNvPr>
          <p:cNvSpPr txBox="1">
            <a:spLocks noChangeArrowheads="1"/>
          </p:cNvSpPr>
          <p:nvPr/>
        </p:nvSpPr>
        <p:spPr bwMode="auto">
          <a:xfrm>
            <a:off x="6811963" y="1103313"/>
            <a:ext cx="42703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Clr>
                <a:schemeClr val="bg1"/>
              </a:buClr>
              <a:buFont typeface="Wingdings" pitchFamily="2" charset="2"/>
              <a:buChar char="§"/>
              <a:defRPr sz="1600">
                <a:solidFill>
                  <a:schemeClr val="bg1"/>
                </a:solidFill>
                <a:latin typeface="Calibri" panose="020F0502020204030204" pitchFamily="34" charset="0"/>
                <a:cs typeface="Arial" panose="020B0604020202020204" pitchFamily="34" charset="0"/>
              </a:defRPr>
            </a:lvl1pPr>
            <a:lvl2pPr marL="365125" indent="-182563">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2pPr>
            <a:lvl3pPr marL="685800"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3pPr>
            <a:lvl4pPr marL="858838"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4pPr>
            <a:lvl5pPr marL="1031875"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9pPr>
          </a:lstStyle>
          <a:p>
            <a:pPr eaLnBrk="1" hangingPunct="1">
              <a:lnSpc>
                <a:spcPts val="4200"/>
              </a:lnSpc>
              <a:buFont typeface="Wingdings" pitchFamily="2" charset="2"/>
              <a:buNone/>
            </a:pPr>
            <a:r>
              <a:rPr lang="en-US" altLang="en-US" sz="5000" dirty="0">
                <a:solidFill>
                  <a:schemeClr val="tx1"/>
                </a:solidFill>
                <a:latin typeface="Georgia" panose="02040502050405020303" pitchFamily="18" charset="0"/>
              </a:rPr>
              <a:t>10</a:t>
            </a:r>
            <a:r>
              <a:rPr lang="en-US" altLang="en-US" sz="4200" dirty="0">
                <a:solidFill>
                  <a:schemeClr val="tx1"/>
                </a:solidFill>
                <a:latin typeface="Georgia" panose="02040502050405020303" pitchFamily="18" charset="0"/>
              </a:rPr>
              <a:t>-minute</a:t>
            </a:r>
            <a:br>
              <a:rPr lang="en-US" altLang="en-US" sz="4200" dirty="0">
                <a:solidFill>
                  <a:schemeClr val="tx1"/>
                </a:solidFill>
                <a:latin typeface="Georgia" panose="02040502050405020303" pitchFamily="18" charset="0"/>
              </a:rPr>
            </a:br>
            <a:r>
              <a:rPr lang="en-US" altLang="en-US" sz="4200" dirty="0">
                <a:solidFill>
                  <a:schemeClr val="tx1"/>
                </a:solidFill>
                <a:latin typeface="Georgia" panose="02040502050405020303" pitchFamily="18" charset="0"/>
              </a:rPr>
              <a:t>Sales Concept</a:t>
            </a:r>
          </a:p>
        </p:txBody>
      </p:sp>
      <p:sp>
        <p:nvSpPr>
          <p:cNvPr id="21525" name="Title 14">
            <a:extLst>
              <a:ext uri="{FF2B5EF4-FFF2-40B4-BE49-F238E27FC236}">
                <a16:creationId xmlns:a16="http://schemas.microsoft.com/office/drawing/2014/main" id="{C814871E-04D2-297B-7A3E-6DB7B7FF6F75}"/>
              </a:ext>
            </a:extLst>
          </p:cNvPr>
          <p:cNvSpPr txBox="1">
            <a:spLocks noChangeArrowheads="1"/>
          </p:cNvSpPr>
          <p:nvPr/>
        </p:nvSpPr>
        <p:spPr bwMode="auto">
          <a:xfrm>
            <a:off x="6811963" y="2192338"/>
            <a:ext cx="42703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700" b="1" dirty="0">
                <a:solidFill>
                  <a:schemeClr val="accent1"/>
                </a:solidFill>
                <a:latin typeface="Georgia" panose="02040502050405020303" pitchFamily="18" charset="0"/>
              </a:rPr>
              <a:t>Brought to you by</a:t>
            </a:r>
            <a:br>
              <a:rPr lang="en-US" altLang="en-US" sz="1700" b="1" dirty="0">
                <a:solidFill>
                  <a:schemeClr val="accent1"/>
                </a:solidFill>
                <a:latin typeface="Georgia" panose="02040502050405020303" pitchFamily="18" charset="0"/>
              </a:rPr>
            </a:br>
            <a:r>
              <a:rPr lang="en-US" altLang="en-US" sz="1700" b="1" dirty="0">
                <a:solidFill>
                  <a:schemeClr val="accent1"/>
                </a:solidFill>
                <a:latin typeface="Georgia" panose="02040502050405020303" pitchFamily="18" charset="0"/>
              </a:rPr>
              <a:t>Lincoln Advanced Sales Solutions</a:t>
            </a:r>
          </a:p>
        </p:txBody>
      </p:sp>
      <p:sp>
        <p:nvSpPr>
          <p:cNvPr id="21526" name="Text Placeholder 13">
            <a:extLst>
              <a:ext uri="{FF2B5EF4-FFF2-40B4-BE49-F238E27FC236}">
                <a16:creationId xmlns:a16="http://schemas.microsoft.com/office/drawing/2014/main" id="{579F3CB6-3E4F-FA1A-81FB-E2C0F7638597}"/>
              </a:ext>
            </a:extLst>
          </p:cNvPr>
          <p:cNvSpPr txBox="1">
            <a:spLocks noChangeArrowheads="1"/>
          </p:cNvSpPr>
          <p:nvPr/>
        </p:nvSpPr>
        <p:spPr bwMode="auto">
          <a:xfrm>
            <a:off x="6811963" y="2978150"/>
            <a:ext cx="39322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Clr>
                <a:schemeClr val="bg1"/>
              </a:buClr>
              <a:buFont typeface="Wingdings" pitchFamily="2" charset="2"/>
              <a:buChar char="§"/>
              <a:defRPr sz="1600">
                <a:solidFill>
                  <a:schemeClr val="bg1"/>
                </a:solidFill>
                <a:latin typeface="Calibri" panose="020F0502020204030204" pitchFamily="34" charset="0"/>
                <a:cs typeface="Arial" panose="020B0604020202020204" pitchFamily="34" charset="0"/>
              </a:defRPr>
            </a:lvl1pPr>
            <a:lvl2pPr marL="365125" indent="-182563">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2pPr>
            <a:lvl3pPr marL="685800"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3pPr>
            <a:lvl4pPr marL="858838"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4pPr>
            <a:lvl5pPr marL="1031875"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9pPr>
          </a:lstStyle>
          <a:p>
            <a:pPr eaLnBrk="1" hangingPunct="1">
              <a:spcAft>
                <a:spcPct val="0"/>
              </a:spcAft>
              <a:buFont typeface="Wingdings" pitchFamily="2" charset="2"/>
              <a:buNone/>
            </a:pPr>
            <a:r>
              <a:rPr lang="en-US" altLang="en-US" sz="1700" b="1" dirty="0">
                <a:solidFill>
                  <a:schemeClr val="tx1"/>
                </a:solidFill>
                <a:latin typeface="Georgia" panose="02040502050405020303" pitchFamily="18" charset="0"/>
                <a:cs typeface="Calibri" panose="020F0502020204030204" pitchFamily="34" charset="0"/>
              </a:rPr>
              <a:t>Tax Bracket Maximization:</a:t>
            </a:r>
          </a:p>
          <a:p>
            <a:pPr eaLnBrk="1" hangingPunct="1">
              <a:spcAft>
                <a:spcPct val="0"/>
              </a:spcAft>
              <a:buFont typeface="Wingdings" pitchFamily="2" charset="2"/>
              <a:buNone/>
            </a:pPr>
            <a:r>
              <a:rPr lang="en-US" altLang="en-US" sz="1700" b="1" dirty="0">
                <a:solidFill>
                  <a:schemeClr val="tx1"/>
                </a:solidFill>
                <a:latin typeface="Georgia" panose="02040502050405020303" pitchFamily="18" charset="0"/>
              </a:rPr>
              <a:t>Leveraging the 24% tax bracket before the sunset of the Tax Cuts and Jobs Act</a:t>
            </a:r>
            <a:endParaRPr lang="en-US" altLang="en-US" sz="1700" b="1" dirty="0">
              <a:solidFill>
                <a:schemeClr val="tx1"/>
              </a:solidFill>
              <a:latin typeface="Georgia" panose="02040502050405020303" pitchFamily="18" charset="0"/>
              <a:cs typeface="Calibri" panose="020F0502020204030204" pitchFamily="34" charset="0"/>
            </a:endParaRPr>
          </a:p>
        </p:txBody>
      </p:sp>
      <p:sp>
        <p:nvSpPr>
          <p:cNvPr id="21527" name="Text Placeholder 7">
            <a:extLst>
              <a:ext uri="{FF2B5EF4-FFF2-40B4-BE49-F238E27FC236}">
                <a16:creationId xmlns:a16="http://schemas.microsoft.com/office/drawing/2014/main" id="{4EDF28B8-3686-90DE-F2A9-51230A6B4670}"/>
              </a:ext>
            </a:extLst>
          </p:cNvPr>
          <p:cNvSpPr>
            <a:spLocks noGrp="1" noChangeArrowheads="1"/>
          </p:cNvSpPr>
          <p:nvPr>
            <p:ph type="body" sz="quarter" idx="11"/>
          </p:nvPr>
        </p:nvSpPr>
        <p:spPr>
          <a:xfrm>
            <a:off x="6811963" y="4635500"/>
            <a:ext cx="2286000" cy="622300"/>
          </a:xfrm>
        </p:spPr>
        <p:txBody>
          <a:bodyPr/>
          <a:lstStyle/>
          <a:p>
            <a:pPr eaLnBrk="1" hangingPunct="1">
              <a:spcAft>
                <a:spcPct val="0"/>
              </a:spcAft>
            </a:pPr>
            <a:endParaRPr lang="en-US" altLang="en-US" b="0" i="1"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F1A8E312-4184-F8B7-66F8-68348EDB8797}"/>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42" name="TextBox 41">
            <a:extLst>
              <a:ext uri="{FF2B5EF4-FFF2-40B4-BE49-F238E27FC236}">
                <a16:creationId xmlns:a16="http://schemas.microsoft.com/office/drawing/2014/main" id="{8F54C254-E8C1-D908-61AA-B82517C0B6B6}"/>
              </a:ext>
            </a:extLst>
          </p:cNvPr>
          <p:cNvSpPr txBox="1"/>
          <p:nvPr/>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LCN-4890848-080622</a:t>
            </a:r>
          </a:p>
        </p:txBody>
      </p:sp>
      <p:sp>
        <p:nvSpPr>
          <p:cNvPr id="43" name="TextBox 42">
            <a:extLst>
              <a:ext uri="{FF2B5EF4-FFF2-40B4-BE49-F238E27FC236}">
                <a16:creationId xmlns:a16="http://schemas.microsoft.com/office/drawing/2014/main" id="{F00BB9C1-07EB-11A2-A16A-66B6B40D8FB2}"/>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©2022 Lincoln National Corporation</a:t>
            </a:r>
          </a:p>
        </p:txBody>
      </p:sp>
      <p:sp>
        <p:nvSpPr>
          <p:cNvPr id="21531" name="Text Placeholder 2">
            <a:extLst>
              <a:ext uri="{FF2B5EF4-FFF2-40B4-BE49-F238E27FC236}">
                <a16:creationId xmlns:a16="http://schemas.microsoft.com/office/drawing/2014/main" id="{37797F80-7BE8-BA37-9CC3-89599A09C6E1}"/>
              </a:ext>
            </a:extLst>
          </p:cNvPr>
          <p:cNvSpPr>
            <a:spLocks noGrp="1" noChangeArrowheads="1"/>
          </p:cNvSpPr>
          <p:nvPr>
            <p:ph type="body" sz="quarter" idx="19"/>
          </p:nvPr>
        </p:nvSpPr>
        <p:spPr>
          <a:xfrm>
            <a:off x="6811963" y="5368925"/>
            <a:ext cx="4694237" cy="204789"/>
          </a:xfrm>
        </p:spPr>
        <p:txBody>
          <a:bodyPr/>
          <a:lstStyle/>
          <a:p>
            <a:pPr>
              <a:spcAft>
                <a:spcPct val="0"/>
              </a:spcAft>
            </a:pPr>
            <a:r>
              <a:rPr lang="en-US" altLang="en-US" b="0" dirty="0">
                <a:solidFill>
                  <a:srgbClr val="000000"/>
                </a:solidFill>
              </a:rPr>
              <a:t>Not intended to be legal or tax advice. Clients should work with their tax professional.</a:t>
            </a:r>
            <a:endParaRPr lang="en-US" altLang="en-US" b="0" dirty="0"/>
          </a:p>
        </p:txBody>
      </p:sp>
      <p:pic>
        <p:nvPicPr>
          <p:cNvPr id="5" name="Picture 4" descr="A picture containing text&#10;&#10;Description automatically generated">
            <a:extLst>
              <a:ext uri="{FF2B5EF4-FFF2-40B4-BE49-F238E27FC236}">
                <a16:creationId xmlns:a16="http://schemas.microsoft.com/office/drawing/2014/main" id="{21304C1B-B93A-5F27-916D-5C0D3BA7E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100" y="583136"/>
            <a:ext cx="1390650" cy="4509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a:extLst>
              <a:ext uri="{FF2B5EF4-FFF2-40B4-BE49-F238E27FC236}">
                <a16:creationId xmlns:a16="http://schemas.microsoft.com/office/drawing/2014/main" id="{5AA284B4-93A6-99C2-66D9-575769AC8979}"/>
              </a:ext>
            </a:extLst>
          </p:cNvPr>
          <p:cNvSpPr>
            <a:spLocks noChangeArrowheads="1"/>
          </p:cNvSpPr>
          <p:nvPr/>
        </p:nvSpPr>
        <p:spPr bwMode="auto">
          <a:xfrm>
            <a:off x="0" y="4123055"/>
            <a:ext cx="6858000" cy="1477328"/>
          </a:xfrm>
          <a:prstGeom prst="rect">
            <a:avLst/>
          </a:prstGeom>
          <a:solidFill>
            <a:srgbClr val="1772AE"/>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square" lIns="0" tIns="182880" rIns="0" bIns="182880">
            <a:spAutoFit/>
          </a:bodyPr>
          <a:lstStyle>
            <a:lvl1pPr marL="5778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rPr>
              <a:t>Opportunity for clients with significant net worth but live on low income to discount income taxes paid by heirs on their IRA transfer.</a:t>
            </a:r>
          </a:p>
        </p:txBody>
      </p:sp>
      <p:sp>
        <p:nvSpPr>
          <p:cNvPr id="23554" name="Rectangle 5">
            <a:extLst>
              <a:ext uri="{FF2B5EF4-FFF2-40B4-BE49-F238E27FC236}">
                <a16:creationId xmlns:a16="http://schemas.microsoft.com/office/drawing/2014/main" id="{7A64A765-05B8-DC09-EC15-15B3EDBEB551}"/>
              </a:ext>
            </a:extLst>
          </p:cNvPr>
          <p:cNvSpPr>
            <a:spLocks noChangeArrowheads="1"/>
          </p:cNvSpPr>
          <p:nvPr/>
        </p:nvSpPr>
        <p:spPr bwMode="auto">
          <a:xfrm>
            <a:off x="574675" y="2254770"/>
            <a:ext cx="605472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chemeClr val="accent1"/>
              </a:buClr>
              <a:buFont typeface="Wingdings" pitchFamily="2" charset="2"/>
              <a:buChar char="§"/>
            </a:pPr>
            <a:r>
              <a:rPr lang="en-US" altLang="en-US" sz="2400" dirty="0"/>
              <a:t>2024 Married Filing Jointly Federal Income Tax (FIT) 24% = taxable income of $383,900</a:t>
            </a:r>
          </a:p>
          <a:p>
            <a:pPr eaLnBrk="1" hangingPunct="1">
              <a:spcBef>
                <a:spcPts val="1200"/>
              </a:spcBef>
              <a:buClr>
                <a:schemeClr val="accent1"/>
              </a:buClr>
              <a:buFont typeface="Wingdings" pitchFamily="2" charset="2"/>
              <a:buChar char="§"/>
            </a:pPr>
            <a:r>
              <a:rPr lang="en-US" altLang="en-US" sz="2400" dirty="0"/>
              <a:t>2026 FIT at $383,900 = 33%</a:t>
            </a:r>
          </a:p>
        </p:txBody>
      </p:sp>
      <p:pic>
        <p:nvPicPr>
          <p:cNvPr id="23555" name="Picture Placeholder 8">
            <a:extLst>
              <a:ext uri="{FF2B5EF4-FFF2-40B4-BE49-F238E27FC236}">
                <a16:creationId xmlns:a16="http://schemas.microsoft.com/office/drawing/2014/main" id="{2533299C-FA0D-239A-1927-7234DC7F5D60}"/>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7200" y="2072482"/>
            <a:ext cx="2789237" cy="27892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6" name="Rectangle 2">
            <a:extLst>
              <a:ext uri="{FF2B5EF4-FFF2-40B4-BE49-F238E27FC236}">
                <a16:creationId xmlns:a16="http://schemas.microsoft.com/office/drawing/2014/main" id="{9A081099-0C9F-B1E3-F193-2D744249FB76}"/>
              </a:ext>
            </a:extLst>
          </p:cNvPr>
          <p:cNvSpPr>
            <a:spLocks noChangeArrowheads="1"/>
          </p:cNvSpPr>
          <p:nvPr/>
        </p:nvSpPr>
        <p:spPr bwMode="auto">
          <a:xfrm>
            <a:off x="990600" y="5772150"/>
            <a:ext cx="22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t>.</a:t>
            </a:r>
          </a:p>
        </p:txBody>
      </p:sp>
      <p:sp>
        <p:nvSpPr>
          <p:cNvPr id="23557" name="Title 1">
            <a:extLst>
              <a:ext uri="{FF2B5EF4-FFF2-40B4-BE49-F238E27FC236}">
                <a16:creationId xmlns:a16="http://schemas.microsoft.com/office/drawing/2014/main" id="{19D1CEFF-0717-6CBA-2B15-3AAE543927FB}"/>
              </a:ext>
            </a:extLst>
          </p:cNvPr>
          <p:cNvSpPr>
            <a:spLocks noGrp="1" noChangeArrowheads="1"/>
          </p:cNvSpPr>
          <p:nvPr>
            <p:ph type="title"/>
          </p:nvPr>
        </p:nvSpPr>
        <p:spPr>
          <a:xfrm>
            <a:off x="571500" y="484188"/>
            <a:ext cx="10066337" cy="1227137"/>
          </a:xfrm>
        </p:spPr>
        <p:txBody>
          <a:bodyPr/>
          <a:lstStyle/>
          <a:p>
            <a:r>
              <a:rPr lang="en-US" altLang="en-US" dirty="0"/>
              <a:t>Tax Cuts and Jobs Act (TC&amp;JA)</a:t>
            </a:r>
            <a:br>
              <a:rPr lang="en-US" altLang="en-US" dirty="0"/>
            </a:br>
            <a:r>
              <a:rPr lang="en-US" altLang="en-US" dirty="0"/>
              <a:t>sunsets 12/31/25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51E137C-13BD-E43A-123E-9512AFF784C7}"/>
              </a:ext>
            </a:extLst>
          </p:cNvPr>
          <p:cNvSpPr>
            <a:spLocks noGrp="1" noChangeArrowheads="1"/>
          </p:cNvSpPr>
          <p:nvPr>
            <p:ph type="title"/>
          </p:nvPr>
        </p:nvSpPr>
        <p:spPr/>
        <p:txBody>
          <a:bodyPr/>
          <a:lstStyle/>
          <a:p>
            <a:pPr eaLnBrk="1" hangingPunct="1"/>
            <a:r>
              <a:rPr lang="en-US" altLang="en-US" dirty="0"/>
              <a:t>Combine IRA transfer with income tax planning</a:t>
            </a:r>
          </a:p>
        </p:txBody>
      </p:sp>
      <p:sp>
        <p:nvSpPr>
          <p:cNvPr id="29698" name="Text Placeholder 2">
            <a:extLst>
              <a:ext uri="{FF2B5EF4-FFF2-40B4-BE49-F238E27FC236}">
                <a16:creationId xmlns:a16="http://schemas.microsoft.com/office/drawing/2014/main" id="{6F05BB72-1AE7-5EF4-6CBB-45A7348D9EEC}"/>
              </a:ext>
            </a:extLst>
          </p:cNvPr>
          <p:cNvSpPr>
            <a:spLocks noGrp="1" noChangeArrowheads="1"/>
          </p:cNvSpPr>
          <p:nvPr>
            <p:ph type="body" sz="quarter" idx="10"/>
          </p:nvPr>
        </p:nvSpPr>
        <p:spPr>
          <a:xfrm>
            <a:off x="571500" y="1096963"/>
            <a:ext cx="11036300" cy="274637"/>
          </a:xfrm>
        </p:spPr>
        <p:txBody>
          <a:bodyPr/>
          <a:lstStyle/>
          <a:p>
            <a:pPr eaLnBrk="1" hangingPunct="1">
              <a:spcAft>
                <a:spcPct val="0"/>
              </a:spcAft>
            </a:pPr>
            <a:r>
              <a:rPr lang="en-US" altLang="en-US" dirty="0"/>
              <a:t>Case study with </a:t>
            </a:r>
            <a:r>
              <a:rPr lang="en-US" altLang="en-US" i="1" dirty="0"/>
              <a:t>Lincoln WealthPreserve</a:t>
            </a:r>
            <a:r>
              <a:rPr lang="en-US" altLang="en-US" i="1" baseline="30000" dirty="0"/>
              <a:t>®</a:t>
            </a:r>
            <a:r>
              <a:rPr lang="en-US" altLang="en-US" i="1" dirty="0"/>
              <a:t> </a:t>
            </a:r>
            <a:r>
              <a:rPr lang="en-US" altLang="en-US" dirty="0"/>
              <a:t>2 SIUL </a:t>
            </a:r>
            <a:r>
              <a:rPr lang="en-US" altLang="en-US" baseline="30000" dirty="0"/>
              <a:t> </a:t>
            </a:r>
            <a:endParaRPr lang="en-US" altLang="en-US" dirty="0"/>
          </a:p>
        </p:txBody>
      </p:sp>
      <p:pic>
        <p:nvPicPr>
          <p:cNvPr id="29699" name="Picture 4" descr="Icon&#10;&#10;Description automatically generated">
            <a:extLst>
              <a:ext uri="{FF2B5EF4-FFF2-40B4-BE49-F238E27FC236}">
                <a16:creationId xmlns:a16="http://schemas.microsoft.com/office/drawing/2014/main" id="{09362EF4-7516-CA68-40D2-8D86255693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71175"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a:extLst>
              <a:ext uri="{FF2B5EF4-FFF2-40B4-BE49-F238E27FC236}">
                <a16:creationId xmlns:a16="http://schemas.microsoft.com/office/drawing/2014/main" id="{22BA14B2-AEE7-C48B-88D7-5F4C5BEB279C}"/>
              </a:ext>
            </a:extLst>
          </p:cNvPr>
          <p:cNvSpPr txBox="1">
            <a:spLocks/>
          </p:cNvSpPr>
          <p:nvPr/>
        </p:nvSpPr>
        <p:spPr>
          <a:xfrm>
            <a:off x="615950" y="3206750"/>
            <a:ext cx="6699250" cy="3200876"/>
          </a:xfrm>
          <a:prstGeom prst="rect">
            <a:avLst/>
          </a:prstGeom>
        </p:spPr>
        <p:txBody>
          <a:bodyPr lIns="0" tIns="0" rIns="0" bIns="0">
            <a:spAutoFit/>
          </a:bodyPr>
          <a:lst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a:lstStyle>
          <a:p>
            <a:pPr marL="0" indent="0" fontAlgn="auto">
              <a:buClr>
                <a:schemeClr val="tx2"/>
              </a:buClr>
              <a:buFont typeface="Arial" panose="020B0604020202020204" pitchFamily="34" charset="0"/>
              <a:buNone/>
              <a:defRPr/>
            </a:pPr>
            <a:r>
              <a:rPr lang="en-US" sz="2400" dirty="0">
                <a:solidFill>
                  <a:srgbClr val="C00000"/>
                </a:solidFill>
              </a:rPr>
              <a:t>Leverage Income Tax Bracket</a:t>
            </a:r>
          </a:p>
          <a:p>
            <a:pPr fontAlgn="auto">
              <a:buClr>
                <a:schemeClr val="accent1"/>
              </a:buClr>
              <a:buFont typeface="Wingdings" pitchFamily="2" charset="2"/>
              <a:buChar char="§"/>
              <a:defRPr/>
            </a:pPr>
            <a:r>
              <a:rPr lang="en-US" sz="1800" b="1" dirty="0"/>
              <a:t>Current taxable income $283,000</a:t>
            </a:r>
            <a:endParaRPr lang="en-US" sz="1800" dirty="0"/>
          </a:p>
          <a:p>
            <a:pPr fontAlgn="auto">
              <a:buClr>
                <a:schemeClr val="accent1"/>
              </a:buClr>
              <a:buFont typeface="Wingdings" pitchFamily="2" charset="2"/>
              <a:buChar char="§"/>
              <a:defRPr/>
            </a:pPr>
            <a:r>
              <a:rPr lang="en-US" sz="1800" b="1" dirty="0"/>
              <a:t>Increase income from IRA ($4.4M) by $100,000</a:t>
            </a:r>
            <a:endParaRPr lang="en-US" sz="1800" dirty="0"/>
          </a:p>
          <a:p>
            <a:pPr fontAlgn="auto">
              <a:buClr>
                <a:schemeClr val="accent1"/>
              </a:buClr>
              <a:buFont typeface="Wingdings" pitchFamily="2" charset="2"/>
              <a:buChar char="§"/>
              <a:defRPr/>
            </a:pPr>
            <a:r>
              <a:rPr lang="en-US" sz="1800" b="1" dirty="0"/>
              <a:t>Net after-tax change: </a:t>
            </a:r>
          </a:p>
          <a:p>
            <a:pPr lvl="1" fontAlgn="auto">
              <a:buClr>
                <a:schemeClr val="accent1"/>
              </a:buClr>
              <a:buFont typeface="Wingdings" pitchFamily="2" charset="2"/>
              <a:buChar char="§"/>
              <a:defRPr/>
            </a:pPr>
            <a:r>
              <a:rPr lang="en-US" sz="1800" b="1" dirty="0"/>
              <a:t>$76,000 (24% tax bracket/no state income tax)</a:t>
            </a:r>
          </a:p>
          <a:p>
            <a:pPr lvl="1" fontAlgn="auto">
              <a:buClr>
                <a:schemeClr val="accent1"/>
              </a:buClr>
              <a:buFont typeface="Wingdings" pitchFamily="2" charset="2"/>
              <a:buChar char="§"/>
              <a:defRPr/>
            </a:pPr>
            <a:r>
              <a:rPr lang="en-US" sz="1800" b="1" dirty="0"/>
              <a:t>$67,000 (33% tax bracket/no state income tax)</a:t>
            </a:r>
            <a:endParaRPr lang="en-US" sz="1800" dirty="0"/>
          </a:p>
          <a:p>
            <a:pPr fontAlgn="auto">
              <a:buClr>
                <a:schemeClr val="accent1"/>
              </a:buClr>
              <a:buFont typeface="Wingdings" pitchFamily="2" charset="2"/>
              <a:buChar char="§"/>
              <a:defRPr/>
            </a:pPr>
            <a:r>
              <a:rPr lang="en-US" sz="1800" b="1" dirty="0"/>
              <a:t>$76,000 years 1-2 + $67,000 years 3-10 purchases $1,643,000 of </a:t>
            </a:r>
            <a:r>
              <a:rPr lang="en-US" sz="1800" b="1" i="1" dirty="0"/>
              <a:t>Lincoln WealthPreserve </a:t>
            </a:r>
            <a:r>
              <a:rPr lang="en-US" sz="1800" b="1" dirty="0"/>
              <a:t>2 Survivorship IUL guaranteed to age 91, carries for lifetime at 6%</a:t>
            </a:r>
            <a:r>
              <a:rPr lang="en-US" sz="1800" b="1" baseline="30000" dirty="0"/>
              <a:t>1</a:t>
            </a:r>
            <a:endParaRPr lang="en-US" sz="1800" baseline="30000" dirty="0"/>
          </a:p>
        </p:txBody>
      </p:sp>
      <p:graphicFrame>
        <p:nvGraphicFramePr>
          <p:cNvPr id="7" name="Table 6">
            <a:extLst>
              <a:ext uri="{FF2B5EF4-FFF2-40B4-BE49-F238E27FC236}">
                <a16:creationId xmlns:a16="http://schemas.microsoft.com/office/drawing/2014/main" id="{850F5629-EE7D-B479-369F-80669898F028}"/>
              </a:ext>
            </a:extLst>
          </p:cNvPr>
          <p:cNvGraphicFramePr>
            <a:graphicFrameLocks noGrp="1"/>
          </p:cNvGraphicFramePr>
          <p:nvPr/>
        </p:nvGraphicFramePr>
        <p:xfrm>
          <a:off x="615950" y="2162175"/>
          <a:ext cx="6400800" cy="847725"/>
        </p:xfrm>
        <a:graphic>
          <a:graphicData uri="http://schemas.openxmlformats.org/drawingml/2006/table">
            <a:tbl>
              <a:tblPr firstRow="1" bandRow="1">
                <a:tableStyleId>{5C22544A-7EE6-4342-B048-85BDC9FD1C3A}</a:tableStyleId>
              </a:tblPr>
              <a:tblGrid>
                <a:gridCol w="1733565">
                  <a:extLst>
                    <a:ext uri="{9D8B030D-6E8A-4147-A177-3AD203B41FA5}">
                      <a16:colId xmlns:a16="http://schemas.microsoft.com/office/drawing/2014/main" val="20000"/>
                    </a:ext>
                  </a:extLst>
                </a:gridCol>
                <a:gridCol w="306753">
                  <a:extLst>
                    <a:ext uri="{9D8B030D-6E8A-4147-A177-3AD203B41FA5}">
                      <a16:colId xmlns:a16="http://schemas.microsoft.com/office/drawing/2014/main" val="20001"/>
                    </a:ext>
                  </a:extLst>
                </a:gridCol>
                <a:gridCol w="198628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2008442">
                  <a:extLst>
                    <a:ext uri="{9D8B030D-6E8A-4147-A177-3AD203B41FA5}">
                      <a16:colId xmlns:a16="http://schemas.microsoft.com/office/drawing/2014/main" val="20004"/>
                    </a:ext>
                  </a:extLst>
                </a:gridCol>
              </a:tblGrid>
              <a:tr h="847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Male age 70 Preferred</a:t>
                      </a:r>
                    </a:p>
                  </a:txBody>
                  <a:tcPr marT="45647" marB="45647" anchor="ctr">
                    <a:solidFill>
                      <a:srgbClr val="1772AE"/>
                    </a:solidFill>
                  </a:tcPr>
                </a:tc>
                <a:tc>
                  <a:txBody>
                    <a:bodyPr/>
                    <a:lstStyle/>
                    <a:p>
                      <a:pPr algn="ctr"/>
                      <a:endParaRPr lang="en-US" sz="2000" b="0" dirty="0"/>
                    </a:p>
                  </a:txBody>
                  <a:tcPr marT="45647" marB="4564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Female age 70 Preferred</a:t>
                      </a:r>
                    </a:p>
                  </a:txBody>
                  <a:tcPr marT="45647" marB="45647" anchor="ctr">
                    <a:solidFill>
                      <a:srgbClr val="1772AE"/>
                    </a:solidFill>
                  </a:tcPr>
                </a:tc>
                <a:tc>
                  <a:txBody>
                    <a:bodyPr/>
                    <a:lstStyle/>
                    <a:p>
                      <a:pPr algn="ctr"/>
                      <a:endParaRPr lang="en-US" sz="2000" b="0" dirty="0"/>
                    </a:p>
                  </a:txBody>
                  <a:tcPr marT="45647" marB="4564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$8,000,000 </a:t>
                      </a:r>
                      <a:br>
                        <a:rPr lang="en-US" sz="2000" b="0" dirty="0"/>
                      </a:br>
                      <a:r>
                        <a:rPr lang="en-US" sz="2000" b="0" dirty="0"/>
                        <a:t>Net Worth</a:t>
                      </a:r>
                    </a:p>
                  </a:txBody>
                  <a:tcPr marT="45647" marB="45647" anchor="ctr">
                    <a:solidFill>
                      <a:srgbClr val="1772AE"/>
                    </a:solidFill>
                  </a:tcPr>
                </a:tc>
                <a:extLst>
                  <a:ext uri="{0D108BD9-81ED-4DB2-BD59-A6C34878D82A}">
                    <a16:rowId xmlns:a16="http://schemas.microsoft.com/office/drawing/2014/main" val="10000"/>
                  </a:ext>
                </a:extLst>
              </a:tr>
            </a:tbl>
          </a:graphicData>
        </a:graphic>
      </p:graphicFrame>
      <p:pic>
        <p:nvPicPr>
          <p:cNvPr id="29715" name="Picture Placeholder 6">
            <a:extLst>
              <a:ext uri="{FF2B5EF4-FFF2-40B4-BE49-F238E27FC236}">
                <a16:creationId xmlns:a16="http://schemas.microsoft.com/office/drawing/2014/main" id="{E72C567C-82B7-2C91-221F-73C33E510A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34350" y="2157413"/>
            <a:ext cx="34845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D23E2B1-8175-D1F3-9E12-264BE85D298A}"/>
              </a:ext>
            </a:extLst>
          </p:cNvPr>
          <p:cNvSpPr txBox="1"/>
          <p:nvPr/>
        </p:nvSpPr>
        <p:spPr>
          <a:xfrm>
            <a:off x="7002136" y="6153591"/>
            <a:ext cx="5804248" cy="276999"/>
          </a:xfrm>
          <a:prstGeom prst="rect">
            <a:avLst/>
          </a:prstGeom>
          <a:noFill/>
        </p:spPr>
        <p:txBody>
          <a:bodyPr wrap="square">
            <a:spAutoFit/>
          </a:bodyPr>
          <a:lstStyle/>
          <a:p>
            <a:r>
              <a:rPr lang="en-US" altLang="en-US" sz="1200" baseline="30000" dirty="0">
                <a:cs typeface="Arial" panose="020B0604020202020204" pitchFamily="34" charset="0"/>
              </a:rPr>
              <a:t>1</a:t>
            </a:r>
            <a:r>
              <a:rPr lang="en-US" altLang="en-US" sz="1200" dirty="0">
                <a:cs typeface="Arial" panose="020B0604020202020204" pitchFamily="34" charset="0"/>
              </a:rPr>
              <a:t>At 0% crediting and guaranteed charges, policy lapses age 92 (year 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F90A7652-03A1-AAAB-11A9-381BB3F17341}"/>
              </a:ext>
            </a:extLst>
          </p:cNvPr>
          <p:cNvSpPr>
            <a:spLocks noGrp="1" noChangeArrowheads="1"/>
          </p:cNvSpPr>
          <p:nvPr>
            <p:ph type="title"/>
          </p:nvPr>
        </p:nvSpPr>
        <p:spPr/>
        <p:txBody>
          <a:bodyPr/>
          <a:lstStyle/>
          <a:p>
            <a:pPr eaLnBrk="1" hangingPunct="1"/>
            <a:r>
              <a:rPr lang="en-US" altLang="en-US" dirty="0"/>
              <a:t>Combine IRA transfer with income tax planning</a:t>
            </a:r>
          </a:p>
        </p:txBody>
      </p:sp>
      <p:sp>
        <p:nvSpPr>
          <p:cNvPr id="31746" name="Text Placeholder 2">
            <a:extLst>
              <a:ext uri="{FF2B5EF4-FFF2-40B4-BE49-F238E27FC236}">
                <a16:creationId xmlns:a16="http://schemas.microsoft.com/office/drawing/2014/main" id="{CB476496-0511-60AA-FE4E-D65087FC40B9}"/>
              </a:ext>
            </a:extLst>
          </p:cNvPr>
          <p:cNvSpPr>
            <a:spLocks noGrp="1" noChangeArrowheads="1"/>
          </p:cNvSpPr>
          <p:nvPr>
            <p:ph type="body" sz="quarter" idx="10"/>
          </p:nvPr>
        </p:nvSpPr>
        <p:spPr>
          <a:xfrm>
            <a:off x="571500" y="1096963"/>
            <a:ext cx="11036300" cy="274637"/>
          </a:xfrm>
        </p:spPr>
        <p:txBody>
          <a:bodyPr/>
          <a:lstStyle/>
          <a:p>
            <a:pPr eaLnBrk="1" hangingPunct="1">
              <a:spcAft>
                <a:spcPct val="0"/>
              </a:spcAft>
            </a:pPr>
            <a:r>
              <a:rPr lang="en-US" altLang="en-US" dirty="0"/>
              <a:t>Case study with </a:t>
            </a:r>
            <a:r>
              <a:rPr lang="en-US" altLang="en-US" i="1" dirty="0"/>
              <a:t>Lincoln WealthPreserve</a:t>
            </a:r>
            <a:r>
              <a:rPr lang="en-US" altLang="en-US" i="1" baseline="30000" dirty="0"/>
              <a:t>®</a:t>
            </a:r>
            <a:r>
              <a:rPr lang="en-US" altLang="en-US" i="1" dirty="0"/>
              <a:t> </a:t>
            </a:r>
            <a:r>
              <a:rPr lang="en-US" altLang="en-US" dirty="0"/>
              <a:t>2 SIUL </a:t>
            </a:r>
          </a:p>
        </p:txBody>
      </p:sp>
      <p:pic>
        <p:nvPicPr>
          <p:cNvPr id="31747" name="Picture 4" descr="Icon&#10;&#10;Description automatically generated">
            <a:extLst>
              <a:ext uri="{FF2B5EF4-FFF2-40B4-BE49-F238E27FC236}">
                <a16:creationId xmlns:a16="http://schemas.microsoft.com/office/drawing/2014/main" id="{AF81FD68-A792-CBA4-4E77-F04C0C6215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71175"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a:extLst>
              <a:ext uri="{FF2B5EF4-FFF2-40B4-BE49-F238E27FC236}">
                <a16:creationId xmlns:a16="http://schemas.microsoft.com/office/drawing/2014/main" id="{1AD18E9E-B339-DF2F-0238-F6C911BAD50C}"/>
              </a:ext>
            </a:extLst>
          </p:cNvPr>
          <p:cNvSpPr txBox="1">
            <a:spLocks/>
          </p:cNvSpPr>
          <p:nvPr/>
        </p:nvSpPr>
        <p:spPr>
          <a:xfrm>
            <a:off x="615950" y="3206750"/>
            <a:ext cx="7232650" cy="2646878"/>
          </a:xfrm>
          <a:prstGeom prst="rect">
            <a:avLst/>
          </a:prstGeom>
        </p:spPr>
        <p:txBody>
          <a:bodyPr lIns="0" tIns="0" rIns="0" bIns="0">
            <a:spAutoFit/>
          </a:bodyPr>
          <a:lst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a:lstStyle>
          <a:p>
            <a:pPr marL="0" indent="0" fontAlgn="auto">
              <a:buClr>
                <a:schemeClr val="tx2"/>
              </a:buClr>
              <a:buFont typeface="Arial" panose="020B0604020202020204" pitchFamily="34" charset="0"/>
              <a:buNone/>
              <a:defRPr/>
            </a:pPr>
            <a:r>
              <a:rPr lang="en-US" sz="2400" dirty="0">
                <a:solidFill>
                  <a:srgbClr val="C00000"/>
                </a:solidFill>
              </a:rPr>
              <a:t>Leverage Income Tax Bracket</a:t>
            </a:r>
          </a:p>
          <a:p>
            <a:pPr fontAlgn="auto">
              <a:buClr>
                <a:schemeClr val="accent1"/>
              </a:buClr>
              <a:buFont typeface="Wingdings" pitchFamily="2" charset="2"/>
              <a:buChar char="§"/>
              <a:defRPr/>
            </a:pPr>
            <a:r>
              <a:rPr lang="en-US" sz="1800" b="1" dirty="0"/>
              <a:t>$1,643,000 death benefit for life at 6%, guaranteed to age 91</a:t>
            </a:r>
            <a:r>
              <a:rPr lang="en-US" sz="1800" b="1" baseline="30000" dirty="0"/>
              <a:t>1</a:t>
            </a:r>
            <a:endParaRPr lang="en-US" sz="1800" baseline="30000" dirty="0">
              <a:highlight>
                <a:srgbClr val="FFFF00"/>
              </a:highlight>
            </a:endParaRPr>
          </a:p>
          <a:p>
            <a:pPr fontAlgn="auto">
              <a:buClr>
                <a:schemeClr val="accent1"/>
              </a:buClr>
              <a:buFont typeface="Wingdings" pitchFamily="2" charset="2"/>
              <a:buChar char="§"/>
              <a:defRPr/>
            </a:pPr>
            <a:r>
              <a:rPr lang="en-US" sz="1800" b="1" dirty="0"/>
              <a:t>Transfer of $4,400,000 IRA to heirs in 37% tax bracket</a:t>
            </a:r>
          </a:p>
          <a:p>
            <a:pPr fontAlgn="auto">
              <a:buClr>
                <a:schemeClr val="accent1"/>
              </a:buClr>
              <a:buFont typeface="Wingdings" pitchFamily="2" charset="2"/>
              <a:buChar char="§"/>
              <a:defRPr/>
            </a:pPr>
            <a:r>
              <a:rPr lang="en-US" sz="1800" b="1" dirty="0"/>
              <a:t>SECURE Act liquidation by end of 10 years for nonspousal beneficiary </a:t>
            </a:r>
            <a:endParaRPr lang="en-US" sz="1800" dirty="0"/>
          </a:p>
          <a:p>
            <a:pPr fontAlgn="auto">
              <a:buClr>
                <a:schemeClr val="accent1"/>
              </a:buClr>
              <a:buFont typeface="Wingdings" pitchFamily="2" charset="2"/>
              <a:buChar char="§"/>
              <a:defRPr/>
            </a:pPr>
            <a:r>
              <a:rPr lang="en-US" sz="1800" b="1" dirty="0"/>
              <a:t>Total premium outlay = $688,000</a:t>
            </a:r>
            <a:endParaRPr lang="en-US" sz="1800" dirty="0"/>
          </a:p>
          <a:p>
            <a:pPr fontAlgn="auto">
              <a:buClr>
                <a:schemeClr val="accent1"/>
              </a:buClr>
              <a:buFont typeface="Wingdings" pitchFamily="2" charset="2"/>
              <a:buChar char="§"/>
              <a:defRPr/>
            </a:pPr>
            <a:r>
              <a:rPr lang="en-US" sz="1800" b="1" dirty="0"/>
              <a:t>Tax of $1,628,000 paid with $688,000. $688,000/$1,628,000 = 42%</a:t>
            </a:r>
          </a:p>
          <a:p>
            <a:pPr marL="0" indent="0" fontAlgn="auto">
              <a:buClr>
                <a:schemeClr val="accent1"/>
              </a:buClr>
              <a:buFont typeface="Arial" panose="020B0604020202020204" pitchFamily="34" charset="0"/>
              <a:buNone/>
              <a:defRPr/>
            </a:pPr>
            <a:r>
              <a:rPr lang="en-US" sz="1800" b="1" dirty="0"/>
              <a:t>   </a:t>
            </a:r>
            <a:endParaRPr lang="en-US" sz="1800" dirty="0"/>
          </a:p>
        </p:txBody>
      </p:sp>
      <p:graphicFrame>
        <p:nvGraphicFramePr>
          <p:cNvPr id="7" name="Table 6">
            <a:extLst>
              <a:ext uri="{FF2B5EF4-FFF2-40B4-BE49-F238E27FC236}">
                <a16:creationId xmlns:a16="http://schemas.microsoft.com/office/drawing/2014/main" id="{47B65336-27F5-6713-6D5A-C02E6C2D7EC3}"/>
              </a:ext>
            </a:extLst>
          </p:cNvPr>
          <p:cNvGraphicFramePr>
            <a:graphicFrameLocks noGrp="1"/>
          </p:cNvGraphicFramePr>
          <p:nvPr/>
        </p:nvGraphicFramePr>
        <p:xfrm>
          <a:off x="615950" y="2162175"/>
          <a:ext cx="6400800" cy="847725"/>
        </p:xfrm>
        <a:graphic>
          <a:graphicData uri="http://schemas.openxmlformats.org/drawingml/2006/table">
            <a:tbl>
              <a:tblPr firstRow="1" bandRow="1">
                <a:tableStyleId>{5C22544A-7EE6-4342-B048-85BDC9FD1C3A}</a:tableStyleId>
              </a:tblPr>
              <a:tblGrid>
                <a:gridCol w="1733565">
                  <a:extLst>
                    <a:ext uri="{9D8B030D-6E8A-4147-A177-3AD203B41FA5}">
                      <a16:colId xmlns:a16="http://schemas.microsoft.com/office/drawing/2014/main" val="20000"/>
                    </a:ext>
                  </a:extLst>
                </a:gridCol>
                <a:gridCol w="306753">
                  <a:extLst>
                    <a:ext uri="{9D8B030D-6E8A-4147-A177-3AD203B41FA5}">
                      <a16:colId xmlns:a16="http://schemas.microsoft.com/office/drawing/2014/main" val="20001"/>
                    </a:ext>
                  </a:extLst>
                </a:gridCol>
                <a:gridCol w="198628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2008442">
                  <a:extLst>
                    <a:ext uri="{9D8B030D-6E8A-4147-A177-3AD203B41FA5}">
                      <a16:colId xmlns:a16="http://schemas.microsoft.com/office/drawing/2014/main" val="20004"/>
                    </a:ext>
                  </a:extLst>
                </a:gridCol>
              </a:tblGrid>
              <a:tr h="847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Male age 70 Preferred</a:t>
                      </a:r>
                    </a:p>
                  </a:txBody>
                  <a:tcPr marT="45647" marB="45647" anchor="ctr">
                    <a:solidFill>
                      <a:srgbClr val="1772AE"/>
                    </a:solidFill>
                  </a:tcPr>
                </a:tc>
                <a:tc>
                  <a:txBody>
                    <a:bodyPr/>
                    <a:lstStyle/>
                    <a:p>
                      <a:pPr algn="ctr"/>
                      <a:endParaRPr lang="en-US" sz="2000" b="0" dirty="0"/>
                    </a:p>
                  </a:txBody>
                  <a:tcPr marT="45647" marB="4564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Female age 70 Preferred</a:t>
                      </a:r>
                    </a:p>
                  </a:txBody>
                  <a:tcPr marT="45647" marB="45647" anchor="ctr">
                    <a:solidFill>
                      <a:srgbClr val="1772AE"/>
                    </a:solidFill>
                  </a:tcPr>
                </a:tc>
                <a:tc>
                  <a:txBody>
                    <a:bodyPr/>
                    <a:lstStyle/>
                    <a:p>
                      <a:pPr algn="ctr"/>
                      <a:endParaRPr lang="en-US" sz="2000" b="0" dirty="0"/>
                    </a:p>
                  </a:txBody>
                  <a:tcPr marT="45647" marB="4564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$8,000,000 </a:t>
                      </a:r>
                      <a:br>
                        <a:rPr lang="en-US" sz="2000" b="0" dirty="0"/>
                      </a:br>
                      <a:r>
                        <a:rPr lang="en-US" sz="2000" b="0" dirty="0"/>
                        <a:t>Net Worth</a:t>
                      </a:r>
                    </a:p>
                  </a:txBody>
                  <a:tcPr marT="45647" marB="45647" anchor="ctr">
                    <a:solidFill>
                      <a:srgbClr val="1772AE"/>
                    </a:solidFill>
                  </a:tcPr>
                </a:tc>
                <a:extLst>
                  <a:ext uri="{0D108BD9-81ED-4DB2-BD59-A6C34878D82A}">
                    <a16:rowId xmlns:a16="http://schemas.microsoft.com/office/drawing/2014/main" val="10000"/>
                  </a:ext>
                </a:extLst>
              </a:tr>
            </a:tbl>
          </a:graphicData>
        </a:graphic>
      </p:graphicFrame>
      <p:pic>
        <p:nvPicPr>
          <p:cNvPr id="31764" name="Picture Placeholder 6">
            <a:extLst>
              <a:ext uri="{FF2B5EF4-FFF2-40B4-BE49-F238E27FC236}">
                <a16:creationId xmlns:a16="http://schemas.microsoft.com/office/drawing/2014/main" id="{31A95E0A-6F9A-035B-67BC-867E14A631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34350" y="2157413"/>
            <a:ext cx="34845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4EF60D19-1CC3-08AC-A97B-22DBF526F353}"/>
              </a:ext>
            </a:extLst>
          </p:cNvPr>
          <p:cNvSpPr txBox="1">
            <a:spLocks noChangeArrowheads="1"/>
          </p:cNvSpPr>
          <p:nvPr/>
        </p:nvSpPr>
        <p:spPr bwMode="auto">
          <a:xfrm>
            <a:off x="872473" y="6004480"/>
            <a:ext cx="7232650" cy="369332"/>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aseline="30000" dirty="0">
                <a:cs typeface="Arial" panose="020B0604020202020204" pitchFamily="34" charset="0"/>
              </a:rPr>
              <a:t>1</a:t>
            </a:r>
            <a:r>
              <a:rPr lang="en-US" altLang="en-US" sz="1200" dirty="0">
                <a:cs typeface="Times New Roman" panose="02020603050405020304" pitchFamily="18" charset="0"/>
              </a:rPr>
              <a:t>6% is an assumed, but not guaranteed, rate of return.</a:t>
            </a:r>
            <a:endParaRPr lang="en-US" altLang="en-US" sz="1200" dirty="0"/>
          </a:p>
          <a:p>
            <a:r>
              <a:rPr lang="en-US" altLang="en-US" sz="1200" dirty="0">
                <a:cs typeface="Arial" panose="020B0604020202020204" pitchFamily="34" charset="0"/>
              </a:rPr>
              <a:t>At 0% crediting and guaranteed charges, policy lapses age 92 (year 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F90A7652-03A1-AAAB-11A9-381BB3F17341}"/>
              </a:ext>
            </a:extLst>
          </p:cNvPr>
          <p:cNvSpPr>
            <a:spLocks noGrp="1" noChangeArrowheads="1"/>
          </p:cNvSpPr>
          <p:nvPr>
            <p:ph type="title"/>
          </p:nvPr>
        </p:nvSpPr>
        <p:spPr/>
        <p:txBody>
          <a:bodyPr/>
          <a:lstStyle/>
          <a:p>
            <a:pPr eaLnBrk="1" hangingPunct="1"/>
            <a:r>
              <a:rPr lang="en-US" altLang="en-US" dirty="0"/>
              <a:t>Combine IRA transfer with income tax planning</a:t>
            </a:r>
          </a:p>
        </p:txBody>
      </p:sp>
      <p:sp>
        <p:nvSpPr>
          <p:cNvPr id="31746" name="Text Placeholder 2">
            <a:extLst>
              <a:ext uri="{FF2B5EF4-FFF2-40B4-BE49-F238E27FC236}">
                <a16:creationId xmlns:a16="http://schemas.microsoft.com/office/drawing/2014/main" id="{CB476496-0511-60AA-FE4E-D65087FC40B9}"/>
              </a:ext>
            </a:extLst>
          </p:cNvPr>
          <p:cNvSpPr>
            <a:spLocks noGrp="1" noChangeArrowheads="1"/>
          </p:cNvSpPr>
          <p:nvPr>
            <p:ph type="body" sz="quarter" idx="10"/>
          </p:nvPr>
        </p:nvSpPr>
        <p:spPr>
          <a:xfrm>
            <a:off x="571500" y="1096963"/>
            <a:ext cx="11036300" cy="274637"/>
          </a:xfrm>
        </p:spPr>
        <p:txBody>
          <a:bodyPr/>
          <a:lstStyle/>
          <a:p>
            <a:pPr eaLnBrk="1" hangingPunct="1">
              <a:spcAft>
                <a:spcPct val="0"/>
              </a:spcAft>
            </a:pPr>
            <a:r>
              <a:rPr lang="en-US" altLang="en-US" dirty="0"/>
              <a:t>Case study with </a:t>
            </a:r>
            <a:r>
              <a:rPr lang="en-US" altLang="en-US" i="1" dirty="0"/>
              <a:t>Lincoln WealthPreserve</a:t>
            </a:r>
            <a:r>
              <a:rPr lang="en-US" altLang="en-US" i="1" baseline="30000" dirty="0"/>
              <a:t>®</a:t>
            </a:r>
            <a:r>
              <a:rPr lang="en-US" altLang="en-US" i="1" dirty="0"/>
              <a:t> </a:t>
            </a:r>
            <a:r>
              <a:rPr lang="en-US" altLang="en-US" dirty="0"/>
              <a:t>2 SIUL </a:t>
            </a:r>
          </a:p>
        </p:txBody>
      </p:sp>
      <p:pic>
        <p:nvPicPr>
          <p:cNvPr id="31747" name="Picture 4" descr="Icon&#10;&#10;Description automatically generated">
            <a:extLst>
              <a:ext uri="{FF2B5EF4-FFF2-40B4-BE49-F238E27FC236}">
                <a16:creationId xmlns:a16="http://schemas.microsoft.com/office/drawing/2014/main" id="{AF81FD68-A792-CBA4-4E77-F04C0C6215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71175"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47B65336-27F5-6713-6D5A-C02E6C2D7EC3}"/>
              </a:ext>
            </a:extLst>
          </p:cNvPr>
          <p:cNvGraphicFramePr>
            <a:graphicFrameLocks noGrp="1"/>
          </p:cNvGraphicFramePr>
          <p:nvPr/>
        </p:nvGraphicFramePr>
        <p:xfrm>
          <a:off x="615950" y="2162175"/>
          <a:ext cx="6400800" cy="847725"/>
        </p:xfrm>
        <a:graphic>
          <a:graphicData uri="http://schemas.openxmlformats.org/drawingml/2006/table">
            <a:tbl>
              <a:tblPr firstRow="1" bandRow="1">
                <a:tableStyleId>{5C22544A-7EE6-4342-B048-85BDC9FD1C3A}</a:tableStyleId>
              </a:tblPr>
              <a:tblGrid>
                <a:gridCol w="1733565">
                  <a:extLst>
                    <a:ext uri="{9D8B030D-6E8A-4147-A177-3AD203B41FA5}">
                      <a16:colId xmlns:a16="http://schemas.microsoft.com/office/drawing/2014/main" val="20000"/>
                    </a:ext>
                  </a:extLst>
                </a:gridCol>
                <a:gridCol w="306753">
                  <a:extLst>
                    <a:ext uri="{9D8B030D-6E8A-4147-A177-3AD203B41FA5}">
                      <a16:colId xmlns:a16="http://schemas.microsoft.com/office/drawing/2014/main" val="20001"/>
                    </a:ext>
                  </a:extLst>
                </a:gridCol>
                <a:gridCol w="198628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2008442">
                  <a:extLst>
                    <a:ext uri="{9D8B030D-6E8A-4147-A177-3AD203B41FA5}">
                      <a16:colId xmlns:a16="http://schemas.microsoft.com/office/drawing/2014/main" val="20004"/>
                    </a:ext>
                  </a:extLst>
                </a:gridCol>
              </a:tblGrid>
              <a:tr h="847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Male age 70 Preferred</a:t>
                      </a:r>
                    </a:p>
                  </a:txBody>
                  <a:tcPr marT="45647" marB="45647" anchor="ctr">
                    <a:solidFill>
                      <a:srgbClr val="1772AE"/>
                    </a:solidFill>
                  </a:tcPr>
                </a:tc>
                <a:tc>
                  <a:txBody>
                    <a:bodyPr/>
                    <a:lstStyle/>
                    <a:p>
                      <a:pPr algn="ctr"/>
                      <a:endParaRPr lang="en-US" sz="2000" b="0" dirty="0"/>
                    </a:p>
                  </a:txBody>
                  <a:tcPr marT="45647" marB="4564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Female age 70 Preferred</a:t>
                      </a:r>
                    </a:p>
                  </a:txBody>
                  <a:tcPr marT="45647" marB="45647" anchor="ctr">
                    <a:solidFill>
                      <a:srgbClr val="1772AE"/>
                    </a:solidFill>
                  </a:tcPr>
                </a:tc>
                <a:tc>
                  <a:txBody>
                    <a:bodyPr/>
                    <a:lstStyle/>
                    <a:p>
                      <a:pPr algn="ctr"/>
                      <a:endParaRPr lang="en-US" sz="2000" b="0" dirty="0"/>
                    </a:p>
                  </a:txBody>
                  <a:tcPr marT="45647" marB="4564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$8,000,000 </a:t>
                      </a:r>
                      <a:br>
                        <a:rPr lang="en-US" sz="2000" b="0" dirty="0"/>
                      </a:br>
                      <a:r>
                        <a:rPr lang="en-US" sz="2000" b="0" dirty="0"/>
                        <a:t>Net Worth</a:t>
                      </a:r>
                    </a:p>
                  </a:txBody>
                  <a:tcPr marT="45647" marB="45647" anchor="ctr">
                    <a:solidFill>
                      <a:srgbClr val="1772AE"/>
                    </a:solidFill>
                  </a:tcPr>
                </a:tc>
                <a:extLst>
                  <a:ext uri="{0D108BD9-81ED-4DB2-BD59-A6C34878D82A}">
                    <a16:rowId xmlns:a16="http://schemas.microsoft.com/office/drawing/2014/main" val="10000"/>
                  </a:ext>
                </a:extLst>
              </a:tr>
            </a:tbl>
          </a:graphicData>
        </a:graphic>
      </p:graphicFrame>
      <p:pic>
        <p:nvPicPr>
          <p:cNvPr id="31764" name="Picture Placeholder 6">
            <a:extLst>
              <a:ext uri="{FF2B5EF4-FFF2-40B4-BE49-F238E27FC236}">
                <a16:creationId xmlns:a16="http://schemas.microsoft.com/office/drawing/2014/main" id="{31A95E0A-6F9A-035B-67BC-867E14A631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34350" y="2157413"/>
            <a:ext cx="34845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4EF60D19-1CC3-08AC-A97B-22DBF526F353}"/>
              </a:ext>
            </a:extLst>
          </p:cNvPr>
          <p:cNvSpPr txBox="1">
            <a:spLocks noChangeArrowheads="1"/>
          </p:cNvSpPr>
          <p:nvPr/>
        </p:nvSpPr>
        <p:spPr bwMode="auto">
          <a:xfrm>
            <a:off x="901700" y="6182883"/>
            <a:ext cx="7232650" cy="184666"/>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cs typeface="Arial" panose="020B0604020202020204" pitchFamily="34" charset="0"/>
              </a:rPr>
              <a:t>At 0% crediting and guaranteed charges, policy lapses age 92 (year 22).</a:t>
            </a:r>
          </a:p>
        </p:txBody>
      </p:sp>
      <p:pic>
        <p:nvPicPr>
          <p:cNvPr id="4" name="Picture 3">
            <a:extLst>
              <a:ext uri="{FF2B5EF4-FFF2-40B4-BE49-F238E27FC236}">
                <a16:creationId xmlns:a16="http://schemas.microsoft.com/office/drawing/2014/main" id="{69417C47-9D92-FAEE-605C-3ADB8E64A818}"/>
              </a:ext>
            </a:extLst>
          </p:cNvPr>
          <p:cNvPicPr>
            <a:picLocks noChangeAspect="1"/>
          </p:cNvPicPr>
          <p:nvPr/>
        </p:nvPicPr>
        <p:blipFill>
          <a:blip r:embed="rId5"/>
          <a:stretch>
            <a:fillRect/>
          </a:stretch>
        </p:blipFill>
        <p:spPr>
          <a:xfrm>
            <a:off x="1096361" y="3100048"/>
            <a:ext cx="5439978" cy="2992687"/>
          </a:xfrm>
          <a:prstGeom prst="rect">
            <a:avLst/>
          </a:prstGeom>
        </p:spPr>
      </p:pic>
    </p:spTree>
    <p:extLst>
      <p:ext uri="{BB962C8B-B14F-4D97-AF65-F5344CB8AC3E}">
        <p14:creationId xmlns:p14="http://schemas.microsoft.com/office/powerpoint/2010/main" val="348260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75F53D5-7749-3E16-2491-480844CDD19D}"/>
              </a:ext>
            </a:extLst>
          </p:cNvPr>
          <p:cNvSpPr>
            <a:spLocks noGrp="1" noChangeArrowheads="1"/>
          </p:cNvSpPr>
          <p:nvPr>
            <p:ph type="title"/>
          </p:nvPr>
        </p:nvSpPr>
        <p:spPr>
          <a:xfrm>
            <a:off x="304800" y="484188"/>
            <a:ext cx="11303000" cy="522287"/>
          </a:xfrm>
        </p:spPr>
        <p:txBody>
          <a:bodyPr/>
          <a:lstStyle/>
          <a:p>
            <a:pPr eaLnBrk="1" hangingPunct="1"/>
            <a:r>
              <a:rPr lang="en-US" altLang="en-US" dirty="0"/>
              <a:t>Additional planning opportunities</a:t>
            </a:r>
          </a:p>
        </p:txBody>
      </p:sp>
      <p:sp>
        <p:nvSpPr>
          <p:cNvPr id="46084" name="Text Placeholder 3">
            <a:extLst>
              <a:ext uri="{FF2B5EF4-FFF2-40B4-BE49-F238E27FC236}">
                <a16:creationId xmlns:a16="http://schemas.microsoft.com/office/drawing/2014/main" id="{F308C56C-0715-49C5-AFF9-C972E3C8DE4F}"/>
              </a:ext>
            </a:extLst>
          </p:cNvPr>
          <p:cNvSpPr txBox="1">
            <a:spLocks noChangeArrowheads="1"/>
          </p:cNvSpPr>
          <p:nvPr/>
        </p:nvSpPr>
        <p:spPr bwMode="auto">
          <a:xfrm>
            <a:off x="573087" y="2322512"/>
            <a:ext cx="7232650" cy="2212975"/>
          </a:xfrm>
          <a:prstGeom prst="rect">
            <a:avLst/>
          </a:prstGeom>
          <a:noFill/>
          <a:ln>
            <a:noFill/>
          </a:ln>
        </p:spPr>
        <p:txBody>
          <a:bodyPr lIns="0" tIns="0" rIns="0" bIns="0"/>
          <a:lstStyle>
            <a:lvl1pPr marL="225425" indent="-225425">
              <a:spcAft>
                <a:spcPts val="800"/>
              </a:spcAft>
              <a:buClr>
                <a:schemeClr val="accent1"/>
              </a:buClr>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366713"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539750" indent="-171450">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712788" indent="-171450">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884238" indent="-171450">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3414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7986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2558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7130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marL="457200" indent="-457200" eaLnBrk="1" hangingPunct="1">
              <a:buFont typeface="+mj-lt"/>
              <a:buAutoNum type="arabicPeriod"/>
              <a:defRPr/>
            </a:pPr>
            <a:r>
              <a:rPr lang="en-US" altLang="en-US" sz="2400" dirty="0"/>
              <a:t>Spousal Roth conversion</a:t>
            </a:r>
          </a:p>
          <a:p>
            <a:pPr marL="457200" indent="-457200" eaLnBrk="1" hangingPunct="1">
              <a:buFont typeface="+mj-lt"/>
              <a:buAutoNum type="arabicPeriod"/>
              <a:defRPr/>
            </a:pPr>
            <a:endParaRPr lang="en-US" altLang="en-US" sz="2400" dirty="0"/>
          </a:p>
          <a:p>
            <a:pPr marL="457200" indent="-457200" eaLnBrk="1" hangingPunct="1">
              <a:buFont typeface="+mj-lt"/>
              <a:buAutoNum type="arabicPeriod"/>
              <a:defRPr/>
            </a:pPr>
            <a:r>
              <a:rPr lang="en-US" altLang="en-US" sz="2400" dirty="0"/>
              <a:t>Large IRAs</a:t>
            </a:r>
          </a:p>
          <a:p>
            <a:pPr marL="457200" indent="-457200" eaLnBrk="1" hangingPunct="1">
              <a:buFont typeface="+mj-lt"/>
              <a:buAutoNum type="arabicPeriod"/>
              <a:defRPr/>
            </a:pPr>
            <a:endParaRPr lang="en-US" altLang="en-US" sz="2400" dirty="0"/>
          </a:p>
          <a:p>
            <a:pPr marL="457200" indent="-457200" eaLnBrk="1" hangingPunct="1">
              <a:buFont typeface="+mj-lt"/>
              <a:buAutoNum type="arabicPeriod"/>
              <a:defRPr/>
            </a:pPr>
            <a:r>
              <a:rPr lang="en-US" altLang="en-US" sz="2400" dirty="0"/>
              <a:t>Charitable trusts</a:t>
            </a:r>
          </a:p>
          <a:p>
            <a:pPr eaLnBrk="1" hangingPunct="1">
              <a:defRPr/>
            </a:pPr>
            <a:endParaRPr lang="en-US" altLang="en-US" sz="2400" dirty="0"/>
          </a:p>
        </p:txBody>
      </p:sp>
      <p:pic>
        <p:nvPicPr>
          <p:cNvPr id="33795" name="Picture 4">
            <a:extLst>
              <a:ext uri="{FF2B5EF4-FFF2-40B4-BE49-F238E27FC236}">
                <a16:creationId xmlns:a16="http://schemas.microsoft.com/office/drawing/2014/main" id="{B3DA8C89-0510-5E70-0890-A35A4AC4584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71175"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Placeholder 6">
            <a:extLst>
              <a:ext uri="{FF2B5EF4-FFF2-40B4-BE49-F238E27FC236}">
                <a16:creationId xmlns:a16="http://schemas.microsoft.com/office/drawing/2014/main" id="{1B2B2B78-051C-F16D-C417-371410FC40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34350" y="2157413"/>
            <a:ext cx="34845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1DB9A4F-3476-2B93-AC6A-7918D128A01F}"/>
              </a:ext>
            </a:extLst>
          </p:cNvPr>
          <p:cNvSpPr>
            <a:spLocks noGrp="1" noChangeArrowheads="1"/>
          </p:cNvSpPr>
          <p:nvPr>
            <p:ph type="title"/>
          </p:nvPr>
        </p:nvSpPr>
        <p:spPr/>
        <p:txBody>
          <a:bodyPr/>
          <a:lstStyle/>
          <a:p>
            <a:pPr eaLnBrk="1" hangingPunct="1"/>
            <a:r>
              <a:rPr lang="en-US" altLang="en-US" dirty="0"/>
              <a:t>How many clients do you have who ...</a:t>
            </a:r>
          </a:p>
        </p:txBody>
      </p:sp>
      <p:sp>
        <p:nvSpPr>
          <p:cNvPr id="35842" name="Text Placeholder 2">
            <a:extLst>
              <a:ext uri="{FF2B5EF4-FFF2-40B4-BE49-F238E27FC236}">
                <a16:creationId xmlns:a16="http://schemas.microsoft.com/office/drawing/2014/main" id="{3A890317-9F21-C5DB-C2BE-0EB48D477FD8}"/>
              </a:ext>
            </a:extLst>
          </p:cNvPr>
          <p:cNvSpPr>
            <a:spLocks noGrp="1" noChangeArrowheads="1"/>
          </p:cNvSpPr>
          <p:nvPr>
            <p:ph type="body" sz="quarter" idx="10"/>
          </p:nvPr>
        </p:nvSpPr>
        <p:spPr>
          <a:xfrm>
            <a:off x="571500" y="1614488"/>
            <a:ext cx="11036300" cy="274637"/>
          </a:xfrm>
        </p:spPr>
        <p:txBody>
          <a:bodyPr/>
          <a:lstStyle/>
          <a:p>
            <a:pPr eaLnBrk="1" hangingPunct="1">
              <a:spcAft>
                <a:spcPct val="0"/>
              </a:spcAft>
            </a:pPr>
            <a:r>
              <a:rPr lang="en-US" altLang="en-US" dirty="0"/>
              <a:t>Target market</a:t>
            </a:r>
          </a:p>
        </p:txBody>
      </p:sp>
      <p:sp>
        <p:nvSpPr>
          <p:cNvPr id="35843" name="Text Placeholder 3">
            <a:extLst>
              <a:ext uri="{FF2B5EF4-FFF2-40B4-BE49-F238E27FC236}">
                <a16:creationId xmlns:a16="http://schemas.microsoft.com/office/drawing/2014/main" id="{C162AED6-DD66-6A05-E47E-3547F62506D9}"/>
              </a:ext>
            </a:extLst>
          </p:cNvPr>
          <p:cNvSpPr txBox="1">
            <a:spLocks noChangeArrowheads="1"/>
          </p:cNvSpPr>
          <p:nvPr/>
        </p:nvSpPr>
        <p:spPr bwMode="auto">
          <a:xfrm>
            <a:off x="571500" y="2702718"/>
            <a:ext cx="72326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5425" indent="-225425">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6713"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539750" indent="-171450">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712788" indent="-171450">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884238" indent="-171450">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3414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7986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2558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7130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a:t>Have more than adequate assets for retirement income?</a:t>
            </a:r>
          </a:p>
          <a:p>
            <a:pPr eaLnBrk="1" hangingPunct="1"/>
            <a:endParaRPr lang="en-US" altLang="en-US" sz="2400" dirty="0"/>
          </a:p>
          <a:p>
            <a:pPr eaLnBrk="1" hangingPunct="1"/>
            <a:r>
              <a:rPr lang="en-US" altLang="en-US" sz="2400" dirty="0"/>
              <a:t>Have significant IRA assets that will pass to children?</a:t>
            </a:r>
          </a:p>
          <a:p>
            <a:pPr eaLnBrk="1" hangingPunct="1"/>
            <a:endParaRPr lang="en-US" altLang="en-US" sz="2400" dirty="0"/>
          </a:p>
          <a:p>
            <a:pPr eaLnBrk="1" hangingPunct="1"/>
            <a:r>
              <a:rPr lang="en-US" altLang="en-US" sz="2400" dirty="0"/>
              <a:t>Would like to learn how increasing income now may be advisable given scheduled income tax law changes?</a:t>
            </a:r>
          </a:p>
          <a:p>
            <a:pPr eaLnBrk="1" hangingPunct="1"/>
            <a:endParaRPr lang="en-US" altLang="en-US" sz="2400" dirty="0"/>
          </a:p>
        </p:txBody>
      </p:sp>
      <p:pic>
        <p:nvPicPr>
          <p:cNvPr id="35844" name="Picture 4">
            <a:extLst>
              <a:ext uri="{FF2B5EF4-FFF2-40B4-BE49-F238E27FC236}">
                <a16:creationId xmlns:a16="http://schemas.microsoft.com/office/drawing/2014/main" id="{AB2F85A7-62A5-39FA-4BD0-B876F7EEF8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71175"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Placeholder 6">
            <a:extLst>
              <a:ext uri="{FF2B5EF4-FFF2-40B4-BE49-F238E27FC236}">
                <a16:creationId xmlns:a16="http://schemas.microsoft.com/office/drawing/2014/main" id="{D7FC0150-E06D-9002-A1F0-FB012E17EE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28000" y="2162175"/>
            <a:ext cx="3487738"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1">
            <a:extLst>
              <a:ext uri="{FF2B5EF4-FFF2-40B4-BE49-F238E27FC236}">
                <a16:creationId xmlns:a16="http://schemas.microsoft.com/office/drawing/2014/main" id="{3819637D-36A0-A59E-6832-6663670BB1C2}"/>
              </a:ext>
            </a:extLst>
          </p:cNvPr>
          <p:cNvSpPr>
            <a:spLocks noGrp="1" noChangeArrowheads="1"/>
          </p:cNvSpPr>
          <p:nvPr>
            <p:ph type="body" idx="1"/>
          </p:nvPr>
        </p:nvSpPr>
        <p:spPr>
          <a:xfrm>
            <a:off x="577850" y="1408113"/>
            <a:ext cx="11036300" cy="822325"/>
          </a:xfrm>
        </p:spPr>
        <p:txBody>
          <a:bodyPr/>
          <a:lstStyle/>
          <a:p>
            <a:pPr eaLnBrk="1" hangingPunct="1">
              <a:spcBef>
                <a:spcPct val="0"/>
              </a:spcBef>
              <a:spcAft>
                <a:spcPct val="0"/>
              </a:spcAft>
            </a:pPr>
            <a:r>
              <a:rPr lang="en-US" altLang="en-US" dirty="0"/>
              <a:t>Thank You</a:t>
            </a:r>
          </a:p>
        </p:txBody>
      </p:sp>
      <p:sp>
        <p:nvSpPr>
          <p:cNvPr id="37890" name="Text Placeholder 10">
            <a:extLst>
              <a:ext uri="{FF2B5EF4-FFF2-40B4-BE49-F238E27FC236}">
                <a16:creationId xmlns:a16="http://schemas.microsoft.com/office/drawing/2014/main" id="{3B0C8DEA-325C-FD29-70F4-B71372FE1A98}"/>
              </a:ext>
            </a:extLst>
          </p:cNvPr>
          <p:cNvSpPr>
            <a:spLocks noGrp="1" noChangeArrowheads="1"/>
          </p:cNvSpPr>
          <p:nvPr>
            <p:ph type="body" sz="quarter" idx="11"/>
          </p:nvPr>
        </p:nvSpPr>
        <p:spPr>
          <a:xfrm>
            <a:off x="576263" y="4938713"/>
            <a:ext cx="2286000" cy="153987"/>
          </a:xfrm>
        </p:spPr>
        <p:txBody>
          <a:bodyPr/>
          <a:lstStyle/>
          <a:p>
            <a:pPr eaLnBrk="1" hangingPunct="1">
              <a:spcAft>
                <a:spcPct val="0"/>
              </a:spcAft>
            </a:pPr>
            <a:endParaRPr lang="en-US" altLang="en-US" dirty="0"/>
          </a:p>
        </p:txBody>
      </p:sp>
      <p:sp>
        <p:nvSpPr>
          <p:cNvPr id="37891" name="Text Placeholder 11">
            <a:extLst>
              <a:ext uri="{FF2B5EF4-FFF2-40B4-BE49-F238E27FC236}">
                <a16:creationId xmlns:a16="http://schemas.microsoft.com/office/drawing/2014/main" id="{F81242F7-0DD7-BFD2-297A-2EA7E0A27F66}"/>
              </a:ext>
            </a:extLst>
          </p:cNvPr>
          <p:cNvSpPr>
            <a:spLocks noGrp="1" noChangeArrowheads="1"/>
          </p:cNvSpPr>
          <p:nvPr>
            <p:ph type="body" sz="quarter" idx="12"/>
          </p:nvPr>
        </p:nvSpPr>
        <p:spPr>
          <a:xfrm>
            <a:off x="576263" y="5094288"/>
            <a:ext cx="2286000" cy="320675"/>
          </a:xfrm>
        </p:spPr>
        <p:txBody>
          <a:bodyPr/>
          <a:lstStyle/>
          <a:p>
            <a:pPr eaLnBrk="1" hangingPunct="1">
              <a:spcAft>
                <a:spcPct val="0"/>
              </a:spcAft>
            </a:pPr>
            <a:endParaRPr lang="en-US" altLang="en-US" dirty="0"/>
          </a:p>
        </p:txBody>
      </p:sp>
      <p:sp>
        <p:nvSpPr>
          <p:cNvPr id="37892" name="Text Placeholder 12">
            <a:extLst>
              <a:ext uri="{FF2B5EF4-FFF2-40B4-BE49-F238E27FC236}">
                <a16:creationId xmlns:a16="http://schemas.microsoft.com/office/drawing/2014/main" id="{C97583F7-5C9E-C16B-9582-5CAD5E898CD3}"/>
              </a:ext>
            </a:extLst>
          </p:cNvPr>
          <p:cNvSpPr>
            <a:spLocks noGrp="1" noChangeArrowheads="1"/>
          </p:cNvSpPr>
          <p:nvPr>
            <p:ph type="body" sz="quarter" idx="13"/>
          </p:nvPr>
        </p:nvSpPr>
        <p:spPr>
          <a:xfrm>
            <a:off x="2976563" y="4938713"/>
            <a:ext cx="2286000" cy="153987"/>
          </a:xfrm>
        </p:spPr>
        <p:txBody>
          <a:bodyPr/>
          <a:lstStyle/>
          <a:p>
            <a:pPr eaLnBrk="1" hangingPunct="1">
              <a:spcAft>
                <a:spcPct val="0"/>
              </a:spcAft>
            </a:pPr>
            <a:endParaRPr lang="en-US" altLang="en-US" dirty="0"/>
          </a:p>
        </p:txBody>
      </p:sp>
      <p:sp>
        <p:nvSpPr>
          <p:cNvPr id="37893" name="Text Placeholder 13">
            <a:extLst>
              <a:ext uri="{FF2B5EF4-FFF2-40B4-BE49-F238E27FC236}">
                <a16:creationId xmlns:a16="http://schemas.microsoft.com/office/drawing/2014/main" id="{24A34838-DDA8-A766-580F-C412DCB30775}"/>
              </a:ext>
            </a:extLst>
          </p:cNvPr>
          <p:cNvSpPr>
            <a:spLocks noGrp="1" noChangeArrowheads="1"/>
          </p:cNvSpPr>
          <p:nvPr>
            <p:ph type="body" sz="quarter" idx="14"/>
          </p:nvPr>
        </p:nvSpPr>
        <p:spPr>
          <a:xfrm>
            <a:off x="2976563" y="5094288"/>
            <a:ext cx="2286000" cy="320675"/>
          </a:xfrm>
        </p:spPr>
        <p:txBody>
          <a:bodyPr/>
          <a:lstStyle/>
          <a:p>
            <a:pPr eaLnBrk="1" hangingPunct="1">
              <a:spcAft>
                <a:spcPct val="0"/>
              </a:spcAft>
            </a:pPr>
            <a:endParaRPr lang="en-US" altLang="en-US" dirty="0"/>
          </a:p>
        </p:txBody>
      </p:sp>
      <p:sp>
        <p:nvSpPr>
          <p:cNvPr id="37894" name="Text Placeholder 14">
            <a:extLst>
              <a:ext uri="{FF2B5EF4-FFF2-40B4-BE49-F238E27FC236}">
                <a16:creationId xmlns:a16="http://schemas.microsoft.com/office/drawing/2014/main" id="{E87AE074-1894-6A6F-8A29-533C1E96D4FA}"/>
              </a:ext>
            </a:extLst>
          </p:cNvPr>
          <p:cNvSpPr>
            <a:spLocks noGrp="1" noChangeArrowheads="1"/>
          </p:cNvSpPr>
          <p:nvPr>
            <p:ph type="body" sz="quarter" idx="15"/>
          </p:nvPr>
        </p:nvSpPr>
        <p:spPr>
          <a:xfrm>
            <a:off x="576263" y="5551488"/>
            <a:ext cx="2286000" cy="153987"/>
          </a:xfrm>
        </p:spPr>
        <p:txBody>
          <a:bodyPr/>
          <a:lstStyle/>
          <a:p>
            <a:pPr eaLnBrk="1" hangingPunct="1">
              <a:spcAft>
                <a:spcPct val="0"/>
              </a:spcAft>
            </a:pPr>
            <a:endParaRPr lang="en-US" altLang="en-US" dirty="0"/>
          </a:p>
        </p:txBody>
      </p:sp>
      <p:sp>
        <p:nvSpPr>
          <p:cNvPr id="37895" name="Text Placeholder 15">
            <a:extLst>
              <a:ext uri="{FF2B5EF4-FFF2-40B4-BE49-F238E27FC236}">
                <a16:creationId xmlns:a16="http://schemas.microsoft.com/office/drawing/2014/main" id="{114043B4-AC35-2342-2775-DAC34B210903}"/>
              </a:ext>
            </a:extLst>
          </p:cNvPr>
          <p:cNvSpPr>
            <a:spLocks noGrp="1" noChangeArrowheads="1"/>
          </p:cNvSpPr>
          <p:nvPr>
            <p:ph type="body" sz="quarter" idx="16"/>
          </p:nvPr>
        </p:nvSpPr>
        <p:spPr>
          <a:xfrm>
            <a:off x="576263" y="5716588"/>
            <a:ext cx="2286000" cy="319087"/>
          </a:xfrm>
        </p:spPr>
        <p:txBody>
          <a:bodyPr/>
          <a:lstStyle/>
          <a:p>
            <a:pPr eaLnBrk="1" hangingPunct="1">
              <a:spcAft>
                <a:spcPct val="0"/>
              </a:spcAft>
            </a:pPr>
            <a:endParaRPr lang="en-US" altLang="en-US" dirty="0"/>
          </a:p>
        </p:txBody>
      </p:sp>
      <p:sp>
        <p:nvSpPr>
          <p:cNvPr id="37896" name="Text Placeholder 16">
            <a:extLst>
              <a:ext uri="{FF2B5EF4-FFF2-40B4-BE49-F238E27FC236}">
                <a16:creationId xmlns:a16="http://schemas.microsoft.com/office/drawing/2014/main" id="{8C5CA711-D0A4-99A6-6C61-96019DE25C1F}"/>
              </a:ext>
            </a:extLst>
          </p:cNvPr>
          <p:cNvSpPr>
            <a:spLocks noGrp="1" noChangeArrowheads="1"/>
          </p:cNvSpPr>
          <p:nvPr>
            <p:ph type="body" sz="quarter" idx="17"/>
          </p:nvPr>
        </p:nvSpPr>
        <p:spPr>
          <a:xfrm>
            <a:off x="2976563" y="5551488"/>
            <a:ext cx="2286000" cy="153987"/>
          </a:xfrm>
        </p:spPr>
        <p:txBody>
          <a:bodyPr/>
          <a:lstStyle/>
          <a:p>
            <a:pPr eaLnBrk="1" hangingPunct="1">
              <a:spcAft>
                <a:spcPct val="0"/>
              </a:spcAft>
            </a:pPr>
            <a:endParaRPr lang="en-US" altLang="en-US" dirty="0"/>
          </a:p>
        </p:txBody>
      </p:sp>
      <p:sp>
        <p:nvSpPr>
          <p:cNvPr id="37897" name="Text Placeholder 17">
            <a:extLst>
              <a:ext uri="{FF2B5EF4-FFF2-40B4-BE49-F238E27FC236}">
                <a16:creationId xmlns:a16="http://schemas.microsoft.com/office/drawing/2014/main" id="{1B2BC45E-4944-F76E-C370-9E5D162AA92F}"/>
              </a:ext>
            </a:extLst>
          </p:cNvPr>
          <p:cNvSpPr>
            <a:spLocks noGrp="1" noChangeArrowheads="1"/>
          </p:cNvSpPr>
          <p:nvPr>
            <p:ph type="body" sz="quarter" idx="18"/>
          </p:nvPr>
        </p:nvSpPr>
        <p:spPr>
          <a:xfrm>
            <a:off x="2976563" y="5716588"/>
            <a:ext cx="2286000" cy="319087"/>
          </a:xfrm>
        </p:spPr>
        <p:txBody>
          <a:bodyPr/>
          <a:lstStyle/>
          <a:p>
            <a:pPr eaLnBrk="1" hangingPunct="1">
              <a:spcAft>
                <a:spcPct val="0"/>
              </a:spcAft>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7">
            <a:extLst>
              <a:ext uri="{FF2B5EF4-FFF2-40B4-BE49-F238E27FC236}">
                <a16:creationId xmlns:a16="http://schemas.microsoft.com/office/drawing/2014/main" id="{053885FB-FE2B-B079-5BE6-FF2391278445}"/>
              </a:ext>
            </a:extLst>
          </p:cNvPr>
          <p:cNvSpPr>
            <a:spLocks noGrp="1" noChangeArrowheads="1"/>
          </p:cNvSpPr>
          <p:nvPr>
            <p:ph type="title"/>
          </p:nvPr>
        </p:nvSpPr>
        <p:spPr>
          <a:xfrm>
            <a:off x="571500" y="484188"/>
            <a:ext cx="11036300" cy="522287"/>
          </a:xfrm>
        </p:spPr>
        <p:txBody>
          <a:bodyPr/>
          <a:lstStyle/>
          <a:p>
            <a:pPr eaLnBrk="1" hangingPunct="1"/>
            <a:r>
              <a:rPr lang="en-US" altLang="en-US" dirty="0"/>
              <a:t>Disclosures</a:t>
            </a:r>
          </a:p>
        </p:txBody>
      </p:sp>
      <p:sp>
        <p:nvSpPr>
          <p:cNvPr id="5" name="Text Placeholder 1">
            <a:extLst>
              <a:ext uri="{FF2B5EF4-FFF2-40B4-BE49-F238E27FC236}">
                <a16:creationId xmlns:a16="http://schemas.microsoft.com/office/drawing/2014/main" id="{5F368B89-74CA-6619-C687-FD27167BEDD9}"/>
              </a:ext>
            </a:extLst>
          </p:cNvPr>
          <p:cNvSpPr txBox="1">
            <a:spLocks/>
          </p:cNvSpPr>
          <p:nvPr/>
        </p:nvSpPr>
        <p:spPr bwMode="auto">
          <a:xfrm>
            <a:off x="571641" y="1514037"/>
            <a:ext cx="8800959" cy="3743763"/>
          </a:xfrm>
          <a:prstGeom prst="rect">
            <a:avLst/>
          </a:prstGeom>
          <a:noFill/>
          <a:ln>
            <a:noFill/>
          </a:ln>
        </p:spPr>
        <p:txBody>
          <a:bodyPr lIns="0" tIns="0" rIns="0" bIns="0" numCol="2" spcCol="457200"/>
          <a:lstStyle>
            <a:lvl1pPr marL="0" indent="0" algn="l" rtl="0" fontAlgn="base">
              <a:lnSpc>
                <a:spcPct val="100000"/>
              </a:lnSpc>
              <a:spcBef>
                <a:spcPct val="0"/>
              </a:spcBef>
              <a:spcAft>
                <a:spcPts val="1000"/>
              </a:spcAft>
              <a:buClr>
                <a:schemeClr val="accent1"/>
              </a:buClr>
              <a:buFont typeface="Wingdings" panose="05000000000000000000" pitchFamily="2" charset="2"/>
              <a:buNone/>
              <a:defRPr lang="en-US" sz="1000" b="0" i="0" u="none" strike="noStrike" kern="400" smtClean="0">
                <a:solidFill>
                  <a:schemeClr val="tx1"/>
                </a:solidFill>
                <a:effectLst/>
                <a:latin typeface="+mn-lt"/>
                <a:ea typeface="+mn-ea"/>
                <a:cs typeface="Arial" panose="020B0604020202020204" pitchFamily="34" charset="0"/>
              </a:defRPr>
            </a:lvl1pPr>
            <a:lvl2pPr marL="182880" indent="0" algn="l" rtl="0" fontAlgn="base">
              <a:spcBef>
                <a:spcPct val="0"/>
              </a:spcBef>
              <a:spcAft>
                <a:spcPts val="800"/>
              </a:spcAft>
              <a:buClr>
                <a:srgbClr val="828282"/>
              </a:buClr>
              <a:buFont typeface="Calibri" panose="020F0502020204030204" pitchFamily="34" charset="0"/>
              <a:buNone/>
              <a:defRPr sz="1600" kern="400">
                <a:solidFill>
                  <a:schemeClr val="tx1"/>
                </a:solidFill>
                <a:latin typeface="+mn-lt"/>
                <a:ea typeface="+mn-ea"/>
                <a:cs typeface="Arial" panose="020B0604020202020204" pitchFamily="34" charset="0"/>
              </a:defRPr>
            </a:lvl2pPr>
            <a:lvl3pPr marL="512064" indent="0" algn="l" rtl="0" fontAlgn="base">
              <a:spcBef>
                <a:spcPct val="0"/>
              </a:spcBef>
              <a:spcAft>
                <a:spcPts val="800"/>
              </a:spcAft>
              <a:buClr>
                <a:srgbClr val="828282"/>
              </a:buClr>
              <a:buFont typeface="Calibri" panose="020F0502020204030204" pitchFamily="34" charset="0"/>
              <a:buNone/>
              <a:defRPr sz="1600" kern="400">
                <a:solidFill>
                  <a:schemeClr val="tx1"/>
                </a:solidFill>
                <a:latin typeface="+mn-lt"/>
                <a:ea typeface="+mn-ea"/>
                <a:cs typeface="Arial" panose="020B0604020202020204" pitchFamily="34" charset="0"/>
              </a:defRPr>
            </a:lvl3pPr>
            <a:lvl4pPr marL="685800" indent="0" algn="l" rtl="0" fontAlgn="base">
              <a:spcBef>
                <a:spcPct val="0"/>
              </a:spcBef>
              <a:spcAft>
                <a:spcPts val="800"/>
              </a:spcAft>
              <a:buClr>
                <a:schemeClr val="tx1"/>
              </a:buClr>
              <a:buFont typeface="Calibri" panose="020F0502020204030204" pitchFamily="34" charset="0"/>
              <a:buNone/>
              <a:defRPr sz="1600" kern="400">
                <a:solidFill>
                  <a:schemeClr val="tx1"/>
                </a:solidFill>
                <a:latin typeface="+mn-lt"/>
                <a:ea typeface="+mn-ea"/>
                <a:cs typeface="Arial" panose="020B0604020202020204" pitchFamily="34" charset="0"/>
              </a:defRPr>
            </a:lvl4pPr>
            <a:lvl5pPr marL="859536" indent="0" algn="l" rtl="0" fontAlgn="base">
              <a:spcBef>
                <a:spcPct val="0"/>
              </a:spcBef>
              <a:spcAft>
                <a:spcPts val="800"/>
              </a:spcAft>
              <a:buClr>
                <a:schemeClr val="tx1"/>
              </a:buClr>
              <a:buFont typeface="Calibri" panose="020F0502020204030204" pitchFamily="34" charset="0"/>
              <a:buNone/>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spcAft>
                <a:spcPts val="0"/>
              </a:spcAft>
              <a:defRPr/>
            </a:pPr>
            <a:r>
              <a:rPr dirty="0"/>
              <a:t>Any tax information contained in this communication, while presented in good faith, is general in nature and is not intended to be a rendering of legal, accounting or tax advice and should not be used without the advice and guidance of a professional Tax Adviser. Furthermore, the information contained herein may not be applicable or suitable to an individual’s specific circumstances or needs and may require consideration of other matters.</a:t>
            </a:r>
          </a:p>
          <a:p>
            <a:pPr eaLnBrk="1" hangingPunct="1">
              <a:spcAft>
                <a:spcPts val="0"/>
              </a:spcAft>
              <a:defRPr/>
            </a:pPr>
            <a:endParaRPr dirty="0"/>
          </a:p>
          <a:p>
            <a:pPr eaLnBrk="1" hangingPunct="1">
              <a:spcAft>
                <a:spcPts val="0"/>
              </a:spcAft>
              <a:defRPr/>
            </a:pPr>
            <a:r>
              <a:rPr b="1" dirty="0">
                <a:solidFill>
                  <a:srgbClr val="000000"/>
                </a:solidFill>
              </a:rPr>
              <a:t>Issuers:</a:t>
            </a:r>
          </a:p>
          <a:p>
            <a:pPr eaLnBrk="1" hangingPunct="1">
              <a:spcAft>
                <a:spcPts val="0"/>
              </a:spcAft>
              <a:defRPr/>
            </a:pPr>
            <a:r>
              <a:rPr dirty="0">
                <a:solidFill>
                  <a:srgbClr val="000000"/>
                </a:solidFill>
              </a:rPr>
              <a:t>The Lincoln National Life Insurance Company, Fort Wayne, IN</a:t>
            </a:r>
          </a:p>
          <a:p>
            <a:pPr eaLnBrk="1" hangingPunct="1">
              <a:spcAft>
                <a:spcPts val="0"/>
              </a:spcAft>
              <a:defRPr/>
            </a:pPr>
            <a:r>
              <a:rPr b="1" dirty="0">
                <a:solidFill>
                  <a:srgbClr val="000000"/>
                </a:solidFill>
              </a:rPr>
              <a:t>The Lincoln National Life Insurance Company does not solicit business in the state of New York, nor is it authorized to do so.</a:t>
            </a:r>
          </a:p>
          <a:p>
            <a:pPr eaLnBrk="1" hangingPunct="1">
              <a:spcAft>
                <a:spcPts val="0"/>
              </a:spcAft>
              <a:defRPr/>
            </a:pPr>
            <a:endParaRPr b="1" dirty="0">
              <a:solidFill>
                <a:srgbClr val="000000"/>
              </a:solidFill>
            </a:endParaRPr>
          </a:p>
          <a:p>
            <a:pPr eaLnBrk="1" hangingPunct="1">
              <a:spcAft>
                <a:spcPts val="0"/>
              </a:spcAft>
              <a:defRPr/>
            </a:pPr>
            <a:r>
              <a:rPr b="1" dirty="0">
                <a:solidFill>
                  <a:srgbClr val="000000"/>
                </a:solidFill>
              </a:rPr>
              <a:t>All guarantees and benefits of the insurance policy are subject to the claims-paying ability of the issuing insurance company. </a:t>
            </a:r>
            <a:r>
              <a:rPr dirty="0">
                <a:solidFill>
                  <a:srgbClr val="000000"/>
                </a:solidFill>
              </a:rPr>
              <a:t>They are not backed by the broker-dealer and/or insurance agency selling the policy, or any affiliates of those entities other than the issuing company affiliates, and none makes any representations or guarantees regarding the claims-paying ability of the issuer.</a:t>
            </a:r>
          </a:p>
          <a:p>
            <a:pPr eaLnBrk="1" hangingPunct="1">
              <a:spcAft>
                <a:spcPts val="0"/>
              </a:spcAft>
              <a:defRPr/>
            </a:pPr>
            <a:endParaRPr dirty="0">
              <a:solidFill>
                <a:srgbClr val="000000"/>
              </a:solidFill>
            </a:endParaRPr>
          </a:p>
          <a:p>
            <a:pPr eaLnBrk="1" hangingPunct="1">
              <a:spcAft>
                <a:spcPts val="0"/>
              </a:spcAft>
              <a:defRPr/>
            </a:pPr>
            <a:r>
              <a:rPr dirty="0">
                <a:solidFill>
                  <a:srgbClr val="000000"/>
                </a:solidFill>
              </a:rPr>
              <a:t>In some states, contract terms are set out and coverage may be provided in the form of certificates issued under a group policy issued by The Lincoln National Life Insurance Company to a group life insurance trust. </a:t>
            </a:r>
          </a:p>
          <a:p>
            <a:pPr eaLnBrk="1" hangingPunct="1">
              <a:spcAft>
                <a:spcPts val="0"/>
              </a:spcAft>
              <a:defRPr/>
            </a:pPr>
            <a:endParaRPr dirty="0">
              <a:solidFill>
                <a:srgbClr val="000000"/>
              </a:solidFill>
            </a:endParaRPr>
          </a:p>
          <a:p>
            <a:pPr eaLnBrk="1" hangingPunct="1">
              <a:spcAft>
                <a:spcPts val="0"/>
              </a:spcAft>
              <a:defRPr/>
            </a:pPr>
            <a:r>
              <a:rPr b="1" dirty="0">
                <a:solidFill>
                  <a:srgbClr val="000000"/>
                </a:solidFill>
              </a:rPr>
              <a:t>Distributor: </a:t>
            </a:r>
          </a:p>
          <a:p>
            <a:pPr eaLnBrk="1" hangingPunct="1">
              <a:spcAft>
                <a:spcPts val="0"/>
              </a:spcAft>
              <a:defRPr/>
            </a:pPr>
            <a:r>
              <a:rPr dirty="0">
                <a:solidFill>
                  <a:srgbClr val="000000"/>
                </a:solidFill>
              </a:rPr>
              <a:t>Lincoln Financial Distributors, Inc., a broker-dealer.</a:t>
            </a:r>
          </a:p>
          <a:p>
            <a:pPr eaLnBrk="1" hangingPunct="1">
              <a:spcAft>
                <a:spcPts val="0"/>
              </a:spcAft>
              <a:defRPr/>
            </a:pPr>
            <a:r>
              <a:rPr b="1" dirty="0">
                <a:solidFill>
                  <a:srgbClr val="000000"/>
                </a:solidFill>
              </a:rPr>
              <a:t>Policies:</a:t>
            </a:r>
          </a:p>
          <a:p>
            <a:pPr eaLnBrk="1" hangingPunct="1">
              <a:spcAft>
                <a:spcPts val="0"/>
              </a:spcAft>
              <a:defRPr/>
            </a:pPr>
            <a:r>
              <a:rPr i="1" dirty="0">
                <a:solidFill>
                  <a:srgbClr val="000000"/>
                </a:solidFill>
              </a:rPr>
              <a:t>Lincoln WealthPreserve</a:t>
            </a:r>
            <a:r>
              <a:rPr dirty="0">
                <a:solidFill>
                  <a:srgbClr val="000000"/>
                </a:solidFill>
              </a:rPr>
              <a:t>® 2 SIUL (2022) policy form ICC22-SUL6094 and state variations – not available in New York.</a:t>
            </a:r>
            <a:endParaRPr i="1" dirty="0"/>
          </a:p>
          <a:p>
            <a:pPr eaLnBrk="1" hangingPunct="1">
              <a:spcAft>
                <a:spcPts val="0"/>
              </a:spcAft>
              <a:defRPr/>
            </a:pPr>
            <a:r>
              <a:rPr i="1" dirty="0">
                <a:solidFill>
                  <a:srgbClr val="000000"/>
                </a:solidFill>
              </a:rPr>
              <a:t>Lincoln SVUL</a:t>
            </a:r>
            <a:r>
              <a:rPr i="1" baseline="30000" dirty="0">
                <a:solidFill>
                  <a:srgbClr val="000000"/>
                </a:solidFill>
              </a:rPr>
              <a:t>ONE</a:t>
            </a:r>
            <a:r>
              <a:rPr i="1" dirty="0">
                <a:solidFill>
                  <a:srgbClr val="000000"/>
                </a:solidFill>
              </a:rPr>
              <a:t> </a:t>
            </a:r>
            <a:r>
              <a:rPr dirty="0">
                <a:solidFill>
                  <a:srgbClr val="000000"/>
                </a:solidFill>
              </a:rPr>
              <a:t>(2021) policy form ICC21-SVUL622/20-SVUL622/ICC21NLER-622/20NLER-622 and state variations. Not available in NY.</a:t>
            </a:r>
          </a:p>
          <a:p>
            <a:pPr eaLnBrk="1" hangingPunct="1">
              <a:spcAft>
                <a:spcPts val="0"/>
              </a:spcAft>
              <a:defRPr/>
            </a:pPr>
            <a:endParaRPr dirty="0"/>
          </a:p>
          <a:p>
            <a:pPr eaLnBrk="1" hangingPunct="1">
              <a:spcAft>
                <a:spcPts val="0"/>
              </a:spcAft>
              <a:defRPr/>
            </a:pPr>
            <a:r>
              <a:rPr dirty="0"/>
              <a:t>It is possible coverage will expire when either no premiums are paid following the initial premium, or subsequent premiums are insufficient to continue coverage.</a:t>
            </a:r>
          </a:p>
          <a:p>
            <a:pPr eaLnBrk="1" hangingPunct="1">
              <a:spcAft>
                <a:spcPts val="0"/>
              </a:spcAft>
              <a:defRPr/>
            </a:pPr>
            <a:endParaRPr dirty="0"/>
          </a:p>
          <a:p>
            <a:pPr eaLnBrk="1" hangingPunct="1">
              <a:spcAft>
                <a:spcPts val="0"/>
              </a:spcAft>
              <a:defRPr/>
            </a:pPr>
            <a:r>
              <a:rPr dirty="0"/>
              <a:t>Policy values will fluctuate and are subject to market risk and to possible loss of principal. Products, riders and features are subject to state availability. Limitations and exclusions may apply. Not for use in the state of New York.</a:t>
            </a:r>
          </a:p>
          <a:p>
            <a:pPr eaLnBrk="1" hangingPunct="1">
              <a:spcAft>
                <a:spcPts val="0"/>
              </a:spcAft>
              <a:defRPr/>
            </a:pPr>
            <a:endParaRPr dirty="0"/>
          </a:p>
          <a:p>
            <a:pPr eaLnBrk="1" hangingPunct="1">
              <a:defRPr/>
            </a:pPr>
            <a:r>
              <a:rPr b="1" dirty="0"/>
              <a:t>Variable products: </a:t>
            </a:r>
            <a:r>
              <a:rPr dirty="0"/>
              <a:t>Policy values will fluctuate and are subject to market risk and to possible loss of principal.</a:t>
            </a:r>
            <a:r>
              <a:rPr b="1" dirty="0"/>
              <a:t> </a:t>
            </a:r>
          </a:p>
          <a:p>
            <a:pPr eaLnBrk="1" hangingPunct="1">
              <a:defRPr/>
            </a:pPr>
            <a:r>
              <a:rPr b="1" dirty="0"/>
              <a:t>Variable products are sold by prospectuses, which contain the investment objectives, risks, and charges and expenses of the variable product and its underlying investment options. Read carefully before investing.</a:t>
            </a:r>
          </a:p>
          <a:p>
            <a:pPr eaLnBrk="1" hangingPunct="1">
              <a:defRPr/>
            </a:pPr>
            <a:r>
              <a:rPr b="1" dirty="0"/>
              <a:t> Only registered representatives can sell variable products.</a:t>
            </a:r>
          </a:p>
        </p:txBody>
      </p:sp>
    </p:spTree>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HPHC_Template_Standard_3-29-18</Template>
  <TotalTime>11541</TotalTime>
  <Words>2039</Words>
  <Application>Microsoft Macintosh PowerPoint</Application>
  <PresentationFormat>Widescreen</PresentationFormat>
  <Paragraphs>120</Paragraphs>
  <Slides>9</Slides>
  <Notes>8</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9</vt:i4>
      </vt:variant>
    </vt:vector>
  </HeadingPairs>
  <TitlesOfParts>
    <vt:vector size="26" baseType="lpstr">
      <vt:lpstr>Arial</vt:lpstr>
      <vt:lpstr>Arial Black</vt:lpstr>
      <vt:lpstr>Calibri</vt:lpstr>
      <vt:lpstr>Calibri Light</vt:lpstr>
      <vt:lpstr>Georgia</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PowerPoint Presentation</vt:lpstr>
      <vt:lpstr>Tax Cuts and Jobs Act (TC&amp;JA) sunsets 12/31/25</vt:lpstr>
      <vt:lpstr>Combine IRA transfer with income tax planning</vt:lpstr>
      <vt:lpstr>Combine IRA transfer with income tax planning</vt:lpstr>
      <vt:lpstr>Combine IRA transfer with income tax planning</vt:lpstr>
      <vt:lpstr>Additional planning opportunities</vt:lpstr>
      <vt:lpstr>How many clients do you have who ...</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Dudash, Stephen</cp:lastModifiedBy>
  <cp:revision>671</cp:revision>
  <dcterms:created xsi:type="dcterms:W3CDTF">2018-04-01T03:51:37Z</dcterms:created>
  <dcterms:modified xsi:type="dcterms:W3CDTF">2023-12-11T17:34:11Z</dcterms:modified>
</cp:coreProperties>
</file>