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8251" r:id="rId2"/>
    <p:sldId id="8237" r:id="rId3"/>
    <p:sldId id="8236" r:id="rId4"/>
    <p:sldId id="8241" r:id="rId5"/>
    <p:sldId id="8246" r:id="rId6"/>
    <p:sldId id="8247" r:id="rId7"/>
    <p:sldId id="8243" r:id="rId8"/>
    <p:sldId id="8244" r:id="rId9"/>
    <p:sldId id="8248" r:id="rId10"/>
    <p:sldId id="8252" r:id="rId11"/>
    <p:sldId id="8253" r:id="rId12"/>
    <p:sldId id="82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86925-86EC-7645-BA5B-4ED5002CBB8A}" v="2" dt="2023-05-10T19:49:50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75442" autoAdjust="0"/>
  </p:normalViewPr>
  <p:slideViewPr>
    <p:cSldViewPr snapToGrid="0" showGuides="1">
      <p:cViewPr varScale="1">
        <p:scale>
          <a:sx n="90" d="100"/>
          <a:sy n="90" d="100"/>
        </p:scale>
        <p:origin x="152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790F0-5DC1-401C-BFC0-7E2ACDAC0FC6}" type="datetimeFigureOut">
              <a:rPr lang="en-US" smtClean="0"/>
              <a:t>5/23/23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FE1B7-A905-451F-8A51-8A02890EE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FE1B7-A905-451F-8A51-8A02890EE7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0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Crop - sstock_3574121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5241" b="2344"/>
          <a:stretch/>
        </p:blipFill>
        <p:spPr>
          <a:xfrm>
            <a:off x="0" y="3"/>
            <a:ext cx="12192000" cy="6857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1D27BC-4119-F044-B545-87937A51F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085" y="2858045"/>
            <a:ext cx="4836600" cy="1527623"/>
          </a:xfrm>
        </p:spPr>
        <p:txBody>
          <a:bodyPr anchor="t">
            <a:normAutofit/>
          </a:bodyPr>
          <a:lstStyle>
            <a:lvl1pPr algn="r">
              <a:defRPr sz="32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085FE-3108-A24D-B43E-3125B8017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1085" y="2283902"/>
            <a:ext cx="4836600" cy="512762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9B82B-732B-6E4B-8244-014F2584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8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DC2F2-92AB-1F43-A5F8-0D932F473D6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8E4CB6C-38C6-5542-86DA-00BFB2DC1C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249" y="682351"/>
            <a:ext cx="4114800" cy="26683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9EA955-9DE8-DE4D-BEB6-A23A437EFDFC}"/>
              </a:ext>
            </a:extLst>
          </p:cNvPr>
          <p:cNvSpPr txBox="1"/>
          <p:nvPr userDrawn="1"/>
        </p:nvSpPr>
        <p:spPr>
          <a:xfrm>
            <a:off x="5584565" y="6231468"/>
            <a:ext cx="1027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 dirty="0">
                <a:solidFill>
                  <a:schemeClr val="accent4"/>
                </a:solidFill>
                <a:latin typeface="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485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1051-83A3-C84F-A694-C4944D8A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2D8F3-8AFE-1B47-A2AF-90EED203F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0D832-73C5-5F4D-9F5D-95AD56AE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593" y="6356350"/>
            <a:ext cx="243839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AAD08DC-A3B5-4B23-9B80-912BCCF2FF81}" type="datetime1">
              <a:rPr lang="en-US" smtClean="0"/>
              <a:t>5/23/23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843F4-A42D-1B4F-A339-1E11D63D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9EE86-8DFB-BA4A-9DF8-15661289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8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63DC2F2-92AB-1F43-A5F8-0D932F473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1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30286D6-7DC2-4524-9F9B-BD8FD156B820}"/>
              </a:ext>
            </a:extLst>
          </p:cNvPr>
          <p:cNvSpPr/>
          <p:nvPr userDrawn="1"/>
        </p:nvSpPr>
        <p:spPr>
          <a:xfrm>
            <a:off x="-364522" y="0"/>
            <a:ext cx="12556522" cy="6854826"/>
          </a:xfrm>
          <a:prstGeom prst="rect">
            <a:avLst/>
          </a:prstGeom>
          <a:solidFill>
            <a:srgbClr val="1F5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person, using&#10;&#10;Description automatically generated">
            <a:extLst>
              <a:ext uri="{FF2B5EF4-FFF2-40B4-BE49-F238E27FC236}">
                <a16:creationId xmlns:a16="http://schemas.microsoft.com/office/drawing/2014/main" id="{0715285C-258E-4BA5-A3ED-9A8B4CFDA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552" r="1386"/>
          <a:stretch/>
        </p:blipFill>
        <p:spPr>
          <a:xfrm>
            <a:off x="-364521" y="0"/>
            <a:ext cx="586997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B1051-83A3-C84F-A694-C4944D8A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964" y="1470026"/>
            <a:ext cx="492948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2D8F3-8AFE-1B47-A2AF-90EED203F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964" y="4589463"/>
            <a:ext cx="4929486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99D1C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0D832-73C5-5F4D-9F5D-95AD56AE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593" y="6356350"/>
            <a:ext cx="243839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4B9D2FC-63CC-48A8-B40F-142DB79E5038}" type="datetime1">
              <a:rPr lang="en-US" smtClean="0"/>
              <a:t>5/23/23</a:t>
            </a:fld>
            <a:endParaRPr lang="en-US" dirty="0"/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F21ECB28-16E0-498A-80E4-59BAD6795BD4}"/>
              </a:ext>
            </a:extLst>
          </p:cNvPr>
          <p:cNvSpPr/>
          <p:nvPr userDrawn="1"/>
        </p:nvSpPr>
        <p:spPr>
          <a:xfrm>
            <a:off x="5500913" y="1"/>
            <a:ext cx="287639" cy="6890993"/>
          </a:xfrm>
          <a:prstGeom prst="rect">
            <a:avLst/>
          </a:prstGeom>
          <a:solidFill>
            <a:schemeClr val="bg1">
              <a:lumMod val="95000"/>
            </a:schemeClr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0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843F4-A42D-1B4F-A339-1E11D63D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9EE86-8DFB-BA4A-9DF8-15661289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8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63DC2F2-92AB-1F43-A5F8-0D932F473D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raphic 21">
            <a:extLst>
              <a:ext uri="{FF2B5EF4-FFF2-40B4-BE49-F238E27FC236}">
                <a16:creationId xmlns:a16="http://schemas.microsoft.com/office/drawing/2014/main" id="{6C2B0E96-1CE6-4AAD-9DF7-2C087720042E}"/>
              </a:ext>
            </a:extLst>
          </p:cNvPr>
          <p:cNvSpPr/>
          <p:nvPr userDrawn="1"/>
        </p:nvSpPr>
        <p:spPr>
          <a:xfrm>
            <a:off x="5486399" y="3174"/>
            <a:ext cx="242094" cy="6887820"/>
          </a:xfrm>
          <a:prstGeom prst="rect">
            <a:avLst/>
          </a:prstGeom>
          <a:solidFill>
            <a:srgbClr val="F99D1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0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4FDB0E-6A93-47A5-A3E4-B5F0FD9DF0DA}"/>
              </a:ext>
            </a:extLst>
          </p:cNvPr>
          <p:cNvGrpSpPr/>
          <p:nvPr userDrawn="1"/>
        </p:nvGrpSpPr>
        <p:grpSpPr>
          <a:xfrm>
            <a:off x="10897269" y="164646"/>
            <a:ext cx="970233" cy="1106128"/>
            <a:chOff x="10564913" y="236823"/>
            <a:chExt cx="1341483" cy="152937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CF81F2-EFEA-49F7-974F-5517D248624B}"/>
                </a:ext>
              </a:extLst>
            </p:cNvPr>
            <p:cNvSpPr/>
            <p:nvPr userDrawn="1"/>
          </p:nvSpPr>
          <p:spPr>
            <a:xfrm>
              <a:off x="10970342" y="236823"/>
              <a:ext cx="936054" cy="936054"/>
            </a:xfrm>
            <a:prstGeom prst="ellipse">
              <a:avLst/>
            </a:prstGeom>
            <a:solidFill>
              <a:srgbClr val="F99D1C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D72B46-D2A0-4B02-A46B-2FAC683D2448}"/>
                </a:ext>
              </a:extLst>
            </p:cNvPr>
            <p:cNvSpPr/>
            <p:nvPr userDrawn="1"/>
          </p:nvSpPr>
          <p:spPr>
            <a:xfrm>
              <a:off x="11535146" y="1406316"/>
              <a:ext cx="359884" cy="359884"/>
            </a:xfrm>
            <a:prstGeom prst="ellipse">
              <a:avLst/>
            </a:prstGeom>
            <a:solidFill>
              <a:srgbClr val="F99D1C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C0B6E09-8C3A-4025-A5E2-A5FEB214ACBF}"/>
                </a:ext>
              </a:extLst>
            </p:cNvPr>
            <p:cNvSpPr/>
            <p:nvPr userDrawn="1"/>
          </p:nvSpPr>
          <p:spPr>
            <a:xfrm>
              <a:off x="10564913" y="1049816"/>
              <a:ext cx="359884" cy="359884"/>
            </a:xfrm>
            <a:prstGeom prst="ellipse">
              <a:avLst/>
            </a:prstGeom>
            <a:solidFill>
              <a:srgbClr val="F99D1C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9718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22D7-A7B3-A545-8A76-C7097F5F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D58B-7BAC-444E-86AB-374253786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441F8-21D7-2946-9244-3B30A16B4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6283C-FC10-4D43-AEF3-0F7A25B55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231BD-1426-774B-803C-9B634F1D2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11FF9-3BE0-AC48-AD29-F6EB5B1B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593" y="6356350"/>
            <a:ext cx="2438399" cy="365125"/>
          </a:xfrm>
          <a:prstGeom prst="rect">
            <a:avLst/>
          </a:prstGeom>
        </p:spPr>
        <p:txBody>
          <a:bodyPr/>
          <a:lstStyle/>
          <a:p>
            <a:fld id="{D7615EA3-7F17-4AFF-B8C1-E03004293CCB}" type="datetime1">
              <a:rPr lang="en-US" smtClean="0"/>
              <a:t>5/23/23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EC1F9A-F6F5-1344-AB12-9F2EFCAD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CE121-F6B5-3D4B-88FB-DABB0C35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DC2F2-92AB-1F43-A5F8-0D932F473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1B9A-5515-F14C-808C-30F56B9C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8151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B9705-26E7-8B49-9ACF-ED5ED99D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593" y="6356350"/>
            <a:ext cx="243839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00F9BD82-B166-4310-B72B-69F3D04DA859}" type="datetime1">
              <a:rPr lang="en-US" smtClean="0"/>
              <a:t>5/23/23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7B7C2-D629-B94B-8B6D-67C7451F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705C7-22D1-E041-9D04-85B2B88C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8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63DC2F2-92AB-1F43-A5F8-0D932F473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6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DE69-E4FF-8B4A-A38C-921610BD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EB2EA-F96A-8E4A-A88A-04877463B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858A8-7D9F-A947-B453-19EFADDC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5B34F-819B-9849-B223-48251884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593" y="6356350"/>
            <a:ext cx="243839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7CE8F241-4BAC-4000-8D38-01C0D43E0338}" type="datetime1">
              <a:rPr lang="en-US" smtClean="0"/>
              <a:t>5/23/23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1EC08-36DB-734B-976B-C3707A4E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239D8-6B75-D447-AD05-11653CE0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8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63DC2F2-92AB-1F43-A5F8-0D932F473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57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9947-8E54-7C4E-88AE-1A4976AB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D040B-5260-9741-96B8-9C496E1A0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954AB-AD77-AE44-BB43-485291720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9B2E9-07D8-FF44-8E8A-2CE395B9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593" y="6356350"/>
            <a:ext cx="243839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49E546E-2055-4480-AA20-96E6563ED154}" type="datetime1">
              <a:rPr lang="en-US" smtClean="0"/>
              <a:t>5/23/23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375D7-E783-6B46-9266-CD5473E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07355-8E32-3B48-A1EF-F0E82F40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8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63DC2F2-92AB-1F43-A5F8-0D932F473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00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3DED-FF3E-FB43-975A-F4132449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45208-261E-F943-993C-0DE249E6D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C92AD-1B74-4945-AE5F-84E17FFD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593" y="6356350"/>
            <a:ext cx="243839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7AD5EF74-A14A-4CDD-97D9-3097013FEB24}" type="datetime1">
              <a:rPr lang="en-US" smtClean="0"/>
              <a:t>5/23/23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BEB25-1575-B346-B0FE-1A83EB46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5A343-34E6-B945-881D-94E999A2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8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63DC2F2-92AB-1F43-A5F8-0D932F473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5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D33A76-2AB9-6C46-92A4-0D4058EBB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7CE0B-88E3-1647-A4C4-ED2C9B487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272E4-C30D-EF4C-B693-68AF24FAC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593" y="6356350"/>
            <a:ext cx="243839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9C990F8-9F21-4EE4-876B-56F8F542780C}" type="datetime1">
              <a:rPr lang="en-US" smtClean="0"/>
              <a:t>5/23/23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17CB8-7B4D-B94C-B889-2F5DF8C5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569BC-4938-9C41-A1BC-C3F241B8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8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63DC2F2-92AB-1F43-A5F8-0D932F473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02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D2C5-646D-4C2E-BD5C-8CA0CC32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C1172-94FF-4769-B041-D3EF24214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51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27BC-4119-F044-B545-87937A51F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682" y="3009940"/>
            <a:ext cx="4151998" cy="1527623"/>
          </a:xfrm>
        </p:spPr>
        <p:txBody>
          <a:bodyPr anchor="t">
            <a:normAutofit/>
          </a:bodyPr>
          <a:lstStyle>
            <a:lvl1pPr algn="r">
              <a:defRPr sz="3600" b="1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085FE-3108-A24D-B43E-3125B8017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6682" y="4235509"/>
            <a:ext cx="4151998" cy="512762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5218805-6507-134C-850B-9DA54B6AF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3395" y="311720"/>
            <a:ext cx="3495285" cy="226658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146556-4F9E-4209-825D-24ECC1CDD616}"/>
              </a:ext>
            </a:extLst>
          </p:cNvPr>
          <p:cNvCxnSpPr/>
          <p:nvPr userDrawn="1"/>
        </p:nvCxnSpPr>
        <p:spPr>
          <a:xfrm>
            <a:off x="11639550" y="0"/>
            <a:ext cx="0" cy="4781550"/>
          </a:xfrm>
          <a:prstGeom prst="line">
            <a:avLst/>
          </a:prstGeom>
          <a:ln w="22225">
            <a:solidFill>
              <a:srgbClr val="F99D1C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D52201-918C-4502-BC00-DF7AAECECECB}"/>
              </a:ext>
            </a:extLst>
          </p:cNvPr>
          <p:cNvCxnSpPr>
            <a:cxnSpLocks/>
          </p:cNvCxnSpPr>
          <p:nvPr userDrawn="1"/>
        </p:nvCxnSpPr>
        <p:spPr>
          <a:xfrm>
            <a:off x="11525250" y="0"/>
            <a:ext cx="0" cy="4235509"/>
          </a:xfrm>
          <a:prstGeom prst="line">
            <a:avLst/>
          </a:prstGeom>
          <a:ln w="22225">
            <a:solidFill>
              <a:srgbClr val="2F7784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507593-A623-4213-A6E3-06C230BDEE60}"/>
              </a:ext>
            </a:extLst>
          </p:cNvPr>
          <p:cNvCxnSpPr>
            <a:cxnSpLocks/>
          </p:cNvCxnSpPr>
          <p:nvPr userDrawn="1"/>
        </p:nvCxnSpPr>
        <p:spPr>
          <a:xfrm>
            <a:off x="11791950" y="0"/>
            <a:ext cx="0" cy="4235509"/>
          </a:xfrm>
          <a:prstGeom prst="line">
            <a:avLst/>
          </a:prstGeom>
          <a:ln w="22225">
            <a:solidFill>
              <a:srgbClr val="2F7784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4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27BC-4119-F044-B545-87937A51F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682" y="3009940"/>
            <a:ext cx="4151998" cy="1527623"/>
          </a:xfrm>
        </p:spPr>
        <p:txBody>
          <a:bodyPr anchor="t">
            <a:normAutofit/>
          </a:bodyPr>
          <a:lstStyle>
            <a:lvl1pPr algn="r">
              <a:defRPr sz="3600" b="1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085FE-3108-A24D-B43E-3125B8017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6682" y="4235509"/>
            <a:ext cx="4151998" cy="512762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5218805-6507-134C-850B-9DA54B6AF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3395" y="311720"/>
            <a:ext cx="3495285" cy="2266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9EA955-9DE8-DE4D-BEB6-A23A437EFDFC}"/>
              </a:ext>
            </a:extLst>
          </p:cNvPr>
          <p:cNvSpPr txBox="1"/>
          <p:nvPr userDrawn="1"/>
        </p:nvSpPr>
        <p:spPr>
          <a:xfrm>
            <a:off x="5582096" y="6398969"/>
            <a:ext cx="1027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 dirty="0">
                <a:solidFill>
                  <a:schemeClr val="accent4"/>
                </a:solidFill>
                <a:latin typeface=""/>
              </a:rPr>
              <a:t>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146556-4F9E-4209-825D-24ECC1CDD616}"/>
              </a:ext>
            </a:extLst>
          </p:cNvPr>
          <p:cNvCxnSpPr/>
          <p:nvPr userDrawn="1"/>
        </p:nvCxnSpPr>
        <p:spPr>
          <a:xfrm>
            <a:off x="11639550" y="0"/>
            <a:ext cx="0" cy="4781550"/>
          </a:xfrm>
          <a:prstGeom prst="line">
            <a:avLst/>
          </a:prstGeom>
          <a:ln w="22225">
            <a:solidFill>
              <a:srgbClr val="F99D1C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D52201-918C-4502-BC00-DF7AAECECECB}"/>
              </a:ext>
            </a:extLst>
          </p:cNvPr>
          <p:cNvCxnSpPr>
            <a:cxnSpLocks/>
          </p:cNvCxnSpPr>
          <p:nvPr userDrawn="1"/>
        </p:nvCxnSpPr>
        <p:spPr>
          <a:xfrm>
            <a:off x="11525250" y="0"/>
            <a:ext cx="0" cy="4235509"/>
          </a:xfrm>
          <a:prstGeom prst="line">
            <a:avLst/>
          </a:prstGeom>
          <a:ln w="22225">
            <a:solidFill>
              <a:srgbClr val="2F7784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507593-A623-4213-A6E3-06C230BDEE60}"/>
              </a:ext>
            </a:extLst>
          </p:cNvPr>
          <p:cNvCxnSpPr>
            <a:cxnSpLocks/>
          </p:cNvCxnSpPr>
          <p:nvPr userDrawn="1"/>
        </p:nvCxnSpPr>
        <p:spPr>
          <a:xfrm>
            <a:off x="11791950" y="0"/>
            <a:ext cx="0" cy="4235509"/>
          </a:xfrm>
          <a:prstGeom prst="line">
            <a:avLst/>
          </a:prstGeom>
          <a:ln w="22225">
            <a:solidFill>
              <a:srgbClr val="2F7784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person, indoor, conference room&#10;&#10;Description automatically generated">
            <a:extLst>
              <a:ext uri="{FF2B5EF4-FFF2-40B4-BE49-F238E27FC236}">
                <a16:creationId xmlns:a16="http://schemas.microsoft.com/office/drawing/2014/main" id="{103CC1F8-92A6-42F4-80A4-55BC69F7E0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717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46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1E7C-9273-4277-965C-BB5BB51B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5870E-C009-4611-A952-0CBE9F1F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593" y="6356350"/>
            <a:ext cx="2438399" cy="365125"/>
          </a:xfrm>
          <a:prstGeom prst="rect">
            <a:avLst/>
          </a:prstGeom>
        </p:spPr>
        <p:txBody>
          <a:bodyPr/>
          <a:lstStyle/>
          <a:p>
            <a:fld id="{02850194-86D4-4E3E-8576-483AE6627914}" type="datetime1">
              <a:rPr lang="en-US" smtClean="0"/>
              <a:t>5/23/23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BACA5-CC9B-400D-8AFF-2919D36E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1ABF7-4F59-44C9-A9D4-F267F753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DC2F2-92AB-1F43-A5F8-0D932F473D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55DA4F-2E17-492E-8E63-7952518848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1562100"/>
            <a:ext cx="10239375" cy="3225800"/>
          </a:xfrm>
        </p:spPr>
        <p:txBody>
          <a:bodyPr lIns="0"/>
          <a:lstStyle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41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F52C-6304-F143-830B-1D325F3C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1343025"/>
            <a:ext cx="5124451" cy="1328737"/>
          </a:xfrm>
        </p:spPr>
        <p:txBody>
          <a:bodyPr anchor="t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AC3CF-D8F5-894A-BAEF-FACD3DBE9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2" y="2851149"/>
            <a:ext cx="5124451" cy="2663826"/>
          </a:xfrm>
        </p:spPr>
        <p:txBody>
          <a:bodyPr>
            <a:normAutofit/>
          </a:bodyPr>
          <a:lstStyle>
            <a:lvl1pPr marL="0" indent="0">
              <a:lnSpc>
                <a:spcPts val="2220"/>
              </a:lnSpc>
              <a:buFontTx/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ts val="2220"/>
              </a:lnSpc>
              <a:buFontTx/>
              <a:buNone/>
              <a:defRPr sz="1800">
                <a:solidFill>
                  <a:schemeClr val="tx2"/>
                </a:solidFill>
                <a:latin typeface="+mn-lt"/>
              </a:defRPr>
            </a:lvl2pPr>
            <a:lvl3pPr marL="914400" indent="0">
              <a:lnSpc>
                <a:spcPts val="2220"/>
              </a:lnSpc>
              <a:buFontTx/>
              <a:buNone/>
              <a:defRPr sz="1800">
                <a:solidFill>
                  <a:schemeClr val="tx2"/>
                </a:solidFill>
                <a:latin typeface="+mn-lt"/>
              </a:defRPr>
            </a:lvl3pPr>
            <a:lvl4pPr marL="1371600" indent="0">
              <a:lnSpc>
                <a:spcPts val="2220"/>
              </a:lnSpc>
              <a:buFontTx/>
              <a:buNone/>
              <a:defRPr sz="1800">
                <a:solidFill>
                  <a:schemeClr val="tx2"/>
                </a:solidFill>
                <a:latin typeface="+mn-lt"/>
              </a:defRPr>
            </a:lvl4pPr>
            <a:lvl5pPr marL="1828800" indent="0">
              <a:lnSpc>
                <a:spcPts val="2220"/>
              </a:lnSpc>
              <a:buFontTx/>
              <a:buNone/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CC1AB-0EE4-0648-B86D-BDDF23817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51149"/>
            <a:ext cx="5500688" cy="2663826"/>
          </a:xfrm>
        </p:spPr>
        <p:txBody>
          <a:bodyPr>
            <a:normAutofit/>
          </a:bodyPr>
          <a:lstStyle>
            <a:lvl1pPr>
              <a:lnSpc>
                <a:spcPts val="222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lnSpc>
                <a:spcPts val="2220"/>
              </a:lnSpc>
              <a:defRPr sz="1800" b="1" i="0">
                <a:solidFill>
                  <a:schemeClr val="accent2"/>
                </a:solidFill>
                <a:latin typeface="+mn-lt"/>
              </a:defRPr>
            </a:lvl2pPr>
            <a:lvl3pPr>
              <a:lnSpc>
                <a:spcPts val="2220"/>
              </a:lnSpc>
              <a:defRPr sz="1800">
                <a:solidFill>
                  <a:schemeClr val="accent1"/>
                </a:solidFill>
                <a:latin typeface="+mn-lt"/>
              </a:defRPr>
            </a:lvl3pPr>
            <a:lvl4pPr>
              <a:lnSpc>
                <a:spcPts val="2220"/>
              </a:lnSpc>
              <a:defRPr sz="1800" b="1" i="0">
                <a:solidFill>
                  <a:schemeClr val="accent2"/>
                </a:solidFill>
                <a:latin typeface="+mn-lt"/>
              </a:defRPr>
            </a:lvl4pPr>
            <a:lvl5pPr>
              <a:lnSpc>
                <a:spcPts val="2220"/>
              </a:lnSpc>
              <a:defRPr sz="18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5040E-7BC6-FE4F-B0A2-1F4B32C6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DC2F2-92AB-1F43-A5F8-0D932F473D6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C6805B8-DADF-074C-ADF4-53D9096A4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878"/>
          <a:stretch/>
        </p:blipFill>
        <p:spPr>
          <a:xfrm>
            <a:off x="642936" y="5751454"/>
            <a:ext cx="1312350" cy="74142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BC4D8AD-0955-D040-8D47-613125A192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0" y="1000125"/>
            <a:ext cx="5500688" cy="1671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EA955-9DE8-DE4D-BEB6-A23A437EFDFC}"/>
              </a:ext>
            </a:extLst>
          </p:cNvPr>
          <p:cNvSpPr txBox="1"/>
          <p:nvPr userDrawn="1"/>
        </p:nvSpPr>
        <p:spPr>
          <a:xfrm>
            <a:off x="1955286" y="6231468"/>
            <a:ext cx="134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>
                <a:solidFill>
                  <a:schemeClr val="accent1"/>
                </a:solidFill>
                <a:latin typeface=""/>
              </a:rPr>
              <a:t>illumifin.com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EA955-9DE8-DE4D-BEB6-A23A437EFDFC}"/>
              </a:ext>
            </a:extLst>
          </p:cNvPr>
          <p:cNvSpPr txBox="1"/>
          <p:nvPr userDrawn="1"/>
        </p:nvSpPr>
        <p:spPr>
          <a:xfrm>
            <a:off x="5584565" y="6231468"/>
            <a:ext cx="1027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 dirty="0">
                <a:solidFill>
                  <a:schemeClr val="accent4"/>
                </a:solidFill>
                <a:latin typeface="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1893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F52C-6304-F143-830B-1D325F3C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1343025"/>
            <a:ext cx="5124451" cy="740237"/>
          </a:xfrm>
        </p:spPr>
        <p:txBody>
          <a:bodyPr anchor="t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CC1AB-0EE4-0648-B86D-BDDF23817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112" y="2204548"/>
            <a:ext cx="11153814" cy="3310427"/>
          </a:xfrm>
        </p:spPr>
        <p:txBody>
          <a:bodyPr>
            <a:normAutofit/>
          </a:bodyPr>
          <a:lstStyle>
            <a:lvl1pPr>
              <a:lnSpc>
                <a:spcPts val="222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lnSpc>
                <a:spcPts val="2220"/>
              </a:lnSpc>
              <a:defRPr sz="1800" b="1" i="0">
                <a:solidFill>
                  <a:schemeClr val="accent2"/>
                </a:solidFill>
                <a:latin typeface="+mn-lt"/>
              </a:defRPr>
            </a:lvl2pPr>
            <a:lvl3pPr>
              <a:lnSpc>
                <a:spcPts val="2220"/>
              </a:lnSpc>
              <a:defRPr sz="1800">
                <a:solidFill>
                  <a:schemeClr val="accent1"/>
                </a:solidFill>
                <a:latin typeface="+mn-lt"/>
              </a:defRPr>
            </a:lvl3pPr>
            <a:lvl4pPr>
              <a:lnSpc>
                <a:spcPts val="2220"/>
              </a:lnSpc>
              <a:defRPr sz="1800" b="1" i="0">
                <a:solidFill>
                  <a:schemeClr val="accent2"/>
                </a:solidFill>
                <a:latin typeface="+mn-lt"/>
              </a:defRPr>
            </a:lvl4pPr>
            <a:lvl5pPr>
              <a:lnSpc>
                <a:spcPts val="2220"/>
              </a:lnSpc>
              <a:defRPr sz="18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5040E-7BC6-FE4F-B0A2-1F4B32C6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DE879B-BCCF-411E-A46B-37C6BB808EF5}"/>
              </a:ext>
            </a:extLst>
          </p:cNvPr>
          <p:cNvSpPr/>
          <p:nvPr userDrawn="1"/>
        </p:nvSpPr>
        <p:spPr>
          <a:xfrm>
            <a:off x="2091725" y="6329779"/>
            <a:ext cx="1367131" cy="35509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4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et 1.png"/>
          <p:cNvPicPr>
            <a:picLocks noChangeAspect="1"/>
          </p:cNvPicPr>
          <p:nvPr userDrawn="1"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02" y="1017301"/>
            <a:ext cx="5431211" cy="4567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0F52C-6304-F143-830B-1D325F3C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982" y="2868085"/>
            <a:ext cx="7736130" cy="1826390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5040E-7BC6-FE4F-B0A2-1F4B32C6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F52C-6304-F143-830B-1D325F3C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1239953"/>
            <a:ext cx="10134374" cy="581910"/>
          </a:xfrm>
        </p:spPr>
        <p:txBody>
          <a:bodyPr anchor="t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5040E-7BC6-FE4F-B0A2-1F4B32C6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DC2F2-92AB-1F43-A5F8-0D932F473D6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C6805B8-DADF-074C-ADF4-53D9096A4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878"/>
          <a:stretch/>
        </p:blipFill>
        <p:spPr>
          <a:xfrm>
            <a:off x="642936" y="5751454"/>
            <a:ext cx="1312350" cy="741421"/>
          </a:xfrm>
          <a:prstGeom prst="rect">
            <a:avLst/>
          </a:prstGeom>
        </p:spPr>
      </p:pic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1F292E2D-59A5-564E-820A-D8984AB2FBE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2936" y="1847850"/>
            <a:ext cx="11029952" cy="364013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EA955-9DE8-DE4D-BEB6-A23A437EFDFC}"/>
              </a:ext>
            </a:extLst>
          </p:cNvPr>
          <p:cNvSpPr txBox="1"/>
          <p:nvPr userDrawn="1"/>
        </p:nvSpPr>
        <p:spPr>
          <a:xfrm>
            <a:off x="1955286" y="6231468"/>
            <a:ext cx="134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>
                <a:solidFill>
                  <a:schemeClr val="accent1"/>
                </a:solidFill>
                <a:latin typeface=""/>
              </a:rPr>
              <a:t>illumifin.com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EA955-9DE8-DE4D-BEB6-A23A437EFDFC}"/>
              </a:ext>
            </a:extLst>
          </p:cNvPr>
          <p:cNvSpPr txBox="1"/>
          <p:nvPr userDrawn="1"/>
        </p:nvSpPr>
        <p:spPr>
          <a:xfrm>
            <a:off x="5584565" y="6231468"/>
            <a:ext cx="1027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 dirty="0">
                <a:solidFill>
                  <a:schemeClr val="accent4"/>
                </a:solidFill>
                <a:latin typeface=""/>
              </a:rPr>
              <a:t>Confidential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2352882-C801-4D23-ACCF-1BC23B0FAF36}"/>
              </a:ext>
            </a:extLst>
          </p:cNvPr>
          <p:cNvSpPr txBox="1">
            <a:spLocks/>
          </p:cNvSpPr>
          <p:nvPr userDrawn="1"/>
        </p:nvSpPr>
        <p:spPr>
          <a:xfrm>
            <a:off x="741275" y="145267"/>
            <a:ext cx="9332907" cy="339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9B82B-732B-6E4B-8244-014F2584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8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DC2F2-92AB-1F43-A5F8-0D932F473D6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5218805-6507-134C-850B-9DA54B6AF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0672" y="1803401"/>
            <a:ext cx="5005518" cy="3245918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914400" y="3940830"/>
            <a:ext cx="2366049" cy="0"/>
          </a:xfrm>
          <a:prstGeom prst="line">
            <a:avLst/>
          </a:prstGeom>
          <a:ln>
            <a:solidFill>
              <a:srgbClr val="2F778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 flipH="1">
            <a:off x="8896300" y="3940830"/>
            <a:ext cx="2368296" cy="0"/>
          </a:xfrm>
          <a:prstGeom prst="line">
            <a:avLst/>
          </a:prstGeom>
          <a:ln>
            <a:solidFill>
              <a:srgbClr val="2F778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23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3DC81CF-52A4-4615-9D6F-03934000B2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077077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95" imgH="396" progId="TCLayout.ActiveDocument.1">
                  <p:embed/>
                </p:oleObj>
              </mc:Choice>
              <mc:Fallback>
                <p:oleObj name="think-cell Slide" r:id="rId22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3DC81CF-52A4-4615-9D6F-03934000B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4773E-1C48-A649-BCB9-47573148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75" y="145267"/>
            <a:ext cx="9332907" cy="339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A2EAE-2BDA-FD4B-83B5-1B913AC86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800" y="1825625"/>
            <a:ext cx="10541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956450-2449-41D0-9266-8A5EE80DE45D}"/>
              </a:ext>
            </a:extLst>
          </p:cNvPr>
          <p:cNvCxnSpPr>
            <a:cxnSpLocks/>
          </p:cNvCxnSpPr>
          <p:nvPr userDrawn="1"/>
        </p:nvCxnSpPr>
        <p:spPr>
          <a:xfrm>
            <a:off x="-3" y="545978"/>
            <a:ext cx="11382389" cy="0"/>
          </a:xfrm>
          <a:prstGeom prst="line">
            <a:avLst/>
          </a:prstGeom>
          <a:ln w="22225">
            <a:solidFill>
              <a:srgbClr val="F99D1C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8DE3F6-2D97-4456-A98B-8B5DDC576697}"/>
              </a:ext>
            </a:extLst>
          </p:cNvPr>
          <p:cNvSpPr txBox="1"/>
          <p:nvPr userDrawn="1"/>
        </p:nvSpPr>
        <p:spPr>
          <a:xfrm>
            <a:off x="10497728" y="6513225"/>
            <a:ext cx="880679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5E8E41D4-C127-4AE9-8C8D-A854D541638A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36073CCD-60C4-458B-883A-64185E038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b="12878"/>
          <a:stretch/>
        </p:blipFill>
        <p:spPr>
          <a:xfrm>
            <a:off x="10643123" y="68946"/>
            <a:ext cx="735284" cy="4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1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>
          <p15:clr>
            <a:srgbClr val="F26B43"/>
          </p15:clr>
        </p15:guide>
        <p15:guide id="2" pos="512">
          <p15:clr>
            <a:srgbClr val="F26B43"/>
          </p15:clr>
        </p15:guide>
        <p15:guide id="3" pos="7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620-AE88-4F14-A904-C911DDFD16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PolicyHub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9533A-68EF-4A5E-B5BD-DB7C7FAE26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10, 2023</a:t>
            </a:r>
          </a:p>
        </p:txBody>
      </p:sp>
    </p:spTree>
    <p:extLst>
      <p:ext uri="{BB962C8B-B14F-4D97-AF65-F5344CB8AC3E}">
        <p14:creationId xmlns:p14="http://schemas.microsoft.com/office/powerpoint/2010/main" val="3090051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4B73-91A2-4426-8B56-D51F66FE2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Documents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2FBB0C-8BF8-485F-AFD1-96B4C0384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287" y="1377195"/>
            <a:ext cx="7749587" cy="4351338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1839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BAD1A0-328E-4419-80DC-F57AC0C56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82" y="1797158"/>
            <a:ext cx="9978993" cy="38986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CCD4C-A0E5-467E-B484-D2E74C94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Documents – upload functionality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C72FD0B-8656-48DB-92AE-B5D190EE4F51}"/>
              </a:ext>
            </a:extLst>
          </p:cNvPr>
          <p:cNvSpPr/>
          <p:nvPr/>
        </p:nvSpPr>
        <p:spPr>
          <a:xfrm rot="1885640">
            <a:off x="4017818" y="2641600"/>
            <a:ext cx="267855" cy="508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7D62BA1-3B38-4B1C-B72E-307F56DA82A9}"/>
              </a:ext>
            </a:extLst>
          </p:cNvPr>
          <p:cNvSpPr/>
          <p:nvPr/>
        </p:nvSpPr>
        <p:spPr>
          <a:xfrm rot="16200000">
            <a:off x="8884832" y="3951680"/>
            <a:ext cx="267855" cy="508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9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EDC2B9-B153-4F0C-AC3F-ACA651F46B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6050"/>
            <a:ext cx="9332913" cy="338138"/>
          </a:xfrm>
        </p:spPr>
        <p:txBody>
          <a:bodyPr/>
          <a:lstStyle/>
          <a:p>
            <a:r>
              <a:rPr lang="en-US" dirty="0"/>
              <a:t>Policyholder profile – Message Center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F466A1-FAE0-47C1-BE66-A5399CB0838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100138"/>
            <a:ext cx="9180513" cy="2600325"/>
          </a:xfr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00354A-433B-474E-8741-D7D72DCBF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451" y="2471702"/>
            <a:ext cx="7321516" cy="36878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4A5EDF-8902-4126-9000-02C118B951E1}"/>
              </a:ext>
            </a:extLst>
          </p:cNvPr>
          <p:cNvSpPr txBox="1"/>
          <p:nvPr/>
        </p:nvSpPr>
        <p:spPr>
          <a:xfrm>
            <a:off x="288693" y="4210679"/>
            <a:ext cx="3991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Send email messages directly to the </a:t>
            </a:r>
            <a:r>
              <a:rPr lang="en-US" sz="1600" b="1" dirty="0"/>
              <a:t>Customer Service </a:t>
            </a:r>
            <a:r>
              <a:rPr lang="en-US" sz="1600" dirty="0"/>
              <a:t>team through the</a:t>
            </a:r>
          </a:p>
          <a:p>
            <a:r>
              <a:rPr lang="en-US" sz="1600" b="1" dirty="0"/>
              <a:t>Message Center.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D2977-5912-1821-D769-911BB9B9DD38}"/>
              </a:ext>
            </a:extLst>
          </p:cNvPr>
          <p:cNvSpPr txBox="1"/>
          <p:nvPr/>
        </p:nvSpPr>
        <p:spPr>
          <a:xfrm>
            <a:off x="585788" y="6200775"/>
            <a:ext cx="214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Order code: </a:t>
            </a:r>
            <a:r>
              <a:rPr lang="en-US" sz="1000" b="1" i="0" dirty="0">
                <a:solidFill>
                  <a:schemeClr val="tx1">
                    <a:lumMod val="50000"/>
                  </a:schemeClr>
                </a:solidFill>
                <a:effectLst/>
              </a:rPr>
              <a:t>MG-LTCG-PPT001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5/23</a:t>
            </a:r>
            <a:r>
              <a:rPr lang="en-US" sz="1000" b="1" dirty="0">
                <a:solidFill>
                  <a:schemeClr val="tx1">
                    <a:lumMod val="50000"/>
                  </a:schemeClr>
                </a:solidFill>
              </a:rPr>
              <a:t>  Z02</a:t>
            </a:r>
            <a:endParaRPr 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93F37F-5102-45C6-9D85-156BB1A9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59661-590E-43C0-9863-F270E775C911}"/>
              </a:ext>
            </a:extLst>
          </p:cNvPr>
          <p:cNvSpPr txBox="1"/>
          <p:nvPr/>
        </p:nvSpPr>
        <p:spPr>
          <a:xfrm>
            <a:off x="582807" y="1988373"/>
            <a:ext cx="3813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There are </a:t>
            </a:r>
            <a:r>
              <a:rPr lang="en-US" sz="1400" b="1" dirty="0"/>
              <a:t>three quick access links</a:t>
            </a:r>
            <a:r>
              <a:rPr lang="en-US" sz="1400" dirty="0"/>
              <a:t> to the most frequently used locations in the portal, including the </a:t>
            </a:r>
            <a:r>
              <a:rPr lang="en-US" sz="1400" b="1" dirty="0"/>
              <a:t>LTC Resource Center</a:t>
            </a:r>
            <a:r>
              <a:rPr lang="en-US" sz="1400" dirty="0"/>
              <a:t>, which contain many commonly used </a:t>
            </a:r>
            <a:r>
              <a:rPr lang="en-US" sz="1400" b="1" dirty="0"/>
              <a:t>forms</a:t>
            </a:r>
            <a:r>
              <a:rPr lang="en-US" sz="1400" dirty="0"/>
              <a:t> that are available for download.</a:t>
            </a:r>
          </a:p>
          <a:p>
            <a:endParaRPr lang="en-US" sz="1400" dirty="0">
              <a:highlight>
                <a:srgbClr val="00FF00"/>
              </a:highlight>
            </a:endParaRP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Flex spaces </a:t>
            </a:r>
            <a:r>
              <a:rPr lang="en-US" sz="1400" dirty="0"/>
              <a:t>are chosen by the carrier and can be customized with articles, current events, announcements, videos, etc.</a:t>
            </a:r>
            <a:endParaRPr lang="en-US" sz="14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736D1-0D08-4623-82C1-6444D3755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33" y="920942"/>
            <a:ext cx="5931507" cy="50161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42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CA9CAA-2FB5-4F8E-AECE-2A92836F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and benefits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670F1-1697-405C-855B-3FE0469444EF}"/>
              </a:ext>
            </a:extLst>
          </p:cNvPr>
          <p:cNvSpPr txBox="1"/>
          <p:nvPr/>
        </p:nvSpPr>
        <p:spPr>
          <a:xfrm>
            <a:off x="0" y="1631599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View policy benefits and coverages: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Benefit maximums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Policy features</a:t>
            </a:r>
          </a:p>
          <a:p>
            <a:pPr lvl="1"/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E3D4E-EAB2-4AB3-9FF1-A97FF8D2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149497"/>
            <a:ext cx="7571620" cy="4874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AC358D79-EA0A-4C9C-905E-29EEB191AE54}"/>
              </a:ext>
            </a:extLst>
          </p:cNvPr>
          <p:cNvSpPr/>
          <p:nvPr/>
        </p:nvSpPr>
        <p:spPr>
          <a:xfrm>
            <a:off x="1975036" y="2744367"/>
            <a:ext cx="2017059" cy="421341"/>
          </a:xfrm>
          <a:prstGeom prst="borderCallout1">
            <a:avLst>
              <a:gd name="adj1" fmla="val -8910"/>
              <a:gd name="adj2" fmla="val 70778"/>
              <a:gd name="adj3" fmla="val -49601"/>
              <a:gd name="adj4" fmla="val 112945"/>
            </a:avLst>
          </a:prstGeom>
          <a:solidFill>
            <a:schemeClr val="accent2"/>
          </a:solidFill>
          <a:ln w="19050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Link takes user back to LincolnFinancial.com</a:t>
            </a:r>
          </a:p>
        </p:txBody>
      </p:sp>
    </p:spTree>
    <p:extLst>
      <p:ext uri="{BB962C8B-B14F-4D97-AF65-F5344CB8AC3E}">
        <p14:creationId xmlns:p14="http://schemas.microsoft.com/office/powerpoint/2010/main" val="347180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03410F-9E8F-45B4-82FB-CB1B2133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Claim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11D13-97C3-4331-8CB2-768F314C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17" y="947479"/>
            <a:ext cx="7230084" cy="539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540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03410F-9E8F-45B4-82FB-CB1B2133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– currently on claim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B4C46-E38B-4255-9CB7-C0FC5A288B5A}"/>
              </a:ext>
            </a:extLst>
          </p:cNvPr>
          <p:cNvSpPr txBox="1"/>
          <p:nvPr/>
        </p:nvSpPr>
        <p:spPr>
          <a:xfrm>
            <a:off x="105113" y="1704349"/>
            <a:ext cx="39917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View processed benefit eligibility: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Dates of eligibility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Approved </a:t>
            </a:r>
            <a:r>
              <a:rPr lang="en-US" sz="1600" b="1" dirty="0"/>
              <a:t>providers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Approved </a:t>
            </a:r>
            <a:r>
              <a:rPr lang="en-US" sz="1600" b="1" dirty="0"/>
              <a:t>benefits</a:t>
            </a:r>
          </a:p>
          <a:p>
            <a:pPr lvl="1"/>
            <a:endParaRPr lang="en-US" sz="1600" dirty="0"/>
          </a:p>
          <a:p>
            <a:r>
              <a:rPr lang="en-US" sz="1600" dirty="0"/>
              <a:t>This page also shows any previously approved benefit eligibility information.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5E93E-55A0-4F33-AC1C-1E556465C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935" y="1009079"/>
            <a:ext cx="6494165" cy="528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55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03410F-9E8F-45B4-82FB-CB1B2133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– pending claim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B4C46-E38B-4255-9CB7-C0FC5A288B5A}"/>
              </a:ext>
            </a:extLst>
          </p:cNvPr>
          <p:cNvSpPr txBox="1"/>
          <p:nvPr/>
        </p:nvSpPr>
        <p:spPr>
          <a:xfrm>
            <a:off x="266478" y="1431888"/>
            <a:ext cx="3991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Access current </a:t>
            </a:r>
            <a:r>
              <a:rPr lang="en-US" sz="1400" b="1" dirty="0"/>
              <a:t>status of claim</a:t>
            </a:r>
            <a:r>
              <a:rPr lang="en-US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Initiated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Requirements ordered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Requirements received/pending decision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Eligibility decision completed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8B9B9-B264-4545-B08B-F981D5AB0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027" y="1177860"/>
            <a:ext cx="6862512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93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03410F-9E8F-45B4-82FB-CB1B2133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Submitted claims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C1F47-EF2A-4A57-AC8A-91B49C923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499" y="6346826"/>
            <a:ext cx="471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525017-6BFD-4012-8ED1-3269D47D94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7642C-7CB3-4A0F-96F8-37A57FF0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15" y="1642584"/>
            <a:ext cx="6481730" cy="301435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EB2B8-27A6-4901-BB46-DA0BE09EA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145" y="3076575"/>
            <a:ext cx="6109354" cy="2904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9C819C3-9586-4DFA-B892-2D45860DD8AB}"/>
              </a:ext>
            </a:extLst>
          </p:cNvPr>
          <p:cNvSpPr/>
          <p:nvPr/>
        </p:nvSpPr>
        <p:spPr>
          <a:xfrm rot="459358" flipV="1">
            <a:off x="1116831" y="3857186"/>
            <a:ext cx="4419737" cy="23932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754CE-94D8-4C5C-828E-3157B4951E44}"/>
              </a:ext>
            </a:extLst>
          </p:cNvPr>
          <p:cNvSpPr txBox="1"/>
          <p:nvPr/>
        </p:nvSpPr>
        <p:spPr>
          <a:xfrm>
            <a:off x="7662360" y="1722290"/>
            <a:ext cx="3991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Claim ID </a:t>
            </a:r>
            <a:r>
              <a:rPr lang="en-US" sz="1400" dirty="0"/>
              <a:t>link directs the user to the </a:t>
            </a:r>
            <a:r>
              <a:rPr lang="en-US" sz="1400" b="1" dirty="0"/>
              <a:t>Claim Details </a:t>
            </a:r>
            <a:r>
              <a:rPr lang="en-US" sz="1400" dirty="0"/>
              <a:t>screen.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762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03410F-9E8F-45B4-82FB-CB1B2133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payments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32152-5930-4385-B917-7F0775935F4C}"/>
              </a:ext>
            </a:extLst>
          </p:cNvPr>
          <p:cNvSpPr txBox="1"/>
          <p:nvPr/>
        </p:nvSpPr>
        <p:spPr>
          <a:xfrm>
            <a:off x="340613" y="1505978"/>
            <a:ext cx="2535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Access </a:t>
            </a:r>
            <a:r>
              <a:rPr lang="en-US" sz="1400" b="1" dirty="0"/>
              <a:t>claim payment </a:t>
            </a:r>
            <a:r>
              <a:rPr lang="en-US" sz="1400" dirty="0"/>
              <a:t>details and download </a:t>
            </a:r>
            <a:r>
              <a:rPr lang="en-US" sz="1400" b="1" dirty="0"/>
              <a:t>Explanation of Benefits.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EC845-3E05-480D-A23E-83AD73CC4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2"/>
          <a:stretch/>
        </p:blipFill>
        <p:spPr>
          <a:xfrm>
            <a:off x="3110426" y="1276349"/>
            <a:ext cx="8219048" cy="440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63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03410F-9E8F-45B4-82FB-CB1B2133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Policyholder profile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13492-C5C0-429F-BB9B-8C21EEA84F6B}"/>
              </a:ext>
            </a:extLst>
          </p:cNvPr>
          <p:cNvSpPr txBox="1"/>
          <p:nvPr/>
        </p:nvSpPr>
        <p:spPr>
          <a:xfrm>
            <a:off x="266478" y="1255440"/>
            <a:ext cx="43324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Demographics: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List of </a:t>
            </a:r>
            <a:r>
              <a:rPr lang="en-US" sz="1400" b="1" dirty="0"/>
              <a:t>Designees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Optional to allow edits to </a:t>
            </a:r>
            <a:r>
              <a:rPr lang="en-US" sz="1400" b="1" dirty="0"/>
              <a:t>Demographics</a:t>
            </a:r>
          </a:p>
          <a:p>
            <a:pPr lvl="1"/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/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8A725-DFDD-487E-A514-3EE531895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8" r="11620" b="8109"/>
          <a:stretch/>
        </p:blipFill>
        <p:spPr>
          <a:xfrm>
            <a:off x="4861386" y="691277"/>
            <a:ext cx="6330489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6024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llumifin Theme">
  <a:themeElements>
    <a:clrScheme name="Illumifin">
      <a:dk1>
        <a:srgbClr val="1F5368"/>
      </a:dk1>
      <a:lt1>
        <a:srgbClr val="FFFFFF"/>
      </a:lt1>
      <a:dk2>
        <a:srgbClr val="58595B"/>
      </a:dk2>
      <a:lt2>
        <a:srgbClr val="B3BBBF"/>
      </a:lt2>
      <a:accent1>
        <a:srgbClr val="2F7783"/>
      </a:accent1>
      <a:accent2>
        <a:srgbClr val="F99D1C"/>
      </a:accent2>
      <a:accent3>
        <a:srgbClr val="FFE850"/>
      </a:accent3>
      <a:accent4>
        <a:srgbClr val="99C3C7"/>
      </a:accent4>
      <a:accent5>
        <a:srgbClr val="FECF8D"/>
      </a:accent5>
      <a:accent6>
        <a:srgbClr val="FFF8B6"/>
      </a:accent6>
      <a:hlink>
        <a:srgbClr val="2F7783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211</Words>
  <Application>Microsoft Macintosh PowerPoint</Application>
  <PresentationFormat>Widescreen</PresentationFormat>
  <Paragraphs>50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Illumifin Theme</vt:lpstr>
      <vt:lpstr>think-cell Slide</vt:lpstr>
      <vt:lpstr>PolicyHub Overview</vt:lpstr>
      <vt:lpstr>Homepage</vt:lpstr>
      <vt:lpstr>Policy and benefits</vt:lpstr>
      <vt:lpstr>Starting a Claim</vt:lpstr>
      <vt:lpstr>Eligibility – currently on claim</vt:lpstr>
      <vt:lpstr>Eligibility – pending claim</vt:lpstr>
      <vt:lpstr>Submitted claims</vt:lpstr>
      <vt:lpstr>Claim payments</vt:lpstr>
      <vt:lpstr>Policyholder profile</vt:lpstr>
      <vt:lpstr>My Documents</vt:lpstr>
      <vt:lpstr>My Documents – upload functionality</vt:lpstr>
      <vt:lpstr>Policyholder profile – Message Center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Danges</dc:creator>
  <cp:lastModifiedBy>Kazmierczak, Nancy</cp:lastModifiedBy>
  <cp:revision>44</cp:revision>
  <dcterms:created xsi:type="dcterms:W3CDTF">2022-12-29T12:11:00Z</dcterms:created>
  <dcterms:modified xsi:type="dcterms:W3CDTF">2023-05-23T17:52:40Z</dcterms:modified>
</cp:coreProperties>
</file>