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8" r:id="rId1"/>
    <p:sldMasterId id="2147483863" r:id="rId2"/>
    <p:sldMasterId id="2147483914" r:id="rId3"/>
    <p:sldMasterId id="2147483965" r:id="rId4"/>
    <p:sldMasterId id="2147484319" r:id="rId5"/>
    <p:sldMasterId id="2147483970" r:id="rId6"/>
    <p:sldMasterId id="2147484297" r:id="rId7"/>
    <p:sldMasterId id="2147483977" r:id="rId8"/>
    <p:sldMasterId id="2147484381" r:id="rId9"/>
    <p:sldMasterId id="2147484392" r:id="rId10"/>
    <p:sldMasterId id="2147484396" r:id="rId11"/>
    <p:sldMasterId id="2147484423" r:id="rId12"/>
  </p:sldMasterIdLst>
  <p:notesMasterIdLst>
    <p:notesMasterId r:id="rId52"/>
  </p:notesMasterIdLst>
  <p:handoutMasterIdLst>
    <p:handoutMasterId r:id="rId53"/>
  </p:handoutMasterIdLst>
  <p:sldIdLst>
    <p:sldId id="1138" r:id="rId13"/>
    <p:sldId id="1172" r:id="rId14"/>
    <p:sldId id="1209" r:id="rId15"/>
    <p:sldId id="1210" r:id="rId16"/>
    <p:sldId id="1174" r:id="rId17"/>
    <p:sldId id="1175" r:id="rId18"/>
    <p:sldId id="1176" r:id="rId19"/>
    <p:sldId id="1177" r:id="rId20"/>
    <p:sldId id="1178" r:id="rId21"/>
    <p:sldId id="1179" r:id="rId22"/>
    <p:sldId id="1180" r:id="rId23"/>
    <p:sldId id="1181" r:id="rId24"/>
    <p:sldId id="1182" r:id="rId25"/>
    <p:sldId id="1183" r:id="rId26"/>
    <p:sldId id="1185" r:id="rId27"/>
    <p:sldId id="1186" r:id="rId28"/>
    <p:sldId id="1184" r:id="rId29"/>
    <p:sldId id="1187" r:id="rId30"/>
    <p:sldId id="1188" r:id="rId31"/>
    <p:sldId id="1355" r:id="rId32"/>
    <p:sldId id="1190" r:id="rId33"/>
    <p:sldId id="1192" r:id="rId34"/>
    <p:sldId id="1342" r:id="rId35"/>
    <p:sldId id="1333" r:id="rId36"/>
    <p:sldId id="1334" r:id="rId37"/>
    <p:sldId id="1195" r:id="rId38"/>
    <p:sldId id="1196" r:id="rId39"/>
    <p:sldId id="1211" r:id="rId40"/>
    <p:sldId id="1327" r:id="rId41"/>
    <p:sldId id="1203" r:id="rId42"/>
    <p:sldId id="1344" r:id="rId43"/>
    <p:sldId id="1343" r:id="rId44"/>
    <p:sldId id="1345" r:id="rId45"/>
    <p:sldId id="1352" r:id="rId46"/>
    <p:sldId id="1353" r:id="rId47"/>
    <p:sldId id="1208" r:id="rId48"/>
    <p:sldId id="1117" r:id="rId49"/>
    <p:sldId id="1171" r:id="rId50"/>
    <p:sldId id="1170" r:id="rId51"/>
  </p:sldIdLst>
  <p:sldSz cx="12192000" cy="6858000"/>
  <p:notesSz cx="6400800" cy="11734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68C032C-1B04-5240-B11E-AF5D70D12183}">
          <p14:sldIdLst>
            <p14:sldId id="1138"/>
            <p14:sldId id="1172"/>
            <p14:sldId id="1209"/>
            <p14:sldId id="1210"/>
            <p14:sldId id="1174"/>
            <p14:sldId id="1175"/>
            <p14:sldId id="1176"/>
            <p14:sldId id="1177"/>
            <p14:sldId id="1178"/>
            <p14:sldId id="1179"/>
            <p14:sldId id="1180"/>
            <p14:sldId id="1181"/>
            <p14:sldId id="1182"/>
            <p14:sldId id="1183"/>
            <p14:sldId id="1185"/>
            <p14:sldId id="1186"/>
            <p14:sldId id="1184"/>
            <p14:sldId id="1187"/>
            <p14:sldId id="1188"/>
            <p14:sldId id="1355"/>
            <p14:sldId id="1190"/>
            <p14:sldId id="1192"/>
            <p14:sldId id="1342"/>
            <p14:sldId id="1333"/>
            <p14:sldId id="1334"/>
            <p14:sldId id="1195"/>
            <p14:sldId id="1196"/>
            <p14:sldId id="1211"/>
            <p14:sldId id="1327"/>
            <p14:sldId id="1203"/>
            <p14:sldId id="1344"/>
            <p14:sldId id="1343"/>
            <p14:sldId id="1345"/>
            <p14:sldId id="1352"/>
            <p14:sldId id="1353"/>
            <p14:sldId id="1208"/>
            <p14:sldId id="1117"/>
            <p14:sldId id="1171"/>
            <p14:sldId id="1170"/>
          </p14:sldIdLst>
        </p14:section>
        <p14:section name="Reference" id="{7F782C67-C5BB-7346-8166-D606ED65D90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84" userDrawn="1">
          <p15:clr>
            <a:srgbClr val="A4A3A4"/>
          </p15:clr>
        </p15:guide>
        <p15:guide id="4" pos="7296" userDrawn="1">
          <p15:clr>
            <a:srgbClr val="A4A3A4"/>
          </p15:clr>
        </p15:guide>
        <p15:guide id="5" orient="horz" pos="3888" userDrawn="1">
          <p15:clr>
            <a:srgbClr val="A4A3A4"/>
          </p15:clr>
        </p15:guide>
        <p15:guide id="6" orient="horz" pos="1080" userDrawn="1">
          <p15:clr>
            <a:srgbClr val="A4A3A4"/>
          </p15:clr>
        </p15:guide>
        <p15:guide id="7" pos="45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F8B"/>
    <a:srgbClr val="00747B"/>
    <a:srgbClr val="1772AE"/>
    <a:srgbClr val="2591CF"/>
    <a:srgbClr val="41C4E7"/>
    <a:srgbClr val="1D9699"/>
    <a:srgbClr val="00B5B4"/>
    <a:srgbClr val="5DCAB9"/>
    <a:srgbClr val="FF289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AFB7AF-5C29-3648-AAC4-C0C87CE5C549}" v="1" dt="2024-01-18T14:33:45.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61" autoAdjust="0"/>
    <p:restoredTop sz="88355" autoAdjust="0"/>
  </p:normalViewPr>
  <p:slideViewPr>
    <p:cSldViewPr snapToGrid="0">
      <p:cViewPr varScale="1">
        <p:scale>
          <a:sx n="124" d="100"/>
          <a:sy n="124" d="100"/>
        </p:scale>
        <p:origin x="2440" y="176"/>
      </p:cViewPr>
      <p:guideLst>
        <p:guide orient="horz" pos="2160"/>
        <p:guide pos="3840"/>
        <p:guide pos="384"/>
        <p:guide pos="7296"/>
        <p:guide orient="horz" pos="3888"/>
        <p:guide orient="horz" pos="1080"/>
        <p:guide pos="4536"/>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5" d="100"/>
          <a:sy n="75" d="100"/>
        </p:scale>
        <p:origin x="368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https://lfg-my.sharepoint.com/personal/nancy_kazmierczak_lfd_com/Documents/Nancy%20Working%20files/_Queue%20ARCHIVE/06.June.2022/06.14.2022/MG-MMA-PPT003_Z04/_Links/Chart-Historical-Valu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spPr>
            <a:ln>
              <a:noFill/>
            </a:ln>
          </c:spPr>
          <c:dPt>
            <c:idx val="0"/>
            <c:bubble3D val="0"/>
            <c:spPr>
              <a:solidFill>
                <a:srgbClr val="1673AF"/>
              </a:solidFill>
              <a:ln w="18941">
                <a:noFill/>
              </a:ln>
              <a:effectLst/>
            </c:spPr>
            <c:extLst>
              <c:ext xmlns:c16="http://schemas.microsoft.com/office/drawing/2014/chart" uri="{C3380CC4-5D6E-409C-BE32-E72D297353CC}">
                <c16:uniqueId val="{00000001-5E20-EC41-BA03-81B46BDCBAE2}"/>
              </c:ext>
            </c:extLst>
          </c:dPt>
          <c:dPt>
            <c:idx val="1"/>
            <c:bubble3D val="0"/>
            <c:spPr>
              <a:solidFill>
                <a:schemeClr val="bg1">
                  <a:lumMod val="85000"/>
                </a:schemeClr>
              </a:solidFill>
              <a:ln w="18941">
                <a:noFill/>
              </a:ln>
              <a:effectLst/>
            </c:spPr>
            <c:extLst>
              <c:ext xmlns:c16="http://schemas.microsoft.com/office/drawing/2014/chart" uri="{C3380CC4-5D6E-409C-BE32-E72D297353CC}">
                <c16:uniqueId val="{00000003-5E20-EC41-BA03-81B46BDCBAE2}"/>
              </c:ext>
            </c:extLst>
          </c:dPt>
          <c:val>
            <c:numRef>
              <c:f>Sheet1!$A$2:$A$3</c:f>
              <c:numCache>
                <c:formatCode>General</c:formatCode>
                <c:ptCount val="2"/>
                <c:pt idx="0">
                  <c:v>84</c:v>
                </c:pt>
                <c:pt idx="1">
                  <c:v>16</c:v>
                </c:pt>
              </c:numCache>
            </c:numRef>
          </c:val>
          <c:extLst>
            <c:ext xmlns:c16="http://schemas.microsoft.com/office/drawing/2014/chart" uri="{C3380CC4-5D6E-409C-BE32-E72D297353CC}">
              <c16:uniqueId val="{00000004-5E20-EC41-BA03-81B46BDCBAE2}"/>
            </c:ext>
          </c:extLst>
        </c:ser>
        <c:dLbls>
          <c:showLegendKey val="0"/>
          <c:showVal val="0"/>
          <c:showCatName val="0"/>
          <c:showSerName val="0"/>
          <c:showPercent val="0"/>
          <c:showBubbleSize val="0"/>
          <c:showLeaderLines val="1"/>
        </c:dLbls>
        <c:firstSliceAng val="0"/>
        <c:holeSize val="75"/>
      </c:doughnutChart>
      <c:spPr>
        <a:noFill/>
        <a:ln w="25255">
          <a:noFill/>
        </a:ln>
      </c:spPr>
    </c:plotArea>
    <c:plotVisOnly val="1"/>
    <c:dispBlanksAs val="gap"/>
    <c:showDLblsOverMax val="0"/>
  </c:chart>
  <c:spPr>
    <a:noFill/>
    <a:ln>
      <a:noFill/>
    </a:ln>
    <a:effectLst/>
  </c:spPr>
  <c:txPr>
    <a:bodyPr/>
    <a:lstStyle/>
    <a:p>
      <a:pPr>
        <a:defRPr sz="1188"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717395054176"/>
          <c:y val="7.502374016656467E-2"/>
          <c:w val="0.87872826049458241"/>
          <c:h val="0.87475333172658642"/>
        </c:manualLayout>
      </c:layout>
      <c:lineChart>
        <c:grouping val="standard"/>
        <c:varyColors val="0"/>
        <c:ser>
          <c:idx val="2"/>
          <c:order val="0"/>
          <c:tx>
            <c:strRef>
              <c:f>Sheet1!$C$1</c:f>
              <c:strCache>
                <c:ptCount val="1"/>
                <c:pt idx="0">
                  <c:v>Market Value Total</c:v>
                </c:pt>
              </c:strCache>
            </c:strRef>
          </c:tx>
          <c:spPr>
            <a:ln w="28575" cap="rnd">
              <a:solidFill>
                <a:srgbClr val="00747B"/>
              </a:solidFill>
              <a:round/>
            </a:ln>
            <a:effectLst/>
          </c:spPr>
          <c:marker>
            <c:symbol val="none"/>
          </c:marker>
          <c:val>
            <c:numRef>
              <c:f>Sheet1!$C$2:$C$22</c:f>
              <c:numCache>
                <c:formatCode>"$"#,##0</c:formatCode>
                <c:ptCount val="21"/>
                <c:pt idx="0">
                  <c:v>21822</c:v>
                </c:pt>
                <c:pt idx="1">
                  <c:v>39357</c:v>
                </c:pt>
                <c:pt idx="2">
                  <c:v>83026</c:v>
                </c:pt>
                <c:pt idx="3">
                  <c:v>122430</c:v>
                </c:pt>
                <c:pt idx="4">
                  <c:v>159140</c:v>
                </c:pt>
                <c:pt idx="5">
                  <c:v>215523</c:v>
                </c:pt>
                <c:pt idx="6">
                  <c:v>258839</c:v>
                </c:pt>
                <c:pt idx="7">
                  <c:v>200398</c:v>
                </c:pt>
                <c:pt idx="8">
                  <c:v>287983</c:v>
                </c:pt>
                <c:pt idx="9">
                  <c:v>360054</c:v>
                </c:pt>
                <c:pt idx="10">
                  <c:v>366121</c:v>
                </c:pt>
                <c:pt idx="11">
                  <c:v>411308</c:v>
                </c:pt>
                <c:pt idx="12">
                  <c:v>507763</c:v>
                </c:pt>
                <c:pt idx="13">
                  <c:v>560492</c:v>
                </c:pt>
                <c:pt idx="14">
                  <c:v>558102</c:v>
                </c:pt>
                <c:pt idx="15">
                  <c:v>604657</c:v>
                </c:pt>
                <c:pt idx="16">
                  <c:v>703449</c:v>
                </c:pt>
                <c:pt idx="17">
                  <c:v>665584</c:v>
                </c:pt>
                <c:pt idx="18">
                  <c:v>830118</c:v>
                </c:pt>
                <c:pt idx="19">
                  <c:v>949774</c:v>
                </c:pt>
                <c:pt idx="20">
                  <c:v>1141830</c:v>
                </c:pt>
              </c:numCache>
            </c:numRef>
          </c:val>
          <c:smooth val="0"/>
          <c:extLst>
            <c:ext xmlns:c16="http://schemas.microsoft.com/office/drawing/2014/chart" uri="{C3380CC4-5D6E-409C-BE32-E72D297353CC}">
              <c16:uniqueId val="{00000002-A8B3-804D-8064-452B33DD2138}"/>
            </c:ext>
          </c:extLst>
        </c:ser>
        <c:ser>
          <c:idx val="3"/>
          <c:order val="1"/>
          <c:tx>
            <c:strRef>
              <c:f>Sheet1!$D$1</c:f>
              <c:strCache>
                <c:ptCount val="1"/>
                <c:pt idx="0">
                  <c:v>Protected Value Total</c:v>
                </c:pt>
              </c:strCache>
            </c:strRef>
          </c:tx>
          <c:spPr>
            <a:ln w="28575" cap="rnd">
              <a:solidFill>
                <a:schemeClr val="tx2">
                  <a:lumMod val="75000"/>
                </a:schemeClr>
              </a:solidFill>
              <a:round/>
            </a:ln>
            <a:effectLst/>
          </c:spPr>
          <c:marker>
            <c:symbol val="none"/>
          </c:marker>
          <c:val>
            <c:numRef>
              <c:f>Sheet1!$D$2:$D$22</c:f>
              <c:numCache>
                <c:formatCode>"$"#,##0</c:formatCode>
                <c:ptCount val="21"/>
                <c:pt idx="0">
                  <c:v>0</c:v>
                </c:pt>
                <c:pt idx="1">
                  <c:v>33187</c:v>
                </c:pt>
                <c:pt idx="2">
                  <c:v>45146</c:v>
                </c:pt>
                <c:pt idx="3">
                  <c:v>73439</c:v>
                </c:pt>
                <c:pt idx="4">
                  <c:v>99067</c:v>
                </c:pt>
                <c:pt idx="5">
                  <c:v>122385</c:v>
                </c:pt>
                <c:pt idx="6">
                  <c:v>157625</c:v>
                </c:pt>
                <c:pt idx="7">
                  <c:v>184697</c:v>
                </c:pt>
                <c:pt idx="8">
                  <c:v>184697</c:v>
                </c:pt>
                <c:pt idx="9">
                  <c:v>202913</c:v>
                </c:pt>
                <c:pt idx="10">
                  <c:v>225034</c:v>
                </c:pt>
                <c:pt idx="11">
                  <c:v>228825</c:v>
                </c:pt>
                <c:pt idx="12">
                  <c:v>257068</c:v>
                </c:pt>
                <c:pt idx="13">
                  <c:v>317352</c:v>
                </c:pt>
                <c:pt idx="14">
                  <c:v>350307</c:v>
                </c:pt>
                <c:pt idx="15">
                  <c:v>350307</c:v>
                </c:pt>
                <c:pt idx="16">
                  <c:v>377910</c:v>
                </c:pt>
                <c:pt idx="17">
                  <c:v>439655</c:v>
                </c:pt>
                <c:pt idx="18">
                  <c:v>439655</c:v>
                </c:pt>
                <c:pt idx="19">
                  <c:v>518824</c:v>
                </c:pt>
                <c:pt idx="20">
                  <c:v>593609</c:v>
                </c:pt>
              </c:numCache>
            </c:numRef>
          </c:val>
          <c:smooth val="0"/>
          <c:extLst>
            <c:ext xmlns:c16="http://schemas.microsoft.com/office/drawing/2014/chart" uri="{C3380CC4-5D6E-409C-BE32-E72D297353CC}">
              <c16:uniqueId val="{00000003-A8B3-804D-8064-452B33DD2138}"/>
            </c:ext>
          </c:extLst>
        </c:ser>
        <c:ser>
          <c:idx val="5"/>
          <c:order val="2"/>
          <c:tx>
            <c:strRef>
              <c:f>Sheet1!$F$1</c:f>
              <c:strCache>
                <c:ptCount val="1"/>
                <c:pt idx="0">
                  <c:v>Death Benefit</c:v>
                </c:pt>
              </c:strCache>
            </c:strRef>
          </c:tx>
          <c:spPr>
            <a:ln w="28575" cap="rnd">
              <a:solidFill>
                <a:srgbClr val="224F8B"/>
              </a:solidFill>
              <a:round/>
            </a:ln>
            <a:effectLst/>
          </c:spPr>
          <c:marker>
            <c:symbol val="none"/>
          </c:marker>
          <c:val>
            <c:numRef>
              <c:f>Sheet1!$F$2:$F$22</c:f>
              <c:numCache>
                <c:formatCode>#,##0</c:formatCode>
                <c:ptCount val="21"/>
                <c:pt idx="0">
                  <c:v>136067</c:v>
                </c:pt>
                <c:pt idx="1">
                  <c:v>136067</c:v>
                </c:pt>
                <c:pt idx="2">
                  <c:v>136067</c:v>
                </c:pt>
                <c:pt idx="3">
                  <c:v>136067</c:v>
                </c:pt>
                <c:pt idx="4">
                  <c:v>136067</c:v>
                </c:pt>
                <c:pt idx="5">
                  <c:v>136067</c:v>
                </c:pt>
                <c:pt idx="6">
                  <c:v>146891</c:v>
                </c:pt>
                <c:pt idx="7">
                  <c:v>136067</c:v>
                </c:pt>
                <c:pt idx="8">
                  <c:v>154071</c:v>
                </c:pt>
                <c:pt idx="9">
                  <c:v>187228</c:v>
                </c:pt>
                <c:pt idx="10">
                  <c:v>184891</c:v>
                </c:pt>
                <c:pt idx="11">
                  <c:v>201541</c:v>
                </c:pt>
                <c:pt idx="12">
                  <c:v>242457</c:v>
                </c:pt>
                <c:pt idx="13">
                  <c:v>260629</c:v>
                </c:pt>
                <c:pt idx="14">
                  <c:v>252541</c:v>
                </c:pt>
                <c:pt idx="15">
                  <c:v>266049</c:v>
                </c:pt>
                <c:pt idx="16">
                  <c:v>300724</c:v>
                </c:pt>
                <c:pt idx="17">
                  <c:v>277881</c:v>
                </c:pt>
                <c:pt idx="18">
                  <c:v>338273</c:v>
                </c:pt>
                <c:pt idx="19">
                  <c:v>377535</c:v>
                </c:pt>
                <c:pt idx="20">
                  <c:v>442459</c:v>
                </c:pt>
              </c:numCache>
            </c:numRef>
          </c:val>
          <c:smooth val="0"/>
          <c:extLst>
            <c:ext xmlns:c16="http://schemas.microsoft.com/office/drawing/2014/chart" uri="{C3380CC4-5D6E-409C-BE32-E72D297353CC}">
              <c16:uniqueId val="{00000005-A8B3-804D-8064-452B33DD2138}"/>
            </c:ext>
          </c:extLst>
        </c:ser>
        <c:dLbls>
          <c:showLegendKey val="0"/>
          <c:showVal val="0"/>
          <c:showCatName val="0"/>
          <c:showSerName val="0"/>
          <c:showPercent val="0"/>
          <c:showBubbleSize val="0"/>
        </c:dLbls>
        <c:smooth val="0"/>
        <c:axId val="1572514351"/>
        <c:axId val="1572515999"/>
      </c:lineChart>
      <c:catAx>
        <c:axId val="1572514351"/>
        <c:scaling>
          <c:orientation val="minMax"/>
        </c:scaling>
        <c:delete val="1"/>
        <c:axPos val="b"/>
        <c:majorTickMark val="none"/>
        <c:minorTickMark val="none"/>
        <c:tickLblPos val="nextTo"/>
        <c:crossAx val="1572515999"/>
        <c:crosses val="autoZero"/>
        <c:auto val="1"/>
        <c:lblAlgn val="ctr"/>
        <c:lblOffset val="100"/>
        <c:noMultiLvlLbl val="0"/>
      </c:catAx>
      <c:valAx>
        <c:axId val="157251599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Red]&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72514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134179-2F87-459C-AFC4-3262AF603024}"/>
              </a:ext>
            </a:extLst>
          </p:cNvPr>
          <p:cNvSpPr>
            <a:spLocks noGrp="1"/>
          </p:cNvSpPr>
          <p:nvPr>
            <p:ph type="hdr" sz="quarter"/>
          </p:nvPr>
        </p:nvSpPr>
        <p:spPr>
          <a:xfrm>
            <a:off x="0" y="1"/>
            <a:ext cx="2773680" cy="58877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7482126A-D78B-417A-A599-65209FEB8EB2}"/>
              </a:ext>
            </a:extLst>
          </p:cNvPr>
          <p:cNvSpPr>
            <a:spLocks noGrp="1"/>
          </p:cNvSpPr>
          <p:nvPr>
            <p:ph type="dt" sz="quarter" idx="1"/>
          </p:nvPr>
        </p:nvSpPr>
        <p:spPr>
          <a:xfrm>
            <a:off x="3625639" y="1"/>
            <a:ext cx="2773680" cy="588777"/>
          </a:xfrm>
          <a:prstGeom prst="rect">
            <a:avLst/>
          </a:prstGeom>
        </p:spPr>
        <p:txBody>
          <a:bodyPr vert="horz" lIns="96661" tIns="48331" rIns="96661" bIns="48331" rtlCol="0"/>
          <a:lstStyle>
            <a:lvl1pPr algn="r">
              <a:defRPr sz="1300"/>
            </a:lvl1pPr>
          </a:lstStyle>
          <a:p>
            <a:fld id="{3A691120-6F44-4061-9950-535357559BE6}" type="datetimeFigureOut">
              <a:rPr lang="en-US" smtClean="0"/>
              <a:t>1/18/24</a:t>
            </a:fld>
            <a:endParaRPr lang="en-US" dirty="0"/>
          </a:p>
        </p:txBody>
      </p:sp>
      <p:sp>
        <p:nvSpPr>
          <p:cNvPr id="4" name="Footer Placeholder 3">
            <a:extLst>
              <a:ext uri="{FF2B5EF4-FFF2-40B4-BE49-F238E27FC236}">
                <a16:creationId xmlns:a16="http://schemas.microsoft.com/office/drawing/2014/main" id="{7109D7F2-1F36-4516-9528-6AD5A4919C80}"/>
              </a:ext>
            </a:extLst>
          </p:cNvPr>
          <p:cNvSpPr>
            <a:spLocks noGrp="1"/>
          </p:cNvSpPr>
          <p:nvPr>
            <p:ph type="ftr" sz="quarter" idx="2"/>
          </p:nvPr>
        </p:nvSpPr>
        <p:spPr>
          <a:xfrm>
            <a:off x="0" y="11146024"/>
            <a:ext cx="2773680" cy="58877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82A6F3C2-7950-4902-8051-047DB82C551D}"/>
              </a:ext>
            </a:extLst>
          </p:cNvPr>
          <p:cNvSpPr>
            <a:spLocks noGrp="1"/>
          </p:cNvSpPr>
          <p:nvPr>
            <p:ph type="sldNum" sz="quarter" idx="3"/>
          </p:nvPr>
        </p:nvSpPr>
        <p:spPr>
          <a:xfrm>
            <a:off x="3625639" y="11146024"/>
            <a:ext cx="2773680" cy="588776"/>
          </a:xfrm>
          <a:prstGeom prst="rect">
            <a:avLst/>
          </a:prstGeom>
        </p:spPr>
        <p:txBody>
          <a:bodyPr vert="horz" lIns="96661" tIns="48331" rIns="96661" bIns="48331" rtlCol="0" anchor="b"/>
          <a:lstStyle>
            <a:lvl1pPr algn="r">
              <a:defRPr sz="1300"/>
            </a:lvl1pPr>
          </a:lstStyle>
          <a:p>
            <a:fld id="{886D713B-36BA-401B-A2D2-ABB20CB4E150}" type="slidenum">
              <a:rPr lang="en-US" smtClean="0"/>
              <a:t>‹#›</a:t>
            </a:fld>
            <a:endParaRPr lang="en-US" dirty="0"/>
          </a:p>
        </p:txBody>
      </p:sp>
    </p:spTree>
    <p:extLst>
      <p:ext uri="{BB962C8B-B14F-4D97-AF65-F5344CB8AC3E}">
        <p14:creationId xmlns:p14="http://schemas.microsoft.com/office/powerpoint/2010/main" val="1022865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773680" cy="58877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3625639" y="1"/>
            <a:ext cx="2773680" cy="588777"/>
          </a:xfrm>
          <a:prstGeom prst="rect">
            <a:avLst/>
          </a:prstGeom>
        </p:spPr>
        <p:txBody>
          <a:bodyPr vert="horz" lIns="96661" tIns="48331" rIns="96661" bIns="48331" rtlCol="0"/>
          <a:lstStyle>
            <a:lvl1pPr algn="r">
              <a:defRPr sz="1300"/>
            </a:lvl1pPr>
          </a:lstStyle>
          <a:p>
            <a:fld id="{0CE78696-75AD-4A2C-B493-97F69827EE63}" type="datetimeFigureOut">
              <a:rPr lang="en-US" smtClean="0"/>
              <a:t>1/18/24</a:t>
            </a:fld>
            <a:endParaRPr lang="en-US" dirty="0"/>
          </a:p>
        </p:txBody>
      </p:sp>
      <p:sp>
        <p:nvSpPr>
          <p:cNvPr id="4" name="Slide Image Placeholder 3"/>
          <p:cNvSpPr>
            <a:spLocks noGrp="1" noRot="1" noChangeAspect="1"/>
          </p:cNvSpPr>
          <p:nvPr>
            <p:ph type="sldImg" idx="2"/>
          </p:nvPr>
        </p:nvSpPr>
        <p:spPr>
          <a:xfrm>
            <a:off x="-319088" y="1466850"/>
            <a:ext cx="7038976" cy="3960813"/>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640080" y="5647373"/>
            <a:ext cx="5120640" cy="4620578"/>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146024"/>
            <a:ext cx="2773680" cy="58877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3625639" y="11146024"/>
            <a:ext cx="2773680" cy="588776"/>
          </a:xfrm>
          <a:prstGeom prst="rect">
            <a:avLst/>
          </a:prstGeom>
        </p:spPr>
        <p:txBody>
          <a:bodyPr vert="horz" lIns="96661" tIns="48331" rIns="96661" bIns="48331" rtlCol="0" anchor="b"/>
          <a:lstStyle>
            <a:lvl1pPr algn="r">
              <a:defRPr sz="1300"/>
            </a:lvl1pPr>
          </a:lstStyle>
          <a:p>
            <a:fld id="{EC6B5AA1-B988-45DD-88BF-F9FC26EA8FE4}" type="slidenum">
              <a:rPr lang="en-US" smtClean="0"/>
              <a:t>‹#›</a:t>
            </a:fld>
            <a:endParaRPr lang="en-US" dirty="0"/>
          </a:p>
        </p:txBody>
      </p:sp>
    </p:spTree>
    <p:extLst>
      <p:ext uri="{BB962C8B-B14F-4D97-AF65-F5344CB8AC3E}">
        <p14:creationId xmlns:p14="http://schemas.microsoft.com/office/powerpoint/2010/main" val="55153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Welcome to our presentation of “Plan and protect your client’s financial future.”</a:t>
            </a:r>
          </a:p>
          <a:p>
            <a:pPr>
              <a:spcBef>
                <a:spcPct val="0"/>
              </a:spcBef>
            </a:pPr>
            <a:endParaRPr lang="en-US" altLang="en-US" dirty="0"/>
          </a:p>
          <a:p>
            <a:pPr>
              <a:spcBef>
                <a:spcPct val="0"/>
              </a:spcBef>
            </a:pPr>
            <a:r>
              <a:rPr lang="en-US" altLang="en-US" dirty="0"/>
              <a:t>&lt;Provide Introductions.&gt;</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a:t>
            </a:fld>
            <a:endParaRPr lang="en-US" dirty="0"/>
          </a:p>
        </p:txBody>
      </p:sp>
    </p:spTree>
    <p:extLst>
      <p:ext uri="{BB962C8B-B14F-4D97-AF65-F5344CB8AC3E}">
        <p14:creationId xmlns:p14="http://schemas.microsoft.com/office/powerpoint/2010/main" val="1897731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[Optional Slide]</a:t>
            </a:r>
          </a:p>
          <a:p>
            <a:endParaRPr lang="en-US" altLang="en-US" dirty="0"/>
          </a:p>
          <a:p>
            <a:r>
              <a:rPr lang="en-US" altLang="en-US" dirty="0"/>
              <a:t>Have your clients discussed these critical questions with their family and loved ones?? </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10</a:t>
            </a:fld>
            <a:endParaRPr lang="en-US" dirty="0"/>
          </a:p>
        </p:txBody>
      </p:sp>
    </p:spTree>
    <p:extLst>
      <p:ext uri="{BB962C8B-B14F-4D97-AF65-F5344CB8AC3E}">
        <p14:creationId xmlns:p14="http://schemas.microsoft.com/office/powerpoint/2010/main" val="3626729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[Optional Slide]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HOW to have the conversation</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11</a:t>
            </a:fld>
            <a:endParaRPr lang="en-US" dirty="0"/>
          </a:p>
        </p:txBody>
      </p:sp>
    </p:spTree>
    <p:extLst>
      <p:ext uri="{BB962C8B-B14F-4D97-AF65-F5344CB8AC3E}">
        <p14:creationId xmlns:p14="http://schemas.microsoft.com/office/powerpoint/2010/main" val="682896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dirty="0"/>
              <a:t>[Optional Slide]</a:t>
            </a:r>
          </a:p>
          <a:p>
            <a:pPr>
              <a:spcBef>
                <a:spcPct val="0"/>
              </a:spcBef>
            </a:pPr>
            <a:endParaRPr lang="en-US" altLang="en-US" dirty="0"/>
          </a:p>
          <a:p>
            <a:pPr>
              <a:spcBef>
                <a:spcPct val="0"/>
              </a:spcBef>
            </a:pPr>
            <a:r>
              <a:rPr lang="en-US" altLang="en-US" dirty="0"/>
              <a:t>One of the most effective ways to start a long-term care conversation is by asking your client if they’ve had a personal experience. </a:t>
            </a:r>
          </a:p>
          <a:p>
            <a:pPr>
              <a:spcBef>
                <a:spcPct val="0"/>
              </a:spcBef>
            </a:pPr>
            <a:endParaRPr lang="en-US"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Clients become more interested in planning when they’ve had a personal experience.</a:t>
            </a:r>
          </a:p>
          <a:p>
            <a:pPr>
              <a:spcBef>
                <a:spcPct val="0"/>
              </a:spcBef>
            </a:pPr>
            <a:endParaRPr lang="en-US" altLang="en-US" dirty="0"/>
          </a:p>
          <a:p>
            <a:pPr>
              <a:spcBef>
                <a:spcPct val="0"/>
              </a:spcBef>
            </a:pPr>
            <a:r>
              <a:rPr lang="en-US" altLang="en-US" dirty="0"/>
              <a:t>Do they know anyone who needed care? Do they know of anyone who became a caregiver? Are they helping to provide long-term care for a loved one?</a:t>
            </a:r>
          </a:p>
          <a:p>
            <a:pPr>
              <a:spcBef>
                <a:spcPct val="0"/>
              </a:spcBef>
            </a:pPr>
            <a:endParaRPr lang="en-US" altLang="en-US" dirty="0"/>
          </a:p>
          <a:p>
            <a:pPr>
              <a:spcBef>
                <a:spcPct val="0"/>
              </a:spcBef>
            </a:pPr>
            <a:r>
              <a:rPr lang="en-US" altLang="en-US" dirty="0"/>
              <a:t>&lt;Read stats from slide.&gt;</a:t>
            </a:r>
          </a:p>
          <a:p>
            <a:pPr>
              <a:spcBef>
                <a:spcPct val="0"/>
              </a:spcBef>
            </a:pPr>
            <a:endParaRPr lang="en-US" alt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12</a:t>
            </a:fld>
            <a:endParaRPr lang="en-US" dirty="0"/>
          </a:p>
        </p:txBody>
      </p:sp>
    </p:spTree>
    <p:extLst>
      <p:ext uri="{BB962C8B-B14F-4D97-AF65-F5344CB8AC3E}">
        <p14:creationId xmlns:p14="http://schemas.microsoft.com/office/powerpoint/2010/main" val="3358025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dirty="0"/>
              <a:t>[Optional Slide]</a:t>
            </a:r>
          </a:p>
          <a:p>
            <a:pPr fontAlgn="auto">
              <a:spcBef>
                <a:spcPct val="0"/>
              </a:spcBef>
              <a:spcAft>
                <a:spcPts val="0"/>
              </a:spcAft>
              <a:defRPr/>
            </a:pPr>
            <a:endParaRPr lang="en-US" altLang="en-US" dirty="0"/>
          </a:p>
          <a:p>
            <a:pPr fontAlgn="auto">
              <a:spcBef>
                <a:spcPct val="0"/>
              </a:spcBef>
              <a:spcAft>
                <a:spcPts val="0"/>
              </a:spcAft>
              <a:defRPr/>
            </a:pPr>
            <a:r>
              <a:rPr lang="en-US" altLang="en-US" dirty="0"/>
              <a:t>Also discuss key aspects of your client’s plan, including: &lt;read slide&gt;</a:t>
            </a:r>
          </a:p>
          <a:p>
            <a:pPr fontAlgn="auto">
              <a:spcBef>
                <a:spcPts val="0"/>
              </a:spcBef>
              <a:spcAft>
                <a:spcPts val="0"/>
              </a:spcAft>
              <a:defRPr/>
            </a:pPr>
            <a:endParaRPr lang="en-US" dirty="0"/>
          </a:p>
          <a:p>
            <a:pPr fontAlgn="auto">
              <a:spcBef>
                <a:spcPts val="0"/>
              </a:spcBef>
              <a:spcAft>
                <a:spcPts val="0"/>
              </a:spcAft>
              <a:defRPr/>
            </a:pPr>
            <a:r>
              <a:rPr lang="en-US" dirty="0"/>
              <a:t>As we said, many clients are expecting their financial professionals to initiate a discussion about long-term care.  </a:t>
            </a:r>
          </a:p>
          <a:p>
            <a:pPr fontAlgn="auto">
              <a:spcBef>
                <a:spcPts val="0"/>
              </a:spcBef>
              <a:spcAft>
                <a:spcPts val="0"/>
              </a:spcAft>
              <a:defRPr/>
            </a:pPr>
            <a:endParaRPr lang="en-US" dirty="0"/>
          </a:p>
          <a:p>
            <a:pPr fontAlgn="auto">
              <a:spcBef>
                <a:spcPts val="0"/>
              </a:spcBef>
              <a:spcAft>
                <a:spcPts val="0"/>
              </a:spcAft>
              <a:defRPr/>
            </a:pPr>
            <a:r>
              <a:rPr lang="en-US" dirty="0"/>
              <a:t>So you want to make sure you start the process early — while your clients are in good health and especially before you find that your client is discussing this with someone else. You also should encourage your clients to start talking about it at home with their loved ones. They should be talking with their spouses and their children about their plans and their expectations about caregiving.</a:t>
            </a:r>
          </a:p>
          <a:p>
            <a:pPr fontAlgn="auto">
              <a:spcBef>
                <a:spcPts val="0"/>
              </a:spcBef>
              <a:spcAft>
                <a:spcPts val="0"/>
              </a:spcAft>
              <a:defRPr/>
            </a:pPr>
            <a:endParaRPr lang="en-US" dirty="0"/>
          </a:p>
          <a:p>
            <a:pPr fontAlgn="auto">
              <a:spcBef>
                <a:spcPts val="0"/>
              </a:spcBef>
              <a:spcAft>
                <a:spcPts val="0"/>
              </a:spcAft>
              <a:defRPr/>
            </a:pPr>
            <a:r>
              <a:rPr lang="en-US" dirty="0"/>
              <a:t>Remember that financial professionals can play a vital role in long-term care planning: </a:t>
            </a:r>
          </a:p>
          <a:p>
            <a:pPr marL="125861" indent="-125861" fontAlgn="auto">
              <a:spcBef>
                <a:spcPts val="0"/>
              </a:spcBef>
              <a:spcAft>
                <a:spcPts val="0"/>
              </a:spcAft>
              <a:defRPr/>
            </a:pPr>
            <a:r>
              <a:rPr lang="en-US" dirty="0"/>
              <a:t>• Educating clients about the true costs of care</a:t>
            </a:r>
          </a:p>
          <a:p>
            <a:pPr marL="125861" indent="-125861" fontAlgn="auto">
              <a:spcBef>
                <a:spcPts val="0"/>
              </a:spcBef>
              <a:spcAft>
                <a:spcPts val="0"/>
              </a:spcAft>
              <a:defRPr/>
            </a:pPr>
            <a:r>
              <a:rPr lang="en-US" dirty="0"/>
              <a:t>• Facilitating conversations </a:t>
            </a:r>
          </a:p>
          <a:p>
            <a:pPr marL="125861" indent="-125861" fontAlgn="auto">
              <a:spcBef>
                <a:spcPts val="0"/>
              </a:spcBef>
              <a:spcAft>
                <a:spcPts val="0"/>
              </a:spcAft>
              <a:defRPr/>
            </a:pPr>
            <a:r>
              <a:rPr lang="en-US" dirty="0"/>
              <a:t>• Ensuring that they have a holistic financial plan that takes many other factors into consideration</a:t>
            </a:r>
          </a:p>
          <a:p>
            <a:pPr marL="125861" indent="-125861" fontAlgn="auto">
              <a:spcBef>
                <a:spcPts val="0"/>
              </a:spcBef>
              <a:spcAft>
                <a:spcPts val="0"/>
              </a:spcAft>
              <a:defRPr/>
            </a:pPr>
            <a:r>
              <a:rPr lang="en-US" dirty="0"/>
              <a:t>• Showing them the many options available to help protect their savings from long-term care expenses</a:t>
            </a:r>
          </a:p>
          <a:p>
            <a:pPr fontAlgn="auto">
              <a:spcBef>
                <a:spcPts val="0"/>
              </a:spcBef>
              <a:spcAft>
                <a:spcPts val="0"/>
              </a:spcAft>
              <a:defRPr/>
            </a:pPr>
            <a:endParaRPr lang="en-US" i="1" dirty="0"/>
          </a:p>
          <a:p>
            <a:pPr fontAlgn="auto">
              <a:spcBef>
                <a:spcPts val="0"/>
              </a:spcBef>
              <a:spcAft>
                <a:spcPts val="0"/>
              </a:spcAft>
              <a:defRPr/>
            </a:pPr>
            <a:r>
              <a:rPr lang="en-US" i="1" dirty="0"/>
              <a:t>Additional survey talking points you may want to reference:</a:t>
            </a:r>
            <a:endParaRPr lang="en-US" dirty="0"/>
          </a:p>
          <a:p>
            <a:pPr marL="171450" indent="-171450" fontAlgn="auto">
              <a:spcBef>
                <a:spcPts val="0"/>
              </a:spcBef>
              <a:spcAft>
                <a:spcPts val="0"/>
              </a:spcAft>
              <a:buFont typeface="Arial" panose="020B0604020202020204" pitchFamily="34" charset="0"/>
              <a:buChar char="•"/>
              <a:defRPr/>
            </a:pPr>
            <a:r>
              <a:rPr lang="en-US" dirty="0"/>
              <a:t>Nearly all financial professionals (97%) agree that financial professionals should talk about long-term care planning with their clients.</a:t>
            </a:r>
          </a:p>
          <a:p>
            <a:pPr marL="171450" indent="-171450" fontAlgn="auto">
              <a:spcBef>
                <a:spcPts val="0"/>
              </a:spcBef>
              <a:spcAft>
                <a:spcPts val="0"/>
              </a:spcAft>
              <a:buFont typeface="Arial" panose="020B0604020202020204" pitchFamily="34" charset="0"/>
              <a:buChar char="•"/>
              <a:defRPr/>
            </a:pPr>
            <a:r>
              <a:rPr lang="en-US" dirty="0"/>
              <a:t>When long-term care planning is discussed, three out of four financial professionals (77%) say they (not their clients) are typically the ones who bring it up.</a:t>
            </a:r>
          </a:p>
          <a:p>
            <a:pPr marL="171450" indent="-171450" fontAlgn="auto">
              <a:spcBef>
                <a:spcPts val="0"/>
              </a:spcBef>
              <a:spcAft>
                <a:spcPts val="0"/>
              </a:spcAft>
              <a:buFont typeface="Arial" panose="020B0604020202020204" pitchFamily="34" charset="0"/>
              <a:buChar char="•"/>
              <a:defRPr/>
            </a:pPr>
            <a:r>
              <a:rPr lang="en-US" dirty="0"/>
              <a:t>The ideal age, financial professionals say, at which to begin planning for long-term care is 50 years old (median).</a:t>
            </a:r>
          </a:p>
          <a:p>
            <a:pPr marL="171450" indent="-171450" fontAlgn="auto">
              <a:spcBef>
                <a:spcPts val="0"/>
              </a:spcBef>
              <a:spcAft>
                <a:spcPts val="0"/>
              </a:spcAft>
              <a:buFont typeface="Arial" panose="020B0604020202020204" pitchFamily="34" charset="0"/>
              <a:buChar char="•"/>
              <a:defRPr/>
            </a:pPr>
            <a:r>
              <a:rPr lang="en-US" dirty="0"/>
              <a:t>Virtually all financial professionals (98%) feel it is important for families to talk about long-term care preferences, and that they should do so before actually needing it.</a:t>
            </a:r>
            <a:r>
              <a:rPr lang="en-US" i="1" dirty="0"/>
              <a:t> </a:t>
            </a:r>
            <a:endParaRPr lang="en-US" dirty="0"/>
          </a:p>
          <a:p>
            <a:pPr marL="171450" indent="-171450" fontAlgn="auto">
              <a:spcBef>
                <a:spcPts val="0"/>
              </a:spcBef>
              <a:spcAft>
                <a:spcPts val="0"/>
              </a:spcAft>
              <a:buFont typeface="Arial" panose="020B0604020202020204" pitchFamily="34" charset="0"/>
              <a:buChar char="•"/>
              <a:defRPr/>
            </a:pPr>
            <a:r>
              <a:rPr lang="en-US" dirty="0"/>
              <a:t>Only 12% of Americans have talked with family about their long-term care plans (including just 14% of Boomers and 17% of the Silent Generation).</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13</a:t>
            </a:fld>
            <a:endParaRPr lang="en-US" dirty="0"/>
          </a:p>
        </p:txBody>
      </p:sp>
    </p:spTree>
    <p:extLst>
      <p:ext uri="{BB962C8B-B14F-4D97-AF65-F5344CB8AC3E}">
        <p14:creationId xmlns:p14="http://schemas.microsoft.com/office/powerpoint/2010/main" val="2929773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dirty="0"/>
              <a:t>[Optional Slide]</a:t>
            </a:r>
          </a:p>
          <a:p>
            <a:pPr>
              <a:spcBef>
                <a:spcPct val="0"/>
              </a:spcBef>
            </a:pPr>
            <a:endParaRPr lang="en-US" altLang="en-US" dirty="0">
              <a:ea typeface="Calibri" panose="020F0502020204030204" pitchFamily="34" charset="0"/>
              <a:cs typeface="Times New Roman" panose="02020603050405020304" pitchFamily="18" charset="0"/>
            </a:endParaRPr>
          </a:p>
          <a:p>
            <a:pPr>
              <a:spcBef>
                <a:spcPct val="0"/>
              </a:spcBef>
            </a:pPr>
            <a:r>
              <a:rPr lang="en-US" altLang="en-US" dirty="0">
                <a:ea typeface="Calibri" panose="020F0502020204030204" pitchFamily="34" charset="0"/>
                <a:cs typeface="Times New Roman" panose="02020603050405020304" pitchFamily="18" charset="0"/>
              </a:rPr>
              <a:t>When clients do not have any personal experience related to long-term care, many financial professionals </a:t>
            </a:r>
            <a:r>
              <a:rPr lang="en-US" altLang="en-US" b="1" dirty="0">
                <a:solidFill>
                  <a:schemeClr val="accent1"/>
                </a:solidFill>
                <a:ea typeface="Calibri" panose="020F0502020204030204" pitchFamily="34" charset="0"/>
                <a:cs typeface="Times New Roman" panose="02020603050405020304" pitchFamily="18" charset="0"/>
              </a:rPr>
              <a:t>talk about what other clients have gone through, share stats, the risk to their portfolios, and the impact on loved ones. </a:t>
            </a:r>
            <a:endParaRPr lang="en-US" altLang="en-US" b="1" dirty="0">
              <a:ea typeface="Calibri" panose="020F0502020204030204" pitchFamily="34" charset="0"/>
              <a:cs typeface="Times New Roman" panose="02020603050405020304" pitchFamily="18" charset="0"/>
            </a:endParaRPr>
          </a:p>
          <a:p>
            <a:pPr>
              <a:spcBef>
                <a:spcPct val="0"/>
              </a:spcBef>
            </a:pPr>
            <a:endParaRPr lang="en-US" altLang="en-US" dirty="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14</a:t>
            </a:fld>
            <a:endParaRPr lang="en-US" dirty="0"/>
          </a:p>
        </p:txBody>
      </p:sp>
    </p:spTree>
    <p:extLst>
      <p:ext uri="{BB962C8B-B14F-4D97-AF65-F5344CB8AC3E}">
        <p14:creationId xmlns:p14="http://schemas.microsoft.com/office/powerpoint/2010/main" val="3647641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[Optional Slide]</a:t>
            </a:r>
          </a:p>
          <a:p>
            <a:pPr marL="0" marR="0" lvl="0" indent="0" algn="l" defTabSz="914400" rtl="0" eaLnBrk="1" fontAlgn="base" latinLnBrk="0" hangingPunct="1">
              <a:lnSpc>
                <a:spcPct val="100000"/>
              </a:lnSpc>
              <a:spcBef>
                <a:spcPct val="30000"/>
              </a:spcBef>
              <a:spcAft>
                <a:spcPct val="0"/>
              </a:spcAft>
              <a:buClrTx/>
              <a:buSzTx/>
              <a:buFontTx/>
              <a:buNone/>
              <a:tabLst/>
              <a:defRPr/>
            </a:pPr>
            <a:br>
              <a:rPr lang="en-US" sz="1200" dirty="0"/>
            </a:br>
            <a:r>
              <a:rPr lang="en-US" sz="1200" dirty="0"/>
              <a:t>WHY Lincoln </a:t>
            </a:r>
            <a:r>
              <a:rPr lang="en-US" sz="1200" i="1" dirty="0"/>
              <a:t>MoneyGuard</a:t>
            </a:r>
            <a:r>
              <a:rPr lang="en-US" sz="1200" baseline="30000" dirty="0"/>
              <a:t>®</a:t>
            </a:r>
            <a:r>
              <a:rPr lang="en-US" sz="1200" dirty="0"/>
              <a:t> solutions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15</a:t>
            </a:fld>
            <a:endParaRPr lang="en-US" dirty="0"/>
          </a:p>
        </p:txBody>
      </p:sp>
    </p:spTree>
    <p:extLst>
      <p:ext uri="{BB962C8B-B14F-4D97-AF65-F5344CB8AC3E}">
        <p14:creationId xmlns:p14="http://schemas.microsoft.com/office/powerpoint/2010/main" val="990042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[Optional Slide Unless covering MMA.]</a:t>
            </a:r>
          </a:p>
          <a:p>
            <a:pPr marL="0" marR="0" lvl="0" indent="0" algn="l" defTabSz="914400" rtl="0" eaLnBrk="1" fontAlgn="base" latinLnBrk="0" hangingPunct="1">
              <a:lnSpc>
                <a:spcPct val="100000"/>
              </a:lnSpc>
              <a:spcBef>
                <a:spcPct val="30000"/>
              </a:spcBef>
              <a:spcAft>
                <a:spcPct val="0"/>
              </a:spcAft>
              <a:buClrTx/>
              <a:buSzTx/>
              <a:buFontTx/>
              <a:buNone/>
              <a:tabLst/>
              <a:defRPr/>
            </a:pPr>
            <a:br>
              <a:rPr lang="en-US" sz="1200" i="1" dirty="0"/>
            </a:br>
            <a:r>
              <a:rPr lang="en-US" sz="1200" i="1" dirty="0"/>
              <a:t>MoneyGuard Market Advantage</a:t>
            </a:r>
            <a:r>
              <a:rPr lang="en-US" sz="1200" baseline="30000" dirty="0"/>
              <a:t>®</a:t>
            </a:r>
          </a:p>
          <a:p>
            <a:pPr marL="0" indent="0" eaLnBrk="1" hangingPunct="1">
              <a:buNone/>
            </a:pPr>
            <a:endParaRPr lang="en-US" sz="1200" b="1" dirty="0">
              <a:latin typeface="Georgia" panose="02040502050405020303" pitchFamily="18" charset="0"/>
            </a:endParaRPr>
          </a:p>
          <a:p>
            <a:pPr marL="0" indent="0" eaLnBrk="1" hangingPunct="1">
              <a:buNone/>
            </a:pPr>
            <a:r>
              <a:rPr lang="en-US" sz="1200" b="1" dirty="0">
                <a:latin typeface="Georgia" panose="02040502050405020303" pitchFamily="18" charset="0"/>
              </a:rPr>
              <a:t>A variable universal life insurance policy with a long-term care rider (available in all states except NY).</a:t>
            </a:r>
          </a:p>
          <a:p>
            <a:r>
              <a:rPr lang="en-US" dirty="0"/>
              <a:t> </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16</a:t>
            </a:fld>
            <a:endParaRPr lang="en-US" dirty="0"/>
          </a:p>
        </p:txBody>
      </p:sp>
    </p:spTree>
    <p:extLst>
      <p:ext uri="{BB962C8B-B14F-4D97-AF65-F5344CB8AC3E}">
        <p14:creationId xmlns:p14="http://schemas.microsoft.com/office/powerpoint/2010/main" val="312346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dirty="0"/>
              <a:t>[Optional Slide]</a:t>
            </a:r>
          </a:p>
          <a:p>
            <a:pPr>
              <a:spcBef>
                <a:spcPct val="0"/>
              </a:spcBef>
            </a:pPr>
            <a:endParaRPr lang="en-US" altLang="en-US" dirty="0"/>
          </a:p>
          <a:p>
            <a:pPr>
              <a:spcBef>
                <a:spcPct val="0"/>
              </a:spcBef>
            </a:pPr>
            <a:r>
              <a:rPr lang="en-US" altLang="en-US" dirty="0"/>
              <a:t>When it comes to where your clients live, how they spend their free time, and what they do with their money, your clients want the freedom to be in charge. That’s why it’s important to plan now for their future — for any future care they may need. Planning for long-term care is one of the most important moves they can make — for themselves and their loved ones.</a:t>
            </a:r>
          </a:p>
          <a:p>
            <a:pPr>
              <a:spcBef>
                <a:spcPct val="0"/>
              </a:spcBef>
            </a:pPr>
            <a:endParaRPr lang="en-US" altLang="en-US" dirty="0"/>
          </a:p>
          <a:p>
            <a:pPr>
              <a:spcBef>
                <a:spcPct val="0"/>
              </a:spcBef>
            </a:pPr>
            <a:r>
              <a:rPr lang="en-US" altLang="en-US" dirty="0"/>
              <a:t>An investment-driven long-term care strategy, </a:t>
            </a:r>
            <a:r>
              <a:rPr lang="en-US" altLang="en-US" i="1" dirty="0"/>
              <a:t>MoneyGuard Market Advantage</a:t>
            </a:r>
            <a:r>
              <a:rPr lang="en-US" altLang="en-US" baseline="30000" dirty="0">
                <a:latin typeface="Times New Roman" panose="02020603050405020304" pitchFamily="18" charset="0"/>
                <a:cs typeface="Times New Roman" panose="02020603050405020304" pitchFamily="18" charset="0"/>
              </a:rPr>
              <a:t>®</a:t>
            </a:r>
            <a:r>
              <a:rPr lang="en-US" altLang="en-US" dirty="0"/>
              <a:t> is designed to provide:</a:t>
            </a:r>
          </a:p>
          <a:p>
            <a:pPr>
              <a:spcBef>
                <a:spcPct val="0"/>
              </a:spcBef>
            </a:pPr>
            <a:endParaRPr lang="en-US" altLang="en-US" dirty="0"/>
          </a:p>
          <a:p>
            <a:pPr>
              <a:spcBef>
                <a:spcPct val="0"/>
              </a:spcBef>
            </a:pPr>
            <a:r>
              <a:rPr lang="en-US" altLang="en-US" b="1" dirty="0"/>
              <a:t>Protection for what matters most</a:t>
            </a:r>
          </a:p>
          <a:p>
            <a:pPr>
              <a:spcBef>
                <a:spcPct val="0"/>
              </a:spcBef>
            </a:pPr>
            <a:r>
              <a:rPr lang="en-US" altLang="en-US" dirty="0"/>
              <a:t>Protect family and savings from the cost of long-term care and preserve the legacy they have planned.</a:t>
            </a:r>
          </a:p>
          <a:p>
            <a:pPr>
              <a:spcBef>
                <a:spcPct val="0"/>
              </a:spcBef>
            </a:pPr>
            <a:endParaRPr lang="en-US" altLang="en-US" b="1" dirty="0"/>
          </a:p>
          <a:p>
            <a:pPr>
              <a:spcBef>
                <a:spcPct val="0"/>
              </a:spcBef>
            </a:pPr>
            <a:r>
              <a:rPr lang="en-US" altLang="en-US" b="1" dirty="0"/>
              <a:t>Benefit growth potential</a:t>
            </a:r>
          </a:p>
          <a:p>
            <a:pPr>
              <a:spcBef>
                <a:spcPct val="0"/>
              </a:spcBef>
            </a:pPr>
            <a:r>
              <a:rPr lang="en-US" altLang="en-US" dirty="0"/>
              <a:t>Select from a broad range of investment options to give the long-term care benefit the potential for growth.</a:t>
            </a:r>
          </a:p>
          <a:p>
            <a:pPr>
              <a:spcBef>
                <a:spcPct val="0"/>
              </a:spcBef>
            </a:pPr>
            <a:endParaRPr lang="en-US" altLang="en-US" dirty="0"/>
          </a:p>
          <a:p>
            <a:pPr>
              <a:spcBef>
                <a:spcPct val="0"/>
              </a:spcBef>
            </a:pPr>
            <a:r>
              <a:rPr lang="en-US" altLang="en-US" b="1" dirty="0"/>
              <a:t>Favorable tax treatment</a:t>
            </a:r>
          </a:p>
          <a:p>
            <a:pPr>
              <a:spcBef>
                <a:spcPct val="0"/>
              </a:spcBef>
            </a:pPr>
            <a:r>
              <a:rPr lang="en-US" altLang="en-US" dirty="0"/>
              <a:t>Multiple tax advantages to maximize the value of the long-term care benefit.</a:t>
            </a:r>
          </a:p>
          <a:p>
            <a:pPr>
              <a:spcBef>
                <a:spcPct val="0"/>
              </a:spcBef>
            </a:pPr>
            <a:endParaRPr lang="en-US" altLang="en-US" dirty="0"/>
          </a:p>
          <a:p>
            <a:pPr>
              <a:spcBef>
                <a:spcPct val="0"/>
              </a:spcBef>
            </a:pPr>
            <a:r>
              <a:rPr lang="en-US" altLang="en-US" b="1" dirty="0"/>
              <a:t>Care planning resources</a:t>
            </a:r>
          </a:p>
          <a:p>
            <a:pPr>
              <a:spcBef>
                <a:spcPct val="0"/>
              </a:spcBef>
            </a:pPr>
            <a:r>
              <a:rPr lang="en-US" altLang="en-US" dirty="0"/>
              <a:t>Dedicated support and services to help families every step of the way.</a:t>
            </a:r>
          </a:p>
          <a:p>
            <a:pPr>
              <a:spcBef>
                <a:spcPct val="0"/>
              </a:spcBef>
            </a:pPr>
            <a:endParaRPr lang="en-US" altLang="en-US" dirty="0"/>
          </a:p>
          <a:p>
            <a:pPr>
              <a:spcBef>
                <a:spcPct val="0"/>
              </a:spcBef>
            </a:pPr>
            <a:endParaRPr lang="en-US" alt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17</a:t>
            </a:fld>
            <a:endParaRPr lang="en-US" dirty="0"/>
          </a:p>
        </p:txBody>
      </p:sp>
    </p:spTree>
    <p:extLst>
      <p:ext uri="{BB962C8B-B14F-4D97-AF65-F5344CB8AC3E}">
        <p14:creationId xmlns:p14="http://schemas.microsoft.com/office/powerpoint/2010/main" val="1214224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dirty="0"/>
              <a:t>[Optional Slide]</a:t>
            </a:r>
          </a:p>
          <a:p>
            <a:pPr>
              <a:spcBef>
                <a:spcPct val="0"/>
              </a:spcBef>
            </a:pPr>
            <a:endParaRPr lang="en-US" altLang="en-US" sz="1200" i="1" dirty="0"/>
          </a:p>
          <a:p>
            <a:pPr>
              <a:spcBef>
                <a:spcPct val="0"/>
              </a:spcBef>
            </a:pPr>
            <a:r>
              <a:rPr lang="en-US" altLang="en-US" sz="1200" i="1" dirty="0"/>
              <a:t>MoneyGuard Market Advantage</a:t>
            </a:r>
            <a:r>
              <a:rPr lang="en-US" altLang="en-US" sz="1200" baseline="30000" dirty="0"/>
              <a:t>®</a:t>
            </a:r>
            <a:r>
              <a:rPr lang="en-US" altLang="en-US" sz="1200" i="1" baseline="30000" dirty="0"/>
              <a:t> </a:t>
            </a:r>
            <a:r>
              <a:rPr lang="en-US" altLang="en-US" sz="1200" dirty="0"/>
              <a:t>offers growth potential.</a:t>
            </a:r>
          </a:p>
          <a:p>
            <a:pPr>
              <a:spcBef>
                <a:spcPct val="0"/>
              </a:spcBef>
            </a:pPr>
            <a:endParaRPr lang="en-US" altLang="en-US" sz="1200" dirty="0"/>
          </a:p>
          <a:p>
            <a:pPr>
              <a:spcBef>
                <a:spcPct val="0"/>
              </a:spcBef>
            </a:pPr>
            <a:r>
              <a:rPr lang="en-US" altLang="en-US" sz="1200" dirty="0"/>
              <a:t>&lt;read slide&gt;</a:t>
            </a:r>
            <a:endParaRPr lang="en-US" alt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18</a:t>
            </a:fld>
            <a:endParaRPr lang="en-US" dirty="0"/>
          </a:p>
        </p:txBody>
      </p:sp>
    </p:spTree>
    <p:extLst>
      <p:ext uri="{BB962C8B-B14F-4D97-AF65-F5344CB8AC3E}">
        <p14:creationId xmlns:p14="http://schemas.microsoft.com/office/powerpoint/2010/main" val="189465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[Optional Slide]</a:t>
            </a:r>
          </a:p>
          <a:p>
            <a:pPr fontAlgn="auto">
              <a:spcBef>
                <a:spcPts val="0"/>
              </a:spcBef>
              <a:spcAft>
                <a:spcPts val="0"/>
              </a:spcAft>
              <a:defRPr/>
            </a:pPr>
            <a:endParaRPr lang="en-US" dirty="0"/>
          </a:p>
          <a:p>
            <a:pPr fontAlgn="auto">
              <a:spcBef>
                <a:spcPts val="0"/>
              </a:spcBef>
              <a:spcAft>
                <a:spcPts val="0"/>
              </a:spcAft>
              <a:defRPr/>
            </a:pPr>
            <a:r>
              <a:rPr lang="en-US" dirty="0"/>
              <a:t>Meet Jim</a:t>
            </a:r>
          </a:p>
          <a:p>
            <a:pPr fontAlgn="auto">
              <a:spcBef>
                <a:spcPts val="0"/>
              </a:spcBef>
              <a:spcAft>
                <a:spcPts val="0"/>
              </a:spcAft>
              <a:defRPr/>
            </a:pPr>
            <a:endParaRPr lang="en-US" dirty="0"/>
          </a:p>
          <a:p>
            <a:pPr marL="285750" indent="-285750" fontAlgn="auto">
              <a:spcBef>
                <a:spcPts val="0"/>
              </a:spcBef>
              <a:spcAft>
                <a:spcPts val="0"/>
              </a:spcAft>
              <a:buFont typeface="Wingdings" pitchFamily="2" charset="2"/>
              <a:buChar char="§"/>
              <a:defRPr/>
            </a:pPr>
            <a:r>
              <a:rPr lang="en-US" dirty="0"/>
              <a:t>55, male, married, in good health</a:t>
            </a:r>
          </a:p>
          <a:p>
            <a:pPr marL="285750" indent="-285750" fontAlgn="auto">
              <a:spcBef>
                <a:spcPts val="0"/>
              </a:spcBef>
              <a:spcAft>
                <a:spcPts val="0"/>
              </a:spcAft>
              <a:buFont typeface="Wingdings" pitchFamily="2" charset="2"/>
              <a:buChar char="§"/>
              <a:defRPr/>
            </a:pPr>
            <a:r>
              <a:rPr lang="en-US" dirty="0"/>
              <a:t>His premiums are $10,000 per year for 10 years ($100,000 total).</a:t>
            </a:r>
          </a:p>
          <a:p>
            <a:pPr marL="285750" indent="-285750" fontAlgn="auto">
              <a:spcBef>
                <a:spcPts val="0"/>
              </a:spcBef>
              <a:spcAft>
                <a:spcPts val="0"/>
              </a:spcAft>
              <a:buFont typeface="Wingdings" pitchFamily="2" charset="2"/>
              <a:buChar char="§"/>
              <a:defRPr/>
            </a:pPr>
            <a:r>
              <a:rPr lang="en-US" dirty="0"/>
              <a:t>Jim would like to allocate 80% in LVIP SSGA S&amp;P 500 Index Fund and 20% in LVIP Delaware Bond Fund. </a:t>
            </a:r>
          </a:p>
          <a:p>
            <a:pPr marL="285750" indent="-285750" fontAlgn="auto">
              <a:spcBef>
                <a:spcPts val="0"/>
              </a:spcBef>
              <a:spcAft>
                <a:spcPts val="0"/>
              </a:spcAft>
              <a:buFont typeface="Wingdings" pitchFamily="2" charset="2"/>
              <a:buChar char="§"/>
              <a:defRPr/>
            </a:pPr>
            <a:r>
              <a:rPr lang="en-US" dirty="0"/>
              <a:t>In this hypothetical, we will use a historical period from 2001 to 2020.</a:t>
            </a:r>
          </a:p>
          <a:p>
            <a:pPr marL="285750" indent="-285750" fontAlgn="auto">
              <a:spcBef>
                <a:spcPts val="0"/>
              </a:spcBef>
              <a:spcAft>
                <a:spcPts val="0"/>
              </a:spcAft>
              <a:buFont typeface="Wingdings" pitchFamily="2" charset="2"/>
              <a:buChar char="§"/>
              <a:defRPr/>
            </a:pPr>
            <a:r>
              <a:rPr lang="en-US" dirty="0"/>
              <a:t>His net worth is $1M in nonqualified assets with his financial professional and $2M in his company’s 401(k).</a:t>
            </a:r>
          </a:p>
          <a:p>
            <a:pPr marL="285750" indent="-285750" fontAlgn="auto">
              <a:spcBef>
                <a:spcPts val="0"/>
              </a:spcBef>
              <a:spcAft>
                <a:spcPts val="0"/>
              </a:spcAft>
              <a:buFont typeface="Wingdings" pitchFamily="2" charset="2"/>
              <a:buChar char="§"/>
              <a:defRPr/>
            </a:pPr>
            <a:r>
              <a:rPr lang="en-US" dirty="0"/>
              <a:t>Jim is very concerned about the tax impact of funding a potential long-term care event out of his investable assets. </a:t>
            </a:r>
          </a:p>
          <a:p>
            <a:pPr fontAlgn="auto">
              <a:spcBef>
                <a:spcPts val="0"/>
              </a:spcBef>
              <a:spcAft>
                <a:spcPts val="0"/>
              </a:spcAft>
              <a:defRPr/>
            </a:pPr>
            <a:endParaRPr 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19</a:t>
            </a:fld>
            <a:endParaRPr lang="en-US" dirty="0"/>
          </a:p>
        </p:txBody>
      </p:sp>
    </p:spTree>
    <p:extLst>
      <p:ext uri="{BB962C8B-B14F-4D97-AF65-F5344CB8AC3E}">
        <p14:creationId xmlns:p14="http://schemas.microsoft.com/office/powerpoint/2010/main" val="106091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[Optional Slide]</a:t>
            </a:r>
          </a:p>
          <a:p>
            <a:pPr fontAlgn="auto">
              <a:spcBef>
                <a:spcPts val="0"/>
              </a:spcBef>
              <a:spcAft>
                <a:spcPts val="0"/>
              </a:spcAft>
              <a:defRPr/>
            </a:pPr>
            <a:endParaRPr lang="en-US" dirty="0"/>
          </a:p>
          <a:p>
            <a:pPr fontAlgn="auto">
              <a:spcBef>
                <a:spcPts val="0"/>
              </a:spcBef>
              <a:spcAft>
                <a:spcPts val="0"/>
              </a:spcAft>
              <a:defRPr/>
            </a:pPr>
            <a:r>
              <a:rPr lang="en-US" dirty="0"/>
              <a:t>Today, we’re going to discuss: </a:t>
            </a:r>
          </a:p>
          <a:p>
            <a:pPr fontAlgn="auto">
              <a:spcBef>
                <a:spcPts val="0"/>
              </a:spcBef>
              <a:spcAft>
                <a:spcPts val="0"/>
              </a:spcAft>
              <a:defRPr/>
            </a:pPr>
            <a:endParaRPr lang="en-US" dirty="0"/>
          </a:p>
          <a:p>
            <a:pPr marL="165261" indent="-165261" fontAlgn="auto">
              <a:spcBef>
                <a:spcPts val="0"/>
              </a:spcBef>
              <a:spcAft>
                <a:spcPts val="0"/>
              </a:spcAft>
              <a:buFont typeface="Arial" panose="020B0604020202020204" pitchFamily="34" charset="0"/>
              <a:buChar char="•"/>
              <a:defRPr/>
            </a:pPr>
            <a:r>
              <a:rPr lang="en-US" dirty="0"/>
              <a:t>WHY now is the time to plan for long-term care expenses</a:t>
            </a:r>
          </a:p>
          <a:p>
            <a:pPr marL="165261" indent="-165261" fontAlgn="auto">
              <a:spcBef>
                <a:spcPts val="0"/>
              </a:spcBef>
              <a:spcAft>
                <a:spcPts val="0"/>
              </a:spcAft>
              <a:buFont typeface="Arial" panose="020B0604020202020204" pitchFamily="34" charset="0"/>
              <a:buChar char="•"/>
              <a:defRPr/>
            </a:pPr>
            <a:r>
              <a:rPr lang="en-US" dirty="0"/>
              <a:t>HOW to have the long-term care conversation</a:t>
            </a:r>
          </a:p>
          <a:p>
            <a:pPr marL="165261" indent="-165261" fontAlgn="auto">
              <a:spcBef>
                <a:spcPts val="0"/>
              </a:spcBef>
              <a:spcAft>
                <a:spcPts val="0"/>
              </a:spcAft>
              <a:buFont typeface="Arial" panose="020B0604020202020204" pitchFamily="34" charset="0"/>
              <a:buChar char="•"/>
              <a:defRPr/>
            </a:pPr>
            <a:r>
              <a:rPr lang="en-US" dirty="0"/>
              <a:t>WHY you should consider </a:t>
            </a:r>
            <a:r>
              <a:rPr lang="en-US" altLang="en-US" sz="1200" dirty="0"/>
              <a:t>Lincoln</a:t>
            </a:r>
            <a:r>
              <a:rPr lang="en-US" altLang="en-US" sz="1200" i="1" dirty="0"/>
              <a:t> MoneyGuard® solutions</a:t>
            </a:r>
          </a:p>
          <a:p>
            <a:pPr marL="165261" indent="-165261" fontAlgn="auto">
              <a:spcBef>
                <a:spcPts val="0"/>
              </a:spcBef>
              <a:spcAft>
                <a:spcPts val="0"/>
              </a:spcAft>
              <a:buFont typeface="Arial" panose="020B0604020202020204" pitchFamily="34" charset="0"/>
              <a:buChar char="•"/>
              <a:defRPr/>
            </a:pPr>
            <a:r>
              <a:rPr lang="en-US" sz="1200" i="0" dirty="0"/>
              <a:t>And WHY</a:t>
            </a:r>
            <a:r>
              <a:rPr lang="en-US" sz="1200" i="1" dirty="0"/>
              <a:t> </a:t>
            </a:r>
            <a:r>
              <a:rPr lang="en-US" sz="1200" i="0" dirty="0"/>
              <a:t>Lincoln</a:t>
            </a:r>
            <a:r>
              <a:rPr lang="en-US" sz="1200" i="1" dirty="0"/>
              <a:t> </a:t>
            </a:r>
            <a:endParaRPr lang="en-US" i="1" dirty="0"/>
          </a:p>
          <a:p>
            <a:pPr fontAlgn="auto">
              <a:spcBef>
                <a:spcPts val="0"/>
              </a:spcBef>
              <a:spcAft>
                <a:spcPts val="0"/>
              </a:spcAft>
              <a:defRPr/>
            </a:pPr>
            <a:endParaRPr lang="en-US" dirty="0"/>
          </a:p>
          <a:p>
            <a:pPr fontAlgn="auto">
              <a:spcBef>
                <a:spcPts val="0"/>
              </a:spcBef>
              <a:spcAft>
                <a:spcPts val="0"/>
              </a:spcAft>
              <a:defRPr/>
            </a:pPr>
            <a:endParaRPr 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2</a:t>
            </a:fld>
            <a:endParaRPr lang="en-US" dirty="0"/>
          </a:p>
        </p:txBody>
      </p:sp>
    </p:spTree>
    <p:extLst>
      <p:ext uri="{BB962C8B-B14F-4D97-AF65-F5344CB8AC3E}">
        <p14:creationId xmlns:p14="http://schemas.microsoft.com/office/powerpoint/2010/main" val="216856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altLang="en-US" b="1" dirty="0"/>
            </a:br>
            <a:r>
              <a:rPr lang="en-US" altLang="en-US" b="1" dirty="0"/>
              <a:t>[Optional Slide]</a:t>
            </a:r>
          </a:p>
          <a:p>
            <a:r>
              <a:rPr lang="en-US" dirty="0"/>
              <a:t>Historical values </a:t>
            </a:r>
          </a:p>
          <a:p>
            <a:endParaRPr lang="en-US" dirty="0"/>
          </a:p>
          <a:p>
            <a:r>
              <a:rPr lang="en-US" dirty="0"/>
              <a:t>&lt;read dollar amounts and descriptions&gt;</a:t>
            </a:r>
          </a:p>
          <a:p>
            <a:endParaRPr 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20</a:t>
            </a:fld>
            <a:endParaRPr lang="en-US" dirty="0"/>
          </a:p>
        </p:txBody>
      </p:sp>
    </p:spTree>
    <p:extLst>
      <p:ext uri="{BB962C8B-B14F-4D97-AF65-F5344CB8AC3E}">
        <p14:creationId xmlns:p14="http://schemas.microsoft.com/office/powerpoint/2010/main" val="3769623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dirty="0"/>
              <a:t>[Optional Slide]</a:t>
            </a:r>
          </a:p>
          <a:p>
            <a:pPr>
              <a:spcBef>
                <a:spcPct val="0"/>
              </a:spcBef>
            </a:pPr>
            <a:br>
              <a:rPr lang="en-US" dirty="0"/>
            </a:br>
            <a:r>
              <a:rPr lang="en-US" dirty="0"/>
              <a:t>Historical values</a:t>
            </a:r>
          </a:p>
          <a:p>
            <a:pPr>
              <a:spcBef>
                <a:spcPct val="0"/>
              </a:spcBef>
            </a:pPr>
            <a:endParaRPr lang="en-US" altLang="en-US" dirty="0"/>
          </a:p>
          <a:p>
            <a:pPr>
              <a:spcBef>
                <a:spcPct val="0"/>
              </a:spcBef>
            </a:pPr>
            <a:r>
              <a:rPr lang="en-US" altLang="en-US" dirty="0"/>
              <a:t>&lt;Review ledger&gt;</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21</a:t>
            </a:fld>
            <a:endParaRPr lang="en-US" dirty="0"/>
          </a:p>
        </p:txBody>
      </p:sp>
    </p:spTree>
    <p:extLst>
      <p:ext uri="{BB962C8B-B14F-4D97-AF65-F5344CB8AC3E}">
        <p14:creationId xmlns:p14="http://schemas.microsoft.com/office/powerpoint/2010/main" val="1274817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[Optional Slide unless covering MFA]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22</a:t>
            </a:fld>
            <a:endParaRPr lang="en-US" dirty="0"/>
          </a:p>
        </p:txBody>
      </p:sp>
    </p:spTree>
    <p:extLst>
      <p:ext uri="{BB962C8B-B14F-4D97-AF65-F5344CB8AC3E}">
        <p14:creationId xmlns:p14="http://schemas.microsoft.com/office/powerpoint/2010/main" val="116357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513"/>
              </a:spcBef>
              <a:spcAft>
                <a:spcPts val="513"/>
              </a:spcAft>
              <a:buClrTx/>
              <a:buSzTx/>
              <a:buFontTx/>
              <a:buNone/>
              <a:tabLst/>
              <a:defRPr/>
            </a:pPr>
            <a:r>
              <a:rPr lang="en-US" altLang="en-US" b="1" dirty="0"/>
              <a:t>[Optional slide]</a:t>
            </a:r>
          </a:p>
          <a:p>
            <a:pPr eaLnBrk="1" hangingPunct="1">
              <a:lnSpc>
                <a:spcPct val="90000"/>
              </a:lnSpc>
              <a:spcBef>
                <a:spcPts val="513"/>
              </a:spcBef>
              <a:spcAft>
                <a:spcPts val="513"/>
              </a:spcAft>
            </a:pPr>
            <a:br>
              <a:rPr lang="en-US" altLang="en-US" dirty="0">
                <a:latin typeface="Arial" panose="020B0604020202020204" pitchFamily="34" charset="0"/>
                <a:ea typeface="MS PGothic" panose="020B0600070205080204" pitchFamily="34" charset="-128"/>
                <a:cs typeface="Arial" panose="020B0604020202020204" pitchFamily="34" charset="0"/>
              </a:rPr>
            </a:br>
            <a:r>
              <a:rPr lang="en-US" altLang="en-US" dirty="0">
                <a:latin typeface="Arial" panose="020B0604020202020204" pitchFamily="34" charset="0"/>
                <a:ea typeface="MS PGothic" panose="020B0600070205080204" pitchFamily="34" charset="-128"/>
                <a:cs typeface="Arial" panose="020B0604020202020204" pitchFamily="34" charset="0"/>
              </a:rPr>
              <a:t>&lt;Read slide&gt;</a:t>
            </a:r>
          </a:p>
          <a:p>
            <a:endParaRPr lang="en-US" sz="1200" b="0" i="1" u="none" strike="noStrike" baseline="0" dirty="0">
              <a:solidFill>
                <a:srgbClr val="000000"/>
              </a:solidFill>
              <a:latin typeface="Publico Headline"/>
            </a:endParaRPr>
          </a:p>
          <a:p>
            <a:r>
              <a:rPr lang="en-US" sz="1200" b="0" i="1" u="none" strike="noStrike" baseline="0" dirty="0">
                <a:solidFill>
                  <a:srgbClr val="000000"/>
                </a:solidFill>
                <a:latin typeface="Publico Headline"/>
              </a:rPr>
              <a:t>MoneyGuard Fixed Advantage</a:t>
            </a:r>
            <a:r>
              <a:rPr lang="en-US" sz="500" b="0" i="0" u="none" strike="noStrike" baseline="0" dirty="0">
                <a:solidFill>
                  <a:srgbClr val="000000"/>
                </a:solidFill>
                <a:latin typeface="Publico Headline"/>
              </a:rPr>
              <a:t> provide</a:t>
            </a:r>
            <a:r>
              <a:rPr lang="en-US" sz="1200" b="0" i="0" u="none" strike="noStrike" baseline="0" dirty="0">
                <a:solidFill>
                  <a:srgbClr val="000000"/>
                </a:solidFill>
                <a:latin typeface="Publico Headline"/>
              </a:rPr>
              <a:t>s protection from the impact of a long-term care event. </a:t>
            </a:r>
          </a:p>
          <a:p>
            <a:endParaRPr lang="en-US" sz="1200" b="0" i="0" u="none" strike="noStrike" baseline="0" dirty="0">
              <a:solidFill>
                <a:srgbClr val="000000"/>
              </a:solidFill>
              <a:latin typeface="Publico Headline"/>
            </a:endParaRPr>
          </a:p>
          <a:p>
            <a:r>
              <a:rPr lang="en-US" sz="1800" b="0" i="0" u="none" strike="noStrike" baseline="0" dirty="0">
                <a:solidFill>
                  <a:srgbClr val="000000"/>
                </a:solidFill>
                <a:latin typeface="Roboto Condensed Light" panose="02000000000000000000" pitchFamily="2" charset="0"/>
              </a:rPr>
              <a:t>And</a:t>
            </a:r>
            <a:r>
              <a:rPr lang="en-US" sz="1800" b="0" i="1" u="none" strike="noStrike" baseline="0" dirty="0">
                <a:solidFill>
                  <a:srgbClr val="000000"/>
                </a:solidFill>
                <a:latin typeface="Roboto Condensed Light" panose="02000000000000000000" pitchFamily="2" charset="0"/>
              </a:rPr>
              <a:t> </a:t>
            </a:r>
            <a:r>
              <a:rPr lang="en-US" sz="1800" b="0" i="0" u="none" strike="noStrike" baseline="0" dirty="0">
                <a:solidFill>
                  <a:srgbClr val="000000"/>
                </a:solidFill>
                <a:latin typeface="Roboto Condensed Light" panose="02000000000000000000" pitchFamily="2" charset="0"/>
              </a:rPr>
              <a:t>offers flexible payment options guaranteed to never increase. </a:t>
            </a:r>
            <a:r>
              <a:rPr lang="en-US" sz="800" b="0" i="0" u="none" strike="noStrike" baseline="0" dirty="0">
                <a:solidFill>
                  <a:srgbClr val="000000"/>
                </a:solidFill>
                <a:latin typeface="Publico Headline"/>
              </a:rPr>
              <a:t>Here’s how it works for you:</a:t>
            </a:r>
            <a:endParaRPr lang="en-US" sz="1800" dirty="0"/>
          </a:p>
          <a:p>
            <a:pPr eaLnBrk="1" hangingPunct="1">
              <a:lnSpc>
                <a:spcPct val="90000"/>
              </a:lnSpc>
              <a:spcBef>
                <a:spcPts val="513"/>
              </a:spcBef>
              <a:spcAft>
                <a:spcPts val="513"/>
              </a:spcAft>
            </a:pPr>
            <a:endParaRPr lang="en-US" altLang="en-US" sz="1800" b="0" i="0" u="none" strike="noStrike" baseline="0" dirty="0">
              <a:solidFill>
                <a:srgbClr val="000000"/>
              </a:solidFill>
              <a:latin typeface="Roboto Condensed Light" panose="02000000000000000000" pitchFamily="2" charset="0"/>
              <a:ea typeface="MS PGothic" panose="020B0600070205080204" pitchFamily="34" charset="-128"/>
              <a:cs typeface="Arial" panose="020B0604020202020204" pitchFamily="34" charset="0"/>
            </a:endParaRPr>
          </a:p>
          <a:p>
            <a:pPr eaLnBrk="1" hangingPunct="1">
              <a:lnSpc>
                <a:spcPct val="90000"/>
              </a:lnSpc>
              <a:spcBef>
                <a:spcPts val="513"/>
              </a:spcBef>
              <a:spcAft>
                <a:spcPts val="513"/>
              </a:spcAft>
            </a:pPr>
            <a:r>
              <a:rPr lang="en-US" altLang="en-US" sz="1800" b="0" i="0" u="none" strike="noStrike" baseline="0" dirty="0">
                <a:solidFill>
                  <a:srgbClr val="000000"/>
                </a:solidFill>
                <a:latin typeface="Roboto Condensed Light" panose="02000000000000000000" pitchFamily="2" charset="0"/>
                <a:ea typeface="MS PGothic" panose="020B0600070205080204" pitchFamily="34" charset="-128"/>
                <a:cs typeface="Arial" panose="020B0604020202020204" pitchFamily="34" charset="0"/>
              </a:rPr>
              <a:t>1. If you do need care, you have t</a:t>
            </a:r>
            <a:r>
              <a:rPr lang="en-US" altLang="en-US" dirty="0">
                <a:latin typeface="Arial" panose="020B0604020202020204" pitchFamily="34" charset="0"/>
                <a:ea typeface="MS PGothic" panose="020B0600070205080204" pitchFamily="34" charset="-128"/>
                <a:cs typeface="Arial" panose="020B0604020202020204" pitchFamily="34" charset="0"/>
              </a:rPr>
              <a:t>ax-advantaged long-term care benefits. &lt;OR&gt;</a:t>
            </a:r>
          </a:p>
          <a:p>
            <a:pPr eaLnBrk="1" hangingPunct="1">
              <a:lnSpc>
                <a:spcPct val="90000"/>
              </a:lnSpc>
              <a:spcBef>
                <a:spcPts val="513"/>
              </a:spcBef>
              <a:spcAft>
                <a:spcPts val="513"/>
              </a:spcAft>
            </a:pPr>
            <a:r>
              <a:rPr lang="en-US" altLang="en-US" dirty="0">
                <a:latin typeface="Arial" panose="020B0604020202020204" pitchFamily="34" charset="0"/>
                <a:ea typeface="MS PGothic" panose="020B0600070205080204" pitchFamily="34" charset="-128"/>
                <a:cs typeface="Arial" panose="020B0604020202020204" pitchFamily="34" charset="0"/>
              </a:rPr>
              <a:t>2. If you don’t need care, you have an income tax-free death benefit for your children or beneficiaries</a:t>
            </a:r>
            <a:r>
              <a:rPr lang="en-US" altLang="ja-JP" dirty="0">
                <a:latin typeface="Arial" panose="020B0604020202020204" pitchFamily="34" charset="0"/>
                <a:cs typeface="Arial" panose="020B0604020202020204" pitchFamily="34" charset="0"/>
              </a:rPr>
              <a:t>. &lt;OR&gt;</a:t>
            </a:r>
          </a:p>
          <a:p>
            <a:pPr eaLnBrk="1" hangingPunct="1">
              <a:lnSpc>
                <a:spcPct val="90000"/>
              </a:lnSpc>
              <a:spcBef>
                <a:spcPts val="513"/>
              </a:spcBef>
              <a:spcAft>
                <a:spcPts val="513"/>
              </a:spcAft>
            </a:pPr>
            <a:r>
              <a:rPr lang="en-US" altLang="en-US" dirty="0">
                <a:latin typeface="Arial" panose="020B0604020202020204" pitchFamily="34" charset="0"/>
                <a:ea typeface="MS PGothic" panose="020B0600070205080204" pitchFamily="34" charset="-128"/>
                <a:cs typeface="Arial" panose="020B0604020202020204" pitchFamily="34" charset="0"/>
              </a:rPr>
              <a:t>3. If you change your mind, you’re able to get money back through the Return of Premium option. </a:t>
            </a:r>
            <a:endParaRPr lang="en-US" alt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B5AA1-B988-45DD-88BF-F9FC26EA8FE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010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76E080F4-3FEB-4692-93E1-ADAD560D4A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B3DE68A-B7FB-4E48-962F-EB53893D904B}"/>
              </a:ext>
            </a:extLst>
          </p:cNvPr>
          <p:cNvSpPr>
            <a:spLocks noGrp="1"/>
          </p:cNvSpPr>
          <p:nvPr>
            <p:ph type="body" idx="1"/>
          </p:nvPr>
        </p:nvSpPr>
        <p:spPr/>
        <p:txBody>
          <a:bodyPr/>
          <a:lstStyle/>
          <a:p>
            <a:pPr eaLnBrk="1" fontAlgn="auto" hangingPunct="1">
              <a:spcBef>
                <a:spcPct val="0"/>
              </a:spcBef>
              <a:spcAft>
                <a:spcPts val="600"/>
              </a:spcAft>
              <a:defRPr/>
            </a:pPr>
            <a:r>
              <a:rPr lang="en-US" altLang="en-US" b="1" dirty="0">
                <a:latin typeface="Arial" panose="020B0604020202020204" pitchFamily="34" charset="0"/>
                <a:cs typeface="Arial" panose="020B0604020202020204" pitchFamily="34" charset="0"/>
              </a:rPr>
              <a:t>[Optional slide]</a:t>
            </a:r>
          </a:p>
          <a:p>
            <a:pPr eaLnBrk="1" fontAlgn="auto" hangingPunct="1">
              <a:spcBef>
                <a:spcPct val="0"/>
              </a:spcBef>
              <a:spcAft>
                <a:spcPts val="625"/>
              </a:spcAft>
              <a:defRPr/>
            </a:pPr>
            <a:endParaRPr lang="en-US" altLang="en-US" dirty="0">
              <a:latin typeface="Arial" panose="020B0604020202020204" pitchFamily="34" charset="0"/>
              <a:cs typeface="Arial" panose="020B0604020202020204" pitchFamily="34" charset="0"/>
            </a:endParaRPr>
          </a:p>
          <a:p>
            <a:pPr eaLnBrk="1" fontAlgn="auto" hangingPunct="1">
              <a:spcBef>
                <a:spcPct val="0"/>
              </a:spcBef>
              <a:spcAft>
                <a:spcPts val="625"/>
              </a:spcAft>
              <a:defRPr/>
            </a:pPr>
            <a:r>
              <a:rPr lang="en-US" altLang="en-US" dirty="0">
                <a:latin typeface="Arial" panose="020B0604020202020204" pitchFamily="34" charset="0"/>
                <a:cs typeface="Arial" panose="020B0604020202020204" pitchFamily="34" charset="0"/>
              </a:rPr>
              <a:t>Meet Kelly, our hypothetical client. She’</a:t>
            </a:r>
            <a:r>
              <a:rPr lang="en-US" altLang="ja-JP" dirty="0">
                <a:latin typeface="Arial" panose="020B0604020202020204" pitchFamily="34" charset="0"/>
                <a:cs typeface="Arial" panose="020B0604020202020204" pitchFamily="34" charset="0"/>
              </a:rPr>
              <a:t>s married, age [65] and a healthy nonsmoker with two adult children.</a:t>
            </a:r>
          </a:p>
          <a:p>
            <a:pPr eaLnBrk="1" fontAlgn="auto" hangingPunct="1">
              <a:spcBef>
                <a:spcPct val="0"/>
              </a:spcBef>
              <a:spcAft>
                <a:spcPts val="625"/>
              </a:spcAft>
              <a:defRPr/>
            </a:pPr>
            <a:endParaRPr lang="en-US" altLang="ja-JP" sz="800" dirty="0">
              <a:latin typeface="Arial" panose="020B0604020202020204" pitchFamily="34" charset="0"/>
              <a:cs typeface="Arial" panose="020B0604020202020204" pitchFamily="34" charset="0"/>
            </a:endParaRPr>
          </a:p>
          <a:p>
            <a:pPr eaLnBrk="1" fontAlgn="auto" hangingPunct="1">
              <a:spcBef>
                <a:spcPct val="0"/>
              </a:spcBef>
              <a:spcAft>
                <a:spcPts val="625"/>
              </a:spcAft>
              <a:defRPr/>
            </a:pPr>
            <a:r>
              <a:rPr lang="en-US" altLang="en-US" dirty="0">
                <a:latin typeface="Arial" panose="020B0604020202020204" pitchFamily="34" charset="0"/>
                <a:cs typeface="Arial" panose="020B0604020202020204" pitchFamily="34" charset="0"/>
              </a:rPr>
              <a:t>Kelly has assets for potential long-term care expenses, but she’</a:t>
            </a:r>
            <a:r>
              <a:rPr lang="en-US" altLang="ja-JP" dirty="0">
                <a:latin typeface="Arial" panose="020B0604020202020204" pitchFamily="34" charset="0"/>
              </a:rPr>
              <a:t>s not sure if a prolonged illness or the need for care would erode her savings. </a:t>
            </a:r>
          </a:p>
          <a:p>
            <a:pPr eaLnBrk="1" fontAlgn="auto" hangingPunct="1">
              <a:spcBef>
                <a:spcPct val="0"/>
              </a:spcBef>
              <a:spcAft>
                <a:spcPts val="625"/>
              </a:spcAft>
              <a:defRPr/>
            </a:pPr>
            <a:endParaRPr lang="en-US" altLang="ja-JP" sz="800" dirty="0">
              <a:latin typeface="Arial" panose="020B0604020202020204" pitchFamily="34" charset="0"/>
            </a:endParaRPr>
          </a:p>
          <a:p>
            <a:pPr eaLnBrk="1" fontAlgn="auto" hangingPunct="1">
              <a:spcBef>
                <a:spcPct val="0"/>
              </a:spcBef>
              <a:spcAft>
                <a:spcPts val="0"/>
              </a:spcAft>
              <a:defRPr/>
            </a:pPr>
            <a:r>
              <a:rPr lang="en-US" altLang="ja-JP" dirty="0">
                <a:latin typeface="Arial" panose="020B0604020202020204" pitchFamily="34" charset="0"/>
              </a:rPr>
              <a:t>Let’s look at how </a:t>
            </a:r>
            <a:r>
              <a:rPr lang="en-US" altLang="ja-JP" b="0" dirty="0">
                <a:highlight>
                  <a:srgbClr val="FFFF00"/>
                </a:highlight>
                <a:latin typeface="Arial" panose="020B0604020202020204" pitchFamily="34" charset="0"/>
              </a:rPr>
              <a:t>Kelly</a:t>
            </a:r>
            <a:r>
              <a:rPr lang="en-US" altLang="ja-JP" dirty="0">
                <a:latin typeface="Arial" panose="020B0604020202020204" pitchFamily="34" charset="0"/>
              </a:rPr>
              <a:t> might benefit from a Lincoln </a:t>
            </a:r>
            <a:r>
              <a:rPr lang="en-US" altLang="ja-JP" i="1" dirty="0">
                <a:latin typeface="Arial" panose="020B0604020202020204" pitchFamily="34" charset="0"/>
              </a:rPr>
              <a:t>MoneyGuard </a:t>
            </a:r>
            <a:r>
              <a:rPr lang="en-US" altLang="en-US" sz="1200" i="1" dirty="0"/>
              <a:t>Fixed Advantage</a:t>
            </a:r>
            <a:r>
              <a:rPr lang="en-US" altLang="en-US" sz="1200" dirty="0"/>
              <a:t> </a:t>
            </a:r>
            <a:r>
              <a:rPr lang="en-US" altLang="ja-JP" dirty="0">
                <a:latin typeface="Arial" panose="020B0604020202020204" pitchFamily="34" charset="0"/>
              </a:rPr>
              <a:t>policy with a [6-year]</a:t>
            </a:r>
            <a:r>
              <a:rPr lang="en-US" altLang="en-US" dirty="0">
                <a:solidFill>
                  <a:srgbClr val="FF0000"/>
                </a:solidFill>
                <a:latin typeface="Arial" panose="020B0604020202020204" pitchFamily="34" charset="0"/>
                <a:ea typeface="MS PGothic" panose="020B0600070205080204" pitchFamily="34" charset="-128"/>
              </a:rPr>
              <a:t> </a:t>
            </a:r>
            <a:r>
              <a:rPr lang="en-US" altLang="ja-JP" dirty="0">
                <a:latin typeface="Arial" panose="020B0604020202020204" pitchFamily="34" charset="0"/>
              </a:rPr>
              <a:t>Long-Term Care Benefits Rider (LTCBR) and the Couples Discount. </a:t>
            </a:r>
          </a:p>
          <a:p>
            <a:pPr eaLnBrk="1" fontAlgn="auto" hangingPunct="1">
              <a:spcBef>
                <a:spcPct val="0"/>
              </a:spcBef>
              <a:spcAft>
                <a:spcPts val="0"/>
              </a:spcAft>
              <a:defRPr/>
            </a:pPr>
            <a:endParaRPr lang="en-US" altLang="ja-JP" dirty="0">
              <a:latin typeface="Arial" panose="020B0604020202020204" pitchFamily="34" charset="0"/>
            </a:endParaRPr>
          </a:p>
          <a:p>
            <a:pPr eaLnBrk="1" fontAlgn="auto" hangingPunct="1">
              <a:spcBef>
                <a:spcPct val="0"/>
              </a:spcBef>
              <a:spcAft>
                <a:spcPts val="0"/>
              </a:spcAft>
              <a:defRPr/>
            </a:pPr>
            <a:r>
              <a:rPr lang="en-US" altLang="ja-JP" dirty="0">
                <a:latin typeface="Arial" panose="020B0604020202020204" pitchFamily="34" charset="0"/>
              </a:rPr>
              <a:t>The Couples Discount is a</a:t>
            </a:r>
            <a:r>
              <a:rPr lang="en-US" altLang="en-US" dirty="0">
                <a:latin typeface="Arial" panose="020B0604020202020204" pitchFamily="34" charset="0"/>
                <a:cs typeface="Arial" panose="020B0604020202020204" pitchFamily="34" charset="0"/>
              </a:rPr>
              <a:t>vailable to married couples and domestic partners. Only one partner needs to apply to get the discount.</a:t>
            </a:r>
            <a:endParaRPr lang="en-US" altLang="ja-JP" dirty="0">
              <a:latin typeface="Arial" panose="020B0604020202020204" pitchFamily="34" charset="0"/>
            </a:endParaRPr>
          </a:p>
          <a:p>
            <a:pPr eaLnBrk="1" fontAlgn="auto" hangingPunct="1">
              <a:spcBef>
                <a:spcPct val="0"/>
              </a:spcBef>
              <a:spcAft>
                <a:spcPts val="638"/>
              </a:spcAft>
              <a:defRPr/>
            </a:pPr>
            <a:endParaRPr lang="en-US" altLang="ja-JP" dirty="0">
              <a:latin typeface="Arial" panose="020B0604020202020204" pitchFamily="34" charset="0"/>
            </a:endParaRPr>
          </a:p>
          <a:p>
            <a:pPr eaLnBrk="1" fontAlgn="auto" hangingPunct="1">
              <a:spcBef>
                <a:spcPct val="0"/>
              </a:spcBef>
              <a:spcAft>
                <a:spcPts val="638"/>
              </a:spcAft>
              <a:defRPr/>
            </a:pPr>
            <a:r>
              <a:rPr lang="en-US" altLang="en-US" dirty="0">
                <a:latin typeface="Arial" panose="020B0604020202020204" pitchFamily="34" charset="0"/>
                <a:ea typeface="MS PGothic" panose="020B0600070205080204" pitchFamily="34" charset="-128"/>
              </a:rPr>
              <a:t>With Lincoln </a:t>
            </a:r>
            <a:r>
              <a:rPr lang="en-US" altLang="en-US" i="1" dirty="0">
                <a:latin typeface="Arial" panose="020B0604020202020204" pitchFamily="34" charset="0"/>
                <a:ea typeface="MS PGothic" panose="020B0600070205080204" pitchFamily="34" charset="-128"/>
              </a:rPr>
              <a:t>MoneyGuard </a:t>
            </a:r>
            <a:r>
              <a:rPr lang="en-US" altLang="en-US" sz="1200" i="1" dirty="0"/>
              <a:t>Fixed Advantage</a:t>
            </a:r>
            <a:r>
              <a:rPr lang="en-US" altLang="en-US" dirty="0">
                <a:latin typeface="Arial" panose="020B0604020202020204" pitchFamily="34" charset="0"/>
                <a:ea typeface="MS PGothic" panose="020B0600070205080204" pitchFamily="34" charset="-128"/>
              </a:rPr>
              <a:t>, Kelly will have flexibility with a choice of premium payment options to fit her needs.</a:t>
            </a:r>
          </a:p>
          <a:p>
            <a:pPr eaLnBrk="1" fontAlgn="auto" hangingPunct="1">
              <a:spcBef>
                <a:spcPct val="0"/>
              </a:spcBef>
              <a:spcAft>
                <a:spcPts val="638"/>
              </a:spcAft>
              <a:defRPr/>
            </a:pPr>
            <a:endParaRPr lang="en-US" altLang="en-US" sz="800" dirty="0">
              <a:latin typeface="Arial" panose="020B0604020202020204" pitchFamily="34" charset="0"/>
              <a:ea typeface="MS PGothic" panose="020B0600070205080204" pitchFamily="34" charset="-128"/>
            </a:endParaRPr>
          </a:p>
          <a:p>
            <a:pPr eaLnBrk="1" fontAlgn="auto" hangingPunct="1">
              <a:spcBef>
                <a:spcPct val="0"/>
              </a:spcBef>
              <a:spcAft>
                <a:spcPts val="625"/>
              </a:spcAft>
              <a:defRPr/>
            </a:pPr>
            <a:r>
              <a:rPr lang="en-US" altLang="en-US" dirty="0">
                <a:latin typeface="Arial" panose="020B0604020202020204" pitchFamily="34" charset="0"/>
                <a:cs typeface="Arial" panose="020B0604020202020204" pitchFamily="34" charset="0"/>
              </a:rPr>
              <a:t>Let’</a:t>
            </a:r>
            <a:r>
              <a:rPr lang="en-US" altLang="ja-JP" dirty="0">
                <a:latin typeface="Arial" panose="020B0604020202020204" pitchFamily="34" charset="0"/>
              </a:rPr>
              <a:t>s see how this flexibility makes it easier to prepare for the future.</a:t>
            </a:r>
          </a:p>
          <a:p>
            <a:pPr eaLnBrk="1" fontAlgn="auto" hangingPunct="1">
              <a:spcBef>
                <a:spcPct val="0"/>
              </a:spcBef>
              <a:spcAft>
                <a:spcPts val="0"/>
              </a:spcAft>
              <a:defRPr/>
            </a:pPr>
            <a:endParaRPr lang="en-US" altLang="en-US"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dirty="0"/>
          </a:p>
        </p:txBody>
      </p:sp>
      <p:sp>
        <p:nvSpPr>
          <p:cNvPr id="58371" name="Slide Number Placeholder 3">
            <a:extLst>
              <a:ext uri="{FF2B5EF4-FFF2-40B4-BE49-F238E27FC236}">
                <a16:creationId xmlns:a16="http://schemas.microsoft.com/office/drawing/2014/main" id="{1BDE6E03-5EA3-4018-B362-5F28FC3BDC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75D75B-9FA3-44D8-BA7C-9250178A0D6B}"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45268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AB395B98-979C-48AA-B337-9596E3180A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AEE54CE-5327-48E8-B5D0-8C6F1D192BC2}"/>
              </a:ext>
            </a:extLst>
          </p:cNvPr>
          <p:cNvSpPr>
            <a:spLocks noGrp="1"/>
          </p:cNvSpPr>
          <p:nvPr>
            <p:ph type="body" idx="1"/>
          </p:nvPr>
        </p:nvSpPr>
        <p:spPr/>
        <p:txBody>
          <a:bodyPr/>
          <a:lstStyle/>
          <a:p>
            <a:pPr eaLnBrk="1" fontAlgn="auto" hangingPunct="1">
              <a:spcBef>
                <a:spcPct val="0"/>
              </a:spcBef>
              <a:spcAft>
                <a:spcPts val="600"/>
              </a:spcAft>
              <a:defRPr/>
            </a:pPr>
            <a:r>
              <a:rPr lang="en-US" altLang="en-US" b="1" dirty="0">
                <a:latin typeface="Arial" panose="020B0604020202020204" pitchFamily="34" charset="0"/>
                <a:cs typeface="Arial" panose="020B0604020202020204" pitchFamily="34" charset="0"/>
              </a:rPr>
              <a:t>[Optional slide]</a:t>
            </a:r>
          </a:p>
          <a:p>
            <a:pPr eaLnBrk="1" fontAlgn="auto" hangingPunct="1">
              <a:spcBef>
                <a:spcPct val="0"/>
              </a:spcBef>
              <a:spcAft>
                <a:spcPts val="600"/>
              </a:spcAft>
              <a:defRPr/>
            </a:pPr>
            <a:endParaRPr lang="en-US" dirty="0">
              <a:latin typeface="Arial" panose="020B0604020202020204" pitchFamily="34" charset="0"/>
              <a:ea typeface="MS PGothic" charset="0"/>
              <a:cs typeface="Arial" panose="020B0604020202020204" pitchFamily="34" charset="0"/>
            </a:endParaRPr>
          </a:p>
          <a:p>
            <a:pPr eaLnBrk="1" fontAlgn="auto" hangingPunct="1">
              <a:spcBef>
                <a:spcPct val="0"/>
              </a:spcBef>
              <a:spcAft>
                <a:spcPts val="600"/>
              </a:spcAft>
              <a:defRPr/>
            </a:pPr>
            <a:r>
              <a:rPr lang="en-US" dirty="0">
                <a:latin typeface="Arial" panose="020B0604020202020204" pitchFamily="34" charset="0"/>
                <a:ea typeface="MS PGothic" charset="0"/>
                <a:cs typeface="Arial" panose="020B0604020202020204" pitchFamily="34" charset="0"/>
              </a:rPr>
              <a:t>In this hypothetical example, Kelly makes [</a:t>
            </a:r>
            <a:r>
              <a:rPr lang="en-US" b="1" dirty="0">
                <a:latin typeface="Arial" panose="020B0604020202020204" pitchFamily="34" charset="0"/>
                <a:ea typeface="MS PGothic" charset="0"/>
                <a:cs typeface="Arial" panose="020B0604020202020204" pitchFamily="34" charset="0"/>
              </a:rPr>
              <a:t>ten payments</a:t>
            </a:r>
            <a:r>
              <a:rPr lang="en-US" dirty="0">
                <a:latin typeface="Arial" panose="020B0604020202020204" pitchFamily="34" charset="0"/>
                <a:ea typeface="MS PGothic" charset="0"/>
                <a:cs typeface="Arial" panose="020B0604020202020204" pitchFamily="34" charset="0"/>
              </a:rPr>
              <a:t>.]</a:t>
            </a:r>
          </a:p>
          <a:p>
            <a:pPr eaLnBrk="1" fontAlgn="auto" hangingPunct="1">
              <a:spcBef>
                <a:spcPct val="0"/>
              </a:spcBef>
              <a:spcAft>
                <a:spcPts val="600"/>
              </a:spcAft>
              <a:defRPr/>
            </a:pPr>
            <a:endParaRPr lang="en-US" dirty="0">
              <a:latin typeface="Arial" panose="020B0604020202020204" pitchFamily="34" charset="0"/>
              <a:ea typeface="MS PGothic" charset="0"/>
              <a:cs typeface="Arial" panose="020B0604020202020204" pitchFamily="34" charset="0"/>
            </a:endParaRPr>
          </a:p>
          <a:p>
            <a:pPr eaLnBrk="1" fontAlgn="auto" hangingPunct="1">
              <a:spcBef>
                <a:spcPct val="0"/>
              </a:spcBef>
              <a:spcAft>
                <a:spcPts val="600"/>
              </a:spcAft>
              <a:defRPr/>
            </a:pPr>
            <a:r>
              <a:rPr lang="en-US" dirty="0">
                <a:latin typeface="Arial" panose="020B0604020202020204" pitchFamily="34" charset="0"/>
                <a:ea typeface="MS PGothic" charset="0"/>
                <a:cs typeface="Arial" panose="020B0604020202020204" pitchFamily="34" charset="0"/>
              </a:rPr>
              <a:t>Her financial professional recommends that she use it to purchase a [$10,000] flexible premium [(10-pay premium policy with a six-year Long-Term Care Benefits Rider (LTCBR).] </a:t>
            </a:r>
            <a:r>
              <a:rPr lang="en-US" altLang="ja-JP" dirty="0">
                <a:latin typeface="Arial" panose="020B0604020202020204" pitchFamily="34" charset="0"/>
                <a:cs typeface="Arial" panose="020B0604020202020204" pitchFamily="34" charset="0"/>
              </a:rPr>
              <a:t>This will provide at least [six] years of long-term care benefits. </a:t>
            </a:r>
          </a:p>
          <a:p>
            <a:pPr eaLnBrk="1" fontAlgn="auto" hangingPunct="1">
              <a:spcBef>
                <a:spcPct val="0"/>
              </a:spcBef>
              <a:spcAft>
                <a:spcPts val="600"/>
              </a:spcAft>
              <a:defRPr/>
            </a:pPr>
            <a:endParaRPr lang="en-US" dirty="0">
              <a:latin typeface="Arial" panose="020B0604020202020204" pitchFamily="34" charset="0"/>
              <a:ea typeface="MS PGothic"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600"/>
              </a:spcAft>
              <a:buClrTx/>
              <a:buSzTx/>
              <a:buFontTx/>
              <a:buNone/>
              <a:tabLst/>
              <a:defRPr/>
            </a:pPr>
            <a:r>
              <a:rPr lang="en-US" dirty="0">
                <a:latin typeface="Arial" panose="020B0604020202020204" pitchFamily="34" charset="0"/>
                <a:ea typeface="MS PGothic" charset="0"/>
                <a:cs typeface="Arial" panose="020B0604020202020204" pitchFamily="34" charset="0"/>
              </a:rPr>
              <a:t>At age 85: </a:t>
            </a:r>
          </a:p>
          <a:p>
            <a:pPr eaLnBrk="1" fontAlgn="auto" hangingPunct="1">
              <a:spcBef>
                <a:spcPct val="0"/>
              </a:spcBef>
              <a:spcAft>
                <a:spcPts val="600"/>
              </a:spcAft>
              <a:defRPr/>
            </a:pPr>
            <a:endParaRPr lang="en-US" dirty="0">
              <a:latin typeface="Arial" panose="020B0604020202020204" pitchFamily="34" charset="0"/>
              <a:ea typeface="MS PGothic" charset="0"/>
              <a:cs typeface="Arial" panose="020B0604020202020204" pitchFamily="34" charset="0"/>
            </a:endParaRPr>
          </a:p>
          <a:p>
            <a:pPr marL="171450" indent="-171450" eaLnBrk="1" fontAlgn="auto" hangingPunct="1">
              <a:spcBef>
                <a:spcPct val="0"/>
              </a:spcBef>
              <a:spcAft>
                <a:spcPts val="600"/>
              </a:spcAft>
              <a:buFont typeface="Arial" pitchFamily="34" charset="0"/>
              <a:buChar char="•"/>
              <a:defRPr/>
            </a:pPr>
            <a:r>
              <a:rPr lang="en-US" dirty="0">
                <a:latin typeface="Arial" panose="020B0604020202020204" pitchFamily="34" charset="0"/>
                <a:ea typeface="MS PGothic" charset="0"/>
                <a:cs typeface="Arial" panose="020B0604020202020204" pitchFamily="34" charset="0"/>
              </a:rPr>
              <a:t>If she chooses the basic Return of Premium, and needs long-term care, she could receive up to [</a:t>
            </a:r>
            <a:r>
              <a:rPr lang="en-US" altLang="ja-JP" dirty="0">
                <a:solidFill>
                  <a:srgbClr val="FF0000"/>
                </a:solidFill>
                <a:latin typeface="Arial" panose="020B0604020202020204" pitchFamily="34" charset="0"/>
                <a:cs typeface="Arial" panose="020B0604020202020204" pitchFamily="34" charset="0"/>
              </a:rPr>
              <a:t>$</a:t>
            </a:r>
            <a:r>
              <a:rPr lang="en-US" altLang="ja-JP" sz="1200" b="0" i="0" u="none" strike="noStrike" kern="1200" baseline="0" dirty="0">
                <a:solidFill>
                  <a:schemeClr val="dk1"/>
                </a:solidFill>
                <a:latin typeface="+mn-lt"/>
                <a:ea typeface="+mn-ea"/>
                <a:cs typeface="+mn-cs"/>
              </a:rPr>
              <a:t>541,994]</a:t>
            </a:r>
            <a:r>
              <a:rPr lang="en-US" altLang="ja-JP"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ea typeface="MS PGothic" charset="0"/>
                <a:cs typeface="Arial" panose="020B0604020202020204" pitchFamily="34" charset="0"/>
              </a:rPr>
              <a:t>of income tax-free reimbursements for qualified long-term care expenses. Her maximum available benefit is [</a:t>
            </a:r>
            <a:r>
              <a:rPr lang="en-US" altLang="ja-JP" dirty="0">
                <a:solidFill>
                  <a:srgbClr val="FF0000"/>
                </a:solidFill>
                <a:latin typeface="Arial" panose="020B0604020202020204" pitchFamily="34" charset="0"/>
                <a:cs typeface="Arial" panose="020B0604020202020204" pitchFamily="34" charset="0"/>
              </a:rPr>
              <a:t>$</a:t>
            </a:r>
            <a:r>
              <a:rPr lang="en-US" altLang="ja-JP" sz="1200" b="0" i="0" u="none" strike="noStrike" kern="1200" baseline="0" dirty="0">
                <a:solidFill>
                  <a:schemeClr val="dk1"/>
                </a:solidFill>
                <a:latin typeface="+mn-lt"/>
                <a:ea typeface="+mn-ea"/>
                <a:cs typeface="+mn-cs"/>
              </a:rPr>
              <a:t>83,793</a:t>
            </a:r>
            <a:r>
              <a:rPr lang="en-US" altLang="ja-JP"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ea typeface="MS PGothic" charset="0"/>
                <a:cs typeface="Arial" panose="020B0604020202020204" pitchFamily="34" charset="0"/>
              </a:rPr>
              <a:t>per year for [6 years ($</a:t>
            </a:r>
            <a:r>
              <a:rPr lang="en-US" sz="1200" b="0" i="0" u="none" strike="noStrike" kern="1200" baseline="0" dirty="0">
                <a:solidFill>
                  <a:schemeClr val="dk1"/>
                </a:solidFill>
                <a:latin typeface="+mn-lt"/>
                <a:ea typeface="+mn-ea"/>
                <a:cs typeface="+mn-cs"/>
              </a:rPr>
              <a:t>6,983</a:t>
            </a:r>
            <a:r>
              <a:rPr lang="en-US" altLang="ja-JP"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ea typeface="MS PGothic" charset="0"/>
                <a:cs typeface="Arial" panose="020B0604020202020204" pitchFamily="34" charset="0"/>
              </a:rPr>
              <a:t>per month).]</a:t>
            </a:r>
          </a:p>
          <a:p>
            <a:pPr marL="171450" indent="-171450" eaLnBrk="1" fontAlgn="auto" hangingPunct="1">
              <a:spcBef>
                <a:spcPct val="0"/>
              </a:spcBef>
              <a:spcAft>
                <a:spcPts val="600"/>
              </a:spcAft>
              <a:buFont typeface="Arial" pitchFamily="34" charset="0"/>
              <a:buChar char="•"/>
              <a:defRPr/>
            </a:pPr>
            <a:r>
              <a:rPr lang="en-US" dirty="0">
                <a:latin typeface="Arial" panose="020B0604020202020204" pitchFamily="34" charset="0"/>
                <a:ea typeface="MS PGothic" charset="0"/>
                <a:cs typeface="Arial" panose="020B0604020202020204" pitchFamily="34" charset="0"/>
              </a:rPr>
              <a:t>If she doesn’</a:t>
            </a:r>
            <a:r>
              <a:rPr lang="en-US" altLang="ja-JP" dirty="0">
                <a:latin typeface="Arial" panose="020B0604020202020204" pitchFamily="34" charset="0"/>
                <a:cs typeface="Arial" panose="020B0604020202020204" pitchFamily="34" charset="0"/>
              </a:rPr>
              <a:t>t need long-term care, her policy provides a [</a:t>
            </a:r>
            <a:r>
              <a:rPr lang="en-US" altLang="ja-JP" dirty="0">
                <a:solidFill>
                  <a:srgbClr val="FF0000"/>
                </a:solidFill>
                <a:latin typeface="Arial" panose="020B0604020202020204" pitchFamily="34" charset="0"/>
                <a:cs typeface="Arial" panose="020B0604020202020204" pitchFamily="34" charset="0"/>
              </a:rPr>
              <a:t>$100,000] </a:t>
            </a:r>
            <a:r>
              <a:rPr lang="en-US" altLang="ja-JP" dirty="0">
                <a:latin typeface="Arial" panose="020B0604020202020204" pitchFamily="34" charset="0"/>
                <a:cs typeface="Arial" panose="020B0604020202020204" pitchFamily="34" charset="0"/>
              </a:rPr>
              <a:t>income tax-free death benefit that she could pass along to her children, or if she uses a portion of the death benefit for long-term care expense reimbursements, her children or beneficiaries would receive the balance, income tax-free, (less any loans, withdrawals and benefits paid).</a:t>
            </a:r>
          </a:p>
          <a:p>
            <a:pPr marL="171450" indent="-171450" eaLnBrk="1" fontAlgn="auto" hangingPunct="1">
              <a:spcBef>
                <a:spcPct val="0"/>
              </a:spcBef>
              <a:spcAft>
                <a:spcPts val="600"/>
              </a:spcAft>
              <a:buFont typeface="Arial" pitchFamily="34" charset="0"/>
              <a:buChar char="•"/>
              <a:defRPr/>
            </a:pPr>
            <a:r>
              <a:rPr lang="en-US" dirty="0">
                <a:latin typeface="Arial" panose="020B0604020202020204" pitchFamily="34" charset="0"/>
                <a:ea typeface="MS PGothic" charset="0"/>
                <a:cs typeface="Arial" panose="020B0604020202020204" pitchFamily="34" charset="0"/>
              </a:rPr>
              <a:t>If she decides she wants a return of premium, she could have [</a:t>
            </a:r>
            <a:r>
              <a:rPr lang="en-US" altLang="ja-JP" dirty="0">
                <a:solidFill>
                  <a:srgbClr val="FF0000"/>
                </a:solidFill>
                <a:latin typeface="Arial" panose="020B0604020202020204" pitchFamily="34" charset="0"/>
                <a:cs typeface="Arial" panose="020B0604020202020204" pitchFamily="34" charset="0"/>
              </a:rPr>
              <a:t>$70,000] </a:t>
            </a:r>
            <a:r>
              <a:rPr lang="en-US" dirty="0">
                <a:latin typeface="Arial" panose="020B0604020202020204" pitchFamily="34" charset="0"/>
                <a:ea typeface="MS PGothic" charset="0"/>
                <a:cs typeface="Arial" panose="020B0604020202020204" pitchFamily="34" charset="0"/>
              </a:rPr>
              <a:t>once all her planned premiums are paid. </a:t>
            </a:r>
          </a:p>
          <a:p>
            <a:pPr marL="171450" indent="-171450" eaLnBrk="1" fontAlgn="auto" hangingPunct="1">
              <a:spcBef>
                <a:spcPct val="0"/>
              </a:spcBef>
              <a:spcAft>
                <a:spcPts val="600"/>
              </a:spcAft>
              <a:buFont typeface="Arial" pitchFamily="34" charset="0"/>
              <a:buChar char="•"/>
              <a:defRPr/>
            </a:pPr>
            <a:r>
              <a:rPr lang="en-US" dirty="0">
                <a:latin typeface="Arial" panose="020B0604020202020204" pitchFamily="34" charset="0"/>
                <a:ea typeface="MS PGothic" charset="0"/>
                <a:cs typeface="Arial" panose="020B0604020202020204" pitchFamily="34" charset="0"/>
              </a:rPr>
              <a:t>With the return of premium any funds </a:t>
            </a:r>
            <a:r>
              <a:rPr lang="en-US" dirty="0">
                <a:latin typeface="Arial" panose="020B0604020202020204" pitchFamily="34" charset="0"/>
                <a:cs typeface="Arial" panose="020B0604020202020204" pitchFamily="34" charset="0"/>
              </a:rPr>
              <a:t>returned will be adjusted for any loans, withdrawals and benefits paid, and may have tax implications.</a:t>
            </a:r>
          </a:p>
          <a:p>
            <a:pPr eaLnBrk="1" fontAlgn="auto" hangingPunct="1">
              <a:spcBef>
                <a:spcPts val="0"/>
              </a:spcBef>
              <a:spcAft>
                <a:spcPts val="0"/>
              </a:spcAft>
              <a:defRPr/>
            </a:pPr>
            <a:endParaRPr lang="en-US" dirty="0"/>
          </a:p>
        </p:txBody>
      </p:sp>
      <p:sp>
        <p:nvSpPr>
          <p:cNvPr id="60419" name="Slide Number Placeholder 3">
            <a:extLst>
              <a:ext uri="{FF2B5EF4-FFF2-40B4-BE49-F238E27FC236}">
                <a16:creationId xmlns:a16="http://schemas.microsoft.com/office/drawing/2014/main" id="{90EFAF05-E1A3-4942-AF36-D3BFDC8E35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9ED25B-74F2-49F0-9C5E-CF68A80E4917}"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6635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[Optional Slide unless covering MG II]</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Lincoln </a:t>
            </a:r>
            <a:r>
              <a:rPr lang="en-US" i="1" dirty="0"/>
              <a:t>MoneyGuard</a:t>
            </a:r>
            <a:r>
              <a:rPr lang="en-US" baseline="30000" dirty="0"/>
              <a:t>®</a:t>
            </a:r>
            <a:r>
              <a:rPr lang="en-US" dirty="0"/>
              <a:t> II</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indent="0" eaLnBrk="1" hangingPunct="1">
              <a:buNone/>
            </a:pPr>
            <a:r>
              <a:rPr lang="en-US" sz="1200" b="1" dirty="0">
                <a:latin typeface="Georgia" panose="02040502050405020303" pitchFamily="18" charset="0"/>
              </a:rPr>
              <a:t>A universal life insurance policy with an optional long-term care rider (available in CA only).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26</a:t>
            </a:fld>
            <a:endParaRPr lang="en-US" dirty="0"/>
          </a:p>
        </p:txBody>
      </p:sp>
    </p:spTree>
    <p:extLst>
      <p:ext uri="{BB962C8B-B14F-4D97-AF65-F5344CB8AC3E}">
        <p14:creationId xmlns:p14="http://schemas.microsoft.com/office/powerpoint/2010/main" val="4089001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513"/>
              </a:spcBef>
              <a:spcAft>
                <a:spcPts val="513"/>
              </a:spcAft>
              <a:buClrTx/>
              <a:buSzTx/>
              <a:buFontTx/>
              <a:buNone/>
              <a:tabLst/>
              <a:defRPr/>
            </a:pPr>
            <a:r>
              <a:rPr lang="en-US" altLang="en-US" b="1" dirty="0"/>
              <a:t>[Optional Slide]</a:t>
            </a:r>
          </a:p>
          <a:p>
            <a:pPr eaLnBrk="1" hangingPunct="1">
              <a:lnSpc>
                <a:spcPct val="90000"/>
              </a:lnSpc>
              <a:spcBef>
                <a:spcPts val="513"/>
              </a:spcBef>
              <a:spcAft>
                <a:spcPts val="513"/>
              </a:spcAft>
            </a:pPr>
            <a:endParaRPr lang="en-US" altLang="en-US" dirty="0">
              <a:latin typeface="Arial" panose="020B0604020202020204" pitchFamily="34" charset="0"/>
              <a:ea typeface="MS PGothic" panose="020B0600070205080204" pitchFamily="34" charset="-128"/>
              <a:cs typeface="Arial" panose="020B0604020202020204" pitchFamily="34" charset="0"/>
            </a:endParaRPr>
          </a:p>
          <a:p>
            <a:pPr eaLnBrk="1" hangingPunct="1">
              <a:lnSpc>
                <a:spcPct val="90000"/>
              </a:lnSpc>
              <a:spcBef>
                <a:spcPts val="513"/>
              </a:spcBef>
              <a:spcAft>
                <a:spcPts val="513"/>
              </a:spcAft>
            </a:pPr>
            <a:r>
              <a:rPr lang="en-US" altLang="en-US" dirty="0">
                <a:latin typeface="Arial" panose="020B0604020202020204" pitchFamily="34" charset="0"/>
                <a:ea typeface="MS PGothic" panose="020B0600070205080204" pitchFamily="34" charset="-128"/>
                <a:cs typeface="Arial" panose="020B0604020202020204" pitchFamily="34" charset="0"/>
              </a:rPr>
              <a:t>&lt;Read slide&gt;</a:t>
            </a:r>
          </a:p>
          <a:p>
            <a:pPr eaLnBrk="1" hangingPunct="1">
              <a:lnSpc>
                <a:spcPct val="90000"/>
              </a:lnSpc>
              <a:spcBef>
                <a:spcPts val="513"/>
              </a:spcBef>
              <a:spcAft>
                <a:spcPts val="513"/>
              </a:spcAft>
            </a:pPr>
            <a:endParaRPr lang="en-US" altLang="en-US" dirty="0">
              <a:latin typeface="Arial" panose="020B0604020202020204" pitchFamily="34" charset="0"/>
              <a:ea typeface="MS PGothic" panose="020B0600070205080204" pitchFamily="34" charset="-128"/>
              <a:cs typeface="Arial" panose="020B0604020202020204" pitchFamily="34" charset="0"/>
            </a:endParaRPr>
          </a:p>
          <a:p>
            <a:pPr eaLnBrk="1" hangingPunct="1">
              <a:lnSpc>
                <a:spcPct val="90000"/>
              </a:lnSpc>
              <a:spcBef>
                <a:spcPts val="513"/>
              </a:spcBef>
              <a:spcAft>
                <a:spcPts val="513"/>
              </a:spcAft>
            </a:pPr>
            <a:r>
              <a:rPr lang="en-US" altLang="en-US" dirty="0">
                <a:latin typeface="Arial" panose="020B0604020202020204" pitchFamily="34" charset="0"/>
                <a:ea typeface="MS PGothic" panose="020B0600070205080204" pitchFamily="34" charset="-128"/>
                <a:cs typeface="Arial" panose="020B0604020202020204" pitchFamily="34" charset="0"/>
              </a:rPr>
              <a:t>Lincoln </a:t>
            </a:r>
            <a:r>
              <a:rPr lang="en-US" altLang="en-US" i="1" dirty="0">
                <a:latin typeface="Arial" panose="020B0604020202020204" pitchFamily="34" charset="0"/>
                <a:ea typeface="MS PGothic" panose="020B0600070205080204" pitchFamily="34" charset="-128"/>
                <a:cs typeface="Arial" panose="020B0604020202020204" pitchFamily="34" charset="0"/>
              </a:rPr>
              <a:t>MoneyGuard</a:t>
            </a:r>
            <a:r>
              <a:rPr lang="en-US" altLang="en-US" baseline="30000" dirty="0">
                <a:latin typeface="Arial" panose="020B0604020202020204" pitchFamily="34" charset="0"/>
                <a:ea typeface="MS PGothic" panose="020B0600070205080204" pitchFamily="34" charset="-128"/>
                <a:cs typeface="Arial" panose="020B0604020202020204" pitchFamily="34" charset="0"/>
              </a:rPr>
              <a:t>®</a:t>
            </a:r>
            <a:r>
              <a:rPr lang="en-US" altLang="en-US" dirty="0">
                <a:latin typeface="Arial" panose="020B0604020202020204" pitchFamily="34" charset="0"/>
                <a:ea typeface="MS PGothic" panose="020B0600070205080204" pitchFamily="34" charset="-128"/>
                <a:cs typeface="Arial" panose="020B0604020202020204" pitchFamily="34" charset="0"/>
              </a:rPr>
              <a:t> II provides:</a:t>
            </a:r>
            <a:br>
              <a:rPr lang="en-US" altLang="en-US" dirty="0">
                <a:latin typeface="Arial" panose="020B0604020202020204" pitchFamily="34" charset="0"/>
                <a:ea typeface="MS PGothic" panose="020B0600070205080204" pitchFamily="34" charset="-128"/>
                <a:cs typeface="Arial" panose="020B0604020202020204" pitchFamily="34" charset="0"/>
              </a:rPr>
            </a:br>
            <a:br>
              <a:rPr lang="en-US" altLang="en-US" dirty="0">
                <a:latin typeface="Arial" panose="020B0604020202020204" pitchFamily="34" charset="0"/>
                <a:ea typeface="MS PGothic" panose="020B0600070205080204" pitchFamily="34" charset="-128"/>
                <a:cs typeface="Arial" panose="020B0604020202020204" pitchFamily="34" charset="0"/>
              </a:rPr>
            </a:br>
            <a:r>
              <a:rPr lang="en-US" altLang="en-US" dirty="0">
                <a:latin typeface="Arial" panose="020B0604020202020204" pitchFamily="34" charset="0"/>
                <a:ea typeface="MS PGothic" panose="020B0600070205080204" pitchFamily="34" charset="-128"/>
                <a:cs typeface="Arial" panose="020B0604020202020204" pitchFamily="34" charset="0"/>
              </a:rPr>
              <a:t>1. Tax-advantaged long-term care benefits if care is needed. &lt;OR&gt;</a:t>
            </a:r>
          </a:p>
          <a:p>
            <a:pPr eaLnBrk="1" hangingPunct="1">
              <a:lnSpc>
                <a:spcPct val="90000"/>
              </a:lnSpc>
              <a:spcBef>
                <a:spcPts val="513"/>
              </a:spcBef>
              <a:spcAft>
                <a:spcPts val="513"/>
              </a:spcAft>
            </a:pPr>
            <a:r>
              <a:rPr lang="en-US" altLang="en-US" dirty="0">
                <a:latin typeface="Arial" panose="020B0604020202020204" pitchFamily="34" charset="0"/>
                <a:ea typeface="MS PGothic" panose="020B0600070205080204" pitchFamily="34" charset="-128"/>
                <a:cs typeface="Arial" panose="020B0604020202020204" pitchFamily="34" charset="0"/>
              </a:rPr>
              <a:t>2. An income tax-free death benefit for children or beneficiaries if care is not needed</a:t>
            </a:r>
            <a:r>
              <a:rPr lang="en-US" altLang="ja-JP" dirty="0">
                <a:latin typeface="Arial" panose="020B0604020202020204" pitchFamily="34" charset="0"/>
                <a:cs typeface="Arial" panose="020B0604020202020204" pitchFamily="34" charset="0"/>
              </a:rPr>
              <a:t>. &lt;OR&gt;</a:t>
            </a:r>
          </a:p>
          <a:p>
            <a:pPr eaLnBrk="1" hangingPunct="1">
              <a:lnSpc>
                <a:spcPct val="90000"/>
              </a:lnSpc>
              <a:spcBef>
                <a:spcPts val="513"/>
              </a:spcBef>
              <a:spcAft>
                <a:spcPts val="513"/>
              </a:spcAft>
            </a:pPr>
            <a:r>
              <a:rPr lang="en-US" altLang="en-US" dirty="0">
                <a:latin typeface="Arial" panose="020B0604020202020204" pitchFamily="34" charset="0"/>
                <a:ea typeface="MS PGothic" panose="020B0600070205080204" pitchFamily="34" charset="-128"/>
                <a:cs typeface="Arial" panose="020B0604020202020204" pitchFamily="34" charset="0"/>
              </a:rPr>
              <a:t>3. Return of premium options. </a:t>
            </a:r>
            <a:endParaRPr lang="en-US" alt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27</a:t>
            </a:fld>
            <a:endParaRPr lang="en-US" dirty="0"/>
          </a:p>
        </p:txBody>
      </p:sp>
    </p:spTree>
    <p:extLst>
      <p:ext uri="{BB962C8B-B14F-4D97-AF65-F5344CB8AC3E}">
        <p14:creationId xmlns:p14="http://schemas.microsoft.com/office/powerpoint/2010/main" val="3935602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738F0F7-58EF-4DD1-866C-BFBE9DC915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3D7DC60E-804E-44D3-AF53-3D9820A8A8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25"/>
              </a:spcAft>
            </a:pPr>
            <a:r>
              <a:rPr lang="en-US" altLang="en-US" dirty="0">
                <a:latin typeface="Arial" panose="020B0604020202020204" pitchFamily="34" charset="0"/>
                <a:cs typeface="Arial" panose="020B0604020202020204" pitchFamily="34" charset="0"/>
              </a:rPr>
              <a:t>&lt;Optional slide&gt;</a:t>
            </a:r>
          </a:p>
          <a:p>
            <a:pPr eaLnBrk="1" hangingPunct="1">
              <a:spcBef>
                <a:spcPct val="0"/>
              </a:spcBef>
              <a:spcAft>
                <a:spcPts val="625"/>
              </a:spcAft>
            </a:pPr>
            <a:endParaRPr lang="en-US" altLang="en-US" dirty="0">
              <a:latin typeface="Arial" panose="020B0604020202020204" pitchFamily="34" charset="0"/>
              <a:cs typeface="Arial" panose="020B0604020202020204" pitchFamily="34" charset="0"/>
            </a:endParaRPr>
          </a:p>
          <a:p>
            <a:pPr eaLnBrk="1" hangingPunct="1">
              <a:spcBef>
                <a:spcPct val="0"/>
              </a:spcBef>
              <a:spcAft>
                <a:spcPts val="625"/>
              </a:spcAft>
            </a:pPr>
            <a:r>
              <a:rPr lang="en-US" altLang="en-US" dirty="0">
                <a:latin typeface="Arial" panose="020B0604020202020204" pitchFamily="34" charset="0"/>
                <a:cs typeface="Arial" panose="020B0604020202020204" pitchFamily="34" charset="0"/>
              </a:rPr>
              <a:t>Meet our hypothetical client. He’</a:t>
            </a:r>
            <a:r>
              <a:rPr lang="en-US" altLang="ja-JP" dirty="0">
                <a:latin typeface="Arial" panose="020B0604020202020204" pitchFamily="34" charset="0"/>
                <a:cs typeface="Arial" panose="020B0604020202020204" pitchFamily="34" charset="0"/>
              </a:rPr>
              <a:t>s married, male, age [54], good health. </a:t>
            </a:r>
          </a:p>
          <a:p>
            <a:pPr eaLnBrk="1" hangingPunct="1">
              <a:spcBef>
                <a:spcPct val="0"/>
              </a:spcBef>
              <a:spcAft>
                <a:spcPts val="625"/>
              </a:spcAft>
            </a:pPr>
            <a:endParaRPr lang="en-US" altLang="ja-JP" sz="800" dirty="0">
              <a:latin typeface="Arial" panose="020B0604020202020204" pitchFamily="34" charset="0"/>
              <a:cs typeface="Arial" panose="020B0604020202020204" pitchFamily="34" charset="0"/>
            </a:endParaRPr>
          </a:p>
          <a:p>
            <a:pPr eaLnBrk="1" hangingPunct="1">
              <a:spcBef>
                <a:spcPct val="0"/>
              </a:spcBef>
              <a:spcAft>
                <a:spcPts val="625"/>
              </a:spcAft>
            </a:pPr>
            <a:r>
              <a:rPr lang="en-US" altLang="en-US" dirty="0">
                <a:latin typeface="Arial" panose="020B0604020202020204" pitchFamily="34" charset="0"/>
                <a:cs typeface="Arial" panose="020B0604020202020204" pitchFamily="34" charset="0"/>
              </a:rPr>
              <a:t>He has assets for potential long-term care expenses, but he’s</a:t>
            </a:r>
            <a:r>
              <a:rPr lang="en-US" altLang="ja-JP" dirty="0">
                <a:latin typeface="Arial" panose="020B0604020202020204" pitchFamily="34" charset="0"/>
              </a:rPr>
              <a:t> not sure if a prolonged illness or the need for care would erode his savings. </a:t>
            </a:r>
          </a:p>
          <a:p>
            <a:pPr eaLnBrk="1" hangingPunct="1">
              <a:spcBef>
                <a:spcPct val="0"/>
              </a:spcBef>
              <a:spcAft>
                <a:spcPts val="625"/>
              </a:spcAft>
            </a:pPr>
            <a:endParaRPr lang="en-US" altLang="ja-JP" sz="800" dirty="0">
              <a:latin typeface="Arial" panose="020B0604020202020204" pitchFamily="34" charset="0"/>
            </a:endParaRPr>
          </a:p>
          <a:p>
            <a:pPr eaLnBrk="1" hangingPunct="1">
              <a:spcBef>
                <a:spcPct val="0"/>
              </a:spcBef>
            </a:pPr>
            <a:r>
              <a:rPr lang="en-US" altLang="ja-JP" dirty="0">
                <a:latin typeface="Arial" panose="020B0604020202020204" pitchFamily="34" charset="0"/>
              </a:rPr>
              <a:t>Let’s look at how he might benefit from a Lincoln </a:t>
            </a:r>
            <a:r>
              <a:rPr lang="en-US" altLang="ja-JP" i="1" dirty="0">
                <a:latin typeface="Arial" panose="020B0604020202020204" pitchFamily="34" charset="0"/>
              </a:rPr>
              <a:t>MoneyGuard</a:t>
            </a:r>
            <a:r>
              <a:rPr lang="en-US" altLang="ja-JP" baseline="30000" dirty="0">
                <a:latin typeface="Arial" panose="020B0604020202020204" pitchFamily="34" charset="0"/>
              </a:rPr>
              <a:t>®</a:t>
            </a:r>
            <a:r>
              <a:rPr lang="en-US" altLang="ja-JP" i="1" dirty="0">
                <a:latin typeface="Arial" panose="020B0604020202020204" pitchFamily="34" charset="0"/>
              </a:rPr>
              <a:t> </a:t>
            </a:r>
            <a:r>
              <a:rPr lang="en-US" altLang="ja-JP" dirty="0">
                <a:latin typeface="Arial" panose="020B0604020202020204" pitchFamily="34" charset="0"/>
              </a:rPr>
              <a:t>II policy with a </a:t>
            </a:r>
            <a:r>
              <a:rPr lang="en-US" altLang="en-US" dirty="0">
                <a:solidFill>
                  <a:srgbClr val="FF0000"/>
                </a:solidFill>
                <a:latin typeface="Arial" panose="020B0604020202020204" pitchFamily="34" charset="0"/>
                <a:ea typeface="MS PGothic" panose="020B0600070205080204" pitchFamily="34" charset="-128"/>
              </a:rPr>
              <a:t>[</a:t>
            </a:r>
            <a:r>
              <a:rPr lang="en-US" altLang="ja-JP" dirty="0">
                <a:latin typeface="Arial" panose="020B0604020202020204" pitchFamily="34" charset="0"/>
              </a:rPr>
              <a:t>2-year</a:t>
            </a:r>
            <a:r>
              <a:rPr lang="en-US" altLang="en-US" dirty="0">
                <a:solidFill>
                  <a:srgbClr val="FF0000"/>
                </a:solidFill>
                <a:latin typeface="Arial" panose="020B0604020202020204" pitchFamily="34" charset="0"/>
                <a:ea typeface="MS PGothic" panose="020B0600070205080204" pitchFamily="34" charset="-128"/>
              </a:rPr>
              <a:t>] </a:t>
            </a:r>
            <a:r>
              <a:rPr lang="en-US" altLang="ja-JP" dirty="0">
                <a:latin typeface="Arial" panose="020B0604020202020204" pitchFamily="34" charset="0"/>
              </a:rPr>
              <a:t>Long-Term Care Acceleration of Benefits Rider (LABR) and a </a:t>
            </a:r>
            <a:r>
              <a:rPr lang="en-US" altLang="en-US" dirty="0">
                <a:solidFill>
                  <a:srgbClr val="FF0000"/>
                </a:solidFill>
                <a:latin typeface="Arial" panose="020B0604020202020204" pitchFamily="34" charset="0"/>
                <a:ea typeface="MS PGothic" panose="020B0600070205080204" pitchFamily="34" charset="-128"/>
              </a:rPr>
              <a:t>[</a:t>
            </a:r>
            <a:r>
              <a:rPr lang="en-US" altLang="ja-JP" dirty="0">
                <a:latin typeface="Arial" panose="020B0604020202020204" pitchFamily="34" charset="0"/>
              </a:rPr>
              <a:t>4-year</a:t>
            </a:r>
            <a:r>
              <a:rPr lang="en-US" altLang="en-US" dirty="0">
                <a:solidFill>
                  <a:srgbClr val="FF0000"/>
                </a:solidFill>
                <a:latin typeface="Arial" panose="020B0604020202020204" pitchFamily="34" charset="0"/>
                <a:ea typeface="MS PGothic" panose="020B0600070205080204" pitchFamily="34" charset="-128"/>
              </a:rPr>
              <a:t>] </a:t>
            </a:r>
            <a:r>
              <a:rPr lang="en-US" altLang="ja-JP" dirty="0">
                <a:latin typeface="Arial" panose="020B0604020202020204" pitchFamily="34" charset="0"/>
              </a:rPr>
              <a:t>Long-Term Care Extension of Benefits Rider, and the Couples Discount. The Couples Discount is a</a:t>
            </a:r>
            <a:r>
              <a:rPr lang="en-US" altLang="en-US" dirty="0">
                <a:latin typeface="Arial" panose="020B0604020202020204" pitchFamily="34" charset="0"/>
                <a:cs typeface="Arial" panose="020B0604020202020204" pitchFamily="34" charset="0"/>
              </a:rPr>
              <a:t>vailable to married couples and domestic partners. Only one partner needs to apply to get the discount.</a:t>
            </a:r>
            <a:endParaRPr lang="en-US" altLang="ja-JP" dirty="0">
              <a:latin typeface="Arial" panose="020B0604020202020204" pitchFamily="34" charset="0"/>
            </a:endParaRPr>
          </a:p>
          <a:p>
            <a:pPr eaLnBrk="1" hangingPunct="1">
              <a:spcBef>
                <a:spcPct val="0"/>
              </a:spcBef>
              <a:spcAft>
                <a:spcPts val="638"/>
              </a:spcAft>
            </a:pPr>
            <a:endParaRPr lang="en-US" altLang="ja-JP" dirty="0">
              <a:latin typeface="Arial" panose="020B0604020202020204" pitchFamily="34" charset="0"/>
            </a:endParaRPr>
          </a:p>
          <a:p>
            <a:pPr eaLnBrk="1" hangingPunct="1">
              <a:spcBef>
                <a:spcPct val="0"/>
              </a:spcBef>
              <a:spcAft>
                <a:spcPts val="638"/>
              </a:spcAft>
            </a:pPr>
            <a:r>
              <a:rPr lang="en-US" altLang="en-US" dirty="0">
                <a:latin typeface="Arial" panose="020B0604020202020204" pitchFamily="34" charset="0"/>
                <a:ea typeface="MS PGothic" panose="020B0600070205080204" pitchFamily="34" charset="-128"/>
              </a:rPr>
              <a:t>With Lincoln </a:t>
            </a:r>
            <a:r>
              <a:rPr lang="en-US" altLang="en-US" i="1" dirty="0">
                <a:latin typeface="Arial" panose="020B0604020202020204" pitchFamily="34" charset="0"/>
                <a:ea typeface="MS PGothic" panose="020B0600070205080204" pitchFamily="34" charset="-128"/>
              </a:rPr>
              <a:t>MoneyGuard</a:t>
            </a:r>
            <a:r>
              <a:rPr lang="en-US" altLang="en-US" i="1" baseline="30000" dirty="0">
                <a:latin typeface="Arial" panose="020B0604020202020204" pitchFamily="34" charset="0"/>
                <a:ea typeface="MS PGothic" panose="020B0600070205080204" pitchFamily="34" charset="-128"/>
              </a:rPr>
              <a:t>® </a:t>
            </a:r>
            <a:r>
              <a:rPr lang="en-US" altLang="en-US" dirty="0">
                <a:latin typeface="Arial" panose="020B0604020202020204" pitchFamily="34" charset="0"/>
                <a:ea typeface="MS PGothic" panose="020B0600070205080204" pitchFamily="34" charset="-128"/>
              </a:rPr>
              <a:t>II, he will have flexibility with a choice of premium payment options to fit his needs.</a:t>
            </a:r>
          </a:p>
          <a:p>
            <a:pPr eaLnBrk="1" hangingPunct="1">
              <a:spcBef>
                <a:spcPct val="0"/>
              </a:spcBef>
              <a:spcAft>
                <a:spcPts val="638"/>
              </a:spcAft>
            </a:pPr>
            <a:endParaRPr lang="en-US" altLang="en-US" sz="800" dirty="0">
              <a:latin typeface="Arial" panose="020B0604020202020204" pitchFamily="34" charset="0"/>
              <a:ea typeface="MS PGothic" panose="020B0600070205080204" pitchFamily="34" charset="-128"/>
            </a:endParaRPr>
          </a:p>
          <a:p>
            <a:pPr eaLnBrk="1" hangingPunct="1">
              <a:spcBef>
                <a:spcPct val="0"/>
              </a:spcBef>
              <a:spcAft>
                <a:spcPts val="625"/>
              </a:spcAft>
            </a:pPr>
            <a:r>
              <a:rPr lang="en-US" altLang="en-US" dirty="0">
                <a:latin typeface="Arial" panose="020B0604020202020204" pitchFamily="34" charset="0"/>
                <a:cs typeface="Arial" panose="020B0604020202020204" pitchFamily="34" charset="0"/>
              </a:rPr>
              <a:t>Let’</a:t>
            </a:r>
            <a:r>
              <a:rPr lang="en-US" altLang="ja-JP" dirty="0">
                <a:latin typeface="Arial" panose="020B0604020202020204" pitchFamily="34" charset="0"/>
              </a:rPr>
              <a:t>s look at how this flexibility makes it easier to prepare for the future.</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endParaRPr lang="en-US" altLang="en-US" dirty="0"/>
          </a:p>
        </p:txBody>
      </p:sp>
      <p:sp>
        <p:nvSpPr>
          <p:cNvPr id="57348" name="Slide Number Placeholder 3">
            <a:extLst>
              <a:ext uri="{FF2B5EF4-FFF2-40B4-BE49-F238E27FC236}">
                <a16:creationId xmlns:a16="http://schemas.microsoft.com/office/drawing/2014/main" id="{01EF407A-F561-4C76-B36E-B7C15D30E4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15404E3-5EEE-4E21-A42F-A5DAFC3ACAEF}" type="slidenum">
              <a:rPr lang="en-US" altLang="en-US" smtClean="0"/>
              <a:pPr fontAlgn="base">
                <a:spcBef>
                  <a:spcPct val="0"/>
                </a:spcBef>
                <a:spcAft>
                  <a:spcPct val="0"/>
                </a:spcAft>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67C88D0-4ABE-4B86-A689-42BB2D2F1F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686256D-9176-477C-9871-9B879329D735}"/>
              </a:ext>
            </a:extLst>
          </p:cNvPr>
          <p:cNvSpPr>
            <a:spLocks noGrp="1"/>
          </p:cNvSpPr>
          <p:nvPr>
            <p:ph type="body" idx="1"/>
          </p:nvPr>
        </p:nvSpPr>
        <p:spPr/>
        <p:txBody>
          <a:bodyPr/>
          <a:lstStyle/>
          <a:p>
            <a:pPr eaLnBrk="1" fontAlgn="auto" hangingPunct="1">
              <a:spcBef>
                <a:spcPct val="0"/>
              </a:spcBef>
              <a:spcAft>
                <a:spcPts val="600"/>
              </a:spcAft>
              <a:defRPr/>
            </a:pPr>
            <a:r>
              <a:rPr lang="en-US" altLang="en-US" dirty="0">
                <a:latin typeface="Arial" panose="020B0604020202020204" pitchFamily="34" charset="0"/>
                <a:cs typeface="Arial" panose="020B0604020202020204" pitchFamily="34" charset="0"/>
              </a:rPr>
              <a:t>&lt;Optional slide&gt;</a:t>
            </a:r>
          </a:p>
          <a:p>
            <a:pPr eaLnBrk="1" fontAlgn="auto" hangingPunct="1">
              <a:spcBef>
                <a:spcPct val="0"/>
              </a:spcBef>
              <a:spcAft>
                <a:spcPts val="600"/>
              </a:spcAft>
              <a:defRPr/>
            </a:pPr>
            <a:endParaRPr lang="en-US" dirty="0">
              <a:latin typeface="Arial" panose="020B0604020202020204" pitchFamily="34" charset="0"/>
              <a:ea typeface="MS PGothic" charset="0"/>
              <a:cs typeface="Arial" panose="020B0604020202020204" pitchFamily="34" charset="0"/>
            </a:endParaRPr>
          </a:p>
          <a:p>
            <a:pPr eaLnBrk="1" fontAlgn="auto" hangingPunct="1">
              <a:spcBef>
                <a:spcPct val="0"/>
              </a:spcBef>
              <a:spcAft>
                <a:spcPts val="600"/>
              </a:spcAft>
              <a:defRPr/>
            </a:pPr>
            <a:r>
              <a:rPr lang="en-US" dirty="0">
                <a:latin typeface="Arial" panose="020B0604020202020204" pitchFamily="34" charset="0"/>
                <a:ea typeface="MS PGothic" charset="0"/>
                <a:cs typeface="Arial" panose="020B0604020202020204" pitchFamily="34" charset="0"/>
              </a:rPr>
              <a:t>In this hypothetical example, He makes [</a:t>
            </a:r>
            <a:r>
              <a:rPr lang="en-US" b="1" dirty="0">
                <a:latin typeface="Arial" panose="020B0604020202020204" pitchFamily="34" charset="0"/>
                <a:ea typeface="MS PGothic" charset="0"/>
                <a:cs typeface="Arial" panose="020B0604020202020204" pitchFamily="34" charset="0"/>
              </a:rPr>
              <a:t>ten payments</a:t>
            </a:r>
            <a:r>
              <a:rPr lang="en-US" dirty="0">
                <a:latin typeface="Arial" panose="020B0604020202020204" pitchFamily="34" charset="0"/>
                <a:ea typeface="MS PGothic" charset="0"/>
                <a:cs typeface="Arial" panose="020B0604020202020204" pitchFamily="34" charset="0"/>
              </a:rPr>
              <a:t>.]</a:t>
            </a:r>
          </a:p>
          <a:p>
            <a:pPr eaLnBrk="1" fontAlgn="auto" hangingPunct="1">
              <a:spcBef>
                <a:spcPct val="0"/>
              </a:spcBef>
              <a:spcAft>
                <a:spcPts val="600"/>
              </a:spcAft>
              <a:defRPr/>
            </a:pPr>
            <a:endParaRPr lang="en-US" dirty="0">
              <a:latin typeface="Arial" panose="020B0604020202020204" pitchFamily="34" charset="0"/>
              <a:ea typeface="MS PGothic" charset="0"/>
              <a:cs typeface="Arial" panose="020B0604020202020204" pitchFamily="34" charset="0"/>
            </a:endParaRPr>
          </a:p>
          <a:p>
            <a:pPr eaLnBrk="1" fontAlgn="auto" hangingPunct="1">
              <a:spcBef>
                <a:spcPct val="0"/>
              </a:spcBef>
              <a:spcAft>
                <a:spcPts val="600"/>
              </a:spcAft>
              <a:defRPr/>
            </a:pPr>
            <a:r>
              <a:rPr lang="en-US" dirty="0">
                <a:latin typeface="Arial" panose="020B0604020202020204" pitchFamily="34" charset="0"/>
                <a:ea typeface="MS PGothic" charset="0"/>
                <a:cs typeface="Arial" panose="020B0604020202020204" pitchFamily="34" charset="0"/>
              </a:rPr>
              <a:t>His financial professional recommends that he make annual premium payments of </a:t>
            </a:r>
            <a:r>
              <a:rPr lang="en-US" altLang="ja-JP"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ea typeface="MS PGothic" charset="0"/>
                <a:cs typeface="Arial" panose="020B0604020202020204" pitchFamily="34" charset="0"/>
              </a:rPr>
              <a:t>$10,000</a:t>
            </a:r>
            <a:r>
              <a:rPr lang="en-US" altLang="ja-JP"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ea typeface="MS PGothic" charset="0"/>
                <a:cs typeface="Arial" panose="020B0604020202020204" pitchFamily="34" charset="0"/>
              </a:rPr>
              <a:t> each to purchase a policy with a </a:t>
            </a:r>
            <a:r>
              <a:rPr lang="en-US" altLang="ja-JP"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ea typeface="MS PGothic" charset="0"/>
                <a:cs typeface="Arial" panose="020B0604020202020204" pitchFamily="34" charset="0"/>
              </a:rPr>
              <a:t>two-year</a:t>
            </a:r>
            <a:r>
              <a:rPr lang="en-US" altLang="ja-JP"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ea typeface="MS PGothic" charset="0"/>
                <a:cs typeface="Arial" panose="020B0604020202020204" pitchFamily="34" charset="0"/>
              </a:rPr>
              <a:t> Long-Term Care Acceleration of Benefits Rider (LABR) and a </a:t>
            </a:r>
            <a:r>
              <a:rPr lang="en-US" altLang="ja-JP"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ea typeface="MS PGothic" charset="0"/>
                <a:cs typeface="Arial" panose="020B0604020202020204" pitchFamily="34" charset="0"/>
              </a:rPr>
              <a:t>four-year</a:t>
            </a:r>
            <a:r>
              <a:rPr lang="en-US" altLang="ja-JP"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ea typeface="MS PGothic" charset="0"/>
                <a:cs typeface="Arial" panose="020B0604020202020204" pitchFamily="34" charset="0"/>
              </a:rPr>
              <a:t> Long-Term Care Extension of Benefits Rider (LEBR). </a:t>
            </a:r>
            <a:r>
              <a:rPr lang="en-US" altLang="ja-JP" dirty="0">
                <a:latin typeface="Arial" panose="020B0604020202020204" pitchFamily="34" charset="0"/>
                <a:cs typeface="Arial" panose="020B0604020202020204" pitchFamily="34" charset="0"/>
              </a:rPr>
              <a:t>This will provide at least </a:t>
            </a:r>
            <a:r>
              <a:rPr lang="en-US" altLang="ja-JP" dirty="0">
                <a:solidFill>
                  <a:srgbClr val="FF0000"/>
                </a:solidFill>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six</a:t>
            </a:r>
            <a:r>
              <a:rPr lang="en-US" altLang="ja-JP" dirty="0">
                <a:solidFill>
                  <a:srgbClr val="FF0000"/>
                </a:solidFill>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 years of long-term care benefits. </a:t>
            </a:r>
          </a:p>
          <a:p>
            <a:pPr eaLnBrk="1" fontAlgn="auto" hangingPunct="1">
              <a:spcBef>
                <a:spcPct val="0"/>
              </a:spcBef>
              <a:spcAft>
                <a:spcPts val="600"/>
              </a:spcAft>
              <a:defRPr/>
            </a:pPr>
            <a:endParaRPr lang="en-US" dirty="0">
              <a:latin typeface="Arial" panose="020B0604020202020204" pitchFamily="34" charset="0"/>
              <a:ea typeface="MS PGothic" charset="0"/>
              <a:cs typeface="Arial" panose="020B0604020202020204" pitchFamily="34" charset="0"/>
            </a:endParaRPr>
          </a:p>
          <a:p>
            <a:pPr eaLnBrk="1" fontAlgn="auto" hangingPunct="1">
              <a:spcBef>
                <a:spcPct val="0"/>
              </a:spcBef>
              <a:spcAft>
                <a:spcPts val="600"/>
              </a:spcAft>
              <a:defRPr/>
            </a:pPr>
            <a:r>
              <a:rPr lang="en-US" dirty="0">
                <a:latin typeface="Arial" panose="020B0604020202020204" pitchFamily="34" charset="0"/>
                <a:ea typeface="MS PGothic" charset="0"/>
                <a:cs typeface="Arial" panose="020B0604020202020204" pitchFamily="34" charset="0"/>
              </a:rPr>
              <a:t>At age 85:</a:t>
            </a:r>
          </a:p>
          <a:p>
            <a:pPr marL="115888" indent="-115888" eaLnBrk="1" fontAlgn="auto" hangingPunct="1">
              <a:spcBef>
                <a:spcPct val="0"/>
              </a:spcBef>
              <a:spcAft>
                <a:spcPts val="600"/>
              </a:spcAft>
              <a:buFont typeface="Arial" pitchFamily="34" charset="0"/>
              <a:buChar char="•"/>
              <a:defRPr/>
            </a:pPr>
            <a:r>
              <a:rPr lang="en-US" dirty="0">
                <a:latin typeface="Arial" panose="020B0604020202020204" pitchFamily="34" charset="0"/>
                <a:ea typeface="MS PGothic" charset="0"/>
                <a:cs typeface="Arial" panose="020B0604020202020204" pitchFamily="34" charset="0"/>
              </a:rPr>
              <a:t>If he chooses Return of Premium Option 1 and needs long-term care, he could receive up to </a:t>
            </a:r>
            <a:r>
              <a:rPr lang="en-US" altLang="ja-JP" dirty="0">
                <a:solidFill>
                  <a:srgbClr val="FF0000"/>
                </a:solidFill>
                <a:latin typeface="Arial" panose="020B0604020202020204" pitchFamily="34" charset="0"/>
                <a:cs typeface="Arial" panose="020B0604020202020204" pitchFamily="34" charset="0"/>
              </a:rPr>
              <a:t>[$</a:t>
            </a:r>
            <a:r>
              <a:rPr lang="en-US" sz="1200" dirty="0"/>
              <a:t>1,074,939</a:t>
            </a:r>
            <a:r>
              <a:rPr lang="en-US" altLang="ja-JP"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ea typeface="MS PGothic" charset="0"/>
                <a:cs typeface="Arial" panose="020B0604020202020204" pitchFamily="34" charset="0"/>
              </a:rPr>
              <a:t> of income tax-free reimbursements for qualified long-term care expenses. His maximum available benefit is </a:t>
            </a:r>
            <a:r>
              <a:rPr lang="en-US" altLang="ja-JP" dirty="0">
                <a:solidFill>
                  <a:srgbClr val="FF0000"/>
                </a:solidFill>
                <a:latin typeface="Arial" panose="020B0604020202020204" pitchFamily="34" charset="0"/>
                <a:cs typeface="Arial" panose="020B0604020202020204" pitchFamily="34" charset="0"/>
              </a:rPr>
              <a:t>[</a:t>
            </a:r>
            <a:r>
              <a:rPr lang="en-US" dirty="0"/>
              <a:t>$</a:t>
            </a:r>
            <a:r>
              <a:rPr lang="en-US" sz="1200" dirty="0"/>
              <a:t>166,183</a:t>
            </a:r>
            <a:r>
              <a:rPr lang="en-US" altLang="ja-JP"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ea typeface="MS PGothic" charset="0"/>
                <a:cs typeface="Arial" panose="020B0604020202020204" pitchFamily="34" charset="0"/>
              </a:rPr>
              <a:t> per year for </a:t>
            </a:r>
            <a:r>
              <a:rPr lang="en-US" altLang="ja-JP"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ea typeface="MS PGothic" charset="0"/>
                <a:cs typeface="Arial" panose="020B0604020202020204" pitchFamily="34" charset="0"/>
              </a:rPr>
              <a:t>6</a:t>
            </a:r>
            <a:r>
              <a:rPr lang="en-US" altLang="ja-JP"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ea typeface="MS PGothic" charset="0"/>
                <a:cs typeface="Arial" panose="020B0604020202020204" pitchFamily="34" charset="0"/>
              </a:rPr>
              <a:t> years (</a:t>
            </a:r>
            <a:r>
              <a:rPr lang="en-US" altLang="ja-JP" dirty="0">
                <a:solidFill>
                  <a:srgbClr val="FF0000"/>
                </a:solidFill>
                <a:latin typeface="Arial" panose="020B0604020202020204" pitchFamily="34" charset="0"/>
                <a:cs typeface="Arial" panose="020B0604020202020204" pitchFamily="34" charset="0"/>
              </a:rPr>
              <a:t>[</a:t>
            </a:r>
            <a:r>
              <a:rPr lang="en-US" dirty="0"/>
              <a:t>$</a:t>
            </a:r>
            <a:r>
              <a:rPr lang="en-US" sz="1200" dirty="0"/>
              <a:t>13,849</a:t>
            </a:r>
            <a:r>
              <a:rPr lang="en-US" altLang="ja-JP"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ea typeface="MS PGothic" charset="0"/>
                <a:cs typeface="Arial" panose="020B0604020202020204" pitchFamily="34" charset="0"/>
              </a:rPr>
              <a:t> per month). </a:t>
            </a:r>
          </a:p>
          <a:p>
            <a:pPr marL="115888" indent="-115888" eaLnBrk="1" fontAlgn="auto" hangingPunct="1">
              <a:spcBef>
                <a:spcPct val="0"/>
              </a:spcBef>
              <a:spcAft>
                <a:spcPts val="600"/>
              </a:spcAft>
              <a:buFont typeface="Arial" pitchFamily="34" charset="0"/>
              <a:buChar char="•"/>
              <a:defRPr/>
            </a:pPr>
            <a:r>
              <a:rPr lang="en-US" dirty="0">
                <a:latin typeface="Arial" panose="020B0604020202020204" pitchFamily="34" charset="0"/>
                <a:ea typeface="MS PGothic" charset="0"/>
                <a:cs typeface="Arial" panose="020B0604020202020204" pitchFamily="34" charset="0"/>
              </a:rPr>
              <a:t>If he doesn’</a:t>
            </a:r>
            <a:r>
              <a:rPr lang="en-US" altLang="ja-JP" dirty="0">
                <a:latin typeface="Arial" panose="020B0604020202020204" pitchFamily="34" charset="0"/>
                <a:cs typeface="Arial" panose="020B0604020202020204" pitchFamily="34" charset="0"/>
              </a:rPr>
              <a:t>t need long-term care, his policy provides a </a:t>
            </a:r>
            <a:r>
              <a:rPr lang="en-US" altLang="ja-JP" dirty="0">
                <a:solidFill>
                  <a:srgbClr val="FF0000"/>
                </a:solidFill>
                <a:latin typeface="Arial" panose="020B0604020202020204" pitchFamily="34" charset="0"/>
                <a:cs typeface="Arial" panose="020B0604020202020204" pitchFamily="34" charset="0"/>
              </a:rPr>
              <a:t>[</a:t>
            </a:r>
            <a:r>
              <a:rPr lang="en-US" dirty="0"/>
              <a:t>$</a:t>
            </a:r>
            <a:r>
              <a:rPr lang="en-US" sz="1200" dirty="0"/>
              <a:t>132,942</a:t>
            </a:r>
            <a:r>
              <a:rPr lang="en-US" altLang="ja-JP" dirty="0">
                <a:solidFill>
                  <a:srgbClr val="FF0000"/>
                </a:solidFill>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 income tax-free death benefit that he could pass along to his children. Or if he uses a portion of the death benefit for long-term care expense reimbursements, his children or beneficiaries would receive the balance, income tax-free, (less any loans, withdrawals and benefits paid).</a:t>
            </a:r>
          </a:p>
          <a:p>
            <a:pPr marL="115888" indent="-115888" eaLnBrk="1" fontAlgn="auto" hangingPunct="1">
              <a:spcBef>
                <a:spcPct val="0"/>
              </a:spcBef>
              <a:spcAft>
                <a:spcPts val="600"/>
              </a:spcAft>
              <a:buFont typeface="Arial" pitchFamily="34" charset="0"/>
              <a:buChar char="•"/>
              <a:defRPr/>
            </a:pPr>
            <a:r>
              <a:rPr lang="en-US" dirty="0">
                <a:latin typeface="Arial" panose="020B0604020202020204" pitchFamily="34" charset="0"/>
                <a:ea typeface="MS PGothic" charset="0"/>
                <a:cs typeface="Arial" panose="020B0604020202020204" pitchFamily="34" charset="0"/>
              </a:rPr>
              <a:t>If he decides he wants a return of premium, he could have </a:t>
            </a:r>
            <a:r>
              <a:rPr lang="en-US" altLang="ja-JP"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ea typeface="MS PGothic" charset="0"/>
                <a:cs typeface="Arial" panose="020B0604020202020204" pitchFamily="34" charset="0"/>
              </a:rPr>
              <a:t>$</a:t>
            </a:r>
            <a:r>
              <a:rPr lang="en-US" sz="1200" dirty="0"/>
              <a:t>70,000</a:t>
            </a:r>
            <a:r>
              <a:rPr lang="en-US" altLang="ja-JP"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ea typeface="MS PGothic" charset="0"/>
                <a:cs typeface="Arial" panose="020B0604020202020204" pitchFamily="34" charset="0"/>
              </a:rPr>
              <a:t> once his total planned premiums are paid. </a:t>
            </a:r>
          </a:p>
          <a:p>
            <a:pPr marL="115888" indent="-115888" eaLnBrk="1" fontAlgn="auto" hangingPunct="1">
              <a:spcBef>
                <a:spcPct val="0"/>
              </a:spcBef>
              <a:spcAft>
                <a:spcPts val="600"/>
              </a:spcAft>
              <a:buFont typeface="Arial" pitchFamily="34" charset="0"/>
              <a:buChar char="•"/>
              <a:defRPr/>
            </a:pPr>
            <a:r>
              <a:rPr lang="en-US" dirty="0">
                <a:latin typeface="Arial" panose="020B0604020202020204" pitchFamily="34" charset="0"/>
                <a:ea typeface="MS PGothic" charset="0"/>
                <a:cs typeface="Arial" panose="020B0604020202020204" pitchFamily="34" charset="0"/>
              </a:rPr>
              <a:t>If he chooses Return of Premium Option 2, he could receive up to </a:t>
            </a:r>
            <a:r>
              <a:rPr lang="en-US" altLang="ja-JP" dirty="0">
                <a:solidFill>
                  <a:srgbClr val="FF0000"/>
                </a:solidFill>
                <a:latin typeface="Arial" panose="020B0604020202020204" pitchFamily="34" charset="0"/>
                <a:cs typeface="Arial" panose="020B0604020202020204" pitchFamily="34" charset="0"/>
              </a:rPr>
              <a:t>[</a:t>
            </a:r>
            <a:r>
              <a:rPr lang="en-US" dirty="0"/>
              <a:t>$</a:t>
            </a:r>
            <a:r>
              <a:rPr lang="en-US" sz="1200" dirty="0"/>
              <a:t>927,689</a:t>
            </a:r>
            <a:r>
              <a:rPr lang="en-US" altLang="ja-JP"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ea typeface="MS PGothic" charset="0"/>
                <a:cs typeface="Arial" panose="020B0604020202020204" pitchFamily="34" charset="0"/>
              </a:rPr>
              <a:t> of income tax-free reimbursements for qualified long-term care expenses. His maximum available benefit is </a:t>
            </a:r>
            <a:r>
              <a:rPr lang="en-US" altLang="ja-JP" dirty="0">
                <a:solidFill>
                  <a:srgbClr val="FF0000"/>
                </a:solidFill>
                <a:latin typeface="Arial" panose="020B0604020202020204" pitchFamily="34" charset="0"/>
                <a:cs typeface="Arial" panose="020B0604020202020204" pitchFamily="34" charset="0"/>
              </a:rPr>
              <a:t>[</a:t>
            </a:r>
            <a:r>
              <a:rPr lang="en-US" dirty="0"/>
              <a:t>$</a:t>
            </a:r>
            <a:r>
              <a:rPr lang="en-US" sz="1200" dirty="0"/>
              <a:t>11,952</a:t>
            </a:r>
            <a:r>
              <a:rPr lang="en-US" altLang="ja-JP"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ea typeface="MS PGothic" charset="0"/>
                <a:cs typeface="Arial" panose="020B0604020202020204" pitchFamily="34" charset="0"/>
              </a:rPr>
              <a:t> per month for </a:t>
            </a:r>
            <a:r>
              <a:rPr lang="en-US" altLang="ja-JP"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ea typeface="MS PGothic" charset="0"/>
                <a:cs typeface="Arial" panose="020B0604020202020204" pitchFamily="34" charset="0"/>
              </a:rPr>
              <a:t>6</a:t>
            </a:r>
            <a:r>
              <a:rPr lang="en-US" altLang="ja-JP"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ea typeface="MS PGothic" charset="0"/>
                <a:cs typeface="Arial" panose="020B0604020202020204" pitchFamily="34" charset="0"/>
              </a:rPr>
              <a:t> years. </a:t>
            </a:r>
          </a:p>
          <a:p>
            <a:pPr marL="115888" indent="-115888" eaLnBrk="1" fontAlgn="auto" hangingPunct="1">
              <a:spcBef>
                <a:spcPct val="0"/>
              </a:spcBef>
              <a:spcAft>
                <a:spcPts val="600"/>
              </a:spcAft>
              <a:buFont typeface="Arial" pitchFamily="34" charset="0"/>
              <a:buChar char="•"/>
              <a:defRPr/>
            </a:pPr>
            <a:r>
              <a:rPr lang="en-US" dirty="0">
                <a:latin typeface="Arial" panose="020B0604020202020204" pitchFamily="34" charset="0"/>
                <a:ea typeface="MS PGothic" charset="0"/>
                <a:cs typeface="Arial" panose="020B0604020202020204" pitchFamily="34" charset="0"/>
              </a:rPr>
              <a:t>If he doesn’</a:t>
            </a:r>
            <a:r>
              <a:rPr lang="en-US" altLang="ja-JP" dirty="0">
                <a:latin typeface="Arial" panose="020B0604020202020204" pitchFamily="34" charset="0"/>
                <a:cs typeface="Arial" panose="020B0604020202020204" pitchFamily="34" charset="0"/>
              </a:rPr>
              <a:t>t need long-term care, his policy provides a </a:t>
            </a:r>
            <a:r>
              <a:rPr lang="en-US" altLang="ja-JP" dirty="0">
                <a:solidFill>
                  <a:srgbClr val="FF0000"/>
                </a:solidFill>
                <a:latin typeface="Arial" panose="020B0604020202020204" pitchFamily="34" charset="0"/>
                <a:cs typeface="Arial" panose="020B0604020202020204" pitchFamily="34" charset="0"/>
              </a:rPr>
              <a:t>[</a:t>
            </a:r>
            <a:r>
              <a:rPr lang="en-US" dirty="0"/>
              <a:t>$117,000</a:t>
            </a:r>
            <a:r>
              <a:rPr lang="en-US" altLang="ja-JP" dirty="0">
                <a:solidFill>
                  <a:srgbClr val="FF0000"/>
                </a:solidFill>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 income tax-free death benefit (less any loans, withdrawals and benefits paid), and </a:t>
            </a:r>
          </a:p>
          <a:p>
            <a:pPr marL="115888" indent="-115888" eaLnBrk="1" fontAlgn="auto" hangingPunct="1">
              <a:spcBef>
                <a:spcPct val="0"/>
              </a:spcBef>
              <a:spcAft>
                <a:spcPts val="600"/>
              </a:spcAft>
              <a:buFont typeface="Arial" pitchFamily="34" charset="0"/>
              <a:buChar char="•"/>
              <a:defRPr/>
            </a:pPr>
            <a:r>
              <a:rPr lang="en-US" dirty="0">
                <a:latin typeface="Arial" panose="020B0604020202020204" pitchFamily="34" charset="0"/>
                <a:ea typeface="MS PGothic" charset="0"/>
                <a:cs typeface="Arial" panose="020B0604020202020204" pitchFamily="34" charset="0"/>
              </a:rPr>
              <a:t>If he decides he wants a return of premium, he could have </a:t>
            </a:r>
            <a:r>
              <a:rPr lang="en-US" altLang="ja-JP"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ea typeface="MS PGothic" charset="0"/>
                <a:cs typeface="Arial" panose="020B0604020202020204" pitchFamily="34" charset="0"/>
              </a:rPr>
              <a:t>$100,000</a:t>
            </a:r>
            <a:r>
              <a:rPr lang="en-US" altLang="ja-JP"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ea typeface="MS PGothic" charset="0"/>
                <a:cs typeface="Arial" panose="020B0604020202020204" pitchFamily="34" charset="0"/>
              </a:rPr>
              <a:t> after year </a:t>
            </a:r>
            <a:r>
              <a:rPr lang="en-US" altLang="ja-JP"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ea typeface="MS PGothic" charset="0"/>
                <a:cs typeface="Arial" panose="020B0604020202020204" pitchFamily="34" charset="0"/>
              </a:rPr>
              <a:t>5</a:t>
            </a:r>
            <a:r>
              <a:rPr lang="en-US" altLang="ja-JP"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ea typeface="MS PGothic" charset="0"/>
                <a:cs typeface="Arial" panose="020B0604020202020204" pitchFamily="34" charset="0"/>
              </a:rPr>
              <a:t>, once his total planned premiums are paid.</a:t>
            </a:r>
          </a:p>
          <a:p>
            <a:pPr marL="115888" indent="-115888" eaLnBrk="1" fontAlgn="auto" hangingPunct="1">
              <a:spcBef>
                <a:spcPct val="0"/>
              </a:spcBef>
              <a:spcAft>
                <a:spcPts val="600"/>
              </a:spcAft>
              <a:buFont typeface="Arial" pitchFamily="34" charset="0"/>
              <a:buChar char="•"/>
              <a:defRPr/>
            </a:pPr>
            <a:r>
              <a:rPr lang="en-US" dirty="0">
                <a:latin typeface="Arial" panose="020B0604020202020204" pitchFamily="34" charset="0"/>
                <a:ea typeface="MS PGothic" charset="0"/>
                <a:cs typeface="Arial" panose="020B0604020202020204" pitchFamily="34" charset="0"/>
              </a:rPr>
              <a:t>With the return of premium any funds </a:t>
            </a:r>
            <a:r>
              <a:rPr lang="en-US" dirty="0">
                <a:latin typeface="Arial" panose="020B0604020202020204" pitchFamily="34" charset="0"/>
                <a:cs typeface="Arial" panose="020B0604020202020204" pitchFamily="34" charset="0"/>
              </a:rPr>
              <a:t>returned will be adjusted for any loans, withdrawals and benefits paid, and may have tax implications.</a:t>
            </a:r>
          </a:p>
          <a:p>
            <a:pPr eaLnBrk="1" fontAlgn="auto" hangingPunct="1">
              <a:spcBef>
                <a:spcPts val="0"/>
              </a:spcBef>
              <a:spcAft>
                <a:spcPts val="0"/>
              </a:spcAft>
              <a:defRPr/>
            </a:pPr>
            <a:endParaRPr lang="en-US" dirty="0"/>
          </a:p>
        </p:txBody>
      </p:sp>
      <p:sp>
        <p:nvSpPr>
          <p:cNvPr id="55300" name="Slide Number Placeholder 3">
            <a:extLst>
              <a:ext uri="{FF2B5EF4-FFF2-40B4-BE49-F238E27FC236}">
                <a16:creationId xmlns:a16="http://schemas.microsoft.com/office/drawing/2014/main" id="{E9BD6F9D-AC15-4DE6-81AE-C6B2A50639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4D26E9A-BA54-4BB5-873B-ADC4C3C49296}" type="slidenum">
              <a:rPr lang="en-US" altLang="en-US" smtClean="0"/>
              <a:pPr fontAlgn="base">
                <a:spcBef>
                  <a:spcPct val="0"/>
                </a:spcBef>
                <a:spcAft>
                  <a:spcPct val="0"/>
                </a:spcAft>
              </a:pPr>
              <a:t>29</a:t>
            </a:fld>
            <a:endParaRPr lang="en-US" altLang="en-US"/>
          </a:p>
        </p:txBody>
      </p:sp>
    </p:spTree>
    <p:extLst>
      <p:ext uri="{BB962C8B-B14F-4D97-AF65-F5344CB8AC3E}">
        <p14:creationId xmlns:p14="http://schemas.microsoft.com/office/powerpoint/2010/main" val="1427516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[Optional Slide]</a:t>
            </a:r>
          </a:p>
          <a:p>
            <a:pPr fontAlgn="auto">
              <a:spcBef>
                <a:spcPts val="0"/>
              </a:spcBef>
              <a:spcAft>
                <a:spcPts val="0"/>
              </a:spcAft>
              <a:defRPr/>
            </a:pPr>
            <a:endParaRPr lang="en-US" dirty="0"/>
          </a:p>
          <a:p>
            <a:pPr fontAlgn="auto">
              <a:spcBef>
                <a:spcPts val="0"/>
              </a:spcBef>
              <a:spcAft>
                <a:spcPts val="0"/>
              </a:spcAft>
              <a:defRPr/>
            </a:pPr>
            <a:r>
              <a:rPr lang="en-US" dirty="0"/>
              <a:t>Today, we’re going to discuss: </a:t>
            </a:r>
          </a:p>
          <a:p>
            <a:pPr marL="165261" indent="-165261" fontAlgn="auto">
              <a:spcBef>
                <a:spcPts val="0"/>
              </a:spcBef>
              <a:spcAft>
                <a:spcPts val="0"/>
              </a:spcAft>
              <a:buFont typeface="Arial" panose="020B0604020202020204" pitchFamily="34" charset="0"/>
              <a:buChar char="•"/>
              <a:defRPr/>
            </a:pPr>
            <a:endParaRPr lang="en-US" dirty="0"/>
          </a:p>
          <a:p>
            <a:pPr marL="165261" indent="-165261" fontAlgn="auto">
              <a:spcBef>
                <a:spcPts val="0"/>
              </a:spcBef>
              <a:spcAft>
                <a:spcPts val="0"/>
              </a:spcAft>
              <a:buFont typeface="Arial" panose="020B0604020202020204" pitchFamily="34" charset="0"/>
              <a:buChar char="•"/>
              <a:defRPr/>
            </a:pPr>
            <a:r>
              <a:rPr lang="en-US" dirty="0"/>
              <a:t>HOW to have the long-term care conversation</a:t>
            </a:r>
          </a:p>
          <a:p>
            <a:pPr marL="165261" indent="-165261" fontAlgn="auto">
              <a:spcBef>
                <a:spcPts val="0"/>
              </a:spcBef>
              <a:spcAft>
                <a:spcPts val="0"/>
              </a:spcAft>
              <a:buFont typeface="Arial" panose="020B0604020202020204" pitchFamily="34" charset="0"/>
              <a:buChar char="•"/>
              <a:defRPr/>
            </a:pPr>
            <a:r>
              <a:rPr lang="en-US" dirty="0"/>
              <a:t>WHY you should consider </a:t>
            </a:r>
            <a:r>
              <a:rPr lang="en-US" altLang="en-US" sz="1200" dirty="0"/>
              <a:t>Lincoln</a:t>
            </a:r>
            <a:r>
              <a:rPr lang="en-US" altLang="en-US" sz="1200" i="1" dirty="0"/>
              <a:t> MoneyGuard® solutions</a:t>
            </a:r>
          </a:p>
          <a:p>
            <a:pPr marL="165261" indent="-165261" fontAlgn="auto">
              <a:spcBef>
                <a:spcPts val="0"/>
              </a:spcBef>
              <a:spcAft>
                <a:spcPts val="0"/>
              </a:spcAft>
              <a:buFont typeface="Arial" panose="020B0604020202020204" pitchFamily="34" charset="0"/>
              <a:buChar char="•"/>
              <a:defRPr/>
            </a:pPr>
            <a:r>
              <a:rPr lang="en-US" sz="1200" i="0" dirty="0"/>
              <a:t>And WHY</a:t>
            </a:r>
            <a:r>
              <a:rPr lang="en-US" sz="1200" i="1" dirty="0"/>
              <a:t> </a:t>
            </a:r>
            <a:r>
              <a:rPr lang="en-US" sz="1200" i="0" dirty="0"/>
              <a:t>Lincoln</a:t>
            </a:r>
            <a:r>
              <a:rPr lang="en-US" sz="1200" i="1" dirty="0"/>
              <a:t> </a:t>
            </a:r>
            <a:endParaRPr lang="en-US" i="1" dirty="0"/>
          </a:p>
          <a:p>
            <a:pPr fontAlgn="auto">
              <a:spcBef>
                <a:spcPts val="0"/>
              </a:spcBef>
              <a:spcAft>
                <a:spcPts val="0"/>
              </a:spcAft>
              <a:defRPr/>
            </a:pPr>
            <a:endParaRPr lang="en-US" dirty="0"/>
          </a:p>
          <a:p>
            <a:pPr fontAlgn="auto">
              <a:spcBef>
                <a:spcPts val="0"/>
              </a:spcBef>
              <a:spcAft>
                <a:spcPts val="0"/>
              </a:spcAft>
              <a:defRPr/>
            </a:pPr>
            <a:endParaRPr 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3</a:t>
            </a:fld>
            <a:endParaRPr lang="en-US" dirty="0"/>
          </a:p>
        </p:txBody>
      </p:sp>
    </p:spTree>
    <p:extLst>
      <p:ext uri="{BB962C8B-B14F-4D97-AF65-F5344CB8AC3E}">
        <p14:creationId xmlns:p14="http://schemas.microsoft.com/office/powerpoint/2010/main" val="4048382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[Optional Slide]</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30</a:t>
            </a:fld>
            <a:endParaRPr lang="en-US" dirty="0"/>
          </a:p>
        </p:txBody>
      </p:sp>
    </p:spTree>
    <p:extLst>
      <p:ext uri="{BB962C8B-B14F-4D97-AF65-F5344CB8AC3E}">
        <p14:creationId xmlns:p14="http://schemas.microsoft.com/office/powerpoint/2010/main" val="2750104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[Optional slide]</a:t>
            </a:r>
          </a:p>
          <a:p>
            <a:pPr eaLnBrk="1" hangingPunct="1">
              <a:spcBef>
                <a:spcPct val="0"/>
              </a:spcBef>
            </a:pPr>
            <a:endParaRPr lang="en-US" altLang="en-US" b="1" dirty="0"/>
          </a:p>
          <a:p>
            <a:pPr>
              <a:spcAft>
                <a:spcPts val="600"/>
              </a:spcAft>
            </a:pPr>
            <a:r>
              <a:rPr lang="en-US" altLang="en-US" dirty="0"/>
              <a:t>Our 0-day elimination period gives your clients access to benefits sooner without incurring out-of-pocket costs.</a:t>
            </a:r>
            <a:r>
              <a:rPr lang="en-US" altLang="en-US" baseline="30000" dirty="0"/>
              <a:t>1</a:t>
            </a:r>
          </a:p>
          <a:p>
            <a:pPr>
              <a:spcAft>
                <a:spcPts val="600"/>
              </a:spcAft>
            </a:pPr>
            <a:endParaRPr lang="en-US" altLang="en-US" baseline="30000" dirty="0"/>
          </a:p>
          <a:p>
            <a:pPr eaLnBrk="1" hangingPunct="1">
              <a:spcBef>
                <a:spcPct val="0"/>
              </a:spcBef>
            </a:pPr>
            <a:endParaRPr lang="en-US" altLang="en-US" b="1" dirty="0"/>
          </a:p>
          <a:p>
            <a:pPr eaLnBrk="1" hangingPunct="1">
              <a:spcBef>
                <a:spcPct val="0"/>
              </a:spcBef>
            </a:pPr>
            <a:r>
              <a:rPr lang="en-US" altLang="en-US" dirty="0"/>
              <a:t>&lt;Read through slide&gt;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B5AA1-B988-45DD-88BF-F9FC26EA8FE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7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[Optional slide]</a:t>
            </a:r>
            <a:endParaRPr lang="en-US" altLang="en-US" dirty="0"/>
          </a:p>
          <a:p>
            <a:pPr eaLnBrk="1" hangingPunct="1">
              <a:spcBef>
                <a:spcPct val="0"/>
              </a:spcBef>
            </a:pPr>
            <a:endParaRPr lang="en-US" altLang="en-US" dirty="0"/>
          </a:p>
          <a:p>
            <a:pPr eaLnBrk="1" hangingPunct="1">
              <a:spcBef>
                <a:spcPct val="0"/>
              </a:spcBef>
            </a:pPr>
            <a:r>
              <a:rPr lang="en-US" altLang="en-US" dirty="0"/>
              <a:t>Let’s explore how Lincoln empowers your clients. </a:t>
            </a:r>
          </a:p>
          <a:p>
            <a:pPr eaLnBrk="1" hangingPunct="1">
              <a:spcBef>
                <a:spcPct val="0"/>
              </a:spcBef>
            </a:pPr>
            <a:endParaRPr lang="en-US" altLang="en-US" dirty="0"/>
          </a:p>
          <a:p>
            <a:pPr eaLnBrk="1" hangingPunct="1">
              <a:spcBef>
                <a:spcPct val="0"/>
              </a:spcBef>
            </a:pPr>
            <a:r>
              <a:rPr lang="en-US" altLang="en-US" dirty="0"/>
              <a:t>&lt;Read slide&gt;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B5AA1-B988-45DD-88BF-F9FC26EA8FE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868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[Optional slide]</a:t>
            </a:r>
          </a:p>
          <a:p>
            <a:endParaRPr lang="en-US" sz="1200" b="0" i="1" u="none" strike="noStrike" kern="1200" baseline="0" dirty="0">
              <a:solidFill>
                <a:schemeClr val="tx1"/>
              </a:solidFill>
              <a:latin typeface="+mn-lt"/>
              <a:ea typeface="+mn-ea"/>
              <a:cs typeface="+mn-cs"/>
            </a:endParaRPr>
          </a:p>
          <a:p>
            <a:r>
              <a:rPr lang="en-US" sz="1200" b="0" i="1" u="none" strike="noStrike" kern="1200" baseline="0" dirty="0" err="1">
                <a:solidFill>
                  <a:schemeClr val="tx1"/>
                </a:solidFill>
                <a:latin typeface="+mn-lt"/>
                <a:ea typeface="+mn-ea"/>
                <a:cs typeface="+mn-cs"/>
              </a:rPr>
              <a:t>MoneyGuard</a:t>
            </a:r>
            <a:r>
              <a:rPr lang="en-US" sz="1200" b="0" i="0" u="none" strike="noStrike" kern="1200" baseline="0" dirty="0">
                <a:solidFill>
                  <a:schemeClr val="tx1"/>
                </a:solidFill>
                <a:latin typeface="+mn-lt"/>
                <a:ea typeface="+mn-ea"/>
                <a:cs typeface="+mn-cs"/>
              </a:rPr>
              <a:t> solutions seek to provide long-term care benefits that are flexible, customized and evolve with changing care needs.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Our solutions let your clients access receipt-free cash through Flex Care Cash benefits to compensate caregivers, including spouses or family members.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Using this feature, your clients may receive cash, equal to half of the daily LTC benefits, to pay for informal care. Plus, they still keep the remaining balance of their Max Monthly LTC benefit for reimbursement of qualified LTC expenses.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With </a:t>
            </a:r>
            <a:r>
              <a:rPr lang="en-US" sz="1200" b="0" i="1" u="none" strike="noStrike" kern="1200" baseline="0" dirty="0">
                <a:solidFill>
                  <a:schemeClr val="tx1"/>
                </a:solidFill>
                <a:latin typeface="+mn-lt"/>
                <a:ea typeface="+mn-ea"/>
                <a:cs typeface="+mn-cs"/>
              </a:rPr>
              <a:t>MoneyGuard Market Advantage</a:t>
            </a:r>
            <a:r>
              <a:rPr lang="en-US" sz="1200" b="0" i="0" u="none" strike="noStrike" kern="1200" baseline="0" dirty="0">
                <a:solidFill>
                  <a:schemeClr val="tx1"/>
                </a:solidFill>
                <a:latin typeface="+mn-lt"/>
                <a:ea typeface="+mn-ea"/>
                <a:cs typeface="+mn-cs"/>
              </a:rPr>
              <a:t>, Flex Care Cash is available as long as the Base LTC value remains and informal care is approved as part of your Plan of Care.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With </a:t>
            </a:r>
            <a:r>
              <a:rPr lang="en-US" sz="1200" b="0" i="1" u="none" strike="noStrike" kern="1200" baseline="0" dirty="0" err="1">
                <a:solidFill>
                  <a:schemeClr val="tx1"/>
                </a:solidFill>
                <a:latin typeface="+mn-lt"/>
                <a:ea typeface="+mn-ea"/>
                <a:cs typeface="+mn-cs"/>
              </a:rPr>
              <a:t>MoneyGuard</a:t>
            </a:r>
            <a:r>
              <a:rPr lang="en-US" sz="1200" b="0" i="1" u="none" strike="noStrike" kern="1200" baseline="0" dirty="0">
                <a:solidFill>
                  <a:schemeClr val="tx1"/>
                </a:solidFill>
                <a:latin typeface="+mn-lt"/>
                <a:ea typeface="+mn-ea"/>
                <a:cs typeface="+mn-cs"/>
              </a:rPr>
              <a:t> Fixed Advantage</a:t>
            </a:r>
            <a:r>
              <a:rPr lang="en-US" sz="1200" b="0" i="0" u="none" strike="noStrike" kern="1200" baseline="0" dirty="0">
                <a:solidFill>
                  <a:schemeClr val="tx1"/>
                </a:solidFill>
                <a:latin typeface="+mn-lt"/>
                <a:ea typeface="+mn-ea"/>
                <a:cs typeface="+mn-cs"/>
              </a:rPr>
              <a:t>, </a:t>
            </a:r>
            <a:r>
              <a:rPr lang="en-US" b="0" i="0" dirty="0">
                <a:solidFill>
                  <a:srgbClr val="FFFFFF"/>
                </a:solidFill>
                <a:effectLst/>
                <a:latin typeface="Segoe UI" panose="020B0502040204020203" pitchFamily="34" charset="0"/>
              </a:rPr>
              <a:t>Flex care cash is available as long as the specified amount remains and informal care is approved as part of the Plan of Care.</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&lt;Read slide and walk through example&gt;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B5AA1-B988-45DD-88BF-F9FC26EA8FE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321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All policies include the Benefit Transfer Rider at issue for no additional cost. </a:t>
            </a:r>
            <a:r>
              <a:rPr lang="en-US" sz="1200" b="0" spc="-10" dirty="0">
                <a:solidFill>
                  <a:srgbClr val="5A5A5A"/>
                </a:solidFill>
                <a:latin typeface="Arial" panose="020B0604020202020204" pitchFamily="34" charset="0"/>
                <a:ea typeface="Roboto" panose="02000000000000000000" pitchFamily="2" charset="0"/>
                <a:cs typeface="Arial" panose="020B0604020202020204" pitchFamily="34" charset="0"/>
              </a:rPr>
              <a:t>This is how the BTR works: </a:t>
            </a:r>
            <a:endParaRPr lang="en-US" sz="1200"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747A"/>
                </a:solidFill>
              </a:rPr>
              <a:t>To qualify for benefits, the following needs to apply</a:t>
            </a:r>
            <a:r>
              <a:rPr lang="en-US" sz="1100" b="0" dirty="0">
                <a:solidFill>
                  <a:srgbClr val="00747A"/>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rgbClr val="00747A"/>
              </a:solidFill>
            </a:endParaRPr>
          </a:p>
          <a:p>
            <a:pPr marL="180975" indent="-180975">
              <a:spcAft>
                <a:spcPts val="600"/>
              </a:spcAft>
              <a:buFont typeface="Wingdings" pitchFamily="2" charset="2"/>
              <a:buChar char="§"/>
            </a:pPr>
            <a:r>
              <a:rPr lang="en-US" sz="1100" b="0" dirty="0">
                <a:solidFill>
                  <a:srgbClr val="00747A"/>
                </a:solidFill>
              </a:rPr>
              <a:t>Both the insured and beneficiary are policyholders.</a:t>
            </a:r>
          </a:p>
          <a:p>
            <a:pPr marL="180975" indent="-180975">
              <a:spcAft>
                <a:spcPts val="600"/>
              </a:spcAft>
              <a:buFont typeface="Wingdings" pitchFamily="2" charset="2"/>
              <a:buChar char="§"/>
            </a:pPr>
            <a:r>
              <a:rPr lang="en-US" sz="1100" b="0" dirty="0">
                <a:solidFill>
                  <a:srgbClr val="00747A"/>
                </a:solidFill>
              </a:rPr>
              <a:t>The Benefit Transfer Rider is active on both policies.</a:t>
            </a:r>
          </a:p>
          <a:p>
            <a:pPr marL="180975" indent="-180975">
              <a:spcAft>
                <a:spcPts val="600"/>
              </a:spcAft>
              <a:buFont typeface="Wingdings" pitchFamily="2" charset="2"/>
              <a:buChar char="§"/>
            </a:pPr>
            <a:r>
              <a:rPr lang="en-US" sz="1100" b="0" dirty="0">
                <a:solidFill>
                  <a:srgbClr val="00747A"/>
                </a:solidFill>
              </a:rPr>
              <a:t>Beneficiary is the Insured on their policy.</a:t>
            </a:r>
            <a:endParaRPr lang="en-US" sz="1100" b="0" dirty="0">
              <a:solidFill>
                <a:schemeClr val="bg1"/>
              </a:solidFill>
            </a:endParaRPr>
          </a:p>
          <a:p>
            <a:pPr marL="180975" indent="-180975">
              <a:spcAft>
                <a:spcPts val="600"/>
              </a:spcAft>
              <a:buFont typeface="Wingdings" pitchFamily="2" charset="2"/>
              <a:buChar char="§"/>
            </a:pPr>
            <a:endParaRPr lang="en-US" sz="1100" b="0" dirty="0">
              <a:solidFill>
                <a:schemeClr val="bg1"/>
              </a:solidFill>
            </a:endParaRP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lang="en-US" sz="1100" b="0" dirty="0">
                <a:solidFill>
                  <a:srgbClr val="1C9F99"/>
                </a:solidFill>
              </a:rPr>
              <a:t>Beneficiaries have these three options: </a:t>
            </a: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endParaRPr lang="en-US" sz="1100" b="1" dirty="0">
              <a:solidFill>
                <a:srgbClr val="1C9F99"/>
              </a:solidFill>
            </a:endParaRPr>
          </a:p>
          <a:p>
            <a:pPr marL="228600" marR="0" lvl="0"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100" b="0" dirty="0">
                <a:solidFill>
                  <a:srgbClr val="1C9F99"/>
                </a:solidFill>
              </a:rPr>
              <a:t>They can take the full death benefit income tax-free.</a:t>
            </a:r>
            <a:r>
              <a:rPr lang="en-US" sz="1100" b="0" baseline="30000" dirty="0">
                <a:solidFill>
                  <a:srgbClr val="1C9F99"/>
                </a:solidFill>
              </a:rPr>
              <a:t>1</a:t>
            </a:r>
          </a:p>
          <a:p>
            <a:pPr marL="228600" marR="0" lvl="0"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100" b="0" dirty="0">
                <a:solidFill>
                  <a:srgbClr val="1C9F99"/>
                </a:solidFill>
              </a:rPr>
              <a:t>Use the full death benefit to purchase more benefits on their own policy.</a:t>
            </a:r>
            <a:r>
              <a:rPr lang="en-US" sz="1100" b="0" baseline="30000" dirty="0">
                <a:solidFill>
                  <a:srgbClr val="1C9F99"/>
                </a:solidFill>
              </a:rPr>
              <a:t>2</a:t>
            </a:r>
            <a:r>
              <a:rPr lang="en-US" sz="1100" b="0" spc="-30" dirty="0">
                <a:solidFill>
                  <a:srgbClr val="1C9F99"/>
                </a:solidFill>
              </a:rPr>
              <a:t> </a:t>
            </a:r>
          </a:p>
          <a:p>
            <a:pPr marL="228600" marR="0" lvl="0"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100" b="0" spc="-30" dirty="0">
                <a:solidFill>
                  <a:srgbClr val="1C9F99"/>
                </a:solidFill>
              </a:rPr>
              <a:t>Take a partial death benefit income tax-free</a:t>
            </a:r>
            <a:r>
              <a:rPr lang="en-US" sz="1100" b="0" spc="-30" baseline="30000" dirty="0">
                <a:solidFill>
                  <a:srgbClr val="1C9F99"/>
                </a:solidFill>
              </a:rPr>
              <a:t>1</a:t>
            </a:r>
            <a:r>
              <a:rPr lang="en-US" sz="1100" b="0" spc="-30" dirty="0">
                <a:solidFill>
                  <a:srgbClr val="1C9F99"/>
                </a:solidFill>
              </a:rPr>
              <a:t> and use remainder to purchase more benefits on their own policy.</a:t>
            </a:r>
            <a:r>
              <a:rPr lang="en-US" sz="1100" b="0" spc="-30" baseline="30000" dirty="0">
                <a:solidFill>
                  <a:srgbClr val="1C9F99"/>
                </a:solidFill>
              </a:rPr>
              <a:t>2</a:t>
            </a: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endParaRPr lang="en-US" sz="1100" dirty="0"/>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endParaRPr lang="en-US" sz="1100" b="1" baseline="30000" dirty="0">
              <a:solidFill>
                <a:srgbClr val="1C9F99"/>
              </a:solidFill>
            </a:endParaRP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endParaRPr lang="en-US" sz="1100" dirty="0">
              <a:solidFill>
                <a:srgbClr val="1C9F99"/>
              </a:solidFill>
            </a:endParaRPr>
          </a:p>
          <a:p>
            <a:pPr marL="180975" indent="-180975">
              <a:spcAft>
                <a:spcPts val="600"/>
              </a:spcAft>
              <a:buFont typeface="Wingdings" pitchFamily="2" charset="2"/>
              <a:buChar char="§"/>
            </a:pPr>
            <a:endParaRPr lang="en-US" sz="1100"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00747A"/>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B5AA1-B988-45DD-88BF-F9FC26EA8FE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960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[Optional slide]</a:t>
            </a:r>
          </a:p>
          <a:p>
            <a:endParaRPr lang="en-US" altLang="en-US" dirty="0"/>
          </a:p>
          <a:p>
            <a:r>
              <a:rPr lang="en-US" altLang="en-US" dirty="0"/>
              <a:t>Thinking about your care preferences may seem overwhelming, which is why we provide Lincoln Concierge Care Coordination at the time you purchase a </a:t>
            </a:r>
            <a:r>
              <a:rPr lang="en-US" altLang="en-US" i="1" dirty="0"/>
              <a:t>MoneyGuard</a:t>
            </a:r>
            <a:r>
              <a:rPr lang="en-US" altLang="en-US" i="1" dirty="0">
                <a:latin typeface="Times New Roman" panose="02020603050405020304" pitchFamily="18" charset="0"/>
                <a:cs typeface="Times New Roman" panose="02020603050405020304" pitchFamily="18" charset="0"/>
              </a:rPr>
              <a:t>®</a:t>
            </a:r>
            <a:r>
              <a:rPr lang="en-US" altLang="en-US" i="1" dirty="0"/>
              <a:t> </a:t>
            </a:r>
            <a:r>
              <a:rPr lang="en-US" altLang="en-US" i="0" dirty="0"/>
              <a:t>Solution</a:t>
            </a:r>
            <a:r>
              <a:rPr lang="en-US" altLang="en-US" dirty="0"/>
              <a:t>.</a:t>
            </a:r>
          </a:p>
          <a:p>
            <a:endParaRPr lang="en-US" altLang="en-US" dirty="0"/>
          </a:p>
          <a:p>
            <a:r>
              <a:rPr lang="en-US" altLang="en-US" dirty="0"/>
              <a:t>Our care planning resources provide you with complimentary access to the resources and flexibility needed to plan over time and better assist your loved ones.</a:t>
            </a:r>
          </a:p>
          <a:p>
            <a:endParaRPr lang="en-US" altLang="en-US" dirty="0"/>
          </a:p>
          <a:p>
            <a:pPr eaLnBrk="1" hangingPunct="1">
              <a:spcBef>
                <a:spcPct val="0"/>
              </a:spcBef>
            </a:pPr>
            <a:r>
              <a:rPr lang="en-US" altLang="en-US" dirty="0"/>
              <a:t>&lt;Read slide&gt;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B5AA1-B988-45DD-88BF-F9FC26EA8FE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7060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[Optional Slide]</a:t>
            </a:r>
            <a:endParaRPr lang="en-US" altLang="en-US" dirty="0"/>
          </a:p>
          <a:p>
            <a:pPr eaLnBrk="1" hangingPunct="1">
              <a:spcBef>
                <a:spcPct val="0"/>
              </a:spcBef>
            </a:pPr>
            <a:endParaRPr lang="en-US" altLang="en-US" dirty="0"/>
          </a:p>
          <a:p>
            <a:pPr eaLnBrk="1" hangingPunct="1">
              <a:spcBef>
                <a:spcPct val="0"/>
              </a:spcBef>
            </a:pPr>
            <a:r>
              <a:rPr lang="en-US" altLang="en-US" dirty="0"/>
              <a:t>Along with our tools that enable your clients and their loved ones to build a plan over time, Lincoln also provides them with a dedicated Care Specialist should they need care.</a:t>
            </a:r>
          </a:p>
          <a:p>
            <a:pPr eaLnBrk="1" hangingPunct="1">
              <a:spcBef>
                <a:spcPct val="0"/>
              </a:spcBef>
            </a:pPr>
            <a:endParaRPr lang="en-US" altLang="en-US" dirty="0"/>
          </a:p>
          <a:p>
            <a:pPr eaLnBrk="1" hangingPunct="1">
              <a:spcBef>
                <a:spcPct val="0"/>
              </a:spcBef>
            </a:pPr>
            <a:r>
              <a:rPr lang="en-US" altLang="en-US" dirty="0"/>
              <a:t>They will offer your clients personalized support and act as their point of contact throughout the entire claims process.</a:t>
            </a:r>
          </a:p>
          <a:p>
            <a:pPr eaLnBrk="1" hangingPunct="1">
              <a:spcBef>
                <a:spcPct val="0"/>
              </a:spcBef>
            </a:pPr>
            <a:endParaRPr lang="en-US" altLang="en-US" dirty="0"/>
          </a:p>
          <a:p>
            <a:pPr eaLnBrk="1" hangingPunct="1">
              <a:spcBef>
                <a:spcPct val="0"/>
              </a:spcBef>
            </a:pPr>
            <a:r>
              <a:rPr lang="en-US" altLang="en-US" dirty="0"/>
              <a:t>Also, if they have more than one claim during the duration of their policy, those subsequent claims will be handled by the same Care Specialist who was assigned their initial claim. </a:t>
            </a:r>
          </a:p>
          <a:p>
            <a:pPr eaLnBrk="1" hangingPunct="1">
              <a:spcBef>
                <a:spcPct val="0"/>
              </a:spcBef>
            </a:pPr>
            <a:endParaRPr lang="en-US" altLang="en-US" dirty="0"/>
          </a:p>
          <a:p>
            <a:pPr eaLnBrk="1" hangingPunct="1">
              <a:spcBef>
                <a:spcPct val="0"/>
              </a:spcBef>
            </a:pPr>
            <a:r>
              <a:rPr lang="en-US" altLang="en-US" dirty="0"/>
              <a:t>&lt;Read slide&gt;</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36</a:t>
            </a:fld>
            <a:endParaRPr lang="en-US" dirty="0"/>
          </a:p>
        </p:txBody>
      </p:sp>
    </p:spTree>
    <p:extLst>
      <p:ext uri="{BB962C8B-B14F-4D97-AF65-F5344CB8AC3E}">
        <p14:creationId xmlns:p14="http://schemas.microsoft.com/office/powerpoint/2010/main" val="1309387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REVIEW PRODUCT DISCLOSURES.</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37</a:t>
            </a:fld>
            <a:endParaRPr lang="en-US" dirty="0"/>
          </a:p>
        </p:txBody>
      </p:sp>
    </p:spTree>
    <p:extLst>
      <p:ext uri="{BB962C8B-B14F-4D97-AF65-F5344CB8AC3E}">
        <p14:creationId xmlns:p14="http://schemas.microsoft.com/office/powerpoint/2010/main" val="5628082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REVIEW PRODUCT DISCLOSURES.</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38</a:t>
            </a:fld>
            <a:endParaRPr lang="en-US" dirty="0"/>
          </a:p>
        </p:txBody>
      </p:sp>
    </p:spTree>
    <p:extLst>
      <p:ext uri="{BB962C8B-B14F-4D97-AF65-F5344CB8AC3E}">
        <p14:creationId xmlns:p14="http://schemas.microsoft.com/office/powerpoint/2010/main" val="37929970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[Optional Slide]</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39</a:t>
            </a:fld>
            <a:endParaRPr lang="en-US" dirty="0"/>
          </a:p>
        </p:txBody>
      </p:sp>
    </p:spTree>
    <p:extLst>
      <p:ext uri="{BB962C8B-B14F-4D97-AF65-F5344CB8AC3E}">
        <p14:creationId xmlns:p14="http://schemas.microsoft.com/office/powerpoint/2010/main" val="880112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[Optional Slide]</a:t>
            </a:r>
          </a:p>
          <a:p>
            <a:pPr fontAlgn="auto">
              <a:spcBef>
                <a:spcPts val="0"/>
              </a:spcBef>
              <a:spcAft>
                <a:spcPts val="0"/>
              </a:spcAft>
              <a:defRPr/>
            </a:pPr>
            <a:endParaRPr lang="en-US" dirty="0"/>
          </a:p>
          <a:p>
            <a:pPr fontAlgn="auto">
              <a:spcBef>
                <a:spcPts val="0"/>
              </a:spcBef>
              <a:spcAft>
                <a:spcPts val="0"/>
              </a:spcAft>
              <a:defRPr/>
            </a:pPr>
            <a:r>
              <a:rPr lang="en-US" dirty="0"/>
              <a:t>Today, we’re going to discuss: </a:t>
            </a:r>
          </a:p>
          <a:p>
            <a:pPr marL="165261" indent="-165261" fontAlgn="auto">
              <a:spcBef>
                <a:spcPts val="0"/>
              </a:spcBef>
              <a:spcAft>
                <a:spcPts val="0"/>
              </a:spcAft>
              <a:buFont typeface="Arial" panose="020B0604020202020204" pitchFamily="34" charset="0"/>
              <a:buChar char="•"/>
              <a:defRPr/>
            </a:pPr>
            <a:r>
              <a:rPr lang="en-US" dirty="0"/>
              <a:t>WHY you should consider </a:t>
            </a:r>
            <a:r>
              <a:rPr lang="en-US" altLang="en-US" sz="1200" dirty="0"/>
              <a:t>Lincoln</a:t>
            </a:r>
            <a:r>
              <a:rPr lang="en-US" altLang="en-US" sz="1200" i="1" dirty="0"/>
              <a:t> MoneyGuard® solutions</a:t>
            </a:r>
          </a:p>
          <a:p>
            <a:pPr marL="165261" indent="-165261" fontAlgn="auto">
              <a:spcBef>
                <a:spcPts val="0"/>
              </a:spcBef>
              <a:spcAft>
                <a:spcPts val="0"/>
              </a:spcAft>
              <a:buFont typeface="Arial" panose="020B0604020202020204" pitchFamily="34" charset="0"/>
              <a:buChar char="•"/>
              <a:defRPr/>
            </a:pPr>
            <a:r>
              <a:rPr lang="en-US" sz="1200" i="0" dirty="0"/>
              <a:t>And WHY</a:t>
            </a:r>
            <a:r>
              <a:rPr lang="en-US" sz="1200" i="1" dirty="0"/>
              <a:t> </a:t>
            </a:r>
            <a:r>
              <a:rPr lang="en-US" sz="1200" i="0" dirty="0"/>
              <a:t>Lincoln</a:t>
            </a:r>
            <a:r>
              <a:rPr lang="en-US" sz="1200" i="1" dirty="0"/>
              <a:t> </a:t>
            </a:r>
            <a:endParaRPr lang="en-US" i="1" dirty="0"/>
          </a:p>
          <a:p>
            <a:pPr fontAlgn="auto">
              <a:spcBef>
                <a:spcPts val="0"/>
              </a:spcBef>
              <a:spcAft>
                <a:spcPts val="0"/>
              </a:spcAft>
              <a:defRPr/>
            </a:pPr>
            <a:endParaRPr lang="en-US" dirty="0"/>
          </a:p>
          <a:p>
            <a:pPr fontAlgn="auto">
              <a:spcBef>
                <a:spcPts val="0"/>
              </a:spcBef>
              <a:spcAft>
                <a:spcPts val="0"/>
              </a:spcAft>
              <a:defRPr/>
            </a:pPr>
            <a:endParaRPr 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4</a:t>
            </a:fld>
            <a:endParaRPr lang="en-US" dirty="0"/>
          </a:p>
        </p:txBody>
      </p:sp>
    </p:spTree>
    <p:extLst>
      <p:ext uri="{BB962C8B-B14F-4D97-AF65-F5344CB8AC3E}">
        <p14:creationId xmlns:p14="http://schemas.microsoft.com/office/powerpoint/2010/main" val="3564088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[Optional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plan for LTC</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5</a:t>
            </a:fld>
            <a:endParaRPr lang="en-US" dirty="0"/>
          </a:p>
        </p:txBody>
      </p:sp>
    </p:spTree>
    <p:extLst>
      <p:ext uri="{BB962C8B-B14F-4D97-AF65-F5344CB8AC3E}">
        <p14:creationId xmlns:p14="http://schemas.microsoft.com/office/powerpoint/2010/main" val="2136255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[Optional Slide]</a:t>
            </a:r>
          </a:p>
          <a:p>
            <a:endParaRPr lang="en-US" altLang="en-US" b="1" dirty="0"/>
          </a:p>
          <a:p>
            <a:r>
              <a:rPr lang="en-US" altLang="en-US" b="1" dirty="0"/>
              <a:t>What is long-term care?</a:t>
            </a:r>
          </a:p>
          <a:p>
            <a:r>
              <a:rPr lang="en-US" altLang="en-US" dirty="0"/>
              <a:t>It’s the ongoing help with daily activities. Most of the care needs do not relate to medical care aid, but rather to assistance with the Activities of Daily Living (ADL), such as: Bathing, Dressing, Continence, Toileting, Transferring, Eating.</a:t>
            </a:r>
          </a:p>
          <a:p>
            <a:endParaRPr lang="en-US" altLang="en-US" b="1" dirty="0"/>
          </a:p>
          <a:p>
            <a:r>
              <a:rPr lang="en-US" altLang="en-US" b="1" dirty="0"/>
              <a:t>What does a long-term care solution do?</a:t>
            </a:r>
          </a:p>
          <a:p>
            <a:r>
              <a:rPr lang="en-US" altLang="en-US" dirty="0"/>
              <a:t>It helps take the financial consequences of an extended healthcare event off your client’s portfolio and transfers that risk to an insurance company. It also provides a range of services to support your clients if they were to experience an extended care event. They help cover their expenses if they can no longer independently perform at least two ADL for at least 90 days, or if they require substantial supervision due to a severe cognitive impairment. Medicare will likely be insufficient and Medicaid does not account for their choices or preferences.</a:t>
            </a:r>
          </a:p>
          <a:p>
            <a:endParaRPr lang="en-US" altLang="en-US" dirty="0"/>
          </a:p>
          <a:p>
            <a:r>
              <a:rPr lang="en-US" altLang="en-US" b="1" dirty="0"/>
              <a:t>Why plan now?</a:t>
            </a:r>
          </a:p>
          <a:p>
            <a:r>
              <a:rPr lang="en-US" altLang="en-US" dirty="0"/>
              <a:t>It’s important to begin saving for long-term care needs when people are healthy and have more time to grow benefits. Planning is also about preparing loved ones for the tough emotional and financial decisions they may need to make.</a:t>
            </a:r>
          </a:p>
          <a:p>
            <a:endParaRPr lang="en-US" alt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6</a:t>
            </a:fld>
            <a:endParaRPr lang="en-US" dirty="0"/>
          </a:p>
        </p:txBody>
      </p:sp>
    </p:spTree>
    <p:extLst>
      <p:ext uri="{BB962C8B-B14F-4D97-AF65-F5344CB8AC3E}">
        <p14:creationId xmlns:p14="http://schemas.microsoft.com/office/powerpoint/2010/main" val="1697662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[Optional Slide]</a:t>
            </a:r>
          </a:p>
          <a:p>
            <a:pPr eaLnBrk="1" hangingPunct="1">
              <a:spcBef>
                <a:spcPct val="0"/>
              </a:spcBef>
            </a:pPr>
            <a:endParaRPr lang="en-US" altLang="en-US" dirty="0"/>
          </a:p>
          <a:p>
            <a:pPr eaLnBrk="1" hangingPunct="1">
              <a:spcBef>
                <a:spcPct val="0"/>
              </a:spcBef>
            </a:pPr>
            <a:r>
              <a:rPr lang="en-US" altLang="en-US" dirty="0"/>
              <a:t>When planning for long-term care, it’s important to consider the costs for the type of care needed.</a:t>
            </a:r>
          </a:p>
          <a:p>
            <a:pPr eaLnBrk="1" hangingPunct="1">
              <a:spcBef>
                <a:spcPct val="0"/>
              </a:spcBef>
            </a:pPr>
            <a:endParaRPr lang="en-US" altLang="en-US" dirty="0"/>
          </a:p>
          <a:p>
            <a:pPr eaLnBrk="1" hangingPunct="1">
              <a:spcBef>
                <a:spcPct val="0"/>
              </a:spcBef>
            </a:pPr>
            <a:r>
              <a:rPr lang="en-US" altLang="en-US" dirty="0"/>
              <a:t>&lt;Read slide&gt;</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7</a:t>
            </a:fld>
            <a:endParaRPr lang="en-US" dirty="0"/>
          </a:p>
        </p:txBody>
      </p:sp>
    </p:spTree>
    <p:extLst>
      <p:ext uri="{BB962C8B-B14F-4D97-AF65-F5344CB8AC3E}">
        <p14:creationId xmlns:p14="http://schemas.microsoft.com/office/powerpoint/2010/main" val="3756237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[Optional Slide]</a:t>
            </a:r>
          </a:p>
          <a:p>
            <a:endParaRPr lang="en-US" altLang="en-US" dirty="0"/>
          </a:p>
          <a:p>
            <a:r>
              <a:rPr lang="en-US" altLang="en-US" dirty="0"/>
              <a:t>Whose life is impacted by an extended care event?</a:t>
            </a:r>
          </a:p>
          <a:p>
            <a:endParaRPr lang="en-US" altLang="en-US" dirty="0"/>
          </a:p>
          <a:p>
            <a:pPr>
              <a:spcBef>
                <a:spcPct val="0"/>
              </a:spcBef>
            </a:pPr>
            <a:r>
              <a:rPr lang="en-US" altLang="en-US" dirty="0"/>
              <a:t>It’s difficult, if not impossible, to predict when someone may need long-term care. Statistics show that women in the family are most often the ones who carry the burden of caregiving. &lt;Read stats.&gt;</a:t>
            </a:r>
          </a:p>
          <a:p>
            <a:pPr>
              <a:spcBef>
                <a:spcPct val="0"/>
              </a:spcBef>
            </a:pPr>
            <a:endParaRPr lang="en-US" altLang="en-US" dirty="0"/>
          </a:p>
          <a:p>
            <a:pPr>
              <a:spcBef>
                <a:spcPct val="0"/>
              </a:spcBef>
            </a:pPr>
            <a:r>
              <a:rPr lang="en-US" altLang="en-US" dirty="0"/>
              <a:t>Women tend to be the primary caregiver more often than men (61%), which could lead to time lost from their career, parenting their own children, leading a healthy lifestyle, enjoying family life and more. </a:t>
            </a:r>
          </a:p>
          <a:p>
            <a:pPr>
              <a:spcBef>
                <a:spcPct val="0"/>
              </a:spcBef>
            </a:pPr>
            <a:endParaRPr lang="en-US" altLang="en-US" dirty="0"/>
          </a:p>
          <a:p>
            <a:endParaRPr lang="en-US" alt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8</a:t>
            </a:fld>
            <a:endParaRPr lang="en-US" dirty="0"/>
          </a:p>
        </p:txBody>
      </p:sp>
    </p:spTree>
    <p:extLst>
      <p:ext uri="{BB962C8B-B14F-4D97-AF65-F5344CB8AC3E}">
        <p14:creationId xmlns:p14="http://schemas.microsoft.com/office/powerpoint/2010/main" val="1654799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[Optional Slide]</a:t>
            </a:r>
          </a:p>
          <a:p>
            <a:pPr eaLnBrk="1" hangingPunct="1">
              <a:spcBef>
                <a:spcPct val="0"/>
              </a:spcBef>
            </a:pPr>
            <a:endParaRPr lang="en-US" altLang="en-US" b="1" dirty="0"/>
          </a:p>
          <a:p>
            <a:pPr eaLnBrk="1" hangingPunct="1">
              <a:spcBef>
                <a:spcPct val="0"/>
              </a:spcBef>
            </a:pPr>
            <a:r>
              <a:rPr lang="en-US" altLang="en-US" sz="1200" dirty="0"/>
              <a:t>What does planning do?  </a:t>
            </a:r>
            <a:r>
              <a:rPr lang="en-US" altLang="en-US" dirty="0"/>
              <a:t>&lt;Read stats first&gt;</a:t>
            </a:r>
          </a:p>
          <a:p>
            <a:pPr eaLnBrk="1" hangingPunct="1">
              <a:spcBef>
                <a:spcPct val="0"/>
              </a:spcBef>
            </a:pPr>
            <a:endParaRPr lang="en-US" altLang="en-US" dirty="0"/>
          </a:p>
          <a:p>
            <a:pPr>
              <a:spcAft>
                <a:spcPts val="1200"/>
              </a:spcAft>
              <a:buClr>
                <a:schemeClr val="accent1"/>
              </a:buClr>
              <a:buSzPct val="110000"/>
              <a:buFont typeface="Wingdings" panose="05000000000000000000" pitchFamily="2" charset="2"/>
              <a:buChar char="§"/>
            </a:pPr>
            <a:r>
              <a:rPr lang="en-US" altLang="en-US" dirty="0">
                <a:cs typeface="Arial" panose="020B0604020202020204" pitchFamily="34" charset="0"/>
              </a:rPr>
              <a:t> Helps protect their hard-earned savings</a:t>
            </a:r>
          </a:p>
          <a:p>
            <a:pPr>
              <a:spcAft>
                <a:spcPts val="1200"/>
              </a:spcAft>
              <a:buClr>
                <a:schemeClr val="accent1"/>
              </a:buClr>
              <a:buSzPct val="110000"/>
              <a:buFont typeface="Wingdings" panose="05000000000000000000" pitchFamily="2" charset="2"/>
              <a:buChar char="§"/>
            </a:pPr>
            <a:r>
              <a:rPr lang="en-US" altLang="en-US" dirty="0">
                <a:cs typeface="Arial" panose="020B0604020202020204" pitchFamily="34" charset="0"/>
              </a:rPr>
              <a:t> Gives clients more control over decisions affecting them and the freedom to choose their care preferences</a:t>
            </a:r>
          </a:p>
          <a:p>
            <a:pPr>
              <a:spcAft>
                <a:spcPts val="1200"/>
              </a:spcAft>
              <a:buClr>
                <a:schemeClr val="accent1"/>
              </a:buClr>
              <a:buSzPct val="110000"/>
              <a:buFont typeface="Wingdings" panose="05000000000000000000" pitchFamily="2" charset="2"/>
              <a:buChar char="§"/>
            </a:pPr>
            <a:r>
              <a:rPr lang="en-US" altLang="en-US" dirty="0">
                <a:cs typeface="Arial" panose="020B0604020202020204" pitchFamily="34" charset="0"/>
              </a:rPr>
              <a:t> Provides their loved ones with resources and support to manage care </a:t>
            </a:r>
          </a:p>
          <a:p>
            <a:pPr>
              <a:spcAft>
                <a:spcPts val="1200"/>
              </a:spcAft>
              <a:buClr>
                <a:schemeClr val="accent1"/>
              </a:buClr>
              <a:buSzPct val="110000"/>
              <a:buFont typeface="Wingdings" panose="05000000000000000000" pitchFamily="2" charset="2"/>
              <a:buChar char="§"/>
            </a:pPr>
            <a:r>
              <a:rPr lang="en-US" altLang="en-US" dirty="0">
                <a:cs typeface="Arial" panose="020B0604020202020204" pitchFamily="34" charset="0"/>
              </a:rPr>
              <a:t> Helps your clients feel more confident about the future</a:t>
            </a:r>
          </a:p>
          <a:p>
            <a:pPr>
              <a:spcAft>
                <a:spcPts val="1200"/>
              </a:spcAft>
              <a:buClr>
                <a:schemeClr val="accent1"/>
              </a:buClr>
              <a:buSzPct val="110000"/>
              <a:buFont typeface="Wingdings" panose="05000000000000000000" pitchFamily="2" charset="2"/>
              <a:buChar char="§"/>
            </a:pPr>
            <a:r>
              <a:rPr lang="en-US" altLang="en-US" dirty="0">
                <a:cs typeface="Arial" panose="020B0604020202020204" pitchFamily="34" charset="0"/>
              </a:rPr>
              <a:t> Ensures your client’s assets are passed to their loved ones</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9</a:t>
            </a:fld>
            <a:endParaRPr lang="en-US" dirty="0"/>
          </a:p>
        </p:txBody>
      </p:sp>
    </p:spTree>
    <p:extLst>
      <p:ext uri="{BB962C8B-B14F-4D97-AF65-F5344CB8AC3E}">
        <p14:creationId xmlns:p14="http://schemas.microsoft.com/office/powerpoint/2010/main" val="3843025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FG - Photo Backgroun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2239" y="571500"/>
            <a:ext cx="1389888" cy="441314"/>
          </a:xfrm>
          <a:prstGeom prst="rect">
            <a:avLst/>
          </a:prstGeom>
        </p:spPr>
      </p:pic>
      <p:sp>
        <p:nvSpPr>
          <p:cNvPr id="18" name="Picture Placeholder 6">
            <a:extLst>
              <a:ext uri="{FF2B5EF4-FFF2-40B4-BE49-F238E27FC236}">
                <a16:creationId xmlns:a16="http://schemas.microsoft.com/office/drawing/2014/main" id="{262902D5-E4F6-4E0B-89D0-9DAC82BBC5AF}"/>
              </a:ext>
            </a:extLst>
          </p:cNvPr>
          <p:cNvSpPr>
            <a:spLocks noGrp="1"/>
          </p:cNvSpPr>
          <p:nvPr>
            <p:ph type="pic" sz="quarter" idx="20" hasCustomPrompt="1"/>
          </p:nvPr>
        </p:nvSpPr>
        <p:spPr>
          <a:xfrm>
            <a:off x="0" y="0"/>
            <a:ext cx="12198096" cy="6858000"/>
          </a:xfrm>
          <a:solidFill>
            <a:schemeClr val="tx2"/>
          </a:solidFill>
        </p:spPr>
        <p:txBody>
          <a:bodyPr lIns="3291840" tIns="2468880"/>
          <a:lstStyle>
            <a:lvl1pPr marL="0" indent="0" algn="l">
              <a:spcAft>
                <a:spcPts val="0"/>
              </a:spcAft>
              <a:buNone/>
              <a:defRPr sz="4000" b="1" cap="all" baseline="0">
                <a:solidFill>
                  <a:srgbClr val="FF289F"/>
                </a:solidFill>
                <a:latin typeface="Calibri" panose="020F0502020204030204" pitchFamily="34" charset="0"/>
                <a:cs typeface="Calibri" panose="020F0502020204030204" pitchFamily="34" charset="0"/>
              </a:defRPr>
            </a:lvl1pPr>
          </a:lstStyle>
          <a:p>
            <a:r>
              <a:rPr lang="en-US" dirty="0"/>
              <a:t>Click icon</a:t>
            </a:r>
            <a:br>
              <a:rPr lang="en-US" dirty="0"/>
            </a:br>
            <a:r>
              <a:rPr lang="en-US" dirty="0"/>
              <a:t>To insert</a:t>
            </a:r>
            <a:br>
              <a:rPr lang="en-US" dirty="0"/>
            </a:br>
            <a:r>
              <a:rPr lang="en-US" dirty="0"/>
              <a:t>image</a:t>
            </a:r>
          </a:p>
        </p:txBody>
      </p:sp>
      <p:sp>
        <p:nvSpPr>
          <p:cNvPr id="17" name="Text Placeholder 10">
            <a:extLst>
              <a:ext uri="{FF2B5EF4-FFF2-40B4-BE49-F238E27FC236}">
                <a16:creationId xmlns:a16="http://schemas.microsoft.com/office/drawing/2014/main" id="{4C9B3DCA-FD59-47A1-82B6-730D2AF283C7}"/>
              </a:ext>
            </a:extLst>
          </p:cNvPr>
          <p:cNvSpPr>
            <a:spLocks noGrp="1"/>
          </p:cNvSpPr>
          <p:nvPr>
            <p:ph type="body" sz="quarter" idx="25" hasCustomPrompt="1"/>
          </p:nvPr>
        </p:nvSpPr>
        <p:spPr>
          <a:xfrm>
            <a:off x="6281928" y="573313"/>
            <a:ext cx="5330952" cy="5394960"/>
          </a:xfrm>
          <a:solidFill>
            <a:schemeClr val="bg1"/>
          </a:solidFill>
        </p:spPr>
        <p:txBody>
          <a:bodyPr/>
          <a:lstStyle>
            <a:lvl1pPr marL="0" indent="0">
              <a:buNone/>
              <a:defRPr/>
            </a:lvl1pPr>
          </a:lstStyle>
          <a:p>
            <a:pPr lvl="0"/>
            <a:r>
              <a:rPr lang="en-US" dirty="0"/>
              <a:t> g</a:t>
            </a:r>
          </a:p>
        </p:txBody>
      </p:sp>
      <p:sp>
        <p:nvSpPr>
          <p:cNvPr id="4" name="Text Placeholder 3">
            <a:extLst>
              <a:ext uri="{FF2B5EF4-FFF2-40B4-BE49-F238E27FC236}">
                <a16:creationId xmlns:a16="http://schemas.microsoft.com/office/drawing/2014/main" id="{5582D39B-10E4-4D0A-BB54-776D60C46D74}"/>
              </a:ext>
            </a:extLst>
          </p:cNvPr>
          <p:cNvSpPr>
            <a:spLocks noGrp="1"/>
          </p:cNvSpPr>
          <p:nvPr>
            <p:ph type="body" sz="quarter" idx="10" hasCustomPrompt="1"/>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dirty="0"/>
              <a:t>[Click to edit business line]</a:t>
            </a:r>
          </a:p>
        </p:txBody>
      </p:sp>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dirty="0"/>
              <a:t>Month xx, 20xx</a:t>
            </a:r>
          </a:p>
        </p:txBody>
      </p:sp>
      <p:sp>
        <p:nvSpPr>
          <p:cNvPr id="19" name="Text Placeholder 2">
            <a:extLst>
              <a:ext uri="{FF2B5EF4-FFF2-40B4-BE49-F238E27FC236}">
                <a16:creationId xmlns:a16="http://schemas.microsoft.com/office/drawing/2014/main" id="{736BC3B3-A144-0D40-945D-E8A7646634DF}"/>
              </a:ext>
            </a:extLst>
          </p:cNvPr>
          <p:cNvSpPr>
            <a:spLocks noGrp="1"/>
          </p:cNvSpPr>
          <p:nvPr>
            <p:ph type="body" idx="1" hasCustomPrompt="1"/>
          </p:nvPr>
        </p:nvSpPr>
        <p:spPr>
          <a:xfrm>
            <a:off x="6811390" y="1600200"/>
            <a:ext cx="4270248" cy="1087755"/>
          </a:xfrm>
        </p:spPr>
        <p:txBody>
          <a:bodyPr anchor="b" anchorCtr="0"/>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30" name="Title 1">
            <a:extLst>
              <a:ext uri="{FF2B5EF4-FFF2-40B4-BE49-F238E27FC236}">
                <a16:creationId xmlns:a16="http://schemas.microsoft.com/office/drawing/2014/main" id="{95E589A3-826B-E04E-B1A1-872F42805184}"/>
              </a:ext>
            </a:extLst>
          </p:cNvPr>
          <p:cNvSpPr>
            <a:spLocks noGrp="1"/>
          </p:cNvSpPr>
          <p:nvPr>
            <p:ph type="ctrTitle" hasCustomPrompt="1"/>
          </p:nvPr>
        </p:nvSpPr>
        <p:spPr>
          <a:xfrm>
            <a:off x="6811390" y="2809734"/>
            <a:ext cx="4270248" cy="543066"/>
          </a:xfrm>
        </p:spPr>
        <p:txBody>
          <a:bodyPr anchor="t" anchorCtr="0">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dirty="0"/>
              <a:t>Click to edit subtitle</a:t>
            </a:r>
          </a:p>
        </p:txBody>
      </p:sp>
      <p:sp>
        <p:nvSpPr>
          <p:cNvPr id="20" name="TextBox 19">
            <a:extLst>
              <a:ext uri="{FF2B5EF4-FFF2-40B4-BE49-F238E27FC236}">
                <a16:creationId xmlns:a16="http://schemas.microsoft.com/office/drawing/2014/main" id="{0FC9E4AA-E4BA-7641-89BF-4F50024DE591}"/>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a:t>
            </a:fld>
            <a:endParaRPr lang="en-US" sz="700" kern="400" baseline="0" dirty="0">
              <a:solidFill>
                <a:schemeClr val="bg1"/>
              </a:solidFill>
              <a:latin typeface="+mn-lt"/>
              <a:cs typeface="Arial" panose="020B0604020202020204" pitchFamily="34" charset="0"/>
            </a:endParaRPr>
          </a:p>
        </p:txBody>
      </p:sp>
      <p:sp>
        <p:nvSpPr>
          <p:cNvPr id="22" name="TextBox 21">
            <a:extLst>
              <a:ext uri="{FF2B5EF4-FFF2-40B4-BE49-F238E27FC236}">
                <a16:creationId xmlns:a16="http://schemas.microsoft.com/office/drawing/2014/main" id="{6AF19C89-9D62-1344-9768-20C082BEA298}"/>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bg1"/>
                </a:solidFill>
                <a:cs typeface="Arial" panose="020B0604020202020204" pitchFamily="34" charset="0"/>
              </a:rPr>
              <a:t>For broker-dealer use only. Not for use with the public.</a:t>
            </a:r>
          </a:p>
        </p:txBody>
      </p:sp>
      <p:sp>
        <p:nvSpPr>
          <p:cNvPr id="32" name="TextBox 31">
            <a:extLst>
              <a:ext uri="{FF2B5EF4-FFF2-40B4-BE49-F238E27FC236}">
                <a16:creationId xmlns:a16="http://schemas.microsoft.com/office/drawing/2014/main" id="{EDBA8C73-52F6-6843-A520-E1554117F0C0}"/>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bg1"/>
                </a:solidFill>
                <a:cs typeface="Arial" panose="020B0604020202020204" pitchFamily="34" charset="0"/>
              </a:rPr>
              <a:t>LCN-3694314-072921</a:t>
            </a:r>
          </a:p>
        </p:txBody>
      </p:sp>
      <p:sp>
        <p:nvSpPr>
          <p:cNvPr id="33" name="TextBox 32">
            <a:extLst>
              <a:ext uri="{FF2B5EF4-FFF2-40B4-BE49-F238E27FC236}">
                <a16:creationId xmlns:a16="http://schemas.microsoft.com/office/drawing/2014/main" id="{482F07FD-60A2-8E4D-B013-050B06DAFAC5}"/>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bg1"/>
                </a:solidFill>
                <a:cs typeface="Arial" panose="020B0604020202020204" pitchFamily="34" charset="0"/>
              </a:rPr>
              <a:t>©2021 Lincoln National Corporation</a:t>
            </a:r>
          </a:p>
        </p:txBody>
      </p:sp>
    </p:spTree>
    <p:extLst>
      <p:ext uri="{BB962C8B-B14F-4D97-AF65-F5344CB8AC3E}">
        <p14:creationId xmlns:p14="http://schemas.microsoft.com/office/powerpoint/2010/main" val="96407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 Image - Whit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10801"/>
            <a:ext cx="5062728"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21113"/>
            <a:ext cx="5062728" cy="728472"/>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8" name="Picture Placeholder 8">
            <a:extLst>
              <a:ext uri="{FF2B5EF4-FFF2-40B4-BE49-F238E27FC236}">
                <a16:creationId xmlns:a16="http://schemas.microsoft.com/office/drawing/2014/main" id="{F0D1F40A-8FC2-4ABA-B1B1-7BFBA6CA2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331337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 Whit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2"/>
            <a:ext cx="5065776"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1546984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Image - Dark Burgundy">
    <p:bg>
      <p:bgPr>
        <a:solidFill>
          <a:schemeClr val="accent3"/>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1428949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Image - Burgundy">
    <p:bg>
      <p:bgPr>
        <a:solidFill>
          <a:schemeClr val="accent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1568933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 Image - Red">
    <p:bg>
      <p:bgPr>
        <a:solidFill>
          <a:schemeClr val="accent4"/>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4213868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 Dark Burgundy">
    <p:bg>
      <p:bgPr>
        <a:solidFill>
          <a:schemeClr val="accent3"/>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3550490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Burgundy">
    <p:bg>
      <p:bgPr>
        <a:solidFill>
          <a:schemeClr val="accent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4244086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 Red">
    <p:bg>
      <p:bgPr>
        <a:solidFill>
          <a:schemeClr val="accent4"/>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153238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6748272"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836019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2-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8" name="Text Placeholder 6">
            <a:extLst>
              <a:ext uri="{FF2B5EF4-FFF2-40B4-BE49-F238E27FC236}">
                <a16:creationId xmlns:a16="http://schemas.microsoft.com/office/drawing/2014/main" id="{17390612-9893-42C2-82B9-D54A277015E1}"/>
              </a:ext>
            </a:extLst>
          </p:cNvPr>
          <p:cNvSpPr>
            <a:spLocks noGrp="1"/>
          </p:cNvSpPr>
          <p:nvPr>
            <p:ph type="body" sz="quarter" idx="12" hasCustomPrompt="1"/>
          </p:nvPr>
        </p:nvSpPr>
        <p:spPr>
          <a:xfrm>
            <a:off x="5261480" y="2001012"/>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220380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FG - Burgundy">
    <p:bg>
      <p:bgPr>
        <a:solidFill>
          <a:schemeClr val="accent1"/>
        </a:solidFill>
        <a:effectLst/>
      </p:bgPr>
    </p:bg>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4C9B3DCA-FD59-47A1-82B6-730D2AF283C7}"/>
              </a:ext>
            </a:extLst>
          </p:cNvPr>
          <p:cNvSpPr>
            <a:spLocks noGrp="1"/>
          </p:cNvSpPr>
          <p:nvPr>
            <p:ph type="body" sz="quarter" idx="25" hasCustomPrompt="1"/>
          </p:nvPr>
        </p:nvSpPr>
        <p:spPr>
          <a:xfrm>
            <a:off x="6281928" y="573313"/>
            <a:ext cx="5330952" cy="5394960"/>
          </a:xfrm>
          <a:solidFill>
            <a:schemeClr val="bg1"/>
          </a:solidFill>
        </p:spPr>
        <p:txBody>
          <a:bodyPr/>
          <a:lstStyle>
            <a:lvl1pPr marL="0" indent="0">
              <a:buNone/>
              <a:defRPr/>
            </a:lvl1pPr>
          </a:lstStyle>
          <a:p>
            <a:pPr lvl="0"/>
            <a:r>
              <a:rPr lang="en-US" dirty="0"/>
              <a:t> </a:t>
            </a:r>
          </a:p>
        </p:txBody>
      </p:sp>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2239" y="571500"/>
            <a:ext cx="1389888" cy="441314"/>
          </a:xfrm>
          <a:prstGeom prst="rect">
            <a:avLst/>
          </a:prstGeom>
        </p:spPr>
      </p:pic>
      <p:sp>
        <p:nvSpPr>
          <p:cNvPr id="4" name="Text Placeholder 3">
            <a:extLst>
              <a:ext uri="{FF2B5EF4-FFF2-40B4-BE49-F238E27FC236}">
                <a16:creationId xmlns:a16="http://schemas.microsoft.com/office/drawing/2014/main" id="{5582D39B-10E4-4D0A-BB54-776D60C46D74}"/>
              </a:ext>
            </a:extLst>
          </p:cNvPr>
          <p:cNvSpPr>
            <a:spLocks noGrp="1"/>
          </p:cNvSpPr>
          <p:nvPr>
            <p:ph type="body" sz="quarter" idx="10" hasCustomPrompt="1"/>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dirty="0"/>
              <a:t>[Click to edit business line]</a:t>
            </a:r>
          </a:p>
        </p:txBody>
      </p:sp>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dirty="0"/>
              <a:t>Month xx, 20xx</a:t>
            </a:r>
          </a:p>
        </p:txBody>
      </p:sp>
      <p:sp>
        <p:nvSpPr>
          <p:cNvPr id="19" name="Text Placeholder 2">
            <a:extLst>
              <a:ext uri="{FF2B5EF4-FFF2-40B4-BE49-F238E27FC236}">
                <a16:creationId xmlns:a16="http://schemas.microsoft.com/office/drawing/2014/main" id="{44C1D058-6687-0347-AF4F-E13B39F2A56A}"/>
              </a:ext>
            </a:extLst>
          </p:cNvPr>
          <p:cNvSpPr>
            <a:spLocks noGrp="1"/>
          </p:cNvSpPr>
          <p:nvPr>
            <p:ph type="body" idx="1" hasCustomPrompt="1"/>
          </p:nvPr>
        </p:nvSpPr>
        <p:spPr>
          <a:xfrm>
            <a:off x="6811390" y="1600200"/>
            <a:ext cx="4270248" cy="1087755"/>
          </a:xfrm>
        </p:spPr>
        <p:txBody>
          <a:bodyPr anchor="b" anchorCtr="0"/>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30" name="Title 1">
            <a:extLst>
              <a:ext uri="{FF2B5EF4-FFF2-40B4-BE49-F238E27FC236}">
                <a16:creationId xmlns:a16="http://schemas.microsoft.com/office/drawing/2014/main" id="{7C2D5BD6-261F-E245-857C-DD51BD647484}"/>
              </a:ext>
            </a:extLst>
          </p:cNvPr>
          <p:cNvSpPr>
            <a:spLocks noGrp="1"/>
          </p:cNvSpPr>
          <p:nvPr>
            <p:ph type="ctrTitle" hasCustomPrompt="1"/>
          </p:nvPr>
        </p:nvSpPr>
        <p:spPr>
          <a:xfrm>
            <a:off x="6811390" y="2809734"/>
            <a:ext cx="4270248" cy="543066"/>
          </a:xfrm>
        </p:spPr>
        <p:txBody>
          <a:bodyPr anchor="t" anchorCtr="0">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dirty="0"/>
              <a:t>Click to edit subtitle</a:t>
            </a:r>
          </a:p>
        </p:txBody>
      </p:sp>
      <p:sp>
        <p:nvSpPr>
          <p:cNvPr id="20" name="TextBox 19">
            <a:extLst>
              <a:ext uri="{FF2B5EF4-FFF2-40B4-BE49-F238E27FC236}">
                <a16:creationId xmlns:a16="http://schemas.microsoft.com/office/drawing/2014/main" id="{8254F18B-7AB7-3242-9A67-EBD2BEE200AF}"/>
              </a:ext>
            </a:extLst>
          </p:cNvPr>
          <p:cNvSpPr txBox="1"/>
          <p:nvPr userDrawn="1"/>
        </p:nvSpPr>
        <p:spPr>
          <a:xfrm>
            <a:off x="572239" y="5775912"/>
            <a:ext cx="2743200" cy="361637"/>
          </a:xfrm>
          <a:prstGeom prst="rect">
            <a:avLst/>
          </a:prstGeom>
          <a:noFill/>
        </p:spPr>
        <p:txBody>
          <a:bodyPr wrap="square" lIns="0" tIns="0" rIns="0" bIns="0" rtlCol="0">
            <a:spAutoFit/>
          </a:bodyPr>
          <a:lstStyle/>
          <a:p>
            <a:pPr algn="l">
              <a:lnSpc>
                <a:spcPct val="100000"/>
              </a:lnSpc>
              <a:spcAft>
                <a:spcPts val="300"/>
              </a:spcAft>
            </a:pPr>
            <a:r>
              <a:rPr lang="en-US" sz="700" dirty="0">
                <a:solidFill>
                  <a:schemeClr val="bg1"/>
                </a:solidFill>
                <a:cs typeface="Arial" panose="020B0604020202020204" pitchFamily="34" charset="0"/>
              </a:rPr>
              <a:t>Insurance products issued by:</a:t>
            </a:r>
          </a:p>
          <a:p>
            <a:pPr algn="l">
              <a:lnSpc>
                <a:spcPct val="100000"/>
              </a:lnSpc>
              <a:spcAft>
                <a:spcPts val="300"/>
              </a:spcAft>
            </a:pPr>
            <a:r>
              <a:rPr lang="en-US" sz="700" dirty="0">
                <a:solidFill>
                  <a:schemeClr val="bg1"/>
                </a:solidFill>
                <a:cs typeface="Arial" panose="020B0604020202020204" pitchFamily="34" charset="0"/>
              </a:rPr>
              <a:t>The Lincoln National Life Insurance Company </a:t>
            </a:r>
            <a:br>
              <a:rPr lang="en-US" sz="700" dirty="0">
                <a:solidFill>
                  <a:schemeClr val="bg1"/>
                </a:solidFill>
                <a:cs typeface="Arial" panose="020B0604020202020204" pitchFamily="34" charset="0"/>
              </a:rPr>
            </a:br>
            <a:r>
              <a:rPr lang="en-US" sz="700" dirty="0">
                <a:solidFill>
                  <a:schemeClr val="bg1"/>
                </a:solidFill>
                <a:cs typeface="Arial" panose="020B0604020202020204" pitchFamily="34" charset="0"/>
              </a:rPr>
              <a:t>Lincoln Life &amp; Annuity Company of New York</a:t>
            </a:r>
          </a:p>
        </p:txBody>
      </p:sp>
      <p:graphicFrame>
        <p:nvGraphicFramePr>
          <p:cNvPr id="32" name="Table 31">
            <a:extLst>
              <a:ext uri="{FF2B5EF4-FFF2-40B4-BE49-F238E27FC236}">
                <a16:creationId xmlns:a16="http://schemas.microsoft.com/office/drawing/2014/main" id="{DA80E7FF-548B-9146-9A4A-78DBC45E3AAF}"/>
              </a:ext>
            </a:extLst>
          </p:cNvPr>
          <p:cNvGraphicFramePr>
            <a:graphicFrameLocks noGrp="1"/>
          </p:cNvGraphicFramePr>
          <p:nvPr userDrawn="1">
            <p:extLst>
              <p:ext uri="{D42A27DB-BD31-4B8C-83A1-F6EECF244321}">
                <p14:modId xmlns:p14="http://schemas.microsoft.com/office/powerpoint/2010/main" val="101608122"/>
              </p:ext>
            </p:extLst>
          </p:nvPr>
        </p:nvGraphicFramePr>
        <p:xfrm>
          <a:off x="572239" y="4644209"/>
          <a:ext cx="1175742" cy="929640"/>
        </p:xfrm>
        <a:graphic>
          <a:graphicData uri="http://schemas.openxmlformats.org/drawingml/2006/table">
            <a:tbl>
              <a:tblPr firstRow="1" bandRow="1">
                <a:tableStyleId>{5C22544A-7EE6-4342-B048-85BDC9FD1C3A}</a:tableStyleId>
              </a:tblPr>
              <a:tblGrid>
                <a:gridCol w="11757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dirty="0">
                          <a:solidFill>
                            <a:schemeClr val="bg1"/>
                          </a:solidFill>
                          <a:latin typeface="Calibri" panose="020F0502020204030204" pitchFamily="34" charset="0"/>
                          <a:cs typeface="Calibri" panose="020F0502020204030204" pitchFamily="34" charset="0"/>
                        </a:rPr>
                        <a:t>Not insured by any federal </a:t>
                      </a:r>
                      <a:br>
                        <a:rPr lang="en-US" sz="700" b="0" dirty="0">
                          <a:solidFill>
                            <a:schemeClr val="bg1"/>
                          </a:solidFill>
                          <a:latin typeface="Calibri" panose="020F0502020204030204" pitchFamily="34" charset="0"/>
                          <a:cs typeface="Calibri" panose="020F0502020204030204" pitchFamily="34" charset="0"/>
                        </a:rPr>
                      </a:br>
                      <a:r>
                        <a:rPr lang="en-US" sz="700" b="0" dirty="0">
                          <a:solidFill>
                            <a:schemeClr val="bg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dirty="0">
                          <a:solidFill>
                            <a:schemeClr val="bg1"/>
                          </a:solidFill>
                          <a:latin typeface="Calibri" panose="020F0502020204030204" pitchFamily="34" charset="0"/>
                          <a:cs typeface="Calibri" panose="020F0502020204030204" pitchFamily="34" charset="0"/>
                        </a:rPr>
                        <a:t>Not guaranteed by any bank </a:t>
                      </a:r>
                      <a:br>
                        <a:rPr lang="en-US" sz="700" b="0" dirty="0">
                          <a:solidFill>
                            <a:schemeClr val="bg1"/>
                          </a:solidFill>
                          <a:latin typeface="Calibri" panose="020F0502020204030204" pitchFamily="34" charset="0"/>
                          <a:cs typeface="Calibri" panose="020F0502020204030204" pitchFamily="34" charset="0"/>
                        </a:rPr>
                      </a:br>
                      <a:r>
                        <a:rPr lang="en-US" sz="700" b="0" dirty="0">
                          <a:solidFill>
                            <a:schemeClr val="bg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848422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3-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7DED62BB-5F8F-1546-BA38-8651824FF67A}"/>
              </a:ext>
            </a:extLst>
          </p:cNvPr>
          <p:cNvSpPr>
            <a:spLocks noGrp="1"/>
          </p:cNvSpPr>
          <p:nvPr>
            <p:ph type="body" sz="quarter" idx="12" hasCustomPrompt="1"/>
          </p:nvPr>
        </p:nvSpPr>
        <p:spPr>
          <a:xfrm>
            <a:off x="43434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Text Placeholder 6">
            <a:extLst>
              <a:ext uri="{FF2B5EF4-FFF2-40B4-BE49-F238E27FC236}">
                <a16:creationId xmlns:a16="http://schemas.microsoft.com/office/drawing/2014/main" id="{914F2D59-907B-EF41-8CA9-39F29BD1C55F}"/>
              </a:ext>
            </a:extLst>
          </p:cNvPr>
          <p:cNvSpPr>
            <a:spLocks noGrp="1"/>
          </p:cNvSpPr>
          <p:nvPr>
            <p:ph type="body" sz="quarter" idx="13" hasCustomPrompt="1"/>
          </p:nvPr>
        </p:nvSpPr>
        <p:spPr>
          <a:xfrm>
            <a:off x="81153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3873931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257800" y="2034066"/>
            <a:ext cx="6350649" cy="3959352"/>
          </a:xfrm>
          <a:solidFill>
            <a:schemeClr val="tx2"/>
          </a:solidFill>
        </p:spPr>
        <p:txBody>
          <a:bodyPr lIns="640080" tIns="1188720" rIns="0"/>
          <a:lstStyle>
            <a:lvl1pPr marL="0" indent="0">
              <a:spcAft>
                <a:spcPts val="0"/>
              </a:spcAft>
              <a:buNone/>
              <a:defRPr sz="32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2422932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612648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612648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7132320" y="580913"/>
            <a:ext cx="4476129" cy="5412505"/>
          </a:xfrm>
          <a:solidFill>
            <a:schemeClr val="tx2"/>
          </a:solidFill>
        </p:spPr>
        <p:txBody>
          <a:bodyPr lIns="182880" tIns="2011680" rIns="0"/>
          <a:lstStyle>
            <a:lvl1pPr marL="0" indent="0">
              <a:spcAft>
                <a:spcPts val="0"/>
              </a:spcAft>
              <a:buNone/>
              <a:defRPr sz="28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721239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530352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5303520" cy="274320"/>
          </a:xfrm>
        </p:spPr>
        <p:txBody>
          <a:bodyPr/>
          <a:lstStyle>
            <a:lvl1pPr marL="0" indent="0">
              <a:spcAft>
                <a:spcPts val="0"/>
              </a:spcAft>
              <a:buNone/>
              <a:defRPr b="1">
                <a:latin typeface="Georgia" panose="02040502050405020303" pitchFamily="18" charset="0"/>
              </a:defRPr>
            </a:lvl1pPr>
          </a:lstStyle>
          <a:p>
            <a:pPr lvl="0"/>
            <a:r>
              <a:rPr lang="en-US" dirty="0"/>
              <a:t>Click to enter text</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6211614" y="0"/>
            <a:ext cx="5980386" cy="5969876"/>
          </a:xfrm>
          <a:solidFill>
            <a:schemeClr val="tx2"/>
          </a:solidFill>
        </p:spPr>
        <p:txBody>
          <a:bodyPr lIns="457200" tIns="2194560" rIns="0"/>
          <a:lstStyle>
            <a:lvl1pPr marL="0" indent="0">
              <a:spcAft>
                <a:spcPts val="0"/>
              </a:spcAft>
              <a:buNone/>
              <a:defRPr sz="32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2170126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ow of 4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4" name="Picture Placeholder 15">
            <a:extLst>
              <a:ext uri="{FF2B5EF4-FFF2-40B4-BE49-F238E27FC236}">
                <a16:creationId xmlns:a16="http://schemas.microsoft.com/office/drawing/2014/main" id="{29B77757-CAB0-4BE3-952D-1031024C1DFC}"/>
              </a:ext>
            </a:extLst>
          </p:cNvPr>
          <p:cNvSpPr>
            <a:spLocks noGrp="1"/>
          </p:cNvSpPr>
          <p:nvPr>
            <p:ph type="pic" sz="quarter" idx="11" hasCustomPrompt="1"/>
          </p:nvPr>
        </p:nvSpPr>
        <p:spPr>
          <a:xfrm>
            <a:off x="3384009"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7" name="Picture Placeholder 15">
            <a:extLst>
              <a:ext uri="{FF2B5EF4-FFF2-40B4-BE49-F238E27FC236}">
                <a16:creationId xmlns:a16="http://schemas.microsoft.com/office/drawing/2014/main" id="{578A28A4-CF63-4FB0-93A7-EBBA66EDC75C}"/>
              </a:ext>
            </a:extLst>
          </p:cNvPr>
          <p:cNvSpPr>
            <a:spLocks noGrp="1"/>
          </p:cNvSpPr>
          <p:nvPr>
            <p:ph type="pic" sz="quarter" idx="13" hasCustomPrompt="1"/>
          </p:nvPr>
        </p:nvSpPr>
        <p:spPr>
          <a:xfrm>
            <a:off x="6196377"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8" name="Picture Placeholder 15">
            <a:extLst>
              <a:ext uri="{FF2B5EF4-FFF2-40B4-BE49-F238E27FC236}">
                <a16:creationId xmlns:a16="http://schemas.microsoft.com/office/drawing/2014/main" id="{A841DA15-CC85-4203-A8F1-D114A658115E}"/>
              </a:ext>
            </a:extLst>
          </p:cNvPr>
          <p:cNvSpPr>
            <a:spLocks noGrp="1"/>
          </p:cNvSpPr>
          <p:nvPr>
            <p:ph type="pic" sz="quarter" idx="14" hasCustomPrompt="1"/>
          </p:nvPr>
        </p:nvSpPr>
        <p:spPr>
          <a:xfrm>
            <a:off x="9008745" y="2045970"/>
            <a:ext cx="2599704"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08745"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2462870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ow of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4" name="Picture Placeholder 15">
            <a:extLst>
              <a:ext uri="{FF2B5EF4-FFF2-40B4-BE49-F238E27FC236}">
                <a16:creationId xmlns:a16="http://schemas.microsoft.com/office/drawing/2014/main" id="{29B77757-CAB0-4BE3-952D-1031024C1DFC}"/>
              </a:ext>
            </a:extLst>
          </p:cNvPr>
          <p:cNvSpPr>
            <a:spLocks noGrp="1"/>
          </p:cNvSpPr>
          <p:nvPr>
            <p:ph type="pic" sz="quarter" idx="11" hasCustomPrompt="1"/>
          </p:nvPr>
        </p:nvSpPr>
        <p:spPr>
          <a:xfrm>
            <a:off x="4321563" y="2045969"/>
            <a:ext cx="3538728" cy="3191256"/>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69"/>
            <a:ext cx="3538728" cy="3191256"/>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8" name="Picture Placeholder 15">
            <a:extLst>
              <a:ext uri="{FF2B5EF4-FFF2-40B4-BE49-F238E27FC236}">
                <a16:creationId xmlns:a16="http://schemas.microsoft.com/office/drawing/2014/main" id="{A841DA15-CC85-4203-A8F1-D114A658115E}"/>
              </a:ext>
            </a:extLst>
          </p:cNvPr>
          <p:cNvSpPr>
            <a:spLocks noGrp="1"/>
          </p:cNvSpPr>
          <p:nvPr>
            <p:ph type="pic" sz="quarter" idx="14" hasCustomPrompt="1"/>
          </p:nvPr>
        </p:nvSpPr>
        <p:spPr>
          <a:xfrm>
            <a:off x="8071486" y="2045970"/>
            <a:ext cx="3536964" cy="3192780"/>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563"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563"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1486"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1486"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2184794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ow of 6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8" name="Picture Placeholder 15">
            <a:extLst>
              <a:ext uri="{FF2B5EF4-FFF2-40B4-BE49-F238E27FC236}">
                <a16:creationId xmlns:a16="http://schemas.microsoft.com/office/drawing/2014/main" id="{FC62AE94-F79E-4583-B8BD-55DC2B03B496}"/>
              </a:ext>
            </a:extLst>
          </p:cNvPr>
          <p:cNvSpPr>
            <a:spLocks noGrp="1"/>
          </p:cNvSpPr>
          <p:nvPr>
            <p:ph type="pic" sz="quarter" idx="17" hasCustomPrompt="1"/>
          </p:nvPr>
        </p:nvSpPr>
        <p:spPr>
          <a:xfrm>
            <a:off x="2442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1" name="Picture Placeholder 15">
            <a:extLst>
              <a:ext uri="{FF2B5EF4-FFF2-40B4-BE49-F238E27FC236}">
                <a16:creationId xmlns:a16="http://schemas.microsoft.com/office/drawing/2014/main" id="{9AACB5DD-B317-440E-B6A5-F3DE8733615E}"/>
              </a:ext>
            </a:extLst>
          </p:cNvPr>
          <p:cNvSpPr>
            <a:spLocks noGrp="1"/>
          </p:cNvSpPr>
          <p:nvPr>
            <p:ph type="pic" sz="quarter" idx="20" hasCustomPrompt="1"/>
          </p:nvPr>
        </p:nvSpPr>
        <p:spPr>
          <a:xfrm>
            <a:off x="4313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4" name="Picture Placeholder 15">
            <a:extLst>
              <a:ext uri="{FF2B5EF4-FFF2-40B4-BE49-F238E27FC236}">
                <a16:creationId xmlns:a16="http://schemas.microsoft.com/office/drawing/2014/main" id="{CCD12271-BA7C-473A-A05B-B9A774A70225}"/>
              </a:ext>
            </a:extLst>
          </p:cNvPr>
          <p:cNvSpPr>
            <a:spLocks noGrp="1"/>
          </p:cNvSpPr>
          <p:nvPr>
            <p:ph type="pic" sz="quarter" idx="23" hasCustomPrompt="1"/>
          </p:nvPr>
        </p:nvSpPr>
        <p:spPr>
          <a:xfrm>
            <a:off x="6184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7" name="Picture Placeholder 15">
            <a:extLst>
              <a:ext uri="{FF2B5EF4-FFF2-40B4-BE49-F238E27FC236}">
                <a16:creationId xmlns:a16="http://schemas.microsoft.com/office/drawing/2014/main" id="{9AB5F575-471E-4FFE-A2A9-A1C82BCA802D}"/>
              </a:ext>
            </a:extLst>
          </p:cNvPr>
          <p:cNvSpPr>
            <a:spLocks noGrp="1"/>
          </p:cNvSpPr>
          <p:nvPr>
            <p:ph type="pic" sz="quarter" idx="26" hasCustomPrompt="1"/>
          </p:nvPr>
        </p:nvSpPr>
        <p:spPr>
          <a:xfrm>
            <a:off x="8055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0" name="Picture Placeholder 15">
            <a:extLst>
              <a:ext uri="{FF2B5EF4-FFF2-40B4-BE49-F238E27FC236}">
                <a16:creationId xmlns:a16="http://schemas.microsoft.com/office/drawing/2014/main" id="{57ECE6A2-D599-47BE-A668-9FFF5ED8FDC0}"/>
              </a:ext>
            </a:extLst>
          </p:cNvPr>
          <p:cNvSpPr>
            <a:spLocks noGrp="1"/>
          </p:cNvSpPr>
          <p:nvPr>
            <p:ph type="pic" sz="quarter" idx="29" hasCustomPrompt="1"/>
          </p:nvPr>
        </p:nvSpPr>
        <p:spPr>
          <a:xfrm>
            <a:off x="9926639"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4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475"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4207244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Grid - Gr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311663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Grid - Dark 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707817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Grid - 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389375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FG - CoBrand">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56E265CF-BF59-4093-86B7-2D2FA76253A1}"/>
              </a:ext>
            </a:extLst>
          </p:cNvPr>
          <p:cNvSpPr>
            <a:spLocks noGrp="1"/>
          </p:cNvSpPr>
          <p:nvPr>
            <p:ph type="body" sz="quarter" idx="25" hasCustomPrompt="1"/>
          </p:nvPr>
        </p:nvSpPr>
        <p:spPr>
          <a:xfrm>
            <a:off x="6281928" y="573313"/>
            <a:ext cx="5330952" cy="5394960"/>
          </a:xfrm>
          <a:solidFill>
            <a:schemeClr val="accent1"/>
          </a:solidFill>
        </p:spPr>
        <p:txBody>
          <a:bodyPr/>
          <a:lstStyle>
            <a:lvl1pPr marL="0" indent="0">
              <a:buNone/>
              <a:defRPr/>
            </a:lvl1pPr>
          </a:lstStyle>
          <a:p>
            <a:pPr lvl="0"/>
            <a:r>
              <a:rPr lang="en-US" dirty="0"/>
              <a:t> </a:t>
            </a:r>
          </a:p>
        </p:txBody>
      </p:sp>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239" y="571500"/>
            <a:ext cx="1389888" cy="441315"/>
          </a:xfrm>
          <a:prstGeom prst="rect">
            <a:avLst/>
          </a:prstGeom>
        </p:spPr>
      </p:pic>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bg1"/>
                </a:solidFill>
              </a:defRPr>
            </a:lvl1pPr>
          </a:lstStyle>
          <a:p>
            <a:pPr lvl="0"/>
            <a:r>
              <a:rPr lang="en-US" dirty="0"/>
              <a:t>Month, xx, 20xx</a:t>
            </a:r>
          </a:p>
        </p:txBody>
      </p:sp>
      <p:sp>
        <p:nvSpPr>
          <p:cNvPr id="17" name="Text Placeholder 3">
            <a:extLst>
              <a:ext uri="{FF2B5EF4-FFF2-40B4-BE49-F238E27FC236}">
                <a16:creationId xmlns:a16="http://schemas.microsoft.com/office/drawing/2014/main" id="{E424699A-C77D-9B47-B0AC-0B4A8CCD1EE5}"/>
              </a:ext>
            </a:extLst>
          </p:cNvPr>
          <p:cNvSpPr>
            <a:spLocks noGrp="1"/>
          </p:cNvSpPr>
          <p:nvPr>
            <p:ph type="body" sz="quarter" idx="10" hasCustomPrompt="1"/>
          </p:nvPr>
        </p:nvSpPr>
        <p:spPr>
          <a:xfrm>
            <a:off x="6814952" y="1087755"/>
            <a:ext cx="4270248" cy="155448"/>
          </a:xfrm>
        </p:spPr>
        <p:txBody>
          <a:bodyPr/>
          <a:lstStyle>
            <a:lvl1pPr marL="0" indent="0">
              <a:spcAft>
                <a:spcPts val="0"/>
              </a:spcAft>
              <a:buNone/>
              <a:defRPr sz="1000" b="1" cap="all" baseline="0">
                <a:solidFill>
                  <a:schemeClr val="bg1"/>
                </a:solidFill>
              </a:defRPr>
            </a:lvl1pPr>
          </a:lstStyle>
          <a:p>
            <a:pPr lvl="0"/>
            <a:r>
              <a:rPr lang="en-US" dirty="0"/>
              <a:t>[Click to edit business line]</a:t>
            </a:r>
          </a:p>
        </p:txBody>
      </p:sp>
      <p:sp>
        <p:nvSpPr>
          <p:cNvPr id="18" name="Text Placeholder 2">
            <a:extLst>
              <a:ext uri="{FF2B5EF4-FFF2-40B4-BE49-F238E27FC236}">
                <a16:creationId xmlns:a16="http://schemas.microsoft.com/office/drawing/2014/main" id="{FB6C3E96-1D2C-2B4D-A7BD-8D8A29A83CFC}"/>
              </a:ext>
            </a:extLst>
          </p:cNvPr>
          <p:cNvSpPr>
            <a:spLocks noGrp="1"/>
          </p:cNvSpPr>
          <p:nvPr>
            <p:ph type="body" idx="1" hasCustomPrompt="1"/>
          </p:nvPr>
        </p:nvSpPr>
        <p:spPr>
          <a:xfrm>
            <a:off x="6811390" y="1600200"/>
            <a:ext cx="4270248" cy="1087755"/>
          </a:xfrm>
        </p:spPr>
        <p:txBody>
          <a:bodyPr anchor="b" anchorCtr="0"/>
          <a:lstStyle>
            <a:lvl1pPr marL="0" indent="0">
              <a:lnSpc>
                <a:spcPts val="4200"/>
              </a:lnSpc>
              <a:spcBef>
                <a:spcPts val="0"/>
              </a:spcBef>
              <a:spcAft>
                <a:spcPts val="0"/>
              </a:spcAft>
              <a:buNone/>
              <a:defRPr sz="42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20" name="Title 1">
            <a:extLst>
              <a:ext uri="{FF2B5EF4-FFF2-40B4-BE49-F238E27FC236}">
                <a16:creationId xmlns:a16="http://schemas.microsoft.com/office/drawing/2014/main" id="{45AA800A-6611-CB4E-809A-8E97D8CF983E}"/>
              </a:ext>
            </a:extLst>
          </p:cNvPr>
          <p:cNvSpPr>
            <a:spLocks noGrp="1"/>
          </p:cNvSpPr>
          <p:nvPr>
            <p:ph type="ctrTitle" hasCustomPrompt="1"/>
          </p:nvPr>
        </p:nvSpPr>
        <p:spPr>
          <a:xfrm>
            <a:off x="6811390" y="2809734"/>
            <a:ext cx="4270248" cy="543066"/>
          </a:xfrm>
        </p:spPr>
        <p:txBody>
          <a:bodyPr anchor="t" anchorCtr="0">
            <a:noAutofit/>
          </a:bodyPr>
          <a:lstStyle>
            <a:lvl1pPr>
              <a:lnSpc>
                <a:spcPct val="100000"/>
              </a:lnSpc>
              <a:spcBef>
                <a:spcPts val="0"/>
              </a:spcBef>
              <a:defRPr sz="1700" b="1" kern="400" baseline="0">
                <a:solidFill>
                  <a:schemeClr val="bg1"/>
                </a:solidFill>
                <a:latin typeface="Georgia" panose="02040502050405020303" pitchFamily="18" charset="0"/>
              </a:defRPr>
            </a:lvl1pPr>
          </a:lstStyle>
          <a:p>
            <a:r>
              <a:rPr lang="en-US" dirty="0"/>
              <a:t>Click to edit subtitle</a:t>
            </a:r>
          </a:p>
        </p:txBody>
      </p:sp>
      <p:sp>
        <p:nvSpPr>
          <p:cNvPr id="22" name="Picture Placeholder 6">
            <a:extLst>
              <a:ext uri="{FF2B5EF4-FFF2-40B4-BE49-F238E27FC236}">
                <a16:creationId xmlns:a16="http://schemas.microsoft.com/office/drawing/2014/main" id="{A670FB46-1C85-8644-AF7D-DA2CB43F225F}"/>
              </a:ext>
            </a:extLst>
          </p:cNvPr>
          <p:cNvSpPr>
            <a:spLocks noGrp="1"/>
          </p:cNvSpPr>
          <p:nvPr>
            <p:ph type="pic" sz="quarter" idx="20" hasCustomPrompt="1"/>
          </p:nvPr>
        </p:nvSpPr>
        <p:spPr>
          <a:xfrm>
            <a:off x="2514600" y="553973"/>
            <a:ext cx="1250973" cy="500063"/>
          </a:xfrm>
          <a:solidFill>
            <a:schemeClr val="tx2"/>
          </a:solidFill>
        </p:spPr>
        <p:txBody>
          <a:bodyPr lIns="182880" tIns="91440"/>
          <a:lstStyle>
            <a:lvl1pPr marL="0" indent="0" algn="l">
              <a:spcAft>
                <a:spcPts val="0"/>
              </a:spcAft>
              <a:buNone/>
              <a:defRPr sz="1100" b="1"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cxnSp>
        <p:nvCxnSpPr>
          <p:cNvPr id="3" name="Straight Connector 2">
            <a:extLst>
              <a:ext uri="{FF2B5EF4-FFF2-40B4-BE49-F238E27FC236}">
                <a16:creationId xmlns:a16="http://schemas.microsoft.com/office/drawing/2014/main" id="{0E13D4B0-0F94-6F45-BDA2-E0E309D7B476}"/>
              </a:ext>
            </a:extLst>
          </p:cNvPr>
          <p:cNvCxnSpPr>
            <a:cxnSpLocks/>
          </p:cNvCxnSpPr>
          <p:nvPr userDrawn="1"/>
        </p:nvCxnSpPr>
        <p:spPr>
          <a:xfrm>
            <a:off x="2209800" y="536448"/>
            <a:ext cx="0" cy="535115"/>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B2F80B3-45C3-3F4D-80AD-57CAF8484214}"/>
              </a:ext>
            </a:extLst>
          </p:cNvPr>
          <p:cNvSpPr txBox="1"/>
          <p:nvPr userDrawn="1"/>
        </p:nvSpPr>
        <p:spPr>
          <a:xfrm>
            <a:off x="572239" y="5775912"/>
            <a:ext cx="2743200" cy="361637"/>
          </a:xfrm>
          <a:prstGeom prst="rect">
            <a:avLst/>
          </a:prstGeom>
          <a:noFill/>
        </p:spPr>
        <p:txBody>
          <a:bodyPr wrap="square" lIns="0" tIns="0" rIns="0" bIns="0" rtlCol="0">
            <a:spAutoFit/>
          </a:bodyPr>
          <a:lstStyle/>
          <a:p>
            <a:pPr algn="l">
              <a:lnSpc>
                <a:spcPct val="100000"/>
              </a:lnSpc>
              <a:spcAft>
                <a:spcPts val="300"/>
              </a:spcAft>
            </a:pPr>
            <a:r>
              <a:rPr lang="en-US" sz="700" dirty="0">
                <a:solidFill>
                  <a:schemeClr val="tx1"/>
                </a:solidFill>
                <a:cs typeface="Arial" panose="020B0604020202020204" pitchFamily="34" charset="0"/>
              </a:rPr>
              <a:t>Insurance products issued by:</a:t>
            </a:r>
          </a:p>
          <a:p>
            <a:pPr algn="l">
              <a:lnSpc>
                <a:spcPct val="100000"/>
              </a:lnSpc>
              <a:spcAft>
                <a:spcPts val="300"/>
              </a:spcAft>
            </a:pPr>
            <a:r>
              <a:rPr lang="en-US" sz="700" dirty="0">
                <a:solidFill>
                  <a:schemeClr val="tx1"/>
                </a:solidFill>
                <a:cs typeface="Arial" panose="020B0604020202020204" pitchFamily="34" charset="0"/>
              </a:rPr>
              <a:t>The Lincoln National Life Insurance Company </a:t>
            </a:r>
            <a:br>
              <a:rPr lang="en-US" sz="700" dirty="0">
                <a:solidFill>
                  <a:schemeClr val="tx1"/>
                </a:solidFill>
                <a:cs typeface="Arial" panose="020B0604020202020204" pitchFamily="34" charset="0"/>
              </a:rPr>
            </a:br>
            <a:r>
              <a:rPr lang="en-US" sz="700" dirty="0">
                <a:solidFill>
                  <a:schemeClr val="tx1"/>
                </a:solidFill>
                <a:cs typeface="Arial" panose="020B0604020202020204" pitchFamily="34" charset="0"/>
              </a:rPr>
              <a:t>Lincoln Life &amp; Annuity Company of New York</a:t>
            </a:r>
          </a:p>
        </p:txBody>
      </p:sp>
      <p:graphicFrame>
        <p:nvGraphicFramePr>
          <p:cNvPr id="36" name="Table 35">
            <a:extLst>
              <a:ext uri="{FF2B5EF4-FFF2-40B4-BE49-F238E27FC236}">
                <a16:creationId xmlns:a16="http://schemas.microsoft.com/office/drawing/2014/main" id="{A15F5C55-BC68-AA49-A933-A9B327BCA3D7}"/>
              </a:ext>
            </a:extLst>
          </p:cNvPr>
          <p:cNvGraphicFramePr>
            <a:graphicFrameLocks noGrp="1"/>
          </p:cNvGraphicFramePr>
          <p:nvPr userDrawn="1">
            <p:extLst>
              <p:ext uri="{D42A27DB-BD31-4B8C-83A1-F6EECF244321}">
                <p14:modId xmlns:p14="http://schemas.microsoft.com/office/powerpoint/2010/main" val="2031643538"/>
              </p:ext>
            </p:extLst>
          </p:nvPr>
        </p:nvGraphicFramePr>
        <p:xfrm>
          <a:off x="572239" y="4644209"/>
          <a:ext cx="1175742" cy="929640"/>
        </p:xfrm>
        <a:graphic>
          <a:graphicData uri="http://schemas.openxmlformats.org/drawingml/2006/table">
            <a:tbl>
              <a:tblPr firstRow="1" bandRow="1">
                <a:tableStyleId>{5C22544A-7EE6-4342-B048-85BDC9FD1C3A}</a:tableStyleId>
              </a:tblPr>
              <a:tblGrid>
                <a:gridCol w="11757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2666287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Grid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2557928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ow of 3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10">
            <a:extLst>
              <a:ext uri="{FF2B5EF4-FFF2-40B4-BE49-F238E27FC236}">
                <a16:creationId xmlns:a16="http://schemas.microsoft.com/office/drawing/2014/main" id="{DB869BD3-84E3-4499-8F3F-D43EE9336E3A}"/>
              </a:ext>
            </a:extLst>
          </p:cNvPr>
          <p:cNvSpPr>
            <a:spLocks noGrp="1"/>
          </p:cNvSpPr>
          <p:nvPr>
            <p:ph type="body" sz="quarter" idx="25" hasCustomPrompt="1"/>
          </p:nvPr>
        </p:nvSpPr>
        <p:spPr>
          <a:xfrm>
            <a:off x="571641" y="2043303"/>
            <a:ext cx="3538728" cy="3191256"/>
          </a:xfrm>
        </p:spPr>
        <p:txBody>
          <a:bodyPr/>
          <a:lstStyle>
            <a:lvl1pPr marL="0" indent="0">
              <a:buNone/>
              <a:defRPr/>
            </a:lvl1pPr>
          </a:lstStyle>
          <a:p>
            <a:pPr lvl="0"/>
            <a:r>
              <a:rPr lang="en-US" dirty="0"/>
              <a:t> </a:t>
            </a:r>
          </a:p>
        </p:txBody>
      </p:sp>
      <p:sp>
        <p:nvSpPr>
          <p:cNvPr id="15" name="Picture Placeholder 15">
            <a:extLst>
              <a:ext uri="{FF2B5EF4-FFF2-40B4-BE49-F238E27FC236}">
                <a16:creationId xmlns:a16="http://schemas.microsoft.com/office/drawing/2014/main" id="{5B535610-1DEF-4D37-A34C-3EC5007F7B04}"/>
              </a:ext>
            </a:extLst>
          </p:cNvPr>
          <p:cNvSpPr>
            <a:spLocks noGrp="1"/>
          </p:cNvSpPr>
          <p:nvPr>
            <p:ph type="pic" sz="quarter" idx="12" hasCustomPrompt="1"/>
          </p:nvPr>
        </p:nvSpPr>
        <p:spPr>
          <a:xfrm>
            <a:off x="1426605"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18" name="Text Placeholder 10">
            <a:extLst>
              <a:ext uri="{FF2B5EF4-FFF2-40B4-BE49-F238E27FC236}">
                <a16:creationId xmlns:a16="http://schemas.microsoft.com/office/drawing/2014/main" id="{34BC903A-196D-4107-8A39-5CD53E66E088}"/>
              </a:ext>
            </a:extLst>
          </p:cNvPr>
          <p:cNvSpPr>
            <a:spLocks noGrp="1"/>
          </p:cNvSpPr>
          <p:nvPr>
            <p:ph type="body" sz="quarter" idx="26" hasCustomPrompt="1"/>
          </p:nvPr>
        </p:nvSpPr>
        <p:spPr>
          <a:xfrm>
            <a:off x="4321122" y="2043303"/>
            <a:ext cx="3538728" cy="3191256"/>
          </a:xfrm>
        </p:spPr>
        <p:txBody>
          <a:bodyPr/>
          <a:lstStyle>
            <a:lvl1pPr marL="0" indent="0">
              <a:buNone/>
              <a:defRPr/>
            </a:lvl1pPr>
          </a:lstStyle>
          <a:p>
            <a:pPr lvl="0"/>
            <a:r>
              <a:rPr lang="en-US" dirty="0"/>
              <a:t> </a:t>
            </a:r>
          </a:p>
        </p:txBody>
      </p:sp>
      <p:sp>
        <p:nvSpPr>
          <p:cNvPr id="19" name="Picture Placeholder 15">
            <a:extLst>
              <a:ext uri="{FF2B5EF4-FFF2-40B4-BE49-F238E27FC236}">
                <a16:creationId xmlns:a16="http://schemas.microsoft.com/office/drawing/2014/main" id="{606DA10F-E610-45D1-9644-FDB58AFBFCEE}"/>
              </a:ext>
            </a:extLst>
          </p:cNvPr>
          <p:cNvSpPr>
            <a:spLocks noGrp="1"/>
          </p:cNvSpPr>
          <p:nvPr>
            <p:ph type="pic" sz="quarter" idx="27" hasCustomPrompt="1"/>
          </p:nvPr>
        </p:nvSpPr>
        <p:spPr>
          <a:xfrm>
            <a:off x="5176086"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4B523119-B5EE-4A0F-80AE-DB213154CB79}"/>
              </a:ext>
            </a:extLst>
          </p:cNvPr>
          <p:cNvSpPr>
            <a:spLocks noGrp="1"/>
          </p:cNvSpPr>
          <p:nvPr>
            <p:ph type="body" sz="quarter" idx="28" hasCustomPrompt="1"/>
          </p:nvPr>
        </p:nvSpPr>
        <p:spPr>
          <a:xfrm>
            <a:off x="8070603" y="2043303"/>
            <a:ext cx="3538728" cy="3191256"/>
          </a:xfrm>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96D74AB2-7228-46B5-BA46-3981AC9ACA9E}"/>
              </a:ext>
            </a:extLst>
          </p:cNvPr>
          <p:cNvSpPr>
            <a:spLocks noGrp="1"/>
          </p:cNvSpPr>
          <p:nvPr>
            <p:ph type="pic" sz="quarter" idx="29" hasCustomPrompt="1"/>
          </p:nvPr>
        </p:nvSpPr>
        <p:spPr>
          <a:xfrm>
            <a:off x="8925567"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3084471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ow of 3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10">
            <a:extLst>
              <a:ext uri="{FF2B5EF4-FFF2-40B4-BE49-F238E27FC236}">
                <a16:creationId xmlns:a16="http://schemas.microsoft.com/office/drawing/2014/main" id="{DB869BD3-84E3-4499-8F3F-D43EE9336E3A}"/>
              </a:ext>
            </a:extLst>
          </p:cNvPr>
          <p:cNvSpPr>
            <a:spLocks noGrp="1"/>
          </p:cNvSpPr>
          <p:nvPr>
            <p:ph type="body" sz="quarter" idx="25" hasCustomPrompt="1"/>
          </p:nvPr>
        </p:nvSpPr>
        <p:spPr>
          <a:xfrm>
            <a:off x="571641" y="2043303"/>
            <a:ext cx="3538728" cy="3191256"/>
          </a:xfrm>
          <a:solidFill>
            <a:schemeClr val="accent1"/>
          </a:solidFill>
          <a:ln w="12700">
            <a:noFill/>
          </a:ln>
        </p:spPr>
        <p:txBody>
          <a:bodyPr/>
          <a:lstStyle>
            <a:lvl1pPr marL="0" indent="0">
              <a:buNone/>
              <a:defRPr/>
            </a:lvl1pPr>
          </a:lstStyle>
          <a:p>
            <a:pPr lvl="0"/>
            <a:r>
              <a:rPr lang="en-US" dirty="0"/>
              <a:t> </a:t>
            </a:r>
          </a:p>
        </p:txBody>
      </p:sp>
      <p:sp>
        <p:nvSpPr>
          <p:cNvPr id="15" name="Picture Placeholder 15">
            <a:extLst>
              <a:ext uri="{FF2B5EF4-FFF2-40B4-BE49-F238E27FC236}">
                <a16:creationId xmlns:a16="http://schemas.microsoft.com/office/drawing/2014/main" id="{5B535610-1DEF-4D37-A34C-3EC5007F7B04}"/>
              </a:ext>
            </a:extLst>
          </p:cNvPr>
          <p:cNvSpPr>
            <a:spLocks noGrp="1"/>
          </p:cNvSpPr>
          <p:nvPr>
            <p:ph type="pic" sz="quarter" idx="12" hasCustomPrompt="1"/>
          </p:nvPr>
        </p:nvSpPr>
        <p:spPr>
          <a:xfrm>
            <a:off x="1426605"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18" name="Text Placeholder 10">
            <a:extLst>
              <a:ext uri="{FF2B5EF4-FFF2-40B4-BE49-F238E27FC236}">
                <a16:creationId xmlns:a16="http://schemas.microsoft.com/office/drawing/2014/main" id="{34BC903A-196D-4107-8A39-5CD53E66E088}"/>
              </a:ext>
            </a:extLst>
          </p:cNvPr>
          <p:cNvSpPr>
            <a:spLocks noGrp="1"/>
          </p:cNvSpPr>
          <p:nvPr>
            <p:ph type="body" sz="quarter" idx="26" hasCustomPrompt="1"/>
          </p:nvPr>
        </p:nvSpPr>
        <p:spPr>
          <a:xfrm>
            <a:off x="4321122" y="2043303"/>
            <a:ext cx="3538728" cy="3191256"/>
          </a:xfrm>
          <a:solidFill>
            <a:schemeClr val="accent4"/>
          </a:solidFill>
          <a:ln w="12700">
            <a:noFill/>
          </a:ln>
        </p:spPr>
        <p:txBody>
          <a:bodyPr/>
          <a:lstStyle>
            <a:lvl1pPr marL="0" indent="0">
              <a:buNone/>
              <a:defRPr/>
            </a:lvl1pPr>
          </a:lstStyle>
          <a:p>
            <a:pPr lvl="0"/>
            <a:r>
              <a:rPr lang="en-US" dirty="0"/>
              <a:t> </a:t>
            </a:r>
          </a:p>
        </p:txBody>
      </p:sp>
      <p:sp>
        <p:nvSpPr>
          <p:cNvPr id="19" name="Picture Placeholder 15">
            <a:extLst>
              <a:ext uri="{FF2B5EF4-FFF2-40B4-BE49-F238E27FC236}">
                <a16:creationId xmlns:a16="http://schemas.microsoft.com/office/drawing/2014/main" id="{606DA10F-E610-45D1-9644-FDB58AFBFCEE}"/>
              </a:ext>
            </a:extLst>
          </p:cNvPr>
          <p:cNvSpPr>
            <a:spLocks noGrp="1"/>
          </p:cNvSpPr>
          <p:nvPr>
            <p:ph type="pic" sz="quarter" idx="27" hasCustomPrompt="1"/>
          </p:nvPr>
        </p:nvSpPr>
        <p:spPr>
          <a:xfrm>
            <a:off x="5176086"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4B523119-B5EE-4A0F-80AE-DB213154CB79}"/>
              </a:ext>
            </a:extLst>
          </p:cNvPr>
          <p:cNvSpPr>
            <a:spLocks noGrp="1"/>
          </p:cNvSpPr>
          <p:nvPr>
            <p:ph type="body" sz="quarter" idx="28" hasCustomPrompt="1"/>
          </p:nvPr>
        </p:nvSpPr>
        <p:spPr>
          <a:xfrm>
            <a:off x="8070603" y="2043303"/>
            <a:ext cx="3538728" cy="3191256"/>
          </a:xfrm>
          <a:solidFill>
            <a:schemeClr val="accent1"/>
          </a:solidFill>
          <a:ln w="12700">
            <a:noFill/>
          </a:ln>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96D74AB2-7228-46B5-BA46-3981AC9ACA9E}"/>
              </a:ext>
            </a:extLst>
          </p:cNvPr>
          <p:cNvSpPr>
            <a:spLocks noGrp="1"/>
          </p:cNvSpPr>
          <p:nvPr>
            <p:ph type="pic" sz="quarter" idx="29" hasCustomPrompt="1"/>
          </p:nvPr>
        </p:nvSpPr>
        <p:spPr>
          <a:xfrm>
            <a:off x="8925567"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4218230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ow of 4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sz="1000" dirty="0"/>
              <a:t>Edit title, Georgia Bold</a:t>
            </a:r>
            <a:endParaRPr lang="en-US" dirty="0"/>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9" name="Text Placeholder 10">
            <a:extLst>
              <a:ext uri="{FF2B5EF4-FFF2-40B4-BE49-F238E27FC236}">
                <a16:creationId xmlns:a16="http://schemas.microsoft.com/office/drawing/2014/main" id="{2ED63FA0-A367-48A9-BC35-4820639C1B26}"/>
              </a:ext>
            </a:extLst>
          </p:cNvPr>
          <p:cNvSpPr>
            <a:spLocks noGrp="1"/>
          </p:cNvSpPr>
          <p:nvPr>
            <p:ph type="body" sz="quarter" idx="25" hasCustomPrompt="1"/>
          </p:nvPr>
        </p:nvSpPr>
        <p:spPr>
          <a:xfrm>
            <a:off x="571641" y="2043303"/>
            <a:ext cx="2596896" cy="2359152"/>
          </a:xfrm>
        </p:spPr>
        <p:txBody>
          <a:bodyPr/>
          <a:lstStyle>
            <a:lvl1pPr marL="0" indent="0">
              <a:buNone/>
              <a:defRPr/>
            </a:lvl1pPr>
          </a:lstStyle>
          <a:p>
            <a:pPr lvl="0"/>
            <a:r>
              <a:rPr lang="en-US" dirty="0"/>
              <a:t> </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1138569"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1DDCFC2F-8C22-40A6-8BFF-C64182AB9C09}"/>
              </a:ext>
            </a:extLst>
          </p:cNvPr>
          <p:cNvSpPr>
            <a:spLocks noGrp="1"/>
          </p:cNvSpPr>
          <p:nvPr>
            <p:ph type="body" sz="quarter" idx="26" hasCustomPrompt="1"/>
          </p:nvPr>
        </p:nvSpPr>
        <p:spPr>
          <a:xfrm>
            <a:off x="3384945" y="2043303"/>
            <a:ext cx="2596896" cy="2359152"/>
          </a:xfrm>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B392DAB4-17AB-40B1-8C8F-F9C0DAA52B3A}"/>
              </a:ext>
            </a:extLst>
          </p:cNvPr>
          <p:cNvSpPr>
            <a:spLocks noGrp="1"/>
          </p:cNvSpPr>
          <p:nvPr>
            <p:ph type="pic" sz="quarter" idx="27" hasCustomPrompt="1"/>
          </p:nvPr>
        </p:nvSpPr>
        <p:spPr>
          <a:xfrm>
            <a:off x="3951873"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2" name="Text Placeholder 10">
            <a:extLst>
              <a:ext uri="{FF2B5EF4-FFF2-40B4-BE49-F238E27FC236}">
                <a16:creationId xmlns:a16="http://schemas.microsoft.com/office/drawing/2014/main" id="{4B64CA84-8984-4F28-A326-008FA275B396}"/>
              </a:ext>
            </a:extLst>
          </p:cNvPr>
          <p:cNvSpPr>
            <a:spLocks noGrp="1"/>
          </p:cNvSpPr>
          <p:nvPr>
            <p:ph type="body" sz="quarter" idx="28" hasCustomPrompt="1"/>
          </p:nvPr>
        </p:nvSpPr>
        <p:spPr>
          <a:xfrm>
            <a:off x="6198249" y="2043303"/>
            <a:ext cx="2596896" cy="2359152"/>
          </a:xfrm>
        </p:spPr>
        <p:txBody>
          <a:bodyPr/>
          <a:lstStyle>
            <a:lvl1pPr marL="0" indent="0">
              <a:buNone/>
              <a:defRPr/>
            </a:lvl1pPr>
          </a:lstStyle>
          <a:p>
            <a:pPr lvl="0"/>
            <a:r>
              <a:rPr lang="en-US" dirty="0"/>
              <a:t> </a:t>
            </a:r>
          </a:p>
        </p:txBody>
      </p:sp>
      <p:sp>
        <p:nvSpPr>
          <p:cNvPr id="23" name="Picture Placeholder 15">
            <a:extLst>
              <a:ext uri="{FF2B5EF4-FFF2-40B4-BE49-F238E27FC236}">
                <a16:creationId xmlns:a16="http://schemas.microsoft.com/office/drawing/2014/main" id="{8493613E-4406-4C2A-A5DE-409170FE6228}"/>
              </a:ext>
            </a:extLst>
          </p:cNvPr>
          <p:cNvSpPr>
            <a:spLocks noGrp="1"/>
          </p:cNvSpPr>
          <p:nvPr>
            <p:ph type="pic" sz="quarter" idx="29" hasCustomPrompt="1"/>
          </p:nvPr>
        </p:nvSpPr>
        <p:spPr>
          <a:xfrm>
            <a:off x="67651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4" name="Text Placeholder 10">
            <a:extLst>
              <a:ext uri="{FF2B5EF4-FFF2-40B4-BE49-F238E27FC236}">
                <a16:creationId xmlns:a16="http://schemas.microsoft.com/office/drawing/2014/main" id="{1ABE3A27-5DAC-4CC0-A6C4-5215A8F07337}"/>
              </a:ext>
            </a:extLst>
          </p:cNvPr>
          <p:cNvSpPr>
            <a:spLocks noGrp="1"/>
          </p:cNvSpPr>
          <p:nvPr>
            <p:ph type="body" sz="quarter" idx="30" hasCustomPrompt="1"/>
          </p:nvPr>
        </p:nvSpPr>
        <p:spPr>
          <a:xfrm>
            <a:off x="9010149" y="2043303"/>
            <a:ext cx="2596896" cy="2359152"/>
          </a:xfrm>
        </p:spPr>
        <p:txBody>
          <a:bodyPr/>
          <a:lstStyle>
            <a:lvl1pPr marL="0" indent="0">
              <a:buNone/>
              <a:defRPr/>
            </a:lvl1pPr>
          </a:lstStyle>
          <a:p>
            <a:pPr lvl="0"/>
            <a:r>
              <a:rPr lang="en-US" dirty="0"/>
              <a:t> </a:t>
            </a:r>
          </a:p>
        </p:txBody>
      </p:sp>
      <p:sp>
        <p:nvSpPr>
          <p:cNvPr id="25" name="Picture Placeholder 15">
            <a:extLst>
              <a:ext uri="{FF2B5EF4-FFF2-40B4-BE49-F238E27FC236}">
                <a16:creationId xmlns:a16="http://schemas.microsoft.com/office/drawing/2014/main" id="{F067FF5B-D267-4C31-9DFA-B29392C609C7}"/>
              </a:ext>
            </a:extLst>
          </p:cNvPr>
          <p:cNvSpPr>
            <a:spLocks noGrp="1"/>
          </p:cNvSpPr>
          <p:nvPr>
            <p:ph type="pic" sz="quarter" idx="31" hasCustomPrompt="1"/>
          </p:nvPr>
        </p:nvSpPr>
        <p:spPr>
          <a:xfrm>
            <a:off x="95770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35427420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ow of 4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sz="1000" dirty="0"/>
              <a:t>Edit title, Georgia Bold</a:t>
            </a:r>
            <a:endParaRPr lang="en-US" dirty="0"/>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9" name="Text Placeholder 10">
            <a:extLst>
              <a:ext uri="{FF2B5EF4-FFF2-40B4-BE49-F238E27FC236}">
                <a16:creationId xmlns:a16="http://schemas.microsoft.com/office/drawing/2014/main" id="{2ED63FA0-A367-48A9-BC35-4820639C1B26}"/>
              </a:ext>
            </a:extLst>
          </p:cNvPr>
          <p:cNvSpPr>
            <a:spLocks noGrp="1"/>
          </p:cNvSpPr>
          <p:nvPr>
            <p:ph type="body" sz="quarter" idx="25" hasCustomPrompt="1"/>
          </p:nvPr>
        </p:nvSpPr>
        <p:spPr>
          <a:xfrm>
            <a:off x="571641" y="2043303"/>
            <a:ext cx="2596896" cy="2359152"/>
          </a:xfrm>
          <a:solidFill>
            <a:schemeClr val="accent1"/>
          </a:solidFill>
          <a:ln w="12700">
            <a:noFill/>
          </a:ln>
        </p:spPr>
        <p:txBody>
          <a:bodyPr/>
          <a:lstStyle>
            <a:lvl1pPr marL="0" indent="0">
              <a:buNone/>
              <a:defRPr/>
            </a:lvl1pPr>
          </a:lstStyle>
          <a:p>
            <a:pPr lvl="0"/>
            <a:r>
              <a:rPr lang="en-US" dirty="0"/>
              <a:t> </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1138569"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1DDCFC2F-8C22-40A6-8BFF-C64182AB9C09}"/>
              </a:ext>
            </a:extLst>
          </p:cNvPr>
          <p:cNvSpPr>
            <a:spLocks noGrp="1"/>
          </p:cNvSpPr>
          <p:nvPr>
            <p:ph type="body" sz="quarter" idx="26" hasCustomPrompt="1"/>
          </p:nvPr>
        </p:nvSpPr>
        <p:spPr>
          <a:xfrm>
            <a:off x="3384945" y="2043303"/>
            <a:ext cx="2596896" cy="2359152"/>
          </a:xfrm>
          <a:solidFill>
            <a:schemeClr val="accent4"/>
          </a:solidFill>
          <a:ln w="12700">
            <a:noFill/>
          </a:ln>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B392DAB4-17AB-40B1-8C8F-F9C0DAA52B3A}"/>
              </a:ext>
            </a:extLst>
          </p:cNvPr>
          <p:cNvSpPr>
            <a:spLocks noGrp="1"/>
          </p:cNvSpPr>
          <p:nvPr>
            <p:ph type="pic" sz="quarter" idx="27" hasCustomPrompt="1"/>
          </p:nvPr>
        </p:nvSpPr>
        <p:spPr>
          <a:xfrm>
            <a:off x="3951873"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2" name="Text Placeholder 10">
            <a:extLst>
              <a:ext uri="{FF2B5EF4-FFF2-40B4-BE49-F238E27FC236}">
                <a16:creationId xmlns:a16="http://schemas.microsoft.com/office/drawing/2014/main" id="{4B64CA84-8984-4F28-A326-008FA275B396}"/>
              </a:ext>
            </a:extLst>
          </p:cNvPr>
          <p:cNvSpPr>
            <a:spLocks noGrp="1"/>
          </p:cNvSpPr>
          <p:nvPr>
            <p:ph type="body" sz="quarter" idx="28" hasCustomPrompt="1"/>
          </p:nvPr>
        </p:nvSpPr>
        <p:spPr>
          <a:xfrm>
            <a:off x="6198249" y="2043303"/>
            <a:ext cx="2596896" cy="2359152"/>
          </a:xfrm>
          <a:solidFill>
            <a:schemeClr val="accent1"/>
          </a:solidFill>
          <a:ln w="12700">
            <a:noFill/>
          </a:ln>
        </p:spPr>
        <p:txBody>
          <a:bodyPr/>
          <a:lstStyle>
            <a:lvl1pPr marL="0" indent="0">
              <a:buNone/>
              <a:defRPr/>
            </a:lvl1pPr>
          </a:lstStyle>
          <a:p>
            <a:pPr lvl="0"/>
            <a:r>
              <a:rPr lang="en-US" dirty="0"/>
              <a:t> </a:t>
            </a:r>
          </a:p>
        </p:txBody>
      </p:sp>
      <p:sp>
        <p:nvSpPr>
          <p:cNvPr id="23" name="Picture Placeholder 15">
            <a:extLst>
              <a:ext uri="{FF2B5EF4-FFF2-40B4-BE49-F238E27FC236}">
                <a16:creationId xmlns:a16="http://schemas.microsoft.com/office/drawing/2014/main" id="{8493613E-4406-4C2A-A5DE-409170FE6228}"/>
              </a:ext>
            </a:extLst>
          </p:cNvPr>
          <p:cNvSpPr>
            <a:spLocks noGrp="1"/>
          </p:cNvSpPr>
          <p:nvPr>
            <p:ph type="pic" sz="quarter" idx="29" hasCustomPrompt="1"/>
          </p:nvPr>
        </p:nvSpPr>
        <p:spPr>
          <a:xfrm>
            <a:off x="67651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4" name="Text Placeholder 10">
            <a:extLst>
              <a:ext uri="{FF2B5EF4-FFF2-40B4-BE49-F238E27FC236}">
                <a16:creationId xmlns:a16="http://schemas.microsoft.com/office/drawing/2014/main" id="{1ABE3A27-5DAC-4CC0-A6C4-5215A8F07337}"/>
              </a:ext>
            </a:extLst>
          </p:cNvPr>
          <p:cNvSpPr>
            <a:spLocks noGrp="1"/>
          </p:cNvSpPr>
          <p:nvPr>
            <p:ph type="body" sz="quarter" idx="30" hasCustomPrompt="1"/>
          </p:nvPr>
        </p:nvSpPr>
        <p:spPr>
          <a:xfrm>
            <a:off x="9010149" y="2043303"/>
            <a:ext cx="2596896" cy="2359152"/>
          </a:xfrm>
          <a:solidFill>
            <a:schemeClr val="accent4"/>
          </a:solidFill>
          <a:ln w="12700">
            <a:noFill/>
          </a:ln>
        </p:spPr>
        <p:txBody>
          <a:bodyPr/>
          <a:lstStyle>
            <a:lvl1pPr marL="0" indent="0">
              <a:buNone/>
              <a:defRPr/>
            </a:lvl1pPr>
          </a:lstStyle>
          <a:p>
            <a:pPr lvl="0"/>
            <a:r>
              <a:rPr lang="en-US" dirty="0"/>
              <a:t> </a:t>
            </a:r>
          </a:p>
        </p:txBody>
      </p:sp>
      <p:sp>
        <p:nvSpPr>
          <p:cNvPr id="25" name="Picture Placeholder 15">
            <a:extLst>
              <a:ext uri="{FF2B5EF4-FFF2-40B4-BE49-F238E27FC236}">
                <a16:creationId xmlns:a16="http://schemas.microsoft.com/office/drawing/2014/main" id="{F067FF5B-D267-4C31-9DFA-B29392C609C7}"/>
              </a:ext>
            </a:extLst>
          </p:cNvPr>
          <p:cNvSpPr>
            <a:spLocks noGrp="1"/>
          </p:cNvSpPr>
          <p:nvPr>
            <p:ph type="pic" sz="quarter" idx="31" hasCustomPrompt="1"/>
          </p:nvPr>
        </p:nvSpPr>
        <p:spPr>
          <a:xfrm>
            <a:off x="95770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259446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ow of 6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3" name="Text Placeholder 10">
            <a:extLst>
              <a:ext uri="{FF2B5EF4-FFF2-40B4-BE49-F238E27FC236}">
                <a16:creationId xmlns:a16="http://schemas.microsoft.com/office/drawing/2014/main" id="{49FD93F0-B110-4F65-A152-206996A1F016}"/>
              </a:ext>
            </a:extLst>
          </p:cNvPr>
          <p:cNvSpPr>
            <a:spLocks noGrp="1"/>
          </p:cNvSpPr>
          <p:nvPr>
            <p:ph type="body" sz="quarter" idx="32" hasCustomPrompt="1"/>
          </p:nvPr>
        </p:nvSpPr>
        <p:spPr>
          <a:xfrm>
            <a:off x="571641" y="2043303"/>
            <a:ext cx="1682496" cy="1517904"/>
          </a:xfrm>
        </p:spPr>
        <p:txBody>
          <a:bodyPr/>
          <a:lstStyle>
            <a:lvl1pPr marL="0" indent="0">
              <a:buNone/>
              <a:defRPr/>
            </a:lvl1pPr>
          </a:lstStyle>
          <a:p>
            <a:pPr lvl="0"/>
            <a:r>
              <a:rPr lang="en-US" dirty="0"/>
              <a:t> </a:t>
            </a:r>
          </a:p>
        </p:txBody>
      </p:sp>
      <p:sp>
        <p:nvSpPr>
          <p:cNvPr id="34" name="Picture Placeholder 15">
            <a:extLst>
              <a:ext uri="{FF2B5EF4-FFF2-40B4-BE49-F238E27FC236}">
                <a16:creationId xmlns:a16="http://schemas.microsoft.com/office/drawing/2014/main" id="{7D35E695-B251-4999-BECC-8037D30C18C1}"/>
              </a:ext>
            </a:extLst>
          </p:cNvPr>
          <p:cNvSpPr>
            <a:spLocks noGrp="1"/>
          </p:cNvSpPr>
          <p:nvPr>
            <p:ph type="pic" sz="quarter" idx="12" hasCustomPrompt="1"/>
          </p:nvPr>
        </p:nvSpPr>
        <p:spPr>
          <a:xfrm>
            <a:off x="86424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5" name="Text Placeholder 10">
            <a:extLst>
              <a:ext uri="{FF2B5EF4-FFF2-40B4-BE49-F238E27FC236}">
                <a16:creationId xmlns:a16="http://schemas.microsoft.com/office/drawing/2014/main" id="{BEF02564-5D82-4B6F-B882-6E57FF1DF8ED}"/>
              </a:ext>
            </a:extLst>
          </p:cNvPr>
          <p:cNvSpPr>
            <a:spLocks noGrp="1"/>
          </p:cNvSpPr>
          <p:nvPr>
            <p:ph type="body" sz="quarter" idx="33" hasCustomPrompt="1"/>
          </p:nvPr>
        </p:nvSpPr>
        <p:spPr>
          <a:xfrm>
            <a:off x="2442536" y="2043303"/>
            <a:ext cx="1682496" cy="1517904"/>
          </a:xfrm>
        </p:spPr>
        <p:txBody>
          <a:bodyPr/>
          <a:lstStyle>
            <a:lvl1pPr marL="0" indent="0">
              <a:buNone/>
              <a:defRPr/>
            </a:lvl1pPr>
          </a:lstStyle>
          <a:p>
            <a:pPr lvl="0"/>
            <a:r>
              <a:rPr lang="en-US" dirty="0"/>
              <a:t> </a:t>
            </a:r>
          </a:p>
        </p:txBody>
      </p:sp>
      <p:sp>
        <p:nvSpPr>
          <p:cNvPr id="36" name="Picture Placeholder 15">
            <a:extLst>
              <a:ext uri="{FF2B5EF4-FFF2-40B4-BE49-F238E27FC236}">
                <a16:creationId xmlns:a16="http://schemas.microsoft.com/office/drawing/2014/main" id="{EB805D6F-BE1D-4C95-B69A-75C49595DC4D}"/>
              </a:ext>
            </a:extLst>
          </p:cNvPr>
          <p:cNvSpPr>
            <a:spLocks noGrp="1"/>
          </p:cNvSpPr>
          <p:nvPr>
            <p:ph type="pic" sz="quarter" idx="34" hasCustomPrompt="1"/>
          </p:nvPr>
        </p:nvSpPr>
        <p:spPr>
          <a:xfrm>
            <a:off x="273514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7" name="Text Placeholder 10">
            <a:extLst>
              <a:ext uri="{FF2B5EF4-FFF2-40B4-BE49-F238E27FC236}">
                <a16:creationId xmlns:a16="http://schemas.microsoft.com/office/drawing/2014/main" id="{8F4CA7B1-7B72-405E-A5B8-2D6D5EBCA909}"/>
              </a:ext>
            </a:extLst>
          </p:cNvPr>
          <p:cNvSpPr>
            <a:spLocks noGrp="1"/>
          </p:cNvSpPr>
          <p:nvPr>
            <p:ph type="body" sz="quarter" idx="35" hasCustomPrompt="1"/>
          </p:nvPr>
        </p:nvSpPr>
        <p:spPr>
          <a:xfrm>
            <a:off x="4313431" y="2043303"/>
            <a:ext cx="1682496" cy="1517904"/>
          </a:xfrm>
        </p:spPr>
        <p:txBody>
          <a:bodyPr/>
          <a:lstStyle>
            <a:lvl1pPr marL="0" indent="0">
              <a:buNone/>
              <a:defRPr/>
            </a:lvl1pPr>
          </a:lstStyle>
          <a:p>
            <a:pPr lvl="0"/>
            <a:r>
              <a:rPr lang="en-US" dirty="0"/>
              <a:t> </a:t>
            </a:r>
          </a:p>
        </p:txBody>
      </p:sp>
      <p:sp>
        <p:nvSpPr>
          <p:cNvPr id="38" name="Picture Placeholder 15">
            <a:extLst>
              <a:ext uri="{FF2B5EF4-FFF2-40B4-BE49-F238E27FC236}">
                <a16:creationId xmlns:a16="http://schemas.microsoft.com/office/drawing/2014/main" id="{EA444C43-D1B8-4755-853A-526EEC413CFB}"/>
              </a:ext>
            </a:extLst>
          </p:cNvPr>
          <p:cNvSpPr>
            <a:spLocks noGrp="1"/>
          </p:cNvSpPr>
          <p:nvPr>
            <p:ph type="pic" sz="quarter" idx="36" hasCustomPrompt="1"/>
          </p:nvPr>
        </p:nvSpPr>
        <p:spPr>
          <a:xfrm>
            <a:off x="460603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9" name="Text Placeholder 10">
            <a:extLst>
              <a:ext uri="{FF2B5EF4-FFF2-40B4-BE49-F238E27FC236}">
                <a16:creationId xmlns:a16="http://schemas.microsoft.com/office/drawing/2014/main" id="{807D8C76-8ABC-48F2-80B4-7EDB0A08F455}"/>
              </a:ext>
            </a:extLst>
          </p:cNvPr>
          <p:cNvSpPr>
            <a:spLocks noGrp="1"/>
          </p:cNvSpPr>
          <p:nvPr>
            <p:ph type="body" sz="quarter" idx="37" hasCustomPrompt="1"/>
          </p:nvPr>
        </p:nvSpPr>
        <p:spPr>
          <a:xfrm>
            <a:off x="6184326" y="2043303"/>
            <a:ext cx="1682496" cy="1517904"/>
          </a:xfrm>
        </p:spPr>
        <p:txBody>
          <a:bodyPr/>
          <a:lstStyle>
            <a:lvl1pPr marL="0" indent="0">
              <a:buNone/>
              <a:defRPr/>
            </a:lvl1pPr>
          </a:lstStyle>
          <a:p>
            <a:pPr lvl="0"/>
            <a:r>
              <a:rPr lang="en-US" dirty="0"/>
              <a:t> </a:t>
            </a:r>
          </a:p>
        </p:txBody>
      </p:sp>
      <p:sp>
        <p:nvSpPr>
          <p:cNvPr id="40" name="Picture Placeholder 15">
            <a:extLst>
              <a:ext uri="{FF2B5EF4-FFF2-40B4-BE49-F238E27FC236}">
                <a16:creationId xmlns:a16="http://schemas.microsoft.com/office/drawing/2014/main" id="{F8D5AD3D-C84F-4DF2-9FAC-9C14DAA636EE}"/>
              </a:ext>
            </a:extLst>
          </p:cNvPr>
          <p:cNvSpPr>
            <a:spLocks noGrp="1"/>
          </p:cNvSpPr>
          <p:nvPr>
            <p:ph type="pic" sz="quarter" idx="38" hasCustomPrompt="1"/>
          </p:nvPr>
        </p:nvSpPr>
        <p:spPr>
          <a:xfrm>
            <a:off x="647693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1" name="Text Placeholder 10">
            <a:extLst>
              <a:ext uri="{FF2B5EF4-FFF2-40B4-BE49-F238E27FC236}">
                <a16:creationId xmlns:a16="http://schemas.microsoft.com/office/drawing/2014/main" id="{D72444EE-CB87-4BE7-AEBD-AE79B5A551AF}"/>
              </a:ext>
            </a:extLst>
          </p:cNvPr>
          <p:cNvSpPr>
            <a:spLocks noGrp="1"/>
          </p:cNvSpPr>
          <p:nvPr>
            <p:ph type="body" sz="quarter" idx="39" hasCustomPrompt="1"/>
          </p:nvPr>
        </p:nvSpPr>
        <p:spPr>
          <a:xfrm>
            <a:off x="8055221" y="2043303"/>
            <a:ext cx="1682496" cy="1517904"/>
          </a:xfrm>
        </p:spPr>
        <p:txBody>
          <a:bodyPr/>
          <a:lstStyle>
            <a:lvl1pPr marL="0" indent="0">
              <a:buNone/>
              <a:defRPr/>
            </a:lvl1pPr>
          </a:lstStyle>
          <a:p>
            <a:pPr lvl="0"/>
            <a:r>
              <a:rPr lang="en-US" dirty="0"/>
              <a:t> </a:t>
            </a:r>
          </a:p>
        </p:txBody>
      </p:sp>
      <p:sp>
        <p:nvSpPr>
          <p:cNvPr id="42" name="Picture Placeholder 15">
            <a:extLst>
              <a:ext uri="{FF2B5EF4-FFF2-40B4-BE49-F238E27FC236}">
                <a16:creationId xmlns:a16="http://schemas.microsoft.com/office/drawing/2014/main" id="{174A4042-9F58-4F25-B1F2-B00635C9F0FA}"/>
              </a:ext>
            </a:extLst>
          </p:cNvPr>
          <p:cNvSpPr>
            <a:spLocks noGrp="1"/>
          </p:cNvSpPr>
          <p:nvPr>
            <p:ph type="pic" sz="quarter" idx="40" hasCustomPrompt="1"/>
          </p:nvPr>
        </p:nvSpPr>
        <p:spPr>
          <a:xfrm>
            <a:off x="834782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3" name="Text Placeholder 10">
            <a:extLst>
              <a:ext uri="{FF2B5EF4-FFF2-40B4-BE49-F238E27FC236}">
                <a16:creationId xmlns:a16="http://schemas.microsoft.com/office/drawing/2014/main" id="{F516A81F-A25C-4EEB-8B39-AEF53576B183}"/>
              </a:ext>
            </a:extLst>
          </p:cNvPr>
          <p:cNvSpPr>
            <a:spLocks noGrp="1"/>
          </p:cNvSpPr>
          <p:nvPr>
            <p:ph type="body" sz="quarter" idx="41" hasCustomPrompt="1"/>
          </p:nvPr>
        </p:nvSpPr>
        <p:spPr>
          <a:xfrm>
            <a:off x="9926117" y="2043303"/>
            <a:ext cx="1682496" cy="1517904"/>
          </a:xfrm>
        </p:spPr>
        <p:txBody>
          <a:bodyPr/>
          <a:lstStyle>
            <a:lvl1pPr marL="0" indent="0">
              <a:buNone/>
              <a:defRPr/>
            </a:lvl1pPr>
          </a:lstStyle>
          <a:p>
            <a:pPr lvl="0"/>
            <a:r>
              <a:rPr lang="en-US" dirty="0"/>
              <a:t> </a:t>
            </a:r>
          </a:p>
        </p:txBody>
      </p:sp>
      <p:sp>
        <p:nvSpPr>
          <p:cNvPr id="44" name="Picture Placeholder 15">
            <a:extLst>
              <a:ext uri="{FF2B5EF4-FFF2-40B4-BE49-F238E27FC236}">
                <a16:creationId xmlns:a16="http://schemas.microsoft.com/office/drawing/2014/main" id="{BBAF5BE9-535D-4006-BA78-57ED22430F83}"/>
              </a:ext>
            </a:extLst>
          </p:cNvPr>
          <p:cNvSpPr>
            <a:spLocks noGrp="1"/>
          </p:cNvSpPr>
          <p:nvPr>
            <p:ph type="pic" sz="quarter" idx="42" hasCustomPrompt="1"/>
          </p:nvPr>
        </p:nvSpPr>
        <p:spPr>
          <a:xfrm>
            <a:off x="10218725"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1256275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ow of 6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3" name="Text Placeholder 10">
            <a:extLst>
              <a:ext uri="{FF2B5EF4-FFF2-40B4-BE49-F238E27FC236}">
                <a16:creationId xmlns:a16="http://schemas.microsoft.com/office/drawing/2014/main" id="{49FD93F0-B110-4F65-A152-206996A1F016}"/>
              </a:ext>
            </a:extLst>
          </p:cNvPr>
          <p:cNvSpPr>
            <a:spLocks noGrp="1"/>
          </p:cNvSpPr>
          <p:nvPr>
            <p:ph type="body" sz="quarter" idx="32" hasCustomPrompt="1"/>
          </p:nvPr>
        </p:nvSpPr>
        <p:spPr>
          <a:xfrm>
            <a:off x="571641" y="2043303"/>
            <a:ext cx="1682496" cy="1517904"/>
          </a:xfrm>
          <a:solidFill>
            <a:schemeClr val="accent1"/>
          </a:solidFill>
        </p:spPr>
        <p:txBody>
          <a:bodyPr/>
          <a:lstStyle>
            <a:lvl1pPr marL="0" indent="0">
              <a:buNone/>
              <a:defRPr/>
            </a:lvl1pPr>
          </a:lstStyle>
          <a:p>
            <a:pPr lvl="0"/>
            <a:r>
              <a:rPr lang="en-US" dirty="0"/>
              <a:t> </a:t>
            </a:r>
          </a:p>
        </p:txBody>
      </p:sp>
      <p:sp>
        <p:nvSpPr>
          <p:cNvPr id="34" name="Picture Placeholder 15">
            <a:extLst>
              <a:ext uri="{FF2B5EF4-FFF2-40B4-BE49-F238E27FC236}">
                <a16:creationId xmlns:a16="http://schemas.microsoft.com/office/drawing/2014/main" id="{7D35E695-B251-4999-BECC-8037D30C18C1}"/>
              </a:ext>
            </a:extLst>
          </p:cNvPr>
          <p:cNvSpPr>
            <a:spLocks noGrp="1"/>
          </p:cNvSpPr>
          <p:nvPr>
            <p:ph type="pic" sz="quarter" idx="12" hasCustomPrompt="1"/>
          </p:nvPr>
        </p:nvSpPr>
        <p:spPr>
          <a:xfrm>
            <a:off x="86424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5" name="Text Placeholder 10">
            <a:extLst>
              <a:ext uri="{FF2B5EF4-FFF2-40B4-BE49-F238E27FC236}">
                <a16:creationId xmlns:a16="http://schemas.microsoft.com/office/drawing/2014/main" id="{BEF02564-5D82-4B6F-B882-6E57FF1DF8ED}"/>
              </a:ext>
            </a:extLst>
          </p:cNvPr>
          <p:cNvSpPr>
            <a:spLocks noGrp="1"/>
          </p:cNvSpPr>
          <p:nvPr>
            <p:ph type="body" sz="quarter" idx="33" hasCustomPrompt="1"/>
          </p:nvPr>
        </p:nvSpPr>
        <p:spPr>
          <a:xfrm>
            <a:off x="2442536" y="2043303"/>
            <a:ext cx="1682496" cy="1517904"/>
          </a:xfrm>
          <a:solidFill>
            <a:schemeClr val="accent4"/>
          </a:solidFill>
        </p:spPr>
        <p:txBody>
          <a:bodyPr/>
          <a:lstStyle>
            <a:lvl1pPr marL="0" indent="0">
              <a:buNone/>
              <a:defRPr/>
            </a:lvl1pPr>
          </a:lstStyle>
          <a:p>
            <a:pPr lvl="0"/>
            <a:r>
              <a:rPr lang="en-US" dirty="0"/>
              <a:t> </a:t>
            </a:r>
          </a:p>
        </p:txBody>
      </p:sp>
      <p:sp>
        <p:nvSpPr>
          <p:cNvPr id="36" name="Picture Placeholder 15">
            <a:extLst>
              <a:ext uri="{FF2B5EF4-FFF2-40B4-BE49-F238E27FC236}">
                <a16:creationId xmlns:a16="http://schemas.microsoft.com/office/drawing/2014/main" id="{EB805D6F-BE1D-4C95-B69A-75C49595DC4D}"/>
              </a:ext>
            </a:extLst>
          </p:cNvPr>
          <p:cNvSpPr>
            <a:spLocks noGrp="1"/>
          </p:cNvSpPr>
          <p:nvPr>
            <p:ph type="pic" sz="quarter" idx="34" hasCustomPrompt="1"/>
          </p:nvPr>
        </p:nvSpPr>
        <p:spPr>
          <a:xfrm>
            <a:off x="273514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7" name="Text Placeholder 10">
            <a:extLst>
              <a:ext uri="{FF2B5EF4-FFF2-40B4-BE49-F238E27FC236}">
                <a16:creationId xmlns:a16="http://schemas.microsoft.com/office/drawing/2014/main" id="{8F4CA7B1-7B72-405E-A5B8-2D6D5EBCA909}"/>
              </a:ext>
            </a:extLst>
          </p:cNvPr>
          <p:cNvSpPr>
            <a:spLocks noGrp="1"/>
          </p:cNvSpPr>
          <p:nvPr>
            <p:ph type="body" sz="quarter" idx="35" hasCustomPrompt="1"/>
          </p:nvPr>
        </p:nvSpPr>
        <p:spPr>
          <a:xfrm>
            <a:off x="4313431" y="2043303"/>
            <a:ext cx="1682496" cy="1517904"/>
          </a:xfrm>
          <a:solidFill>
            <a:schemeClr val="accent1"/>
          </a:solidFill>
        </p:spPr>
        <p:txBody>
          <a:bodyPr/>
          <a:lstStyle>
            <a:lvl1pPr marL="0" indent="0">
              <a:buNone/>
              <a:defRPr/>
            </a:lvl1pPr>
          </a:lstStyle>
          <a:p>
            <a:pPr lvl="0"/>
            <a:r>
              <a:rPr lang="en-US" dirty="0"/>
              <a:t> </a:t>
            </a:r>
          </a:p>
        </p:txBody>
      </p:sp>
      <p:sp>
        <p:nvSpPr>
          <p:cNvPr id="38" name="Picture Placeholder 15">
            <a:extLst>
              <a:ext uri="{FF2B5EF4-FFF2-40B4-BE49-F238E27FC236}">
                <a16:creationId xmlns:a16="http://schemas.microsoft.com/office/drawing/2014/main" id="{EA444C43-D1B8-4755-853A-526EEC413CFB}"/>
              </a:ext>
            </a:extLst>
          </p:cNvPr>
          <p:cNvSpPr>
            <a:spLocks noGrp="1"/>
          </p:cNvSpPr>
          <p:nvPr>
            <p:ph type="pic" sz="quarter" idx="36" hasCustomPrompt="1"/>
          </p:nvPr>
        </p:nvSpPr>
        <p:spPr>
          <a:xfrm>
            <a:off x="460603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9" name="Text Placeholder 10">
            <a:extLst>
              <a:ext uri="{FF2B5EF4-FFF2-40B4-BE49-F238E27FC236}">
                <a16:creationId xmlns:a16="http://schemas.microsoft.com/office/drawing/2014/main" id="{807D8C76-8ABC-48F2-80B4-7EDB0A08F455}"/>
              </a:ext>
            </a:extLst>
          </p:cNvPr>
          <p:cNvSpPr>
            <a:spLocks noGrp="1"/>
          </p:cNvSpPr>
          <p:nvPr>
            <p:ph type="body" sz="quarter" idx="37" hasCustomPrompt="1"/>
          </p:nvPr>
        </p:nvSpPr>
        <p:spPr>
          <a:xfrm>
            <a:off x="6184326" y="2043303"/>
            <a:ext cx="1682496" cy="1517904"/>
          </a:xfrm>
          <a:solidFill>
            <a:schemeClr val="accent4"/>
          </a:solidFill>
        </p:spPr>
        <p:txBody>
          <a:bodyPr/>
          <a:lstStyle>
            <a:lvl1pPr marL="0" indent="0">
              <a:buNone/>
              <a:defRPr/>
            </a:lvl1pPr>
          </a:lstStyle>
          <a:p>
            <a:pPr lvl="0"/>
            <a:r>
              <a:rPr lang="en-US" dirty="0"/>
              <a:t> </a:t>
            </a:r>
          </a:p>
        </p:txBody>
      </p:sp>
      <p:sp>
        <p:nvSpPr>
          <p:cNvPr id="40" name="Picture Placeholder 15">
            <a:extLst>
              <a:ext uri="{FF2B5EF4-FFF2-40B4-BE49-F238E27FC236}">
                <a16:creationId xmlns:a16="http://schemas.microsoft.com/office/drawing/2014/main" id="{F8D5AD3D-C84F-4DF2-9FAC-9C14DAA636EE}"/>
              </a:ext>
            </a:extLst>
          </p:cNvPr>
          <p:cNvSpPr>
            <a:spLocks noGrp="1"/>
          </p:cNvSpPr>
          <p:nvPr>
            <p:ph type="pic" sz="quarter" idx="38" hasCustomPrompt="1"/>
          </p:nvPr>
        </p:nvSpPr>
        <p:spPr>
          <a:xfrm>
            <a:off x="647693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1" name="Text Placeholder 10">
            <a:extLst>
              <a:ext uri="{FF2B5EF4-FFF2-40B4-BE49-F238E27FC236}">
                <a16:creationId xmlns:a16="http://schemas.microsoft.com/office/drawing/2014/main" id="{D72444EE-CB87-4BE7-AEBD-AE79B5A551AF}"/>
              </a:ext>
            </a:extLst>
          </p:cNvPr>
          <p:cNvSpPr>
            <a:spLocks noGrp="1"/>
          </p:cNvSpPr>
          <p:nvPr>
            <p:ph type="body" sz="quarter" idx="39" hasCustomPrompt="1"/>
          </p:nvPr>
        </p:nvSpPr>
        <p:spPr>
          <a:xfrm>
            <a:off x="8055221" y="2043303"/>
            <a:ext cx="1682496" cy="1517904"/>
          </a:xfrm>
          <a:solidFill>
            <a:schemeClr val="accent1"/>
          </a:solidFill>
        </p:spPr>
        <p:txBody>
          <a:bodyPr/>
          <a:lstStyle>
            <a:lvl1pPr marL="0" indent="0">
              <a:buNone/>
              <a:defRPr/>
            </a:lvl1pPr>
          </a:lstStyle>
          <a:p>
            <a:pPr lvl="0"/>
            <a:r>
              <a:rPr lang="en-US" dirty="0"/>
              <a:t> </a:t>
            </a:r>
          </a:p>
        </p:txBody>
      </p:sp>
      <p:sp>
        <p:nvSpPr>
          <p:cNvPr id="42" name="Picture Placeholder 15">
            <a:extLst>
              <a:ext uri="{FF2B5EF4-FFF2-40B4-BE49-F238E27FC236}">
                <a16:creationId xmlns:a16="http://schemas.microsoft.com/office/drawing/2014/main" id="{174A4042-9F58-4F25-B1F2-B00635C9F0FA}"/>
              </a:ext>
            </a:extLst>
          </p:cNvPr>
          <p:cNvSpPr>
            <a:spLocks noGrp="1"/>
          </p:cNvSpPr>
          <p:nvPr>
            <p:ph type="pic" sz="quarter" idx="40" hasCustomPrompt="1"/>
          </p:nvPr>
        </p:nvSpPr>
        <p:spPr>
          <a:xfrm>
            <a:off x="834782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3" name="Text Placeholder 10">
            <a:extLst>
              <a:ext uri="{FF2B5EF4-FFF2-40B4-BE49-F238E27FC236}">
                <a16:creationId xmlns:a16="http://schemas.microsoft.com/office/drawing/2014/main" id="{F516A81F-A25C-4EEB-8B39-AEF53576B183}"/>
              </a:ext>
            </a:extLst>
          </p:cNvPr>
          <p:cNvSpPr>
            <a:spLocks noGrp="1"/>
          </p:cNvSpPr>
          <p:nvPr>
            <p:ph type="body" sz="quarter" idx="41" hasCustomPrompt="1"/>
          </p:nvPr>
        </p:nvSpPr>
        <p:spPr>
          <a:xfrm>
            <a:off x="9926117" y="2043303"/>
            <a:ext cx="1682496" cy="1517904"/>
          </a:xfrm>
          <a:solidFill>
            <a:schemeClr val="accent4"/>
          </a:solidFill>
        </p:spPr>
        <p:txBody>
          <a:bodyPr/>
          <a:lstStyle>
            <a:lvl1pPr marL="0" indent="0">
              <a:buNone/>
              <a:defRPr/>
            </a:lvl1pPr>
          </a:lstStyle>
          <a:p>
            <a:pPr lvl="0"/>
            <a:r>
              <a:rPr lang="en-US" dirty="0"/>
              <a:t> </a:t>
            </a:r>
          </a:p>
        </p:txBody>
      </p:sp>
      <p:sp>
        <p:nvSpPr>
          <p:cNvPr id="44" name="Picture Placeholder 15">
            <a:extLst>
              <a:ext uri="{FF2B5EF4-FFF2-40B4-BE49-F238E27FC236}">
                <a16:creationId xmlns:a16="http://schemas.microsoft.com/office/drawing/2014/main" id="{BBAF5BE9-535D-4006-BA78-57ED22430F83}"/>
              </a:ext>
            </a:extLst>
          </p:cNvPr>
          <p:cNvSpPr>
            <a:spLocks noGrp="1"/>
          </p:cNvSpPr>
          <p:nvPr>
            <p:ph type="pic" sz="quarter" idx="42" hasCustomPrompt="1"/>
          </p:nvPr>
        </p:nvSpPr>
        <p:spPr>
          <a:xfrm>
            <a:off x="10218725"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939987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Grid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5" name="Text Placeholder 3">
            <a:extLst>
              <a:ext uri="{FF2B5EF4-FFF2-40B4-BE49-F238E27FC236}">
                <a16:creationId xmlns:a16="http://schemas.microsoft.com/office/drawing/2014/main" id="{1CB06BC3-6B7E-49CA-9E88-DABAB4A3ACCD}"/>
              </a:ext>
            </a:extLst>
          </p:cNvPr>
          <p:cNvSpPr>
            <a:spLocks noGrp="1"/>
          </p:cNvSpPr>
          <p:nvPr>
            <p:ph type="body" sz="quarter" idx="18" hasCustomPrompt="1"/>
          </p:nvPr>
        </p:nvSpPr>
        <p:spPr>
          <a:xfrm>
            <a:off x="8378371" y="573313"/>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2" name="Text Placeholder 3">
            <a:extLst>
              <a:ext uri="{FF2B5EF4-FFF2-40B4-BE49-F238E27FC236}">
                <a16:creationId xmlns:a16="http://schemas.microsoft.com/office/drawing/2014/main" id="{50C4A67B-52D5-4062-A272-BA58EE1C7679}"/>
              </a:ext>
            </a:extLst>
          </p:cNvPr>
          <p:cNvSpPr>
            <a:spLocks noGrp="1"/>
          </p:cNvSpPr>
          <p:nvPr>
            <p:ph type="body" sz="quarter" idx="28" hasCustomPrompt="1"/>
          </p:nvPr>
        </p:nvSpPr>
        <p:spPr>
          <a:xfrm>
            <a:off x="5249657" y="573313"/>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3" name="Text Placeholder 3">
            <a:extLst>
              <a:ext uri="{FF2B5EF4-FFF2-40B4-BE49-F238E27FC236}">
                <a16:creationId xmlns:a16="http://schemas.microsoft.com/office/drawing/2014/main" id="{F90E7F08-C2D4-4BE9-AF25-1141B5BFE283}"/>
              </a:ext>
            </a:extLst>
          </p:cNvPr>
          <p:cNvSpPr>
            <a:spLocks noGrp="1"/>
          </p:cNvSpPr>
          <p:nvPr>
            <p:ph type="body" sz="quarter" idx="29" hasCustomPrompt="1"/>
          </p:nvPr>
        </p:nvSpPr>
        <p:spPr>
          <a:xfrm>
            <a:off x="8378371" y="3268980"/>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4" name="Text Placeholder 3">
            <a:extLst>
              <a:ext uri="{FF2B5EF4-FFF2-40B4-BE49-F238E27FC236}">
                <a16:creationId xmlns:a16="http://schemas.microsoft.com/office/drawing/2014/main" id="{7AB24D28-5FCA-4A00-A664-5BF1ECB3AAF8}"/>
              </a:ext>
            </a:extLst>
          </p:cNvPr>
          <p:cNvSpPr>
            <a:spLocks noGrp="1"/>
          </p:cNvSpPr>
          <p:nvPr>
            <p:ph type="body" sz="quarter" idx="30" hasCustomPrompt="1"/>
          </p:nvPr>
        </p:nvSpPr>
        <p:spPr>
          <a:xfrm>
            <a:off x="5249657" y="3268980"/>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22" name="Picture Placeholder 8">
            <a:extLst>
              <a:ext uri="{FF2B5EF4-FFF2-40B4-BE49-F238E27FC236}">
                <a16:creationId xmlns:a16="http://schemas.microsoft.com/office/drawing/2014/main" id="{AB2D8200-1620-471E-8D18-D5CBD36AA7CC}"/>
              </a:ext>
            </a:extLst>
          </p:cNvPr>
          <p:cNvSpPr>
            <a:spLocks noGrp="1"/>
          </p:cNvSpPr>
          <p:nvPr>
            <p:ph type="pic" sz="quarter" idx="21" hasCustomPrompt="1"/>
          </p:nvPr>
        </p:nvSpPr>
        <p:spPr>
          <a:xfrm>
            <a:off x="6196351"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30" name="Picture Placeholder 8">
            <a:extLst>
              <a:ext uri="{FF2B5EF4-FFF2-40B4-BE49-F238E27FC236}">
                <a16:creationId xmlns:a16="http://schemas.microsoft.com/office/drawing/2014/main" id="{D7EEE9FB-ACE8-4CFE-ADD6-0B178E8DED54}"/>
              </a:ext>
            </a:extLst>
          </p:cNvPr>
          <p:cNvSpPr>
            <a:spLocks noGrp="1"/>
          </p:cNvSpPr>
          <p:nvPr>
            <p:ph type="pic" sz="quarter" idx="26" hasCustomPrompt="1"/>
          </p:nvPr>
        </p:nvSpPr>
        <p:spPr>
          <a:xfrm>
            <a:off x="6196351"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31" name="Picture Placeholder 8">
            <a:extLst>
              <a:ext uri="{FF2B5EF4-FFF2-40B4-BE49-F238E27FC236}">
                <a16:creationId xmlns:a16="http://schemas.microsoft.com/office/drawing/2014/main" id="{60F714B4-0CDC-498E-9FE9-5CF0100BF9E1}"/>
              </a:ext>
            </a:extLst>
          </p:cNvPr>
          <p:cNvSpPr>
            <a:spLocks noGrp="1"/>
          </p:cNvSpPr>
          <p:nvPr>
            <p:ph type="pic" sz="quarter" idx="27" hasCustomPrompt="1"/>
          </p:nvPr>
        </p:nvSpPr>
        <p:spPr>
          <a:xfrm>
            <a:off x="9325065"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29" name="Picture Placeholder 8">
            <a:extLst>
              <a:ext uri="{FF2B5EF4-FFF2-40B4-BE49-F238E27FC236}">
                <a16:creationId xmlns:a16="http://schemas.microsoft.com/office/drawing/2014/main" id="{77116F17-A99C-4B7F-9F7E-291FB22112F7}"/>
              </a:ext>
            </a:extLst>
          </p:cNvPr>
          <p:cNvSpPr>
            <a:spLocks noGrp="1"/>
          </p:cNvSpPr>
          <p:nvPr>
            <p:ph type="pic" sz="quarter" idx="25" hasCustomPrompt="1"/>
          </p:nvPr>
        </p:nvSpPr>
        <p:spPr>
          <a:xfrm>
            <a:off x="9325065"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Tree>
    <p:extLst>
      <p:ext uri="{BB962C8B-B14F-4D97-AF65-F5344CB8AC3E}">
        <p14:creationId xmlns:p14="http://schemas.microsoft.com/office/powerpoint/2010/main" val="2776439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Grid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5" name="Text Placeholder 3">
            <a:extLst>
              <a:ext uri="{FF2B5EF4-FFF2-40B4-BE49-F238E27FC236}">
                <a16:creationId xmlns:a16="http://schemas.microsoft.com/office/drawing/2014/main" id="{1CB06BC3-6B7E-49CA-9E88-DABAB4A3ACCD}"/>
              </a:ext>
            </a:extLst>
          </p:cNvPr>
          <p:cNvSpPr>
            <a:spLocks noGrp="1"/>
          </p:cNvSpPr>
          <p:nvPr>
            <p:ph type="body" sz="quarter" idx="18" hasCustomPrompt="1"/>
          </p:nvPr>
        </p:nvSpPr>
        <p:spPr>
          <a:xfrm>
            <a:off x="8378371" y="573313"/>
            <a:ext cx="3127829" cy="2692401"/>
          </a:xfrm>
          <a:solidFill>
            <a:schemeClr val="accent1"/>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2" name="Text Placeholder 3">
            <a:extLst>
              <a:ext uri="{FF2B5EF4-FFF2-40B4-BE49-F238E27FC236}">
                <a16:creationId xmlns:a16="http://schemas.microsoft.com/office/drawing/2014/main" id="{50C4A67B-52D5-4062-A272-BA58EE1C7679}"/>
              </a:ext>
            </a:extLst>
          </p:cNvPr>
          <p:cNvSpPr>
            <a:spLocks noGrp="1"/>
          </p:cNvSpPr>
          <p:nvPr>
            <p:ph type="body" sz="quarter" idx="28" hasCustomPrompt="1"/>
          </p:nvPr>
        </p:nvSpPr>
        <p:spPr>
          <a:xfrm>
            <a:off x="5249657" y="573313"/>
            <a:ext cx="3127829" cy="2692401"/>
          </a:xfrm>
          <a:solidFill>
            <a:schemeClr val="accent4"/>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3" name="Text Placeholder 3">
            <a:extLst>
              <a:ext uri="{FF2B5EF4-FFF2-40B4-BE49-F238E27FC236}">
                <a16:creationId xmlns:a16="http://schemas.microsoft.com/office/drawing/2014/main" id="{F90E7F08-C2D4-4BE9-AF25-1141B5BFE283}"/>
              </a:ext>
            </a:extLst>
          </p:cNvPr>
          <p:cNvSpPr>
            <a:spLocks noGrp="1"/>
          </p:cNvSpPr>
          <p:nvPr>
            <p:ph type="body" sz="quarter" idx="29" hasCustomPrompt="1"/>
          </p:nvPr>
        </p:nvSpPr>
        <p:spPr>
          <a:xfrm>
            <a:off x="8378371" y="3268980"/>
            <a:ext cx="3127829" cy="2692401"/>
          </a:xfrm>
          <a:solidFill>
            <a:schemeClr val="accent4"/>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4" name="Text Placeholder 3">
            <a:extLst>
              <a:ext uri="{FF2B5EF4-FFF2-40B4-BE49-F238E27FC236}">
                <a16:creationId xmlns:a16="http://schemas.microsoft.com/office/drawing/2014/main" id="{7AB24D28-5FCA-4A00-A664-5BF1ECB3AAF8}"/>
              </a:ext>
            </a:extLst>
          </p:cNvPr>
          <p:cNvSpPr>
            <a:spLocks noGrp="1"/>
          </p:cNvSpPr>
          <p:nvPr>
            <p:ph type="body" sz="quarter" idx="30" hasCustomPrompt="1"/>
          </p:nvPr>
        </p:nvSpPr>
        <p:spPr>
          <a:xfrm>
            <a:off x="5249657" y="3268980"/>
            <a:ext cx="3127829" cy="2692401"/>
          </a:xfrm>
          <a:solidFill>
            <a:schemeClr val="accent1"/>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13" name="Picture Placeholder 8">
            <a:extLst>
              <a:ext uri="{FF2B5EF4-FFF2-40B4-BE49-F238E27FC236}">
                <a16:creationId xmlns:a16="http://schemas.microsoft.com/office/drawing/2014/main" id="{BC5A716F-0A54-44EB-884E-0AF6CEEEF812}"/>
              </a:ext>
            </a:extLst>
          </p:cNvPr>
          <p:cNvSpPr>
            <a:spLocks noGrp="1"/>
          </p:cNvSpPr>
          <p:nvPr>
            <p:ph type="pic" sz="quarter" idx="21" hasCustomPrompt="1"/>
          </p:nvPr>
        </p:nvSpPr>
        <p:spPr>
          <a:xfrm>
            <a:off x="6196351"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4" name="Picture Placeholder 8">
            <a:extLst>
              <a:ext uri="{FF2B5EF4-FFF2-40B4-BE49-F238E27FC236}">
                <a16:creationId xmlns:a16="http://schemas.microsoft.com/office/drawing/2014/main" id="{EAB8EB34-5CDF-4D4E-BB82-81072932FDD2}"/>
              </a:ext>
            </a:extLst>
          </p:cNvPr>
          <p:cNvSpPr>
            <a:spLocks noGrp="1"/>
          </p:cNvSpPr>
          <p:nvPr>
            <p:ph type="pic" sz="quarter" idx="26" hasCustomPrompt="1"/>
          </p:nvPr>
        </p:nvSpPr>
        <p:spPr>
          <a:xfrm>
            <a:off x="6196351"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6" name="Picture Placeholder 8">
            <a:extLst>
              <a:ext uri="{FF2B5EF4-FFF2-40B4-BE49-F238E27FC236}">
                <a16:creationId xmlns:a16="http://schemas.microsoft.com/office/drawing/2014/main" id="{1444009B-5991-4F30-A529-1672BBE81A14}"/>
              </a:ext>
            </a:extLst>
          </p:cNvPr>
          <p:cNvSpPr>
            <a:spLocks noGrp="1"/>
          </p:cNvSpPr>
          <p:nvPr>
            <p:ph type="pic" sz="quarter" idx="27" hasCustomPrompt="1"/>
          </p:nvPr>
        </p:nvSpPr>
        <p:spPr>
          <a:xfrm>
            <a:off x="9325065"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7" name="Picture Placeholder 8">
            <a:extLst>
              <a:ext uri="{FF2B5EF4-FFF2-40B4-BE49-F238E27FC236}">
                <a16:creationId xmlns:a16="http://schemas.microsoft.com/office/drawing/2014/main" id="{46F2CBA8-4BA4-4378-9B0C-2E3CD659D15F}"/>
              </a:ext>
            </a:extLst>
          </p:cNvPr>
          <p:cNvSpPr>
            <a:spLocks noGrp="1"/>
          </p:cNvSpPr>
          <p:nvPr>
            <p:ph type="pic" sz="quarter" idx="25" hasCustomPrompt="1"/>
          </p:nvPr>
        </p:nvSpPr>
        <p:spPr>
          <a:xfrm>
            <a:off x="9325065"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Tree>
    <p:extLst>
      <p:ext uri="{BB962C8B-B14F-4D97-AF65-F5344CB8AC3E}">
        <p14:creationId xmlns:p14="http://schemas.microsoft.com/office/powerpoint/2010/main" val="743627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graphy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6187437" y="1676400"/>
            <a:ext cx="5433058" cy="4419600"/>
          </a:xfrm>
        </p:spPr>
        <p:txBody>
          <a:bodyPr numCol="1"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71500" y="587229"/>
            <a:ext cx="4478672" cy="5385732"/>
          </a:xfrm>
          <a:solidFill>
            <a:schemeClr val="tx2"/>
          </a:solidFill>
        </p:spPr>
        <p:txBody>
          <a:bodyPr lIns="0" tIns="1280160" rIns="0"/>
          <a:lstStyle>
            <a:lvl1pPr marL="0" indent="0" algn="ctr">
              <a:spcAft>
                <a:spcPts val="0"/>
              </a:spcAft>
              <a:buNone/>
              <a:defRPr sz="3200" b="1" cap="all" baseline="0">
                <a:solidFill>
                  <a:srgbClr val="FF289F"/>
                </a:solidFill>
              </a:defRPr>
            </a:lvl1pPr>
          </a:lstStyle>
          <a:p>
            <a:r>
              <a:rPr lang="en-US" dirty="0"/>
              <a:t>Click icon to </a:t>
            </a:r>
            <a:br>
              <a:rPr lang="en-US" dirty="0"/>
            </a:br>
            <a:r>
              <a:rPr lang="en-US" dirty="0"/>
              <a:t>insert image</a:t>
            </a:r>
          </a:p>
        </p:txBody>
      </p:sp>
      <p:sp>
        <p:nvSpPr>
          <p:cNvPr id="8" name="Text Placeholder 8">
            <a:extLst>
              <a:ext uri="{FF2B5EF4-FFF2-40B4-BE49-F238E27FC236}">
                <a16:creationId xmlns:a16="http://schemas.microsoft.com/office/drawing/2014/main" id="{20ABC3A8-5981-4266-AC6C-F83073229E62}"/>
              </a:ext>
            </a:extLst>
          </p:cNvPr>
          <p:cNvSpPr>
            <a:spLocks noGrp="1"/>
          </p:cNvSpPr>
          <p:nvPr>
            <p:ph type="body" sz="quarter" idx="17" hasCustomPrompt="1"/>
          </p:nvPr>
        </p:nvSpPr>
        <p:spPr>
          <a:xfrm>
            <a:off x="6187438" y="587229"/>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0" name="Text Placeholder 6">
            <a:extLst>
              <a:ext uri="{FF2B5EF4-FFF2-40B4-BE49-F238E27FC236}">
                <a16:creationId xmlns:a16="http://schemas.microsoft.com/office/drawing/2014/main" id="{397778AB-4F78-4E9E-A3C2-B1BA573D843C}"/>
              </a:ext>
            </a:extLst>
          </p:cNvPr>
          <p:cNvSpPr>
            <a:spLocks noGrp="1"/>
          </p:cNvSpPr>
          <p:nvPr>
            <p:ph type="body" sz="quarter" idx="18" hasCustomPrompt="1"/>
          </p:nvPr>
        </p:nvSpPr>
        <p:spPr>
          <a:xfrm>
            <a:off x="6187438"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54780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Click to enter text</a:t>
            </a:r>
          </a:p>
          <a:p>
            <a:pPr lvl="1"/>
            <a:r>
              <a:rPr lang="en-US" dirty="0"/>
              <a:t>Click to enter text</a:t>
            </a:r>
          </a:p>
          <a:p>
            <a:pPr lvl="0"/>
            <a:r>
              <a:rPr lang="en-US" dirty="0"/>
              <a:t>Click to enter text</a:t>
            </a:r>
          </a:p>
          <a:p>
            <a:pPr lvl="1"/>
            <a:r>
              <a:rPr lang="en-US" dirty="0"/>
              <a:t>Click to enter text</a:t>
            </a:r>
          </a:p>
        </p:txBody>
      </p:sp>
      <p:sp>
        <p:nvSpPr>
          <p:cNvPr id="9" name="Text Placeholder 6">
            <a:extLst>
              <a:ext uri="{FF2B5EF4-FFF2-40B4-BE49-F238E27FC236}">
                <a16:creationId xmlns:a16="http://schemas.microsoft.com/office/drawing/2014/main" id="{6FDE5A25-09D0-4A77-89A8-60DFF4F0EEFC}"/>
              </a:ext>
            </a:extLst>
          </p:cNvPr>
          <p:cNvSpPr>
            <a:spLocks noGrp="1"/>
          </p:cNvSpPr>
          <p:nvPr>
            <p:ph type="body" sz="quarter" idx="12" hasCustomPrompt="1"/>
          </p:nvPr>
        </p:nvSpPr>
        <p:spPr>
          <a:xfrm>
            <a:off x="4704588"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startAt="9"/>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To change the List Number place your cursor here, right-click and select “Numbering / Bullets and Numbering”, and enter a “Start at:” number.</a:t>
            </a:r>
          </a:p>
          <a:p>
            <a:pPr lvl="1"/>
            <a:r>
              <a:rPr lang="en-US" dirty="0"/>
              <a:t>Click to enter text</a:t>
            </a:r>
          </a:p>
          <a:p>
            <a:pPr lvl="0"/>
            <a:r>
              <a:rPr lang="en-US" dirty="0"/>
              <a:t>Click to enter text</a:t>
            </a:r>
          </a:p>
          <a:p>
            <a:pPr lvl="1"/>
            <a:r>
              <a:rPr lang="en-US" dirty="0"/>
              <a:t>Click to enter text</a:t>
            </a:r>
          </a:p>
        </p:txBody>
      </p:sp>
    </p:spTree>
    <p:extLst>
      <p:ext uri="{BB962C8B-B14F-4D97-AF65-F5344CB8AC3E}">
        <p14:creationId xmlns:p14="http://schemas.microsoft.com/office/powerpoint/2010/main" val="1698632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ography 2">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EA826AAF-7B4B-463C-8A39-28F2C189420B}"/>
              </a:ext>
            </a:extLst>
          </p:cNvPr>
          <p:cNvSpPr>
            <a:spLocks noGrp="1"/>
          </p:cNvSpPr>
          <p:nvPr>
            <p:ph type="pic" sz="quarter" idx="19" hasCustomPrompt="1"/>
          </p:nvPr>
        </p:nvSpPr>
        <p:spPr>
          <a:xfrm>
            <a:off x="7140302" y="587229"/>
            <a:ext cx="4478672" cy="5385732"/>
          </a:xfrm>
          <a:solidFill>
            <a:schemeClr val="tx2"/>
          </a:solidFill>
        </p:spPr>
        <p:txBody>
          <a:bodyPr lIns="0" tIns="1280160" rIns="0"/>
          <a:lstStyle>
            <a:lvl1pPr marL="0" indent="0" algn="ctr">
              <a:spcAft>
                <a:spcPts val="0"/>
              </a:spcAft>
              <a:buNone/>
              <a:defRPr sz="3200" b="1" cap="all" baseline="0">
                <a:solidFill>
                  <a:srgbClr val="FF289F"/>
                </a:solidFill>
              </a:defRPr>
            </a:lvl1pPr>
          </a:lstStyle>
          <a:p>
            <a:r>
              <a:rPr lang="en-US" dirty="0"/>
              <a:t>Click icon to </a:t>
            </a:r>
            <a:br>
              <a:rPr lang="en-US" dirty="0"/>
            </a:br>
            <a:r>
              <a:rPr lang="en-US" dirty="0"/>
              <a:t>insert image</a:t>
            </a:r>
          </a:p>
        </p:txBody>
      </p:sp>
      <p:sp>
        <p:nvSpPr>
          <p:cNvPr id="6" name="Text Placeholder 6">
            <a:extLst>
              <a:ext uri="{FF2B5EF4-FFF2-40B4-BE49-F238E27FC236}">
                <a16:creationId xmlns:a16="http://schemas.microsoft.com/office/drawing/2014/main" id="{203E8597-B5B4-9B45-B032-6773C17FF55E}"/>
              </a:ext>
            </a:extLst>
          </p:cNvPr>
          <p:cNvSpPr>
            <a:spLocks noGrp="1"/>
          </p:cNvSpPr>
          <p:nvPr>
            <p:ph type="body" sz="quarter" idx="11" hasCustomPrompt="1"/>
          </p:nvPr>
        </p:nvSpPr>
        <p:spPr>
          <a:xfrm>
            <a:off x="573026" y="1676400"/>
            <a:ext cx="5433058" cy="4419600"/>
          </a:xfrm>
        </p:spPr>
        <p:txBody>
          <a:bodyPr numCol="1"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p>
        </p:txBody>
      </p:sp>
      <p:sp>
        <p:nvSpPr>
          <p:cNvPr id="9" name="Text Placeholder 8">
            <a:extLst>
              <a:ext uri="{FF2B5EF4-FFF2-40B4-BE49-F238E27FC236}">
                <a16:creationId xmlns:a16="http://schemas.microsoft.com/office/drawing/2014/main" id="{8BF22918-3BEA-8740-938E-8CDDA6C56046}"/>
              </a:ext>
            </a:extLst>
          </p:cNvPr>
          <p:cNvSpPr>
            <a:spLocks noGrp="1"/>
          </p:cNvSpPr>
          <p:nvPr>
            <p:ph type="body" sz="quarter" idx="17" hasCustomPrompt="1"/>
          </p:nvPr>
        </p:nvSpPr>
        <p:spPr>
          <a:xfrm>
            <a:off x="573027" y="587229"/>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1" name="Text Placeholder 6">
            <a:extLst>
              <a:ext uri="{FF2B5EF4-FFF2-40B4-BE49-F238E27FC236}">
                <a16:creationId xmlns:a16="http://schemas.microsoft.com/office/drawing/2014/main" id="{5EA63335-B891-7F44-8ABB-00CE408FF752}"/>
              </a:ext>
            </a:extLst>
          </p:cNvPr>
          <p:cNvSpPr>
            <a:spLocks noGrp="1"/>
          </p:cNvSpPr>
          <p:nvPr>
            <p:ph type="body" sz="quarter" idx="18" hasCustomPrompt="1"/>
          </p:nvPr>
        </p:nvSpPr>
        <p:spPr>
          <a:xfrm>
            <a:off x="573027"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35913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ography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83690"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2796539" y="3156597"/>
            <a:ext cx="8823959" cy="2836836"/>
          </a:xfrm>
        </p:spPr>
        <p:txBody>
          <a:bodyPr numCol="2"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a:t>
            </a:r>
            <a:br>
              <a:rPr lang="en-US" dirty="0"/>
            </a:br>
            <a:r>
              <a:rPr lang="en-US" dirty="0"/>
              <a:t>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br>
              <a:rPr lang="en-US" dirty="0"/>
            </a:b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71501" y="2034066"/>
            <a:ext cx="1883664" cy="1883178"/>
          </a:xfrm>
          <a:solidFill>
            <a:schemeClr val="tx2"/>
          </a:solidFill>
        </p:spPr>
        <p:txBody>
          <a:bodyPr lIns="0" tIns="182880" rIns="0"/>
          <a:lstStyle>
            <a:lvl1pPr marL="0" indent="0" algn="ctr">
              <a:spcAft>
                <a:spcPts val="0"/>
              </a:spcAft>
              <a:buNone/>
              <a:defRPr b="1" cap="all" baseline="0">
                <a:solidFill>
                  <a:srgbClr val="FF289F"/>
                </a:solidFill>
              </a:defRPr>
            </a:lvl1pPr>
          </a:lstStyle>
          <a:p>
            <a:r>
              <a:rPr lang="en-US" dirty="0"/>
              <a:t>Click icon to </a:t>
            </a:r>
            <a:br>
              <a:rPr lang="en-US" dirty="0"/>
            </a:br>
            <a:r>
              <a:rPr lang="en-US" dirty="0"/>
              <a:t>insert image</a:t>
            </a:r>
          </a:p>
        </p:txBody>
      </p:sp>
      <p:sp>
        <p:nvSpPr>
          <p:cNvPr id="11" name="Text Placeholder 8">
            <a:extLst>
              <a:ext uri="{FF2B5EF4-FFF2-40B4-BE49-F238E27FC236}">
                <a16:creationId xmlns:a16="http://schemas.microsoft.com/office/drawing/2014/main" id="{8E7CC910-6526-D845-B9CB-0381576898F5}"/>
              </a:ext>
            </a:extLst>
          </p:cNvPr>
          <p:cNvSpPr>
            <a:spLocks noGrp="1"/>
          </p:cNvSpPr>
          <p:nvPr>
            <p:ph type="body" sz="quarter" idx="17" hasCustomPrompt="1"/>
          </p:nvPr>
        </p:nvSpPr>
        <p:spPr>
          <a:xfrm>
            <a:off x="2796539" y="2008666"/>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2" name="Text Placeholder 6">
            <a:extLst>
              <a:ext uri="{FF2B5EF4-FFF2-40B4-BE49-F238E27FC236}">
                <a16:creationId xmlns:a16="http://schemas.microsoft.com/office/drawing/2014/main" id="{1BF05F45-D26F-2541-AECC-DE9ED4DFFB12}"/>
              </a:ext>
            </a:extLst>
          </p:cNvPr>
          <p:cNvSpPr>
            <a:spLocks noGrp="1"/>
          </p:cNvSpPr>
          <p:nvPr>
            <p:ph type="body" sz="quarter" idx="18" hasCustomPrompt="1"/>
          </p:nvPr>
        </p:nvSpPr>
        <p:spPr>
          <a:xfrm>
            <a:off x="2796539" y="2376371"/>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3191401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Tree>
    <p:extLst>
      <p:ext uri="{BB962C8B-B14F-4D97-AF65-F5344CB8AC3E}">
        <p14:creationId xmlns:p14="http://schemas.microsoft.com/office/powerpoint/2010/main" val="16804709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w/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90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8354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42821711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 Square">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4C9B3DCA-FD59-47A1-82B6-730D2AF283C7}"/>
              </a:ext>
            </a:extLst>
          </p:cNvPr>
          <p:cNvSpPr>
            <a:spLocks noGrp="1"/>
          </p:cNvSpPr>
          <p:nvPr>
            <p:ph type="body" sz="quarter" idx="25" hasCustomPrompt="1"/>
          </p:nvPr>
        </p:nvSpPr>
        <p:spPr>
          <a:xfrm>
            <a:off x="6281928" y="573313"/>
            <a:ext cx="5330952" cy="5394960"/>
          </a:xfrm>
          <a:solidFill>
            <a:schemeClr val="bg1"/>
          </a:solidFill>
        </p:spPr>
        <p:txBody>
          <a:bodyPr/>
          <a:lstStyle>
            <a:lvl1pPr marL="0" indent="0">
              <a:buNone/>
              <a:defRPr/>
            </a:lvl1pPr>
          </a:lstStyle>
          <a:p>
            <a:pPr lvl="0"/>
            <a:r>
              <a:rPr lang="en-US" dirty="0"/>
              <a:t> </a:t>
            </a:r>
          </a:p>
        </p:txBody>
      </p:sp>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2239" y="571500"/>
            <a:ext cx="1389888" cy="441314"/>
          </a:xfrm>
          <a:prstGeom prst="rect">
            <a:avLst/>
          </a:prstGeom>
        </p:spPr>
      </p:pic>
      <p:sp>
        <p:nvSpPr>
          <p:cNvPr id="18" name="Text Placeholder 20">
            <a:extLst>
              <a:ext uri="{FF2B5EF4-FFF2-40B4-BE49-F238E27FC236}">
                <a16:creationId xmlns:a16="http://schemas.microsoft.com/office/drawing/2014/main" id="{3DDE4039-A5B9-4536-8BBB-DB4B53EE33E8}"/>
              </a:ext>
            </a:extLst>
          </p:cNvPr>
          <p:cNvSpPr>
            <a:spLocks noGrp="1"/>
          </p:cNvSpPr>
          <p:nvPr>
            <p:ph type="body" sz="quarter" idx="11" hasCustomPrompt="1"/>
          </p:nvPr>
        </p:nvSpPr>
        <p:spPr>
          <a:xfrm>
            <a:off x="681139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19" name="Text Placeholder 22">
            <a:extLst>
              <a:ext uri="{FF2B5EF4-FFF2-40B4-BE49-F238E27FC236}">
                <a16:creationId xmlns:a16="http://schemas.microsoft.com/office/drawing/2014/main" id="{777C3A01-FEE9-49DB-A402-CB031262B021}"/>
              </a:ext>
            </a:extLst>
          </p:cNvPr>
          <p:cNvSpPr>
            <a:spLocks noGrp="1"/>
          </p:cNvSpPr>
          <p:nvPr>
            <p:ph type="body" sz="quarter" idx="12" hasCustomPrompt="1"/>
          </p:nvPr>
        </p:nvSpPr>
        <p:spPr>
          <a:xfrm>
            <a:off x="6811390" y="4608576"/>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2" name="Text Placeholder 20">
            <a:extLst>
              <a:ext uri="{FF2B5EF4-FFF2-40B4-BE49-F238E27FC236}">
                <a16:creationId xmlns:a16="http://schemas.microsoft.com/office/drawing/2014/main" id="{76667FB7-5CE2-4ABA-8289-2ABE931DA358}"/>
              </a:ext>
            </a:extLst>
          </p:cNvPr>
          <p:cNvSpPr>
            <a:spLocks noGrp="1"/>
          </p:cNvSpPr>
          <p:nvPr>
            <p:ph type="body" sz="quarter" idx="13" hasCustomPrompt="1"/>
          </p:nvPr>
        </p:nvSpPr>
        <p:spPr>
          <a:xfrm>
            <a:off x="921246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33" name="Text Placeholder 22">
            <a:extLst>
              <a:ext uri="{FF2B5EF4-FFF2-40B4-BE49-F238E27FC236}">
                <a16:creationId xmlns:a16="http://schemas.microsoft.com/office/drawing/2014/main" id="{F1EC7AE1-78D0-4F19-A28F-D4C8390E5B3F}"/>
              </a:ext>
            </a:extLst>
          </p:cNvPr>
          <p:cNvSpPr>
            <a:spLocks noGrp="1"/>
          </p:cNvSpPr>
          <p:nvPr>
            <p:ph type="body" sz="quarter" idx="14" hasCustomPrompt="1"/>
          </p:nvPr>
        </p:nvSpPr>
        <p:spPr>
          <a:xfrm>
            <a:off x="9212460" y="4608576"/>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4" name="Text Placeholder 20">
            <a:extLst>
              <a:ext uri="{FF2B5EF4-FFF2-40B4-BE49-F238E27FC236}">
                <a16:creationId xmlns:a16="http://schemas.microsoft.com/office/drawing/2014/main" id="{32EDC384-7C4A-498A-A937-9BBE58C42917}"/>
              </a:ext>
            </a:extLst>
          </p:cNvPr>
          <p:cNvSpPr>
            <a:spLocks noGrp="1"/>
          </p:cNvSpPr>
          <p:nvPr>
            <p:ph type="body" sz="quarter" idx="15" hasCustomPrompt="1"/>
          </p:nvPr>
        </p:nvSpPr>
        <p:spPr>
          <a:xfrm>
            <a:off x="681139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35" name="Text Placeholder 22">
            <a:extLst>
              <a:ext uri="{FF2B5EF4-FFF2-40B4-BE49-F238E27FC236}">
                <a16:creationId xmlns:a16="http://schemas.microsoft.com/office/drawing/2014/main" id="{7B434064-FCA1-45D5-A7E3-E9AB54548EC7}"/>
              </a:ext>
            </a:extLst>
          </p:cNvPr>
          <p:cNvSpPr>
            <a:spLocks noGrp="1"/>
          </p:cNvSpPr>
          <p:nvPr>
            <p:ph type="body" sz="quarter" idx="16" hasCustomPrompt="1"/>
          </p:nvPr>
        </p:nvSpPr>
        <p:spPr>
          <a:xfrm>
            <a:off x="6811390" y="5230368"/>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6" name="Text Placeholder 20">
            <a:extLst>
              <a:ext uri="{FF2B5EF4-FFF2-40B4-BE49-F238E27FC236}">
                <a16:creationId xmlns:a16="http://schemas.microsoft.com/office/drawing/2014/main" id="{75E9C9DC-8504-4787-9D51-40003A594BCD}"/>
              </a:ext>
            </a:extLst>
          </p:cNvPr>
          <p:cNvSpPr>
            <a:spLocks noGrp="1"/>
          </p:cNvSpPr>
          <p:nvPr>
            <p:ph type="body" sz="quarter" idx="17" hasCustomPrompt="1"/>
          </p:nvPr>
        </p:nvSpPr>
        <p:spPr>
          <a:xfrm>
            <a:off x="921246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37" name="Text Placeholder 22">
            <a:extLst>
              <a:ext uri="{FF2B5EF4-FFF2-40B4-BE49-F238E27FC236}">
                <a16:creationId xmlns:a16="http://schemas.microsoft.com/office/drawing/2014/main" id="{BF8207EF-1F99-4034-B9AB-525981F3373E}"/>
              </a:ext>
            </a:extLst>
          </p:cNvPr>
          <p:cNvSpPr>
            <a:spLocks noGrp="1"/>
          </p:cNvSpPr>
          <p:nvPr>
            <p:ph type="body" sz="quarter" idx="18" hasCustomPrompt="1"/>
          </p:nvPr>
        </p:nvSpPr>
        <p:spPr>
          <a:xfrm>
            <a:off x="9212460" y="5230368"/>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8" name="Text Placeholder 2">
            <a:extLst>
              <a:ext uri="{FF2B5EF4-FFF2-40B4-BE49-F238E27FC236}">
                <a16:creationId xmlns:a16="http://schemas.microsoft.com/office/drawing/2014/main" id="{82958471-0F33-4F21-95BA-C119180B9A63}"/>
              </a:ext>
            </a:extLst>
          </p:cNvPr>
          <p:cNvSpPr>
            <a:spLocks noGrp="1"/>
          </p:cNvSpPr>
          <p:nvPr>
            <p:ph type="body" idx="1" hasCustomPrompt="1"/>
          </p:nvPr>
        </p:nvSpPr>
        <p:spPr>
          <a:xfrm>
            <a:off x="6812280" y="1508760"/>
            <a:ext cx="4270248" cy="850392"/>
          </a:xfrm>
        </p:spPr>
        <p:txBody>
          <a:bodyPr anchor="t" anchorCtr="0"/>
          <a:lstStyle>
            <a:lvl1pPr marL="0" indent="0">
              <a:lnSpc>
                <a:spcPct val="100000"/>
              </a:lnSpc>
              <a:spcBef>
                <a:spcPts val="0"/>
              </a:spcBef>
              <a:spcAft>
                <a:spcPts val="0"/>
              </a:spcAft>
              <a:buNone/>
              <a:defRPr sz="54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Thank You</a:t>
            </a:r>
          </a:p>
        </p:txBody>
      </p:sp>
    </p:spTree>
    <p:extLst>
      <p:ext uri="{BB962C8B-B14F-4D97-AF65-F5344CB8AC3E}">
        <p14:creationId xmlns:p14="http://schemas.microsoft.com/office/powerpoint/2010/main" val="2344775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 Dark Burgundy">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11389"/>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1218312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 Burgundy">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37960995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 Red">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356230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7124841" y="484632"/>
            <a:ext cx="4457559" cy="521208"/>
          </a:xfrm>
        </p:spPr>
        <p:txBody>
          <a:bodyPr/>
          <a:lstStyle>
            <a:lvl1pPr>
              <a:defRPr/>
            </a:lvl1pPr>
          </a:lstStyle>
          <a:p>
            <a:r>
              <a:rPr lang="en-US" dirty="0"/>
              <a:t>Click to enter title</a:t>
            </a:r>
          </a:p>
        </p:txBody>
      </p:sp>
      <p:sp>
        <p:nvSpPr>
          <p:cNvPr id="9" name="Picture Placeholder 8">
            <a:extLst>
              <a:ext uri="{FF2B5EF4-FFF2-40B4-BE49-F238E27FC236}">
                <a16:creationId xmlns:a16="http://schemas.microsoft.com/office/drawing/2014/main" id="{87C45F50-3233-4AAB-BCDC-9D733AEFCBF4}"/>
              </a:ext>
            </a:extLst>
          </p:cNvPr>
          <p:cNvSpPr>
            <a:spLocks noGrp="1"/>
          </p:cNvSpPr>
          <p:nvPr>
            <p:ph type="pic" sz="quarter" idx="10" hasCustomPrompt="1"/>
          </p:nvPr>
        </p:nvSpPr>
        <p:spPr>
          <a:xfrm>
            <a:off x="0" y="576432"/>
            <a:ext cx="5959736" cy="5394062"/>
          </a:xfrm>
          <a:prstGeom prst="rect">
            <a:avLst/>
          </a:prstGeom>
          <a:solidFill>
            <a:schemeClr val="tx2"/>
          </a:solidFill>
        </p:spPr>
        <p:txBody>
          <a:bodyPr lIns="548640" tIns="192024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
        <p:nvSpPr>
          <p:cNvPr id="5" name="Text Placeholder 6">
            <a:extLst>
              <a:ext uri="{FF2B5EF4-FFF2-40B4-BE49-F238E27FC236}">
                <a16:creationId xmlns:a16="http://schemas.microsoft.com/office/drawing/2014/main" id="{0F481563-88FF-46F2-9F14-8B43D1B26B14}"/>
              </a:ext>
            </a:extLst>
          </p:cNvPr>
          <p:cNvSpPr>
            <a:spLocks noGrp="1"/>
          </p:cNvSpPr>
          <p:nvPr>
            <p:ph type="body" sz="quarter" idx="11" hasCustomPrompt="1"/>
          </p:nvPr>
        </p:nvSpPr>
        <p:spPr>
          <a:xfrm>
            <a:off x="7124841"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Click enter text</a:t>
            </a:r>
          </a:p>
          <a:p>
            <a:pPr lvl="1"/>
            <a:r>
              <a:rPr lang="en-US" dirty="0"/>
              <a:t>Click to enter text</a:t>
            </a:r>
          </a:p>
        </p:txBody>
      </p:sp>
    </p:spTree>
    <p:extLst>
      <p:ext uri="{BB962C8B-B14F-4D97-AF65-F5344CB8AC3E}">
        <p14:creationId xmlns:p14="http://schemas.microsoft.com/office/powerpoint/2010/main" val="2633179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Disclosures</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p:nvPr>
        </p:nvSpPr>
        <p:spPr>
          <a:xfrm>
            <a:off x="571641" y="1514037"/>
            <a:ext cx="8419959" cy="4573254"/>
          </a:xfrm>
        </p:spPr>
        <p:txBody>
          <a:bodyPr numCol="2" spcCol="182880"/>
          <a:lstStyle>
            <a:lvl1pPr marL="0" indent="0">
              <a:lnSpc>
                <a:spcPct val="100000"/>
              </a:lnSpc>
              <a:spcAft>
                <a:spcPts val="1000"/>
              </a:spcAft>
              <a:buNone/>
              <a:defRPr lang="en-US" sz="1000" b="0" i="0" u="none" strike="noStrike" smtClean="0">
                <a:effectLst/>
              </a:defRPr>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endParaRPr lang="en-US" dirty="0"/>
          </a:p>
        </p:txBody>
      </p:sp>
      <p:pic>
        <p:nvPicPr>
          <p:cNvPr id="8" name="Picture 7">
            <a:extLst>
              <a:ext uri="{FF2B5EF4-FFF2-40B4-BE49-F238E27FC236}">
                <a16:creationId xmlns:a16="http://schemas.microsoft.com/office/drawing/2014/main" id="{272D3CA2-0317-F244-89E4-543AB081F7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48671" y="5747264"/>
            <a:ext cx="1070721" cy="340027"/>
          </a:xfrm>
          <a:prstGeom prst="rect">
            <a:avLst/>
          </a:prstGeom>
        </p:spPr>
      </p:pic>
      <p:sp>
        <p:nvSpPr>
          <p:cNvPr id="9" name="TextBox 8">
            <a:extLst>
              <a:ext uri="{FF2B5EF4-FFF2-40B4-BE49-F238E27FC236}">
                <a16:creationId xmlns:a16="http://schemas.microsoft.com/office/drawing/2014/main" id="{6EC1E23C-91C3-6B4F-8338-08B80C1E53B8}"/>
              </a:ext>
            </a:extLst>
          </p:cNvPr>
          <p:cNvSpPr txBox="1"/>
          <p:nvPr userDrawn="1"/>
        </p:nvSpPr>
        <p:spPr>
          <a:xfrm>
            <a:off x="9949457" y="4227376"/>
            <a:ext cx="1480543" cy="1272143"/>
          </a:xfrm>
          <a:prstGeom prst="rect">
            <a:avLst/>
          </a:prstGeom>
          <a:noFill/>
        </p:spPr>
        <p:txBody>
          <a:bodyPr wrap="square" lIns="0" tIns="0" rIns="0" bIns="0" rtlCol="0">
            <a:spAutoFit/>
          </a:bodyPr>
          <a:lstStyle/>
          <a:p>
            <a:r>
              <a:rPr lang="en-US" sz="700" b="0" kern="1200" dirty="0">
                <a:solidFill>
                  <a:schemeClr val="tx1"/>
                </a:solidFill>
                <a:effectLst/>
                <a:latin typeface="+mn-lt"/>
                <a:ea typeface="+mn-ea"/>
                <a:cs typeface="+mn-cs"/>
              </a:rPr>
              <a:t>Lincoln Financial Group is the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marketing name for Lincoln National Corporation and its affiliates. </a:t>
            </a:r>
            <a:br>
              <a:rPr lang="en-US" sz="700" b="0" kern="1200" dirty="0">
                <a:solidFill>
                  <a:schemeClr val="tx1"/>
                </a:solidFill>
                <a:effectLst/>
                <a:latin typeface="+mn-lt"/>
                <a:ea typeface="+mn-ea"/>
                <a:cs typeface="+mn-cs"/>
              </a:rPr>
            </a:b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Affiliates are separately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responsible for their own financial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and contractual obligations.</a:t>
            </a:r>
            <a:br>
              <a:rPr lang="en-US" sz="800" dirty="0">
                <a:cs typeface="Arial" panose="020B0604020202020204" pitchFamily="34" charset="0"/>
              </a:rPr>
            </a:br>
            <a:endParaRPr lang="en-US" sz="800" dirty="0">
              <a:cs typeface="Arial" panose="020B0604020202020204" pitchFamily="34" charset="0"/>
            </a:endParaRPr>
          </a:p>
          <a:p>
            <a:pPr eaLnBrk="1" hangingPunct="1">
              <a:spcAft>
                <a:spcPts val="200"/>
              </a:spcAft>
            </a:pPr>
            <a:r>
              <a:rPr lang="en-US" altLang="en-US" sz="800" dirty="0">
                <a:cs typeface="Arial" panose="020B0604020202020204" pitchFamily="34" charset="0"/>
              </a:rPr>
              <a:t>Order code: MG-MMA-PPT003</a:t>
            </a:r>
            <a:br>
              <a:rPr lang="en-US" altLang="en-US" sz="800" dirty="0">
                <a:cs typeface="Arial" panose="020B0604020202020204" pitchFamily="34" charset="0"/>
              </a:rPr>
            </a:br>
            <a:r>
              <a:rPr lang="en-US" altLang="en-US" sz="800" dirty="0">
                <a:cs typeface="Arial" panose="020B0604020202020204" pitchFamily="34" charset="0"/>
              </a:rPr>
              <a:t>1/24  Z09</a:t>
            </a:r>
          </a:p>
          <a:p>
            <a:pPr eaLnBrk="1" hangingPunct="1">
              <a:spcAft>
                <a:spcPts val="200"/>
              </a:spcAft>
            </a:pPr>
            <a:r>
              <a:rPr lang="en-US" altLang="en-US" sz="800" b="1" dirty="0">
                <a:cs typeface="Arial" panose="020B0604020202020204" pitchFamily="34" charset="0"/>
              </a:rPr>
              <a:t>LincolnFinancial.com</a:t>
            </a:r>
          </a:p>
        </p:txBody>
      </p:sp>
      <p:graphicFrame>
        <p:nvGraphicFramePr>
          <p:cNvPr id="10" name="Table 9">
            <a:extLst>
              <a:ext uri="{FF2B5EF4-FFF2-40B4-BE49-F238E27FC236}">
                <a16:creationId xmlns:a16="http://schemas.microsoft.com/office/drawing/2014/main" id="{FC88F842-C399-3C47-9950-375120A3F2F6}"/>
              </a:ext>
            </a:extLst>
          </p:cNvPr>
          <p:cNvGraphicFramePr>
            <a:graphicFrameLocks noGrp="1"/>
          </p:cNvGraphicFramePr>
          <p:nvPr userDrawn="1">
            <p:extLst>
              <p:ext uri="{D42A27DB-BD31-4B8C-83A1-F6EECF244321}">
                <p14:modId xmlns:p14="http://schemas.microsoft.com/office/powerpoint/2010/main" val="2338697114"/>
              </p:ext>
            </p:extLst>
          </p:nvPr>
        </p:nvGraphicFramePr>
        <p:xfrm>
          <a:off x="9949458" y="3124200"/>
          <a:ext cx="1175742" cy="929640"/>
        </p:xfrm>
        <a:graphic>
          <a:graphicData uri="http://schemas.openxmlformats.org/drawingml/2006/table">
            <a:tbl>
              <a:tblPr firstRow="1" bandRow="1">
                <a:tableStyleId>{5C22544A-7EE6-4342-B048-85BDC9FD1C3A}</a:tableStyleId>
              </a:tblPr>
              <a:tblGrid>
                <a:gridCol w="11757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12481478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Closing Slide,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4E3311-6D86-4501-B28C-4F862E50BE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6072" y="5562600"/>
            <a:ext cx="1682496" cy="532917"/>
          </a:xfrm>
          <a:prstGeom prst="rect">
            <a:avLst/>
          </a:prstGeom>
        </p:spPr>
      </p:pic>
      <p:sp>
        <p:nvSpPr>
          <p:cNvPr id="9" name="TextBox 8">
            <a:extLst>
              <a:ext uri="{FF2B5EF4-FFF2-40B4-BE49-F238E27FC236}">
                <a16:creationId xmlns:a16="http://schemas.microsoft.com/office/drawing/2014/main" id="{2354983B-3E4A-4245-A563-B12CDC41F6A4}"/>
              </a:ext>
            </a:extLst>
          </p:cNvPr>
          <p:cNvSpPr txBox="1"/>
          <p:nvPr userDrawn="1"/>
        </p:nvSpPr>
        <p:spPr>
          <a:xfrm>
            <a:off x="572938" y="6248400"/>
            <a:ext cx="1388201" cy="200055"/>
          </a:xfrm>
          <a:prstGeom prst="rect">
            <a:avLst/>
          </a:prstGeom>
          <a:noFill/>
        </p:spPr>
        <p:txBody>
          <a:bodyPr wrap="none" lIns="0" tIns="0" rIns="0" bIns="0" rtlCol="0">
            <a:spAutoFit/>
          </a:bodyPr>
          <a:lstStyle/>
          <a:p>
            <a:pPr algn="l"/>
            <a:r>
              <a:rPr lang="en-US" sz="1300" dirty="0">
                <a:solidFill>
                  <a:schemeClr val="tx1"/>
                </a:solidFill>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26105843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Closing Slide, Burgun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BFC499-7777-ED46-B4FF-E01DEAB2CF31}"/>
              </a:ext>
            </a:extLst>
          </p:cNvPr>
          <p:cNvSpPr/>
          <p:nvPr userDrawn="1"/>
        </p:nvSpPr>
        <p:spPr>
          <a:xfrm>
            <a:off x="0" y="0"/>
            <a:ext cx="12192000" cy="68580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541DC8E-28E1-FE46-BD60-8F3EB6F943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938" y="5562600"/>
            <a:ext cx="1682496" cy="532917"/>
          </a:xfrm>
          <a:prstGeom prst="rect">
            <a:avLst/>
          </a:prstGeom>
        </p:spPr>
      </p:pic>
      <p:sp>
        <p:nvSpPr>
          <p:cNvPr id="6" name="TextBox 5">
            <a:extLst>
              <a:ext uri="{FF2B5EF4-FFF2-40B4-BE49-F238E27FC236}">
                <a16:creationId xmlns:a16="http://schemas.microsoft.com/office/drawing/2014/main" id="{F7882B12-C728-FD4D-A9EC-9ABF391F761B}"/>
              </a:ext>
            </a:extLst>
          </p:cNvPr>
          <p:cNvSpPr txBox="1"/>
          <p:nvPr userDrawn="1"/>
        </p:nvSpPr>
        <p:spPr>
          <a:xfrm>
            <a:off x="572938" y="6248400"/>
            <a:ext cx="1388201" cy="200055"/>
          </a:xfrm>
          <a:prstGeom prst="rect">
            <a:avLst/>
          </a:prstGeom>
          <a:noFill/>
        </p:spPr>
        <p:txBody>
          <a:bodyPr wrap="none" lIns="0" tIns="0" rIns="0" bIns="0" rtlCol="0">
            <a:noAutofit/>
          </a:bodyPr>
          <a:lstStyle/>
          <a:p>
            <a:pPr algn="l"/>
            <a:r>
              <a:rPr lang="en-US" sz="1300" dirty="0">
                <a:solidFill>
                  <a:schemeClr val="bg1"/>
                </a:solidFill>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28088532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6748272"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42546395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2-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8" name="Text Placeholder 6">
            <a:extLst>
              <a:ext uri="{FF2B5EF4-FFF2-40B4-BE49-F238E27FC236}">
                <a16:creationId xmlns:a16="http://schemas.microsoft.com/office/drawing/2014/main" id="{17390612-9893-42C2-82B9-D54A277015E1}"/>
              </a:ext>
            </a:extLst>
          </p:cNvPr>
          <p:cNvSpPr>
            <a:spLocks noGrp="1"/>
          </p:cNvSpPr>
          <p:nvPr>
            <p:ph type="body" sz="quarter" idx="12" hasCustomPrompt="1"/>
          </p:nvPr>
        </p:nvSpPr>
        <p:spPr>
          <a:xfrm>
            <a:off x="5261480" y="2001012"/>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24743756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3-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7DED62BB-5F8F-1546-BA38-8651824FF67A}"/>
              </a:ext>
            </a:extLst>
          </p:cNvPr>
          <p:cNvSpPr>
            <a:spLocks noGrp="1"/>
          </p:cNvSpPr>
          <p:nvPr>
            <p:ph type="body" sz="quarter" idx="12" hasCustomPrompt="1"/>
          </p:nvPr>
        </p:nvSpPr>
        <p:spPr>
          <a:xfrm>
            <a:off x="43434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Text Placeholder 6">
            <a:extLst>
              <a:ext uri="{FF2B5EF4-FFF2-40B4-BE49-F238E27FC236}">
                <a16:creationId xmlns:a16="http://schemas.microsoft.com/office/drawing/2014/main" id="{914F2D59-907B-EF41-8CA9-39F29BD1C55F}"/>
              </a:ext>
            </a:extLst>
          </p:cNvPr>
          <p:cNvSpPr>
            <a:spLocks noGrp="1"/>
          </p:cNvSpPr>
          <p:nvPr>
            <p:ph type="body" sz="quarter" idx="13" hasCustomPrompt="1"/>
          </p:nvPr>
        </p:nvSpPr>
        <p:spPr>
          <a:xfrm>
            <a:off x="81153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8654120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257800" y="2034066"/>
            <a:ext cx="6350649" cy="3959352"/>
          </a:xfrm>
          <a:solidFill>
            <a:schemeClr val="tx2"/>
          </a:solidFill>
        </p:spPr>
        <p:txBody>
          <a:bodyPr lIns="640080" tIns="1188720" rIns="0"/>
          <a:lstStyle>
            <a:lvl1pPr marL="0" indent="0">
              <a:spcAft>
                <a:spcPts val="0"/>
              </a:spcAft>
              <a:buNone/>
              <a:defRPr sz="32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35687274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612648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612648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7132320" y="580913"/>
            <a:ext cx="4476129" cy="5412505"/>
          </a:xfrm>
          <a:solidFill>
            <a:schemeClr val="tx2"/>
          </a:solidFill>
        </p:spPr>
        <p:txBody>
          <a:bodyPr lIns="182880" tIns="2011680" rIns="0"/>
          <a:lstStyle>
            <a:lvl1pPr marL="0" indent="0">
              <a:spcAft>
                <a:spcPts val="0"/>
              </a:spcAft>
              <a:buNone/>
              <a:defRPr sz="28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20390591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530352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5303520" cy="274320"/>
          </a:xfrm>
        </p:spPr>
        <p:txBody>
          <a:bodyPr/>
          <a:lstStyle>
            <a:lvl1pPr marL="0" indent="0">
              <a:spcAft>
                <a:spcPts val="0"/>
              </a:spcAft>
              <a:buNone/>
              <a:defRPr b="1">
                <a:latin typeface="Georgia" panose="02040502050405020303" pitchFamily="18" charset="0"/>
              </a:defRPr>
            </a:lvl1pPr>
          </a:lstStyle>
          <a:p>
            <a:pPr lvl="0"/>
            <a:r>
              <a:rPr lang="en-US" dirty="0"/>
              <a:t>Click to enter text</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6211614" y="0"/>
            <a:ext cx="5980386" cy="5969876"/>
          </a:xfrm>
          <a:solidFill>
            <a:schemeClr val="tx2"/>
          </a:solidFill>
        </p:spPr>
        <p:txBody>
          <a:bodyPr lIns="457200" tIns="2194560" rIns="0"/>
          <a:lstStyle>
            <a:lvl1pPr marL="0" indent="0">
              <a:spcAft>
                <a:spcPts val="0"/>
              </a:spcAft>
              <a:buNone/>
              <a:defRPr sz="32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4550579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ow of 4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4" name="Picture Placeholder 15">
            <a:extLst>
              <a:ext uri="{FF2B5EF4-FFF2-40B4-BE49-F238E27FC236}">
                <a16:creationId xmlns:a16="http://schemas.microsoft.com/office/drawing/2014/main" id="{29B77757-CAB0-4BE3-952D-1031024C1DFC}"/>
              </a:ext>
            </a:extLst>
          </p:cNvPr>
          <p:cNvSpPr>
            <a:spLocks noGrp="1"/>
          </p:cNvSpPr>
          <p:nvPr>
            <p:ph type="pic" sz="quarter" idx="11" hasCustomPrompt="1"/>
          </p:nvPr>
        </p:nvSpPr>
        <p:spPr>
          <a:xfrm>
            <a:off x="3384009"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7" name="Picture Placeholder 15">
            <a:extLst>
              <a:ext uri="{FF2B5EF4-FFF2-40B4-BE49-F238E27FC236}">
                <a16:creationId xmlns:a16="http://schemas.microsoft.com/office/drawing/2014/main" id="{578A28A4-CF63-4FB0-93A7-EBBA66EDC75C}"/>
              </a:ext>
            </a:extLst>
          </p:cNvPr>
          <p:cNvSpPr>
            <a:spLocks noGrp="1"/>
          </p:cNvSpPr>
          <p:nvPr>
            <p:ph type="pic" sz="quarter" idx="13" hasCustomPrompt="1"/>
          </p:nvPr>
        </p:nvSpPr>
        <p:spPr>
          <a:xfrm>
            <a:off x="6196377"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8" name="Picture Placeholder 15">
            <a:extLst>
              <a:ext uri="{FF2B5EF4-FFF2-40B4-BE49-F238E27FC236}">
                <a16:creationId xmlns:a16="http://schemas.microsoft.com/office/drawing/2014/main" id="{A841DA15-CC85-4203-A8F1-D114A658115E}"/>
              </a:ext>
            </a:extLst>
          </p:cNvPr>
          <p:cNvSpPr>
            <a:spLocks noGrp="1"/>
          </p:cNvSpPr>
          <p:nvPr>
            <p:ph type="pic" sz="quarter" idx="14" hasCustomPrompt="1"/>
          </p:nvPr>
        </p:nvSpPr>
        <p:spPr>
          <a:xfrm>
            <a:off x="9008745" y="2045970"/>
            <a:ext cx="2599704"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08745"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1816422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accent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18762597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ow of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4" name="Picture Placeholder 15">
            <a:extLst>
              <a:ext uri="{FF2B5EF4-FFF2-40B4-BE49-F238E27FC236}">
                <a16:creationId xmlns:a16="http://schemas.microsoft.com/office/drawing/2014/main" id="{29B77757-CAB0-4BE3-952D-1031024C1DFC}"/>
              </a:ext>
            </a:extLst>
          </p:cNvPr>
          <p:cNvSpPr>
            <a:spLocks noGrp="1"/>
          </p:cNvSpPr>
          <p:nvPr>
            <p:ph type="pic" sz="quarter" idx="11" hasCustomPrompt="1"/>
          </p:nvPr>
        </p:nvSpPr>
        <p:spPr>
          <a:xfrm>
            <a:off x="4321563" y="2045969"/>
            <a:ext cx="3538728" cy="3191256"/>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69"/>
            <a:ext cx="3538728" cy="3191256"/>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8" name="Picture Placeholder 15">
            <a:extLst>
              <a:ext uri="{FF2B5EF4-FFF2-40B4-BE49-F238E27FC236}">
                <a16:creationId xmlns:a16="http://schemas.microsoft.com/office/drawing/2014/main" id="{A841DA15-CC85-4203-A8F1-D114A658115E}"/>
              </a:ext>
            </a:extLst>
          </p:cNvPr>
          <p:cNvSpPr>
            <a:spLocks noGrp="1"/>
          </p:cNvSpPr>
          <p:nvPr>
            <p:ph type="pic" sz="quarter" idx="14" hasCustomPrompt="1"/>
          </p:nvPr>
        </p:nvSpPr>
        <p:spPr>
          <a:xfrm>
            <a:off x="8071486" y="2045970"/>
            <a:ext cx="3536964" cy="3192780"/>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563"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563"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1486"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1486"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29712300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ow of 6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8" name="Picture Placeholder 15">
            <a:extLst>
              <a:ext uri="{FF2B5EF4-FFF2-40B4-BE49-F238E27FC236}">
                <a16:creationId xmlns:a16="http://schemas.microsoft.com/office/drawing/2014/main" id="{FC62AE94-F79E-4583-B8BD-55DC2B03B496}"/>
              </a:ext>
            </a:extLst>
          </p:cNvPr>
          <p:cNvSpPr>
            <a:spLocks noGrp="1"/>
          </p:cNvSpPr>
          <p:nvPr>
            <p:ph type="pic" sz="quarter" idx="17" hasCustomPrompt="1"/>
          </p:nvPr>
        </p:nvSpPr>
        <p:spPr>
          <a:xfrm>
            <a:off x="2442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1" name="Picture Placeholder 15">
            <a:extLst>
              <a:ext uri="{FF2B5EF4-FFF2-40B4-BE49-F238E27FC236}">
                <a16:creationId xmlns:a16="http://schemas.microsoft.com/office/drawing/2014/main" id="{9AACB5DD-B317-440E-B6A5-F3DE8733615E}"/>
              </a:ext>
            </a:extLst>
          </p:cNvPr>
          <p:cNvSpPr>
            <a:spLocks noGrp="1"/>
          </p:cNvSpPr>
          <p:nvPr>
            <p:ph type="pic" sz="quarter" idx="20" hasCustomPrompt="1"/>
          </p:nvPr>
        </p:nvSpPr>
        <p:spPr>
          <a:xfrm>
            <a:off x="4313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4" name="Picture Placeholder 15">
            <a:extLst>
              <a:ext uri="{FF2B5EF4-FFF2-40B4-BE49-F238E27FC236}">
                <a16:creationId xmlns:a16="http://schemas.microsoft.com/office/drawing/2014/main" id="{CCD12271-BA7C-473A-A05B-B9A774A70225}"/>
              </a:ext>
            </a:extLst>
          </p:cNvPr>
          <p:cNvSpPr>
            <a:spLocks noGrp="1"/>
          </p:cNvSpPr>
          <p:nvPr>
            <p:ph type="pic" sz="quarter" idx="23" hasCustomPrompt="1"/>
          </p:nvPr>
        </p:nvSpPr>
        <p:spPr>
          <a:xfrm>
            <a:off x="6184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7" name="Picture Placeholder 15">
            <a:extLst>
              <a:ext uri="{FF2B5EF4-FFF2-40B4-BE49-F238E27FC236}">
                <a16:creationId xmlns:a16="http://schemas.microsoft.com/office/drawing/2014/main" id="{9AB5F575-471E-4FFE-A2A9-A1C82BCA802D}"/>
              </a:ext>
            </a:extLst>
          </p:cNvPr>
          <p:cNvSpPr>
            <a:spLocks noGrp="1"/>
          </p:cNvSpPr>
          <p:nvPr>
            <p:ph type="pic" sz="quarter" idx="26" hasCustomPrompt="1"/>
          </p:nvPr>
        </p:nvSpPr>
        <p:spPr>
          <a:xfrm>
            <a:off x="8055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0" name="Picture Placeholder 15">
            <a:extLst>
              <a:ext uri="{FF2B5EF4-FFF2-40B4-BE49-F238E27FC236}">
                <a16:creationId xmlns:a16="http://schemas.microsoft.com/office/drawing/2014/main" id="{57ECE6A2-D599-47BE-A668-9FFF5ED8FDC0}"/>
              </a:ext>
            </a:extLst>
          </p:cNvPr>
          <p:cNvSpPr>
            <a:spLocks noGrp="1"/>
          </p:cNvSpPr>
          <p:nvPr>
            <p:ph type="pic" sz="quarter" idx="29" hasCustomPrompt="1"/>
          </p:nvPr>
        </p:nvSpPr>
        <p:spPr>
          <a:xfrm>
            <a:off x="9926639"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4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475"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16347980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Grid - Gr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2669086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Grid - Dark 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958080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Grid - 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9388879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Grid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273735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ow of 3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10">
            <a:extLst>
              <a:ext uri="{FF2B5EF4-FFF2-40B4-BE49-F238E27FC236}">
                <a16:creationId xmlns:a16="http://schemas.microsoft.com/office/drawing/2014/main" id="{DB869BD3-84E3-4499-8F3F-D43EE9336E3A}"/>
              </a:ext>
            </a:extLst>
          </p:cNvPr>
          <p:cNvSpPr>
            <a:spLocks noGrp="1"/>
          </p:cNvSpPr>
          <p:nvPr>
            <p:ph type="body" sz="quarter" idx="25" hasCustomPrompt="1"/>
          </p:nvPr>
        </p:nvSpPr>
        <p:spPr>
          <a:xfrm>
            <a:off x="571641" y="2043303"/>
            <a:ext cx="3538728" cy="3191256"/>
          </a:xfrm>
        </p:spPr>
        <p:txBody>
          <a:bodyPr/>
          <a:lstStyle>
            <a:lvl1pPr marL="0" indent="0">
              <a:buNone/>
              <a:defRPr/>
            </a:lvl1pPr>
          </a:lstStyle>
          <a:p>
            <a:pPr lvl="0"/>
            <a:r>
              <a:rPr lang="en-US" dirty="0"/>
              <a:t> </a:t>
            </a:r>
          </a:p>
        </p:txBody>
      </p:sp>
      <p:sp>
        <p:nvSpPr>
          <p:cNvPr id="15" name="Picture Placeholder 15">
            <a:extLst>
              <a:ext uri="{FF2B5EF4-FFF2-40B4-BE49-F238E27FC236}">
                <a16:creationId xmlns:a16="http://schemas.microsoft.com/office/drawing/2014/main" id="{5B535610-1DEF-4D37-A34C-3EC5007F7B04}"/>
              </a:ext>
            </a:extLst>
          </p:cNvPr>
          <p:cNvSpPr>
            <a:spLocks noGrp="1"/>
          </p:cNvSpPr>
          <p:nvPr>
            <p:ph type="pic" sz="quarter" idx="12" hasCustomPrompt="1"/>
          </p:nvPr>
        </p:nvSpPr>
        <p:spPr>
          <a:xfrm>
            <a:off x="1426605"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18" name="Text Placeholder 10">
            <a:extLst>
              <a:ext uri="{FF2B5EF4-FFF2-40B4-BE49-F238E27FC236}">
                <a16:creationId xmlns:a16="http://schemas.microsoft.com/office/drawing/2014/main" id="{34BC903A-196D-4107-8A39-5CD53E66E088}"/>
              </a:ext>
            </a:extLst>
          </p:cNvPr>
          <p:cNvSpPr>
            <a:spLocks noGrp="1"/>
          </p:cNvSpPr>
          <p:nvPr>
            <p:ph type="body" sz="quarter" idx="26" hasCustomPrompt="1"/>
          </p:nvPr>
        </p:nvSpPr>
        <p:spPr>
          <a:xfrm>
            <a:off x="4321122" y="2043303"/>
            <a:ext cx="3538728" cy="3191256"/>
          </a:xfrm>
        </p:spPr>
        <p:txBody>
          <a:bodyPr/>
          <a:lstStyle>
            <a:lvl1pPr marL="0" indent="0">
              <a:buNone/>
              <a:defRPr/>
            </a:lvl1pPr>
          </a:lstStyle>
          <a:p>
            <a:pPr lvl="0"/>
            <a:r>
              <a:rPr lang="en-US" dirty="0"/>
              <a:t> </a:t>
            </a:r>
          </a:p>
        </p:txBody>
      </p:sp>
      <p:sp>
        <p:nvSpPr>
          <p:cNvPr id="19" name="Picture Placeholder 15">
            <a:extLst>
              <a:ext uri="{FF2B5EF4-FFF2-40B4-BE49-F238E27FC236}">
                <a16:creationId xmlns:a16="http://schemas.microsoft.com/office/drawing/2014/main" id="{606DA10F-E610-45D1-9644-FDB58AFBFCEE}"/>
              </a:ext>
            </a:extLst>
          </p:cNvPr>
          <p:cNvSpPr>
            <a:spLocks noGrp="1"/>
          </p:cNvSpPr>
          <p:nvPr>
            <p:ph type="pic" sz="quarter" idx="27" hasCustomPrompt="1"/>
          </p:nvPr>
        </p:nvSpPr>
        <p:spPr>
          <a:xfrm>
            <a:off x="5176086"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4B523119-B5EE-4A0F-80AE-DB213154CB79}"/>
              </a:ext>
            </a:extLst>
          </p:cNvPr>
          <p:cNvSpPr>
            <a:spLocks noGrp="1"/>
          </p:cNvSpPr>
          <p:nvPr>
            <p:ph type="body" sz="quarter" idx="28" hasCustomPrompt="1"/>
          </p:nvPr>
        </p:nvSpPr>
        <p:spPr>
          <a:xfrm>
            <a:off x="8070603" y="2043303"/>
            <a:ext cx="3538728" cy="3191256"/>
          </a:xfrm>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96D74AB2-7228-46B5-BA46-3981AC9ACA9E}"/>
              </a:ext>
            </a:extLst>
          </p:cNvPr>
          <p:cNvSpPr>
            <a:spLocks noGrp="1"/>
          </p:cNvSpPr>
          <p:nvPr>
            <p:ph type="pic" sz="quarter" idx="29" hasCustomPrompt="1"/>
          </p:nvPr>
        </p:nvSpPr>
        <p:spPr>
          <a:xfrm>
            <a:off x="8925567"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32453014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ow of 3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10">
            <a:extLst>
              <a:ext uri="{FF2B5EF4-FFF2-40B4-BE49-F238E27FC236}">
                <a16:creationId xmlns:a16="http://schemas.microsoft.com/office/drawing/2014/main" id="{DB869BD3-84E3-4499-8F3F-D43EE9336E3A}"/>
              </a:ext>
            </a:extLst>
          </p:cNvPr>
          <p:cNvSpPr>
            <a:spLocks noGrp="1"/>
          </p:cNvSpPr>
          <p:nvPr>
            <p:ph type="body" sz="quarter" idx="25" hasCustomPrompt="1"/>
          </p:nvPr>
        </p:nvSpPr>
        <p:spPr>
          <a:xfrm>
            <a:off x="571641" y="2043303"/>
            <a:ext cx="3538728" cy="3191256"/>
          </a:xfrm>
          <a:solidFill>
            <a:schemeClr val="accent1"/>
          </a:solidFill>
          <a:ln w="12700">
            <a:noFill/>
          </a:ln>
        </p:spPr>
        <p:txBody>
          <a:bodyPr/>
          <a:lstStyle>
            <a:lvl1pPr marL="0" indent="0">
              <a:buNone/>
              <a:defRPr/>
            </a:lvl1pPr>
          </a:lstStyle>
          <a:p>
            <a:pPr lvl="0"/>
            <a:r>
              <a:rPr lang="en-US" dirty="0"/>
              <a:t> </a:t>
            </a:r>
          </a:p>
        </p:txBody>
      </p:sp>
      <p:sp>
        <p:nvSpPr>
          <p:cNvPr id="15" name="Picture Placeholder 15">
            <a:extLst>
              <a:ext uri="{FF2B5EF4-FFF2-40B4-BE49-F238E27FC236}">
                <a16:creationId xmlns:a16="http://schemas.microsoft.com/office/drawing/2014/main" id="{5B535610-1DEF-4D37-A34C-3EC5007F7B04}"/>
              </a:ext>
            </a:extLst>
          </p:cNvPr>
          <p:cNvSpPr>
            <a:spLocks noGrp="1"/>
          </p:cNvSpPr>
          <p:nvPr>
            <p:ph type="pic" sz="quarter" idx="12" hasCustomPrompt="1"/>
          </p:nvPr>
        </p:nvSpPr>
        <p:spPr>
          <a:xfrm>
            <a:off x="1426605"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18" name="Text Placeholder 10">
            <a:extLst>
              <a:ext uri="{FF2B5EF4-FFF2-40B4-BE49-F238E27FC236}">
                <a16:creationId xmlns:a16="http://schemas.microsoft.com/office/drawing/2014/main" id="{34BC903A-196D-4107-8A39-5CD53E66E088}"/>
              </a:ext>
            </a:extLst>
          </p:cNvPr>
          <p:cNvSpPr>
            <a:spLocks noGrp="1"/>
          </p:cNvSpPr>
          <p:nvPr>
            <p:ph type="body" sz="quarter" idx="26" hasCustomPrompt="1"/>
          </p:nvPr>
        </p:nvSpPr>
        <p:spPr>
          <a:xfrm>
            <a:off x="4321122" y="2043303"/>
            <a:ext cx="3538728" cy="3191256"/>
          </a:xfrm>
          <a:solidFill>
            <a:schemeClr val="accent4"/>
          </a:solidFill>
          <a:ln w="12700">
            <a:noFill/>
          </a:ln>
        </p:spPr>
        <p:txBody>
          <a:bodyPr/>
          <a:lstStyle>
            <a:lvl1pPr marL="0" indent="0">
              <a:buNone/>
              <a:defRPr/>
            </a:lvl1pPr>
          </a:lstStyle>
          <a:p>
            <a:pPr lvl="0"/>
            <a:r>
              <a:rPr lang="en-US" dirty="0"/>
              <a:t> </a:t>
            </a:r>
          </a:p>
        </p:txBody>
      </p:sp>
      <p:sp>
        <p:nvSpPr>
          <p:cNvPr id="19" name="Picture Placeholder 15">
            <a:extLst>
              <a:ext uri="{FF2B5EF4-FFF2-40B4-BE49-F238E27FC236}">
                <a16:creationId xmlns:a16="http://schemas.microsoft.com/office/drawing/2014/main" id="{606DA10F-E610-45D1-9644-FDB58AFBFCEE}"/>
              </a:ext>
            </a:extLst>
          </p:cNvPr>
          <p:cNvSpPr>
            <a:spLocks noGrp="1"/>
          </p:cNvSpPr>
          <p:nvPr>
            <p:ph type="pic" sz="quarter" idx="27" hasCustomPrompt="1"/>
          </p:nvPr>
        </p:nvSpPr>
        <p:spPr>
          <a:xfrm>
            <a:off x="5176086"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4B523119-B5EE-4A0F-80AE-DB213154CB79}"/>
              </a:ext>
            </a:extLst>
          </p:cNvPr>
          <p:cNvSpPr>
            <a:spLocks noGrp="1"/>
          </p:cNvSpPr>
          <p:nvPr>
            <p:ph type="body" sz="quarter" idx="28" hasCustomPrompt="1"/>
          </p:nvPr>
        </p:nvSpPr>
        <p:spPr>
          <a:xfrm>
            <a:off x="8070603" y="2043303"/>
            <a:ext cx="3538728" cy="3191256"/>
          </a:xfrm>
          <a:solidFill>
            <a:schemeClr val="accent1"/>
          </a:solidFill>
          <a:ln w="12700">
            <a:noFill/>
          </a:ln>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96D74AB2-7228-46B5-BA46-3981AC9ACA9E}"/>
              </a:ext>
            </a:extLst>
          </p:cNvPr>
          <p:cNvSpPr>
            <a:spLocks noGrp="1"/>
          </p:cNvSpPr>
          <p:nvPr>
            <p:ph type="pic" sz="quarter" idx="29" hasCustomPrompt="1"/>
          </p:nvPr>
        </p:nvSpPr>
        <p:spPr>
          <a:xfrm>
            <a:off x="8925567"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11436370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ow of 4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sz="1000" dirty="0"/>
              <a:t>Edit title, Georgia Bold</a:t>
            </a:r>
            <a:endParaRPr lang="en-US" dirty="0"/>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9" name="Text Placeholder 10">
            <a:extLst>
              <a:ext uri="{FF2B5EF4-FFF2-40B4-BE49-F238E27FC236}">
                <a16:creationId xmlns:a16="http://schemas.microsoft.com/office/drawing/2014/main" id="{2ED63FA0-A367-48A9-BC35-4820639C1B26}"/>
              </a:ext>
            </a:extLst>
          </p:cNvPr>
          <p:cNvSpPr>
            <a:spLocks noGrp="1"/>
          </p:cNvSpPr>
          <p:nvPr>
            <p:ph type="body" sz="quarter" idx="25" hasCustomPrompt="1"/>
          </p:nvPr>
        </p:nvSpPr>
        <p:spPr>
          <a:xfrm>
            <a:off x="571641" y="2043303"/>
            <a:ext cx="2596896" cy="2359152"/>
          </a:xfrm>
        </p:spPr>
        <p:txBody>
          <a:bodyPr/>
          <a:lstStyle>
            <a:lvl1pPr marL="0" indent="0">
              <a:buNone/>
              <a:defRPr/>
            </a:lvl1pPr>
          </a:lstStyle>
          <a:p>
            <a:pPr lvl="0"/>
            <a:r>
              <a:rPr lang="en-US" dirty="0"/>
              <a:t> </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1138569"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1DDCFC2F-8C22-40A6-8BFF-C64182AB9C09}"/>
              </a:ext>
            </a:extLst>
          </p:cNvPr>
          <p:cNvSpPr>
            <a:spLocks noGrp="1"/>
          </p:cNvSpPr>
          <p:nvPr>
            <p:ph type="body" sz="quarter" idx="26" hasCustomPrompt="1"/>
          </p:nvPr>
        </p:nvSpPr>
        <p:spPr>
          <a:xfrm>
            <a:off x="3384945" y="2043303"/>
            <a:ext cx="2596896" cy="2359152"/>
          </a:xfrm>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B392DAB4-17AB-40B1-8C8F-F9C0DAA52B3A}"/>
              </a:ext>
            </a:extLst>
          </p:cNvPr>
          <p:cNvSpPr>
            <a:spLocks noGrp="1"/>
          </p:cNvSpPr>
          <p:nvPr>
            <p:ph type="pic" sz="quarter" idx="27" hasCustomPrompt="1"/>
          </p:nvPr>
        </p:nvSpPr>
        <p:spPr>
          <a:xfrm>
            <a:off x="3951873"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2" name="Text Placeholder 10">
            <a:extLst>
              <a:ext uri="{FF2B5EF4-FFF2-40B4-BE49-F238E27FC236}">
                <a16:creationId xmlns:a16="http://schemas.microsoft.com/office/drawing/2014/main" id="{4B64CA84-8984-4F28-A326-008FA275B396}"/>
              </a:ext>
            </a:extLst>
          </p:cNvPr>
          <p:cNvSpPr>
            <a:spLocks noGrp="1"/>
          </p:cNvSpPr>
          <p:nvPr>
            <p:ph type="body" sz="quarter" idx="28" hasCustomPrompt="1"/>
          </p:nvPr>
        </p:nvSpPr>
        <p:spPr>
          <a:xfrm>
            <a:off x="6198249" y="2043303"/>
            <a:ext cx="2596896" cy="2359152"/>
          </a:xfrm>
        </p:spPr>
        <p:txBody>
          <a:bodyPr/>
          <a:lstStyle>
            <a:lvl1pPr marL="0" indent="0">
              <a:buNone/>
              <a:defRPr/>
            </a:lvl1pPr>
          </a:lstStyle>
          <a:p>
            <a:pPr lvl="0"/>
            <a:r>
              <a:rPr lang="en-US" dirty="0"/>
              <a:t> </a:t>
            </a:r>
          </a:p>
        </p:txBody>
      </p:sp>
      <p:sp>
        <p:nvSpPr>
          <p:cNvPr id="23" name="Picture Placeholder 15">
            <a:extLst>
              <a:ext uri="{FF2B5EF4-FFF2-40B4-BE49-F238E27FC236}">
                <a16:creationId xmlns:a16="http://schemas.microsoft.com/office/drawing/2014/main" id="{8493613E-4406-4C2A-A5DE-409170FE6228}"/>
              </a:ext>
            </a:extLst>
          </p:cNvPr>
          <p:cNvSpPr>
            <a:spLocks noGrp="1"/>
          </p:cNvSpPr>
          <p:nvPr>
            <p:ph type="pic" sz="quarter" idx="29" hasCustomPrompt="1"/>
          </p:nvPr>
        </p:nvSpPr>
        <p:spPr>
          <a:xfrm>
            <a:off x="67651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4" name="Text Placeholder 10">
            <a:extLst>
              <a:ext uri="{FF2B5EF4-FFF2-40B4-BE49-F238E27FC236}">
                <a16:creationId xmlns:a16="http://schemas.microsoft.com/office/drawing/2014/main" id="{1ABE3A27-5DAC-4CC0-A6C4-5215A8F07337}"/>
              </a:ext>
            </a:extLst>
          </p:cNvPr>
          <p:cNvSpPr>
            <a:spLocks noGrp="1"/>
          </p:cNvSpPr>
          <p:nvPr>
            <p:ph type="body" sz="quarter" idx="30" hasCustomPrompt="1"/>
          </p:nvPr>
        </p:nvSpPr>
        <p:spPr>
          <a:xfrm>
            <a:off x="9010149" y="2043303"/>
            <a:ext cx="2596896" cy="2359152"/>
          </a:xfrm>
        </p:spPr>
        <p:txBody>
          <a:bodyPr/>
          <a:lstStyle>
            <a:lvl1pPr marL="0" indent="0">
              <a:buNone/>
              <a:defRPr/>
            </a:lvl1pPr>
          </a:lstStyle>
          <a:p>
            <a:pPr lvl="0"/>
            <a:r>
              <a:rPr lang="en-US" dirty="0"/>
              <a:t> </a:t>
            </a:r>
          </a:p>
        </p:txBody>
      </p:sp>
      <p:sp>
        <p:nvSpPr>
          <p:cNvPr id="25" name="Picture Placeholder 15">
            <a:extLst>
              <a:ext uri="{FF2B5EF4-FFF2-40B4-BE49-F238E27FC236}">
                <a16:creationId xmlns:a16="http://schemas.microsoft.com/office/drawing/2014/main" id="{F067FF5B-D267-4C31-9DFA-B29392C609C7}"/>
              </a:ext>
            </a:extLst>
          </p:cNvPr>
          <p:cNvSpPr>
            <a:spLocks noGrp="1"/>
          </p:cNvSpPr>
          <p:nvPr>
            <p:ph type="pic" sz="quarter" idx="31" hasCustomPrompt="1"/>
          </p:nvPr>
        </p:nvSpPr>
        <p:spPr>
          <a:xfrm>
            <a:off x="95770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30151537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ow of 4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sz="1000" dirty="0"/>
              <a:t>Edit title, Georgia Bold</a:t>
            </a:r>
            <a:endParaRPr lang="en-US" dirty="0"/>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9" name="Text Placeholder 10">
            <a:extLst>
              <a:ext uri="{FF2B5EF4-FFF2-40B4-BE49-F238E27FC236}">
                <a16:creationId xmlns:a16="http://schemas.microsoft.com/office/drawing/2014/main" id="{2ED63FA0-A367-48A9-BC35-4820639C1B26}"/>
              </a:ext>
            </a:extLst>
          </p:cNvPr>
          <p:cNvSpPr>
            <a:spLocks noGrp="1"/>
          </p:cNvSpPr>
          <p:nvPr>
            <p:ph type="body" sz="quarter" idx="25" hasCustomPrompt="1"/>
          </p:nvPr>
        </p:nvSpPr>
        <p:spPr>
          <a:xfrm>
            <a:off x="571641" y="2043303"/>
            <a:ext cx="2596896" cy="2359152"/>
          </a:xfrm>
          <a:solidFill>
            <a:schemeClr val="accent1"/>
          </a:solidFill>
          <a:ln w="12700">
            <a:noFill/>
          </a:ln>
        </p:spPr>
        <p:txBody>
          <a:bodyPr/>
          <a:lstStyle>
            <a:lvl1pPr marL="0" indent="0">
              <a:buNone/>
              <a:defRPr/>
            </a:lvl1pPr>
          </a:lstStyle>
          <a:p>
            <a:pPr lvl="0"/>
            <a:r>
              <a:rPr lang="en-US" dirty="0"/>
              <a:t> </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1138569"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1DDCFC2F-8C22-40A6-8BFF-C64182AB9C09}"/>
              </a:ext>
            </a:extLst>
          </p:cNvPr>
          <p:cNvSpPr>
            <a:spLocks noGrp="1"/>
          </p:cNvSpPr>
          <p:nvPr>
            <p:ph type="body" sz="quarter" idx="26" hasCustomPrompt="1"/>
          </p:nvPr>
        </p:nvSpPr>
        <p:spPr>
          <a:xfrm>
            <a:off x="3384945" y="2043303"/>
            <a:ext cx="2596896" cy="2359152"/>
          </a:xfrm>
          <a:solidFill>
            <a:schemeClr val="accent4"/>
          </a:solidFill>
          <a:ln w="12700">
            <a:noFill/>
          </a:ln>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B392DAB4-17AB-40B1-8C8F-F9C0DAA52B3A}"/>
              </a:ext>
            </a:extLst>
          </p:cNvPr>
          <p:cNvSpPr>
            <a:spLocks noGrp="1"/>
          </p:cNvSpPr>
          <p:nvPr>
            <p:ph type="pic" sz="quarter" idx="27" hasCustomPrompt="1"/>
          </p:nvPr>
        </p:nvSpPr>
        <p:spPr>
          <a:xfrm>
            <a:off x="3951873"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2" name="Text Placeholder 10">
            <a:extLst>
              <a:ext uri="{FF2B5EF4-FFF2-40B4-BE49-F238E27FC236}">
                <a16:creationId xmlns:a16="http://schemas.microsoft.com/office/drawing/2014/main" id="{4B64CA84-8984-4F28-A326-008FA275B396}"/>
              </a:ext>
            </a:extLst>
          </p:cNvPr>
          <p:cNvSpPr>
            <a:spLocks noGrp="1"/>
          </p:cNvSpPr>
          <p:nvPr>
            <p:ph type="body" sz="quarter" idx="28" hasCustomPrompt="1"/>
          </p:nvPr>
        </p:nvSpPr>
        <p:spPr>
          <a:xfrm>
            <a:off x="6198249" y="2043303"/>
            <a:ext cx="2596896" cy="2359152"/>
          </a:xfrm>
          <a:solidFill>
            <a:schemeClr val="accent1"/>
          </a:solidFill>
          <a:ln w="12700">
            <a:noFill/>
          </a:ln>
        </p:spPr>
        <p:txBody>
          <a:bodyPr/>
          <a:lstStyle>
            <a:lvl1pPr marL="0" indent="0">
              <a:buNone/>
              <a:defRPr/>
            </a:lvl1pPr>
          </a:lstStyle>
          <a:p>
            <a:pPr lvl="0"/>
            <a:r>
              <a:rPr lang="en-US" dirty="0"/>
              <a:t> </a:t>
            </a:r>
          </a:p>
        </p:txBody>
      </p:sp>
      <p:sp>
        <p:nvSpPr>
          <p:cNvPr id="23" name="Picture Placeholder 15">
            <a:extLst>
              <a:ext uri="{FF2B5EF4-FFF2-40B4-BE49-F238E27FC236}">
                <a16:creationId xmlns:a16="http://schemas.microsoft.com/office/drawing/2014/main" id="{8493613E-4406-4C2A-A5DE-409170FE6228}"/>
              </a:ext>
            </a:extLst>
          </p:cNvPr>
          <p:cNvSpPr>
            <a:spLocks noGrp="1"/>
          </p:cNvSpPr>
          <p:nvPr>
            <p:ph type="pic" sz="quarter" idx="29" hasCustomPrompt="1"/>
          </p:nvPr>
        </p:nvSpPr>
        <p:spPr>
          <a:xfrm>
            <a:off x="67651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4" name="Text Placeholder 10">
            <a:extLst>
              <a:ext uri="{FF2B5EF4-FFF2-40B4-BE49-F238E27FC236}">
                <a16:creationId xmlns:a16="http://schemas.microsoft.com/office/drawing/2014/main" id="{1ABE3A27-5DAC-4CC0-A6C4-5215A8F07337}"/>
              </a:ext>
            </a:extLst>
          </p:cNvPr>
          <p:cNvSpPr>
            <a:spLocks noGrp="1"/>
          </p:cNvSpPr>
          <p:nvPr>
            <p:ph type="body" sz="quarter" idx="30" hasCustomPrompt="1"/>
          </p:nvPr>
        </p:nvSpPr>
        <p:spPr>
          <a:xfrm>
            <a:off x="9010149" y="2043303"/>
            <a:ext cx="2596896" cy="2359152"/>
          </a:xfrm>
          <a:solidFill>
            <a:schemeClr val="accent4"/>
          </a:solidFill>
          <a:ln w="12700">
            <a:noFill/>
          </a:ln>
        </p:spPr>
        <p:txBody>
          <a:bodyPr/>
          <a:lstStyle>
            <a:lvl1pPr marL="0" indent="0">
              <a:buNone/>
              <a:defRPr/>
            </a:lvl1pPr>
          </a:lstStyle>
          <a:p>
            <a:pPr lvl="0"/>
            <a:r>
              <a:rPr lang="en-US" dirty="0"/>
              <a:t> </a:t>
            </a:r>
          </a:p>
        </p:txBody>
      </p:sp>
      <p:sp>
        <p:nvSpPr>
          <p:cNvPr id="25" name="Picture Placeholder 15">
            <a:extLst>
              <a:ext uri="{FF2B5EF4-FFF2-40B4-BE49-F238E27FC236}">
                <a16:creationId xmlns:a16="http://schemas.microsoft.com/office/drawing/2014/main" id="{F067FF5B-D267-4C31-9DFA-B29392C609C7}"/>
              </a:ext>
            </a:extLst>
          </p:cNvPr>
          <p:cNvSpPr>
            <a:spLocks noGrp="1"/>
          </p:cNvSpPr>
          <p:nvPr>
            <p:ph type="pic" sz="quarter" idx="31" hasCustomPrompt="1"/>
          </p:nvPr>
        </p:nvSpPr>
        <p:spPr>
          <a:xfrm>
            <a:off x="95770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152089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Dark Burgundy">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37042542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ow of 6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3" name="Text Placeholder 10">
            <a:extLst>
              <a:ext uri="{FF2B5EF4-FFF2-40B4-BE49-F238E27FC236}">
                <a16:creationId xmlns:a16="http://schemas.microsoft.com/office/drawing/2014/main" id="{49FD93F0-B110-4F65-A152-206996A1F016}"/>
              </a:ext>
            </a:extLst>
          </p:cNvPr>
          <p:cNvSpPr>
            <a:spLocks noGrp="1"/>
          </p:cNvSpPr>
          <p:nvPr>
            <p:ph type="body" sz="quarter" idx="32" hasCustomPrompt="1"/>
          </p:nvPr>
        </p:nvSpPr>
        <p:spPr>
          <a:xfrm>
            <a:off x="571641" y="2043303"/>
            <a:ext cx="1682496" cy="1517904"/>
          </a:xfrm>
        </p:spPr>
        <p:txBody>
          <a:bodyPr/>
          <a:lstStyle>
            <a:lvl1pPr marL="0" indent="0">
              <a:buNone/>
              <a:defRPr/>
            </a:lvl1pPr>
          </a:lstStyle>
          <a:p>
            <a:pPr lvl="0"/>
            <a:r>
              <a:rPr lang="en-US" dirty="0"/>
              <a:t> </a:t>
            </a:r>
          </a:p>
        </p:txBody>
      </p:sp>
      <p:sp>
        <p:nvSpPr>
          <p:cNvPr id="34" name="Picture Placeholder 15">
            <a:extLst>
              <a:ext uri="{FF2B5EF4-FFF2-40B4-BE49-F238E27FC236}">
                <a16:creationId xmlns:a16="http://schemas.microsoft.com/office/drawing/2014/main" id="{7D35E695-B251-4999-BECC-8037D30C18C1}"/>
              </a:ext>
            </a:extLst>
          </p:cNvPr>
          <p:cNvSpPr>
            <a:spLocks noGrp="1"/>
          </p:cNvSpPr>
          <p:nvPr>
            <p:ph type="pic" sz="quarter" idx="12" hasCustomPrompt="1"/>
          </p:nvPr>
        </p:nvSpPr>
        <p:spPr>
          <a:xfrm>
            <a:off x="86424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5" name="Text Placeholder 10">
            <a:extLst>
              <a:ext uri="{FF2B5EF4-FFF2-40B4-BE49-F238E27FC236}">
                <a16:creationId xmlns:a16="http://schemas.microsoft.com/office/drawing/2014/main" id="{BEF02564-5D82-4B6F-B882-6E57FF1DF8ED}"/>
              </a:ext>
            </a:extLst>
          </p:cNvPr>
          <p:cNvSpPr>
            <a:spLocks noGrp="1"/>
          </p:cNvSpPr>
          <p:nvPr>
            <p:ph type="body" sz="quarter" idx="33" hasCustomPrompt="1"/>
          </p:nvPr>
        </p:nvSpPr>
        <p:spPr>
          <a:xfrm>
            <a:off x="2442536" y="2043303"/>
            <a:ext cx="1682496" cy="1517904"/>
          </a:xfrm>
        </p:spPr>
        <p:txBody>
          <a:bodyPr/>
          <a:lstStyle>
            <a:lvl1pPr marL="0" indent="0">
              <a:buNone/>
              <a:defRPr/>
            </a:lvl1pPr>
          </a:lstStyle>
          <a:p>
            <a:pPr lvl="0"/>
            <a:r>
              <a:rPr lang="en-US" dirty="0"/>
              <a:t> </a:t>
            </a:r>
          </a:p>
        </p:txBody>
      </p:sp>
      <p:sp>
        <p:nvSpPr>
          <p:cNvPr id="36" name="Picture Placeholder 15">
            <a:extLst>
              <a:ext uri="{FF2B5EF4-FFF2-40B4-BE49-F238E27FC236}">
                <a16:creationId xmlns:a16="http://schemas.microsoft.com/office/drawing/2014/main" id="{EB805D6F-BE1D-4C95-B69A-75C49595DC4D}"/>
              </a:ext>
            </a:extLst>
          </p:cNvPr>
          <p:cNvSpPr>
            <a:spLocks noGrp="1"/>
          </p:cNvSpPr>
          <p:nvPr>
            <p:ph type="pic" sz="quarter" idx="34" hasCustomPrompt="1"/>
          </p:nvPr>
        </p:nvSpPr>
        <p:spPr>
          <a:xfrm>
            <a:off x="273514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7" name="Text Placeholder 10">
            <a:extLst>
              <a:ext uri="{FF2B5EF4-FFF2-40B4-BE49-F238E27FC236}">
                <a16:creationId xmlns:a16="http://schemas.microsoft.com/office/drawing/2014/main" id="{8F4CA7B1-7B72-405E-A5B8-2D6D5EBCA909}"/>
              </a:ext>
            </a:extLst>
          </p:cNvPr>
          <p:cNvSpPr>
            <a:spLocks noGrp="1"/>
          </p:cNvSpPr>
          <p:nvPr>
            <p:ph type="body" sz="quarter" idx="35" hasCustomPrompt="1"/>
          </p:nvPr>
        </p:nvSpPr>
        <p:spPr>
          <a:xfrm>
            <a:off x="4313431" y="2043303"/>
            <a:ext cx="1682496" cy="1517904"/>
          </a:xfrm>
        </p:spPr>
        <p:txBody>
          <a:bodyPr/>
          <a:lstStyle>
            <a:lvl1pPr marL="0" indent="0">
              <a:buNone/>
              <a:defRPr/>
            </a:lvl1pPr>
          </a:lstStyle>
          <a:p>
            <a:pPr lvl="0"/>
            <a:r>
              <a:rPr lang="en-US" dirty="0"/>
              <a:t> </a:t>
            </a:r>
          </a:p>
        </p:txBody>
      </p:sp>
      <p:sp>
        <p:nvSpPr>
          <p:cNvPr id="38" name="Picture Placeholder 15">
            <a:extLst>
              <a:ext uri="{FF2B5EF4-FFF2-40B4-BE49-F238E27FC236}">
                <a16:creationId xmlns:a16="http://schemas.microsoft.com/office/drawing/2014/main" id="{EA444C43-D1B8-4755-853A-526EEC413CFB}"/>
              </a:ext>
            </a:extLst>
          </p:cNvPr>
          <p:cNvSpPr>
            <a:spLocks noGrp="1"/>
          </p:cNvSpPr>
          <p:nvPr>
            <p:ph type="pic" sz="quarter" idx="36" hasCustomPrompt="1"/>
          </p:nvPr>
        </p:nvSpPr>
        <p:spPr>
          <a:xfrm>
            <a:off x="460603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9" name="Text Placeholder 10">
            <a:extLst>
              <a:ext uri="{FF2B5EF4-FFF2-40B4-BE49-F238E27FC236}">
                <a16:creationId xmlns:a16="http://schemas.microsoft.com/office/drawing/2014/main" id="{807D8C76-8ABC-48F2-80B4-7EDB0A08F455}"/>
              </a:ext>
            </a:extLst>
          </p:cNvPr>
          <p:cNvSpPr>
            <a:spLocks noGrp="1"/>
          </p:cNvSpPr>
          <p:nvPr>
            <p:ph type="body" sz="quarter" idx="37" hasCustomPrompt="1"/>
          </p:nvPr>
        </p:nvSpPr>
        <p:spPr>
          <a:xfrm>
            <a:off x="6184326" y="2043303"/>
            <a:ext cx="1682496" cy="1517904"/>
          </a:xfrm>
        </p:spPr>
        <p:txBody>
          <a:bodyPr/>
          <a:lstStyle>
            <a:lvl1pPr marL="0" indent="0">
              <a:buNone/>
              <a:defRPr/>
            </a:lvl1pPr>
          </a:lstStyle>
          <a:p>
            <a:pPr lvl="0"/>
            <a:r>
              <a:rPr lang="en-US" dirty="0"/>
              <a:t> </a:t>
            </a:r>
          </a:p>
        </p:txBody>
      </p:sp>
      <p:sp>
        <p:nvSpPr>
          <p:cNvPr id="40" name="Picture Placeholder 15">
            <a:extLst>
              <a:ext uri="{FF2B5EF4-FFF2-40B4-BE49-F238E27FC236}">
                <a16:creationId xmlns:a16="http://schemas.microsoft.com/office/drawing/2014/main" id="{F8D5AD3D-C84F-4DF2-9FAC-9C14DAA636EE}"/>
              </a:ext>
            </a:extLst>
          </p:cNvPr>
          <p:cNvSpPr>
            <a:spLocks noGrp="1"/>
          </p:cNvSpPr>
          <p:nvPr>
            <p:ph type="pic" sz="quarter" idx="38" hasCustomPrompt="1"/>
          </p:nvPr>
        </p:nvSpPr>
        <p:spPr>
          <a:xfrm>
            <a:off x="647693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1" name="Text Placeholder 10">
            <a:extLst>
              <a:ext uri="{FF2B5EF4-FFF2-40B4-BE49-F238E27FC236}">
                <a16:creationId xmlns:a16="http://schemas.microsoft.com/office/drawing/2014/main" id="{D72444EE-CB87-4BE7-AEBD-AE79B5A551AF}"/>
              </a:ext>
            </a:extLst>
          </p:cNvPr>
          <p:cNvSpPr>
            <a:spLocks noGrp="1"/>
          </p:cNvSpPr>
          <p:nvPr>
            <p:ph type="body" sz="quarter" idx="39" hasCustomPrompt="1"/>
          </p:nvPr>
        </p:nvSpPr>
        <p:spPr>
          <a:xfrm>
            <a:off x="8055221" y="2043303"/>
            <a:ext cx="1682496" cy="1517904"/>
          </a:xfrm>
        </p:spPr>
        <p:txBody>
          <a:bodyPr/>
          <a:lstStyle>
            <a:lvl1pPr marL="0" indent="0">
              <a:buNone/>
              <a:defRPr/>
            </a:lvl1pPr>
          </a:lstStyle>
          <a:p>
            <a:pPr lvl="0"/>
            <a:r>
              <a:rPr lang="en-US" dirty="0"/>
              <a:t> </a:t>
            </a:r>
          </a:p>
        </p:txBody>
      </p:sp>
      <p:sp>
        <p:nvSpPr>
          <p:cNvPr id="42" name="Picture Placeholder 15">
            <a:extLst>
              <a:ext uri="{FF2B5EF4-FFF2-40B4-BE49-F238E27FC236}">
                <a16:creationId xmlns:a16="http://schemas.microsoft.com/office/drawing/2014/main" id="{174A4042-9F58-4F25-B1F2-B00635C9F0FA}"/>
              </a:ext>
            </a:extLst>
          </p:cNvPr>
          <p:cNvSpPr>
            <a:spLocks noGrp="1"/>
          </p:cNvSpPr>
          <p:nvPr>
            <p:ph type="pic" sz="quarter" idx="40" hasCustomPrompt="1"/>
          </p:nvPr>
        </p:nvSpPr>
        <p:spPr>
          <a:xfrm>
            <a:off x="834782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3" name="Text Placeholder 10">
            <a:extLst>
              <a:ext uri="{FF2B5EF4-FFF2-40B4-BE49-F238E27FC236}">
                <a16:creationId xmlns:a16="http://schemas.microsoft.com/office/drawing/2014/main" id="{F516A81F-A25C-4EEB-8B39-AEF53576B183}"/>
              </a:ext>
            </a:extLst>
          </p:cNvPr>
          <p:cNvSpPr>
            <a:spLocks noGrp="1"/>
          </p:cNvSpPr>
          <p:nvPr>
            <p:ph type="body" sz="quarter" idx="41" hasCustomPrompt="1"/>
          </p:nvPr>
        </p:nvSpPr>
        <p:spPr>
          <a:xfrm>
            <a:off x="9926117" y="2043303"/>
            <a:ext cx="1682496" cy="1517904"/>
          </a:xfrm>
        </p:spPr>
        <p:txBody>
          <a:bodyPr/>
          <a:lstStyle>
            <a:lvl1pPr marL="0" indent="0">
              <a:buNone/>
              <a:defRPr/>
            </a:lvl1pPr>
          </a:lstStyle>
          <a:p>
            <a:pPr lvl="0"/>
            <a:r>
              <a:rPr lang="en-US" dirty="0"/>
              <a:t> </a:t>
            </a:r>
          </a:p>
        </p:txBody>
      </p:sp>
      <p:sp>
        <p:nvSpPr>
          <p:cNvPr id="44" name="Picture Placeholder 15">
            <a:extLst>
              <a:ext uri="{FF2B5EF4-FFF2-40B4-BE49-F238E27FC236}">
                <a16:creationId xmlns:a16="http://schemas.microsoft.com/office/drawing/2014/main" id="{BBAF5BE9-535D-4006-BA78-57ED22430F83}"/>
              </a:ext>
            </a:extLst>
          </p:cNvPr>
          <p:cNvSpPr>
            <a:spLocks noGrp="1"/>
          </p:cNvSpPr>
          <p:nvPr>
            <p:ph type="pic" sz="quarter" idx="42" hasCustomPrompt="1"/>
          </p:nvPr>
        </p:nvSpPr>
        <p:spPr>
          <a:xfrm>
            <a:off x="10218725"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13345544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ow of 6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3" name="Text Placeholder 10">
            <a:extLst>
              <a:ext uri="{FF2B5EF4-FFF2-40B4-BE49-F238E27FC236}">
                <a16:creationId xmlns:a16="http://schemas.microsoft.com/office/drawing/2014/main" id="{49FD93F0-B110-4F65-A152-206996A1F016}"/>
              </a:ext>
            </a:extLst>
          </p:cNvPr>
          <p:cNvSpPr>
            <a:spLocks noGrp="1"/>
          </p:cNvSpPr>
          <p:nvPr>
            <p:ph type="body" sz="quarter" idx="32" hasCustomPrompt="1"/>
          </p:nvPr>
        </p:nvSpPr>
        <p:spPr>
          <a:xfrm>
            <a:off x="571641" y="2043303"/>
            <a:ext cx="1682496" cy="1517904"/>
          </a:xfrm>
          <a:solidFill>
            <a:schemeClr val="accent1"/>
          </a:solidFill>
        </p:spPr>
        <p:txBody>
          <a:bodyPr/>
          <a:lstStyle>
            <a:lvl1pPr marL="0" indent="0">
              <a:buNone/>
              <a:defRPr/>
            </a:lvl1pPr>
          </a:lstStyle>
          <a:p>
            <a:pPr lvl="0"/>
            <a:r>
              <a:rPr lang="en-US" dirty="0"/>
              <a:t> </a:t>
            </a:r>
          </a:p>
        </p:txBody>
      </p:sp>
      <p:sp>
        <p:nvSpPr>
          <p:cNvPr id="34" name="Picture Placeholder 15">
            <a:extLst>
              <a:ext uri="{FF2B5EF4-FFF2-40B4-BE49-F238E27FC236}">
                <a16:creationId xmlns:a16="http://schemas.microsoft.com/office/drawing/2014/main" id="{7D35E695-B251-4999-BECC-8037D30C18C1}"/>
              </a:ext>
            </a:extLst>
          </p:cNvPr>
          <p:cNvSpPr>
            <a:spLocks noGrp="1"/>
          </p:cNvSpPr>
          <p:nvPr>
            <p:ph type="pic" sz="quarter" idx="12" hasCustomPrompt="1"/>
          </p:nvPr>
        </p:nvSpPr>
        <p:spPr>
          <a:xfrm>
            <a:off x="86424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5" name="Text Placeholder 10">
            <a:extLst>
              <a:ext uri="{FF2B5EF4-FFF2-40B4-BE49-F238E27FC236}">
                <a16:creationId xmlns:a16="http://schemas.microsoft.com/office/drawing/2014/main" id="{BEF02564-5D82-4B6F-B882-6E57FF1DF8ED}"/>
              </a:ext>
            </a:extLst>
          </p:cNvPr>
          <p:cNvSpPr>
            <a:spLocks noGrp="1"/>
          </p:cNvSpPr>
          <p:nvPr>
            <p:ph type="body" sz="quarter" idx="33" hasCustomPrompt="1"/>
          </p:nvPr>
        </p:nvSpPr>
        <p:spPr>
          <a:xfrm>
            <a:off x="2442536" y="2043303"/>
            <a:ext cx="1682496" cy="1517904"/>
          </a:xfrm>
          <a:solidFill>
            <a:schemeClr val="accent4"/>
          </a:solidFill>
        </p:spPr>
        <p:txBody>
          <a:bodyPr/>
          <a:lstStyle>
            <a:lvl1pPr marL="0" indent="0">
              <a:buNone/>
              <a:defRPr/>
            </a:lvl1pPr>
          </a:lstStyle>
          <a:p>
            <a:pPr lvl="0"/>
            <a:r>
              <a:rPr lang="en-US" dirty="0"/>
              <a:t> </a:t>
            </a:r>
          </a:p>
        </p:txBody>
      </p:sp>
      <p:sp>
        <p:nvSpPr>
          <p:cNvPr id="36" name="Picture Placeholder 15">
            <a:extLst>
              <a:ext uri="{FF2B5EF4-FFF2-40B4-BE49-F238E27FC236}">
                <a16:creationId xmlns:a16="http://schemas.microsoft.com/office/drawing/2014/main" id="{EB805D6F-BE1D-4C95-B69A-75C49595DC4D}"/>
              </a:ext>
            </a:extLst>
          </p:cNvPr>
          <p:cNvSpPr>
            <a:spLocks noGrp="1"/>
          </p:cNvSpPr>
          <p:nvPr>
            <p:ph type="pic" sz="quarter" idx="34" hasCustomPrompt="1"/>
          </p:nvPr>
        </p:nvSpPr>
        <p:spPr>
          <a:xfrm>
            <a:off x="273514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7" name="Text Placeholder 10">
            <a:extLst>
              <a:ext uri="{FF2B5EF4-FFF2-40B4-BE49-F238E27FC236}">
                <a16:creationId xmlns:a16="http://schemas.microsoft.com/office/drawing/2014/main" id="{8F4CA7B1-7B72-405E-A5B8-2D6D5EBCA909}"/>
              </a:ext>
            </a:extLst>
          </p:cNvPr>
          <p:cNvSpPr>
            <a:spLocks noGrp="1"/>
          </p:cNvSpPr>
          <p:nvPr>
            <p:ph type="body" sz="quarter" idx="35" hasCustomPrompt="1"/>
          </p:nvPr>
        </p:nvSpPr>
        <p:spPr>
          <a:xfrm>
            <a:off x="4313431" y="2043303"/>
            <a:ext cx="1682496" cy="1517904"/>
          </a:xfrm>
          <a:solidFill>
            <a:schemeClr val="accent1"/>
          </a:solidFill>
        </p:spPr>
        <p:txBody>
          <a:bodyPr/>
          <a:lstStyle>
            <a:lvl1pPr marL="0" indent="0">
              <a:buNone/>
              <a:defRPr/>
            </a:lvl1pPr>
          </a:lstStyle>
          <a:p>
            <a:pPr lvl="0"/>
            <a:r>
              <a:rPr lang="en-US" dirty="0"/>
              <a:t> </a:t>
            </a:r>
          </a:p>
        </p:txBody>
      </p:sp>
      <p:sp>
        <p:nvSpPr>
          <p:cNvPr id="38" name="Picture Placeholder 15">
            <a:extLst>
              <a:ext uri="{FF2B5EF4-FFF2-40B4-BE49-F238E27FC236}">
                <a16:creationId xmlns:a16="http://schemas.microsoft.com/office/drawing/2014/main" id="{EA444C43-D1B8-4755-853A-526EEC413CFB}"/>
              </a:ext>
            </a:extLst>
          </p:cNvPr>
          <p:cNvSpPr>
            <a:spLocks noGrp="1"/>
          </p:cNvSpPr>
          <p:nvPr>
            <p:ph type="pic" sz="quarter" idx="36" hasCustomPrompt="1"/>
          </p:nvPr>
        </p:nvSpPr>
        <p:spPr>
          <a:xfrm>
            <a:off x="460603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9" name="Text Placeholder 10">
            <a:extLst>
              <a:ext uri="{FF2B5EF4-FFF2-40B4-BE49-F238E27FC236}">
                <a16:creationId xmlns:a16="http://schemas.microsoft.com/office/drawing/2014/main" id="{807D8C76-8ABC-48F2-80B4-7EDB0A08F455}"/>
              </a:ext>
            </a:extLst>
          </p:cNvPr>
          <p:cNvSpPr>
            <a:spLocks noGrp="1"/>
          </p:cNvSpPr>
          <p:nvPr>
            <p:ph type="body" sz="quarter" idx="37" hasCustomPrompt="1"/>
          </p:nvPr>
        </p:nvSpPr>
        <p:spPr>
          <a:xfrm>
            <a:off x="6184326" y="2043303"/>
            <a:ext cx="1682496" cy="1517904"/>
          </a:xfrm>
          <a:solidFill>
            <a:schemeClr val="accent4"/>
          </a:solidFill>
        </p:spPr>
        <p:txBody>
          <a:bodyPr/>
          <a:lstStyle>
            <a:lvl1pPr marL="0" indent="0">
              <a:buNone/>
              <a:defRPr/>
            </a:lvl1pPr>
          </a:lstStyle>
          <a:p>
            <a:pPr lvl="0"/>
            <a:r>
              <a:rPr lang="en-US" dirty="0"/>
              <a:t> </a:t>
            </a:r>
          </a:p>
        </p:txBody>
      </p:sp>
      <p:sp>
        <p:nvSpPr>
          <p:cNvPr id="40" name="Picture Placeholder 15">
            <a:extLst>
              <a:ext uri="{FF2B5EF4-FFF2-40B4-BE49-F238E27FC236}">
                <a16:creationId xmlns:a16="http://schemas.microsoft.com/office/drawing/2014/main" id="{F8D5AD3D-C84F-4DF2-9FAC-9C14DAA636EE}"/>
              </a:ext>
            </a:extLst>
          </p:cNvPr>
          <p:cNvSpPr>
            <a:spLocks noGrp="1"/>
          </p:cNvSpPr>
          <p:nvPr>
            <p:ph type="pic" sz="quarter" idx="38" hasCustomPrompt="1"/>
          </p:nvPr>
        </p:nvSpPr>
        <p:spPr>
          <a:xfrm>
            <a:off x="647693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1" name="Text Placeholder 10">
            <a:extLst>
              <a:ext uri="{FF2B5EF4-FFF2-40B4-BE49-F238E27FC236}">
                <a16:creationId xmlns:a16="http://schemas.microsoft.com/office/drawing/2014/main" id="{D72444EE-CB87-4BE7-AEBD-AE79B5A551AF}"/>
              </a:ext>
            </a:extLst>
          </p:cNvPr>
          <p:cNvSpPr>
            <a:spLocks noGrp="1"/>
          </p:cNvSpPr>
          <p:nvPr>
            <p:ph type="body" sz="quarter" idx="39" hasCustomPrompt="1"/>
          </p:nvPr>
        </p:nvSpPr>
        <p:spPr>
          <a:xfrm>
            <a:off x="8055221" y="2043303"/>
            <a:ext cx="1682496" cy="1517904"/>
          </a:xfrm>
          <a:solidFill>
            <a:schemeClr val="accent1"/>
          </a:solidFill>
        </p:spPr>
        <p:txBody>
          <a:bodyPr/>
          <a:lstStyle>
            <a:lvl1pPr marL="0" indent="0">
              <a:buNone/>
              <a:defRPr/>
            </a:lvl1pPr>
          </a:lstStyle>
          <a:p>
            <a:pPr lvl="0"/>
            <a:r>
              <a:rPr lang="en-US" dirty="0"/>
              <a:t> </a:t>
            </a:r>
          </a:p>
        </p:txBody>
      </p:sp>
      <p:sp>
        <p:nvSpPr>
          <p:cNvPr id="42" name="Picture Placeholder 15">
            <a:extLst>
              <a:ext uri="{FF2B5EF4-FFF2-40B4-BE49-F238E27FC236}">
                <a16:creationId xmlns:a16="http://schemas.microsoft.com/office/drawing/2014/main" id="{174A4042-9F58-4F25-B1F2-B00635C9F0FA}"/>
              </a:ext>
            </a:extLst>
          </p:cNvPr>
          <p:cNvSpPr>
            <a:spLocks noGrp="1"/>
          </p:cNvSpPr>
          <p:nvPr>
            <p:ph type="pic" sz="quarter" idx="40" hasCustomPrompt="1"/>
          </p:nvPr>
        </p:nvSpPr>
        <p:spPr>
          <a:xfrm>
            <a:off x="834782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3" name="Text Placeholder 10">
            <a:extLst>
              <a:ext uri="{FF2B5EF4-FFF2-40B4-BE49-F238E27FC236}">
                <a16:creationId xmlns:a16="http://schemas.microsoft.com/office/drawing/2014/main" id="{F516A81F-A25C-4EEB-8B39-AEF53576B183}"/>
              </a:ext>
            </a:extLst>
          </p:cNvPr>
          <p:cNvSpPr>
            <a:spLocks noGrp="1"/>
          </p:cNvSpPr>
          <p:nvPr>
            <p:ph type="body" sz="quarter" idx="41" hasCustomPrompt="1"/>
          </p:nvPr>
        </p:nvSpPr>
        <p:spPr>
          <a:xfrm>
            <a:off x="9926117" y="2043303"/>
            <a:ext cx="1682496" cy="1517904"/>
          </a:xfrm>
          <a:solidFill>
            <a:schemeClr val="accent4"/>
          </a:solidFill>
        </p:spPr>
        <p:txBody>
          <a:bodyPr/>
          <a:lstStyle>
            <a:lvl1pPr marL="0" indent="0">
              <a:buNone/>
              <a:defRPr/>
            </a:lvl1pPr>
          </a:lstStyle>
          <a:p>
            <a:pPr lvl="0"/>
            <a:r>
              <a:rPr lang="en-US" dirty="0"/>
              <a:t> </a:t>
            </a:r>
          </a:p>
        </p:txBody>
      </p:sp>
      <p:sp>
        <p:nvSpPr>
          <p:cNvPr id="44" name="Picture Placeholder 15">
            <a:extLst>
              <a:ext uri="{FF2B5EF4-FFF2-40B4-BE49-F238E27FC236}">
                <a16:creationId xmlns:a16="http://schemas.microsoft.com/office/drawing/2014/main" id="{BBAF5BE9-535D-4006-BA78-57ED22430F83}"/>
              </a:ext>
            </a:extLst>
          </p:cNvPr>
          <p:cNvSpPr>
            <a:spLocks noGrp="1"/>
          </p:cNvSpPr>
          <p:nvPr>
            <p:ph type="pic" sz="quarter" idx="42" hasCustomPrompt="1"/>
          </p:nvPr>
        </p:nvSpPr>
        <p:spPr>
          <a:xfrm>
            <a:off x="10218725"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34239329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con Grid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5" name="Text Placeholder 3">
            <a:extLst>
              <a:ext uri="{FF2B5EF4-FFF2-40B4-BE49-F238E27FC236}">
                <a16:creationId xmlns:a16="http://schemas.microsoft.com/office/drawing/2014/main" id="{1CB06BC3-6B7E-49CA-9E88-DABAB4A3ACCD}"/>
              </a:ext>
            </a:extLst>
          </p:cNvPr>
          <p:cNvSpPr>
            <a:spLocks noGrp="1"/>
          </p:cNvSpPr>
          <p:nvPr>
            <p:ph type="body" sz="quarter" idx="18" hasCustomPrompt="1"/>
          </p:nvPr>
        </p:nvSpPr>
        <p:spPr>
          <a:xfrm>
            <a:off x="8378371" y="573313"/>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2" name="Text Placeholder 3">
            <a:extLst>
              <a:ext uri="{FF2B5EF4-FFF2-40B4-BE49-F238E27FC236}">
                <a16:creationId xmlns:a16="http://schemas.microsoft.com/office/drawing/2014/main" id="{50C4A67B-52D5-4062-A272-BA58EE1C7679}"/>
              </a:ext>
            </a:extLst>
          </p:cNvPr>
          <p:cNvSpPr>
            <a:spLocks noGrp="1"/>
          </p:cNvSpPr>
          <p:nvPr>
            <p:ph type="body" sz="quarter" idx="28" hasCustomPrompt="1"/>
          </p:nvPr>
        </p:nvSpPr>
        <p:spPr>
          <a:xfrm>
            <a:off x="5249657" y="573313"/>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3" name="Text Placeholder 3">
            <a:extLst>
              <a:ext uri="{FF2B5EF4-FFF2-40B4-BE49-F238E27FC236}">
                <a16:creationId xmlns:a16="http://schemas.microsoft.com/office/drawing/2014/main" id="{F90E7F08-C2D4-4BE9-AF25-1141B5BFE283}"/>
              </a:ext>
            </a:extLst>
          </p:cNvPr>
          <p:cNvSpPr>
            <a:spLocks noGrp="1"/>
          </p:cNvSpPr>
          <p:nvPr>
            <p:ph type="body" sz="quarter" idx="29" hasCustomPrompt="1"/>
          </p:nvPr>
        </p:nvSpPr>
        <p:spPr>
          <a:xfrm>
            <a:off x="8378371" y="3268980"/>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4" name="Text Placeholder 3">
            <a:extLst>
              <a:ext uri="{FF2B5EF4-FFF2-40B4-BE49-F238E27FC236}">
                <a16:creationId xmlns:a16="http://schemas.microsoft.com/office/drawing/2014/main" id="{7AB24D28-5FCA-4A00-A664-5BF1ECB3AAF8}"/>
              </a:ext>
            </a:extLst>
          </p:cNvPr>
          <p:cNvSpPr>
            <a:spLocks noGrp="1"/>
          </p:cNvSpPr>
          <p:nvPr>
            <p:ph type="body" sz="quarter" idx="30" hasCustomPrompt="1"/>
          </p:nvPr>
        </p:nvSpPr>
        <p:spPr>
          <a:xfrm>
            <a:off x="5249657" y="3268980"/>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22" name="Picture Placeholder 8">
            <a:extLst>
              <a:ext uri="{FF2B5EF4-FFF2-40B4-BE49-F238E27FC236}">
                <a16:creationId xmlns:a16="http://schemas.microsoft.com/office/drawing/2014/main" id="{AB2D8200-1620-471E-8D18-D5CBD36AA7CC}"/>
              </a:ext>
            </a:extLst>
          </p:cNvPr>
          <p:cNvSpPr>
            <a:spLocks noGrp="1"/>
          </p:cNvSpPr>
          <p:nvPr>
            <p:ph type="pic" sz="quarter" idx="21" hasCustomPrompt="1"/>
          </p:nvPr>
        </p:nvSpPr>
        <p:spPr>
          <a:xfrm>
            <a:off x="6196351"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30" name="Picture Placeholder 8">
            <a:extLst>
              <a:ext uri="{FF2B5EF4-FFF2-40B4-BE49-F238E27FC236}">
                <a16:creationId xmlns:a16="http://schemas.microsoft.com/office/drawing/2014/main" id="{D7EEE9FB-ACE8-4CFE-ADD6-0B178E8DED54}"/>
              </a:ext>
            </a:extLst>
          </p:cNvPr>
          <p:cNvSpPr>
            <a:spLocks noGrp="1"/>
          </p:cNvSpPr>
          <p:nvPr>
            <p:ph type="pic" sz="quarter" idx="26" hasCustomPrompt="1"/>
          </p:nvPr>
        </p:nvSpPr>
        <p:spPr>
          <a:xfrm>
            <a:off x="6196351"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31" name="Picture Placeholder 8">
            <a:extLst>
              <a:ext uri="{FF2B5EF4-FFF2-40B4-BE49-F238E27FC236}">
                <a16:creationId xmlns:a16="http://schemas.microsoft.com/office/drawing/2014/main" id="{60F714B4-0CDC-498E-9FE9-5CF0100BF9E1}"/>
              </a:ext>
            </a:extLst>
          </p:cNvPr>
          <p:cNvSpPr>
            <a:spLocks noGrp="1"/>
          </p:cNvSpPr>
          <p:nvPr>
            <p:ph type="pic" sz="quarter" idx="27" hasCustomPrompt="1"/>
          </p:nvPr>
        </p:nvSpPr>
        <p:spPr>
          <a:xfrm>
            <a:off x="9325065"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29" name="Picture Placeholder 8">
            <a:extLst>
              <a:ext uri="{FF2B5EF4-FFF2-40B4-BE49-F238E27FC236}">
                <a16:creationId xmlns:a16="http://schemas.microsoft.com/office/drawing/2014/main" id="{77116F17-A99C-4B7F-9F7E-291FB22112F7}"/>
              </a:ext>
            </a:extLst>
          </p:cNvPr>
          <p:cNvSpPr>
            <a:spLocks noGrp="1"/>
          </p:cNvSpPr>
          <p:nvPr>
            <p:ph type="pic" sz="quarter" idx="25" hasCustomPrompt="1"/>
          </p:nvPr>
        </p:nvSpPr>
        <p:spPr>
          <a:xfrm>
            <a:off x="9325065"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Tree>
    <p:extLst>
      <p:ext uri="{BB962C8B-B14F-4D97-AF65-F5344CB8AC3E}">
        <p14:creationId xmlns:p14="http://schemas.microsoft.com/office/powerpoint/2010/main" val="6326986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con Grid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5" name="Text Placeholder 3">
            <a:extLst>
              <a:ext uri="{FF2B5EF4-FFF2-40B4-BE49-F238E27FC236}">
                <a16:creationId xmlns:a16="http://schemas.microsoft.com/office/drawing/2014/main" id="{1CB06BC3-6B7E-49CA-9E88-DABAB4A3ACCD}"/>
              </a:ext>
            </a:extLst>
          </p:cNvPr>
          <p:cNvSpPr>
            <a:spLocks noGrp="1"/>
          </p:cNvSpPr>
          <p:nvPr>
            <p:ph type="body" sz="quarter" idx="18" hasCustomPrompt="1"/>
          </p:nvPr>
        </p:nvSpPr>
        <p:spPr>
          <a:xfrm>
            <a:off x="8378371" y="573313"/>
            <a:ext cx="3127829" cy="2692401"/>
          </a:xfrm>
          <a:solidFill>
            <a:schemeClr val="accent1"/>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2" name="Text Placeholder 3">
            <a:extLst>
              <a:ext uri="{FF2B5EF4-FFF2-40B4-BE49-F238E27FC236}">
                <a16:creationId xmlns:a16="http://schemas.microsoft.com/office/drawing/2014/main" id="{50C4A67B-52D5-4062-A272-BA58EE1C7679}"/>
              </a:ext>
            </a:extLst>
          </p:cNvPr>
          <p:cNvSpPr>
            <a:spLocks noGrp="1"/>
          </p:cNvSpPr>
          <p:nvPr>
            <p:ph type="body" sz="quarter" idx="28" hasCustomPrompt="1"/>
          </p:nvPr>
        </p:nvSpPr>
        <p:spPr>
          <a:xfrm>
            <a:off x="5249657" y="573313"/>
            <a:ext cx="3127829" cy="2692401"/>
          </a:xfrm>
          <a:solidFill>
            <a:schemeClr val="accent4"/>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3" name="Text Placeholder 3">
            <a:extLst>
              <a:ext uri="{FF2B5EF4-FFF2-40B4-BE49-F238E27FC236}">
                <a16:creationId xmlns:a16="http://schemas.microsoft.com/office/drawing/2014/main" id="{F90E7F08-C2D4-4BE9-AF25-1141B5BFE283}"/>
              </a:ext>
            </a:extLst>
          </p:cNvPr>
          <p:cNvSpPr>
            <a:spLocks noGrp="1"/>
          </p:cNvSpPr>
          <p:nvPr>
            <p:ph type="body" sz="quarter" idx="29" hasCustomPrompt="1"/>
          </p:nvPr>
        </p:nvSpPr>
        <p:spPr>
          <a:xfrm>
            <a:off x="8378371" y="3268980"/>
            <a:ext cx="3127829" cy="2692401"/>
          </a:xfrm>
          <a:solidFill>
            <a:schemeClr val="accent4"/>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4" name="Text Placeholder 3">
            <a:extLst>
              <a:ext uri="{FF2B5EF4-FFF2-40B4-BE49-F238E27FC236}">
                <a16:creationId xmlns:a16="http://schemas.microsoft.com/office/drawing/2014/main" id="{7AB24D28-5FCA-4A00-A664-5BF1ECB3AAF8}"/>
              </a:ext>
            </a:extLst>
          </p:cNvPr>
          <p:cNvSpPr>
            <a:spLocks noGrp="1"/>
          </p:cNvSpPr>
          <p:nvPr>
            <p:ph type="body" sz="quarter" idx="30" hasCustomPrompt="1"/>
          </p:nvPr>
        </p:nvSpPr>
        <p:spPr>
          <a:xfrm>
            <a:off x="5249657" y="3268980"/>
            <a:ext cx="3127829" cy="2692401"/>
          </a:xfrm>
          <a:solidFill>
            <a:schemeClr val="accent1"/>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13" name="Picture Placeholder 8">
            <a:extLst>
              <a:ext uri="{FF2B5EF4-FFF2-40B4-BE49-F238E27FC236}">
                <a16:creationId xmlns:a16="http://schemas.microsoft.com/office/drawing/2014/main" id="{BC5A716F-0A54-44EB-884E-0AF6CEEEF812}"/>
              </a:ext>
            </a:extLst>
          </p:cNvPr>
          <p:cNvSpPr>
            <a:spLocks noGrp="1"/>
          </p:cNvSpPr>
          <p:nvPr>
            <p:ph type="pic" sz="quarter" idx="21" hasCustomPrompt="1"/>
          </p:nvPr>
        </p:nvSpPr>
        <p:spPr>
          <a:xfrm>
            <a:off x="6196351"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4" name="Picture Placeholder 8">
            <a:extLst>
              <a:ext uri="{FF2B5EF4-FFF2-40B4-BE49-F238E27FC236}">
                <a16:creationId xmlns:a16="http://schemas.microsoft.com/office/drawing/2014/main" id="{EAB8EB34-5CDF-4D4E-BB82-81072932FDD2}"/>
              </a:ext>
            </a:extLst>
          </p:cNvPr>
          <p:cNvSpPr>
            <a:spLocks noGrp="1"/>
          </p:cNvSpPr>
          <p:nvPr>
            <p:ph type="pic" sz="quarter" idx="26" hasCustomPrompt="1"/>
          </p:nvPr>
        </p:nvSpPr>
        <p:spPr>
          <a:xfrm>
            <a:off x="6196351"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6" name="Picture Placeholder 8">
            <a:extLst>
              <a:ext uri="{FF2B5EF4-FFF2-40B4-BE49-F238E27FC236}">
                <a16:creationId xmlns:a16="http://schemas.microsoft.com/office/drawing/2014/main" id="{1444009B-5991-4F30-A529-1672BBE81A14}"/>
              </a:ext>
            </a:extLst>
          </p:cNvPr>
          <p:cNvSpPr>
            <a:spLocks noGrp="1"/>
          </p:cNvSpPr>
          <p:nvPr>
            <p:ph type="pic" sz="quarter" idx="27" hasCustomPrompt="1"/>
          </p:nvPr>
        </p:nvSpPr>
        <p:spPr>
          <a:xfrm>
            <a:off x="9325065"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7" name="Picture Placeholder 8">
            <a:extLst>
              <a:ext uri="{FF2B5EF4-FFF2-40B4-BE49-F238E27FC236}">
                <a16:creationId xmlns:a16="http://schemas.microsoft.com/office/drawing/2014/main" id="{46F2CBA8-4BA4-4378-9B0C-2E3CD659D15F}"/>
              </a:ext>
            </a:extLst>
          </p:cNvPr>
          <p:cNvSpPr>
            <a:spLocks noGrp="1"/>
          </p:cNvSpPr>
          <p:nvPr>
            <p:ph type="pic" sz="quarter" idx="25" hasCustomPrompt="1"/>
          </p:nvPr>
        </p:nvSpPr>
        <p:spPr>
          <a:xfrm>
            <a:off x="9325065"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Tree>
    <p:extLst>
      <p:ext uri="{BB962C8B-B14F-4D97-AF65-F5344CB8AC3E}">
        <p14:creationId xmlns:p14="http://schemas.microsoft.com/office/powerpoint/2010/main" val="16565608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ography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6187437" y="1676400"/>
            <a:ext cx="5433058" cy="4419600"/>
          </a:xfrm>
        </p:spPr>
        <p:txBody>
          <a:bodyPr numCol="1"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71500" y="587229"/>
            <a:ext cx="4478672" cy="5385732"/>
          </a:xfrm>
          <a:solidFill>
            <a:schemeClr val="tx2"/>
          </a:solidFill>
        </p:spPr>
        <p:txBody>
          <a:bodyPr lIns="0" tIns="1280160" rIns="0"/>
          <a:lstStyle>
            <a:lvl1pPr marL="0" indent="0" algn="ctr">
              <a:spcAft>
                <a:spcPts val="0"/>
              </a:spcAft>
              <a:buNone/>
              <a:defRPr sz="3200" b="1" cap="all" baseline="0">
                <a:solidFill>
                  <a:srgbClr val="FF289F"/>
                </a:solidFill>
              </a:defRPr>
            </a:lvl1pPr>
          </a:lstStyle>
          <a:p>
            <a:r>
              <a:rPr lang="en-US" dirty="0"/>
              <a:t>Click icon to </a:t>
            </a:r>
            <a:br>
              <a:rPr lang="en-US" dirty="0"/>
            </a:br>
            <a:r>
              <a:rPr lang="en-US" dirty="0"/>
              <a:t>insert image</a:t>
            </a:r>
          </a:p>
        </p:txBody>
      </p:sp>
      <p:sp>
        <p:nvSpPr>
          <p:cNvPr id="8" name="Text Placeholder 8">
            <a:extLst>
              <a:ext uri="{FF2B5EF4-FFF2-40B4-BE49-F238E27FC236}">
                <a16:creationId xmlns:a16="http://schemas.microsoft.com/office/drawing/2014/main" id="{20ABC3A8-5981-4266-AC6C-F83073229E62}"/>
              </a:ext>
            </a:extLst>
          </p:cNvPr>
          <p:cNvSpPr>
            <a:spLocks noGrp="1"/>
          </p:cNvSpPr>
          <p:nvPr>
            <p:ph type="body" sz="quarter" idx="17" hasCustomPrompt="1"/>
          </p:nvPr>
        </p:nvSpPr>
        <p:spPr>
          <a:xfrm>
            <a:off x="6187438" y="587229"/>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0" name="Text Placeholder 6">
            <a:extLst>
              <a:ext uri="{FF2B5EF4-FFF2-40B4-BE49-F238E27FC236}">
                <a16:creationId xmlns:a16="http://schemas.microsoft.com/office/drawing/2014/main" id="{397778AB-4F78-4E9E-A3C2-B1BA573D843C}"/>
              </a:ext>
            </a:extLst>
          </p:cNvPr>
          <p:cNvSpPr>
            <a:spLocks noGrp="1"/>
          </p:cNvSpPr>
          <p:nvPr>
            <p:ph type="body" sz="quarter" idx="18" hasCustomPrompt="1"/>
          </p:nvPr>
        </p:nvSpPr>
        <p:spPr>
          <a:xfrm>
            <a:off x="6187438"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5945702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iography 2">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EA826AAF-7B4B-463C-8A39-28F2C189420B}"/>
              </a:ext>
            </a:extLst>
          </p:cNvPr>
          <p:cNvSpPr>
            <a:spLocks noGrp="1"/>
          </p:cNvSpPr>
          <p:nvPr>
            <p:ph type="pic" sz="quarter" idx="19" hasCustomPrompt="1"/>
          </p:nvPr>
        </p:nvSpPr>
        <p:spPr>
          <a:xfrm>
            <a:off x="7140302" y="587229"/>
            <a:ext cx="4478672" cy="5385732"/>
          </a:xfrm>
          <a:solidFill>
            <a:schemeClr val="tx2"/>
          </a:solidFill>
        </p:spPr>
        <p:txBody>
          <a:bodyPr lIns="0" tIns="1280160" rIns="0"/>
          <a:lstStyle>
            <a:lvl1pPr marL="0" indent="0" algn="ctr">
              <a:spcAft>
                <a:spcPts val="0"/>
              </a:spcAft>
              <a:buNone/>
              <a:defRPr sz="3200" b="1" cap="all" baseline="0">
                <a:solidFill>
                  <a:srgbClr val="FF289F"/>
                </a:solidFill>
              </a:defRPr>
            </a:lvl1pPr>
          </a:lstStyle>
          <a:p>
            <a:r>
              <a:rPr lang="en-US" dirty="0"/>
              <a:t>Click icon to </a:t>
            </a:r>
            <a:br>
              <a:rPr lang="en-US" dirty="0"/>
            </a:br>
            <a:r>
              <a:rPr lang="en-US" dirty="0"/>
              <a:t>insert image</a:t>
            </a:r>
          </a:p>
        </p:txBody>
      </p:sp>
      <p:sp>
        <p:nvSpPr>
          <p:cNvPr id="6" name="Text Placeholder 6">
            <a:extLst>
              <a:ext uri="{FF2B5EF4-FFF2-40B4-BE49-F238E27FC236}">
                <a16:creationId xmlns:a16="http://schemas.microsoft.com/office/drawing/2014/main" id="{203E8597-B5B4-9B45-B032-6773C17FF55E}"/>
              </a:ext>
            </a:extLst>
          </p:cNvPr>
          <p:cNvSpPr>
            <a:spLocks noGrp="1"/>
          </p:cNvSpPr>
          <p:nvPr>
            <p:ph type="body" sz="quarter" idx="11" hasCustomPrompt="1"/>
          </p:nvPr>
        </p:nvSpPr>
        <p:spPr>
          <a:xfrm>
            <a:off x="573026" y="1676400"/>
            <a:ext cx="5433058" cy="4419600"/>
          </a:xfrm>
        </p:spPr>
        <p:txBody>
          <a:bodyPr numCol="1"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p>
        </p:txBody>
      </p:sp>
      <p:sp>
        <p:nvSpPr>
          <p:cNvPr id="9" name="Text Placeholder 8">
            <a:extLst>
              <a:ext uri="{FF2B5EF4-FFF2-40B4-BE49-F238E27FC236}">
                <a16:creationId xmlns:a16="http://schemas.microsoft.com/office/drawing/2014/main" id="{8BF22918-3BEA-8740-938E-8CDDA6C56046}"/>
              </a:ext>
            </a:extLst>
          </p:cNvPr>
          <p:cNvSpPr>
            <a:spLocks noGrp="1"/>
          </p:cNvSpPr>
          <p:nvPr>
            <p:ph type="body" sz="quarter" idx="17" hasCustomPrompt="1"/>
          </p:nvPr>
        </p:nvSpPr>
        <p:spPr>
          <a:xfrm>
            <a:off x="573027" y="587229"/>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1" name="Text Placeholder 6">
            <a:extLst>
              <a:ext uri="{FF2B5EF4-FFF2-40B4-BE49-F238E27FC236}">
                <a16:creationId xmlns:a16="http://schemas.microsoft.com/office/drawing/2014/main" id="{5EA63335-B891-7F44-8ABB-00CE408FF752}"/>
              </a:ext>
            </a:extLst>
          </p:cNvPr>
          <p:cNvSpPr>
            <a:spLocks noGrp="1"/>
          </p:cNvSpPr>
          <p:nvPr>
            <p:ph type="body" sz="quarter" idx="18" hasCustomPrompt="1"/>
          </p:nvPr>
        </p:nvSpPr>
        <p:spPr>
          <a:xfrm>
            <a:off x="573027"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39036815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ography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83690"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2796539" y="3156597"/>
            <a:ext cx="8823959" cy="2836836"/>
          </a:xfrm>
        </p:spPr>
        <p:txBody>
          <a:bodyPr numCol="2"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a:t>
            </a:r>
            <a:br>
              <a:rPr lang="en-US" dirty="0"/>
            </a:br>
            <a:r>
              <a:rPr lang="en-US" dirty="0"/>
              <a:t>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br>
              <a:rPr lang="en-US" dirty="0"/>
            </a:b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71501" y="2034066"/>
            <a:ext cx="1883664" cy="1883178"/>
          </a:xfrm>
          <a:solidFill>
            <a:schemeClr val="tx2"/>
          </a:solidFill>
        </p:spPr>
        <p:txBody>
          <a:bodyPr lIns="0" tIns="182880" rIns="0"/>
          <a:lstStyle>
            <a:lvl1pPr marL="0" indent="0" algn="ctr">
              <a:spcAft>
                <a:spcPts val="0"/>
              </a:spcAft>
              <a:buNone/>
              <a:defRPr b="1" cap="all" baseline="0">
                <a:solidFill>
                  <a:srgbClr val="FF289F"/>
                </a:solidFill>
              </a:defRPr>
            </a:lvl1pPr>
          </a:lstStyle>
          <a:p>
            <a:r>
              <a:rPr lang="en-US" dirty="0"/>
              <a:t>Click icon to </a:t>
            </a:r>
            <a:br>
              <a:rPr lang="en-US" dirty="0"/>
            </a:br>
            <a:r>
              <a:rPr lang="en-US" dirty="0"/>
              <a:t>insert image</a:t>
            </a:r>
          </a:p>
        </p:txBody>
      </p:sp>
      <p:sp>
        <p:nvSpPr>
          <p:cNvPr id="11" name="Text Placeholder 8">
            <a:extLst>
              <a:ext uri="{FF2B5EF4-FFF2-40B4-BE49-F238E27FC236}">
                <a16:creationId xmlns:a16="http://schemas.microsoft.com/office/drawing/2014/main" id="{8E7CC910-6526-D845-B9CB-0381576898F5}"/>
              </a:ext>
            </a:extLst>
          </p:cNvPr>
          <p:cNvSpPr>
            <a:spLocks noGrp="1"/>
          </p:cNvSpPr>
          <p:nvPr>
            <p:ph type="body" sz="quarter" idx="17" hasCustomPrompt="1"/>
          </p:nvPr>
        </p:nvSpPr>
        <p:spPr>
          <a:xfrm>
            <a:off x="2796539" y="2008666"/>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2" name="Text Placeholder 6">
            <a:extLst>
              <a:ext uri="{FF2B5EF4-FFF2-40B4-BE49-F238E27FC236}">
                <a16:creationId xmlns:a16="http://schemas.microsoft.com/office/drawing/2014/main" id="{1BF05F45-D26F-2541-AECC-DE9ED4DFFB12}"/>
              </a:ext>
            </a:extLst>
          </p:cNvPr>
          <p:cNvSpPr>
            <a:spLocks noGrp="1"/>
          </p:cNvSpPr>
          <p:nvPr>
            <p:ph type="body" sz="quarter" idx="18" hasCustomPrompt="1"/>
          </p:nvPr>
        </p:nvSpPr>
        <p:spPr>
          <a:xfrm>
            <a:off x="2796539" y="2376371"/>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29917726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Tree>
    <p:extLst>
      <p:ext uri="{BB962C8B-B14F-4D97-AF65-F5344CB8AC3E}">
        <p14:creationId xmlns:p14="http://schemas.microsoft.com/office/powerpoint/2010/main" val="38487371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w/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6060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39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 Burgundy">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31551278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19661641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ext &amp; Image 1">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2"/>
          </p:nvPr>
        </p:nvSpPr>
        <p:spPr>
          <a:xfrm>
            <a:off x="5257800" y="2034066"/>
            <a:ext cx="6350649" cy="3959352"/>
          </a:xfrm>
          <a:solidFill>
            <a:schemeClr val="tx2"/>
          </a:solidFill>
        </p:spPr>
        <p:txBody>
          <a:bodyPr lIns="640080" tIns="1188720" rtlCol="0">
            <a:noAutofit/>
          </a:bodyPr>
          <a:lstStyle>
            <a:lvl1pPr marL="0" indent="0">
              <a:spcAft>
                <a:spcPts val="0"/>
              </a:spcAft>
              <a:buNone/>
              <a:defRPr sz="32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4216158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Row of 3 Images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4" name="Picture Placeholder 15"/>
          <p:cNvSpPr>
            <a:spLocks noGrp="1"/>
          </p:cNvSpPr>
          <p:nvPr>
            <p:ph type="pic" sz="quarter" idx="11"/>
          </p:nvPr>
        </p:nvSpPr>
        <p:spPr>
          <a:xfrm>
            <a:off x="4321563" y="2045969"/>
            <a:ext cx="3538728" cy="3191256"/>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6" name="Picture Placeholder 15"/>
          <p:cNvSpPr>
            <a:spLocks noGrp="1"/>
          </p:cNvSpPr>
          <p:nvPr>
            <p:ph type="pic" sz="quarter" idx="12"/>
          </p:nvPr>
        </p:nvSpPr>
        <p:spPr>
          <a:xfrm>
            <a:off x="571641" y="2045969"/>
            <a:ext cx="3538728" cy="3191256"/>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8" name="Picture Placeholder 15"/>
          <p:cNvSpPr>
            <a:spLocks noGrp="1"/>
          </p:cNvSpPr>
          <p:nvPr>
            <p:ph type="pic" sz="quarter" idx="14"/>
          </p:nvPr>
        </p:nvSpPr>
        <p:spPr>
          <a:xfrm>
            <a:off x="8071486" y="2045970"/>
            <a:ext cx="3536964" cy="3192780"/>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0" name="Text Placeholder 9"/>
          <p:cNvSpPr>
            <a:spLocks noGrp="1"/>
          </p:cNvSpPr>
          <p:nvPr>
            <p:ph type="body" sz="quarter" idx="15"/>
          </p:nvPr>
        </p:nvSpPr>
        <p:spPr>
          <a:xfrm>
            <a:off x="571641"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563"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563"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1486"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1486"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3444518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Section Divider - Burgundy">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1411409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 Red">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1611287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5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52.xml"/><Relationship Id="rId1" Type="http://schemas.openxmlformats.org/officeDocument/2006/relationships/slideLayout" Target="../slideLayouts/slideLayout5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theme" Target="../theme/theme12.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theme" Target="../theme/theme8.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9.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6C26A163-CFC3-3249-B953-B2F90DD06A82}"/>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a:t>
            </a:fld>
            <a:endParaRPr lang="en-US" sz="700" kern="400" baseline="0" dirty="0">
              <a:solidFill>
                <a:schemeClr val="bg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74E9D65E-4039-AC44-A9C3-7D8F360AA282}"/>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bg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2BF055BF-D90A-6546-8217-9AFD43D6D8AD}"/>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bg1"/>
                </a:solidFill>
                <a:cs typeface="Arial" panose="020B0604020202020204" pitchFamily="34" charset="0"/>
              </a:rPr>
              <a:t>LCN-4772055-060222 </a:t>
            </a:r>
          </a:p>
        </p:txBody>
      </p:sp>
      <p:sp>
        <p:nvSpPr>
          <p:cNvPr id="14" name="TextBox 13">
            <a:extLst>
              <a:ext uri="{FF2B5EF4-FFF2-40B4-BE49-F238E27FC236}">
                <a16:creationId xmlns:a16="http://schemas.microsoft.com/office/drawing/2014/main" id="{C32F9622-8C40-2A4E-BE71-3ADD0472CE0C}"/>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bg1"/>
                </a:solidFill>
                <a:cs typeface="Arial" panose="020B0604020202020204" pitchFamily="34" charset="0"/>
              </a:rPr>
              <a:t>©2024 Lincoln National Corporation</a:t>
            </a:r>
          </a:p>
        </p:txBody>
      </p:sp>
    </p:spTree>
    <p:extLst>
      <p:ext uri="{BB962C8B-B14F-4D97-AF65-F5344CB8AC3E}">
        <p14:creationId xmlns:p14="http://schemas.microsoft.com/office/powerpoint/2010/main" val="3094626778"/>
      </p:ext>
    </p:extLst>
  </p:cSld>
  <p:clrMap bg1="lt1" tx1="dk1" bg2="lt2" tx2="dk2" accent1="accent1" accent2="accent2" accent3="accent3" accent4="accent4" accent5="accent5" accent6="accent6" hlink="hlink" folHlink="folHlink"/>
  <p:sldLayoutIdLst>
    <p:sldLayoutId id="2147484339" r:id="rId1"/>
    <p:sldLayoutId id="2147484340" r:id="rId2"/>
  </p:sldLayoutIdLst>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21552DE8-012F-2F40-8A3D-A6C6E478EB47}"/>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A9B68A99-591B-7344-AB61-CD50BD053B98}"/>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344E679C-A5B0-184B-AA38-9C0BD25712AE}"/>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LCN-4772055-060222 </a:t>
            </a:r>
          </a:p>
        </p:txBody>
      </p:sp>
      <p:sp>
        <p:nvSpPr>
          <p:cNvPr id="15" name="TextBox 14">
            <a:extLst>
              <a:ext uri="{FF2B5EF4-FFF2-40B4-BE49-F238E27FC236}">
                <a16:creationId xmlns:a16="http://schemas.microsoft.com/office/drawing/2014/main" id="{B8BB50D4-C080-5741-9E8A-F011B37BB615}"/>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©2024 Lincoln National Corporation</a:t>
            </a:r>
          </a:p>
        </p:txBody>
      </p:sp>
    </p:spTree>
    <p:extLst>
      <p:ext uri="{BB962C8B-B14F-4D97-AF65-F5344CB8AC3E}">
        <p14:creationId xmlns:p14="http://schemas.microsoft.com/office/powerpoint/2010/main" val="320469963"/>
      </p:ext>
    </p:extLst>
  </p:cSld>
  <p:clrMap bg1="lt1" tx1="dk1" bg2="lt2" tx2="dk2" accent1="accent1" accent2="accent2" accent3="accent3" accent4="accent4" accent5="accent5" accent6="accent6" hlink="hlink" folHlink="folHlink"/>
  <p:sldLayoutIdLst>
    <p:sldLayoutId id="2147484393" r:id="rId1"/>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444041"/>
      </p:ext>
    </p:extLst>
  </p:cSld>
  <p:clrMap bg1="lt1" tx1="dk1" bg2="lt2" tx2="dk2" accent1="accent1" accent2="accent2" accent3="accent3" accent4="accent4" accent5="accent5" accent6="accent6" hlink="hlink" folHlink="folHlink"/>
  <p:sldLayoutIdLst>
    <p:sldLayoutId id="2147484397" r:id="rId1"/>
    <p:sldLayoutId id="2147484421" r:id="rId2"/>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534BE129-0439-7C4A-A65C-A0998BFDC6DC}"/>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13" name="TextBox 12">
            <a:extLst>
              <a:ext uri="{FF2B5EF4-FFF2-40B4-BE49-F238E27FC236}">
                <a16:creationId xmlns:a16="http://schemas.microsoft.com/office/drawing/2014/main" id="{3DC4D957-662A-5148-8FC6-1930FFA61B55}"/>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400" dirty="0">
                <a:solidFill>
                  <a:schemeClr val="tx1"/>
                </a:solidFill>
                <a:cs typeface="Arial" panose="020B0604020202020204" pitchFamily="34" charset="0"/>
              </a:rPr>
              <a:t>LCN-4772055-060222 </a:t>
            </a:r>
          </a:p>
        </p:txBody>
      </p:sp>
      <p:sp>
        <p:nvSpPr>
          <p:cNvPr id="15" name="TextBox 14">
            <a:extLst>
              <a:ext uri="{FF2B5EF4-FFF2-40B4-BE49-F238E27FC236}">
                <a16:creationId xmlns:a16="http://schemas.microsoft.com/office/drawing/2014/main" id="{609225E4-E214-224F-9A13-3E1385A4D829}"/>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©2024 Lincoln National Corporation</a:t>
            </a:r>
          </a:p>
        </p:txBody>
      </p:sp>
      <p:sp>
        <p:nvSpPr>
          <p:cNvPr id="10" name="TextBox 9">
            <a:extLst>
              <a:ext uri="{FF2B5EF4-FFF2-40B4-BE49-F238E27FC236}">
                <a16:creationId xmlns:a16="http://schemas.microsoft.com/office/drawing/2014/main" id="{2BD3D1E1-B23E-46EF-A96B-A9C0935DBD95}"/>
              </a:ext>
            </a:extLst>
          </p:cNvPr>
          <p:cNvSpPr txBox="1"/>
          <p:nvPr userDrawn="1"/>
        </p:nvSpPr>
        <p:spPr>
          <a:xfrm>
            <a:off x="2897276" y="6466225"/>
            <a:ext cx="6094324" cy="2000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400" cap="none" spc="0" normalizeH="0" baseline="0" noProof="0" dirty="0">
                <a:ln>
                  <a:noFill/>
                </a:ln>
                <a:solidFill>
                  <a:schemeClr val="tx1"/>
                </a:solidFill>
                <a:effectLst/>
                <a:uLnTx/>
                <a:uFillTx/>
                <a:latin typeface="Calibri"/>
                <a:ea typeface="+mn-ea"/>
                <a:cs typeface="Arial" panose="020B0604020202020204" pitchFamily="34" charset="0"/>
              </a:rPr>
              <a:t>For financial professional use only. Not for use with the public.</a:t>
            </a:r>
          </a:p>
        </p:txBody>
      </p:sp>
    </p:spTree>
    <p:extLst>
      <p:ext uri="{BB962C8B-B14F-4D97-AF65-F5344CB8AC3E}">
        <p14:creationId xmlns:p14="http://schemas.microsoft.com/office/powerpoint/2010/main" val="2986575835"/>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 id="2147484435" r:id="rId12"/>
    <p:sldLayoutId id="2147484436" r:id="rId13"/>
    <p:sldLayoutId id="2147484437" r:id="rId14"/>
    <p:sldLayoutId id="2147484438" r:id="rId15"/>
    <p:sldLayoutId id="2147484439" r:id="rId16"/>
    <p:sldLayoutId id="2147484440" r:id="rId17"/>
    <p:sldLayoutId id="2147484441" r:id="rId18"/>
    <p:sldLayoutId id="2147484442" r:id="rId19"/>
    <p:sldLayoutId id="2147484443" r:id="rId20"/>
    <p:sldLayoutId id="2147484444" r:id="rId21"/>
    <p:sldLayoutId id="2147484445" r:id="rId22"/>
    <p:sldLayoutId id="2147484446" r:id="rId23"/>
    <p:sldLayoutId id="2147484447" r:id="rId24"/>
    <p:sldLayoutId id="2147484448" r:id="rId25"/>
    <p:sldLayoutId id="2147484449" r:id="rId26"/>
    <p:sldLayoutId id="2147484450" r:id="rId27"/>
    <p:sldLayoutId id="2147484451" r:id="rId28"/>
    <p:sldLayoutId id="2147484452" r:id="rId29"/>
    <p:sldLayoutId id="2147484453" r:id="rId30"/>
    <p:sldLayoutId id="2147484454" r:id="rId31"/>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4F773560-165D-204A-BE05-D12225734D9C}"/>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10" name="TextBox 9">
            <a:extLst>
              <a:ext uri="{FF2B5EF4-FFF2-40B4-BE49-F238E27FC236}">
                <a16:creationId xmlns:a16="http://schemas.microsoft.com/office/drawing/2014/main" id="{1DFAA617-286B-2E4C-9C24-815CD36478A8}"/>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financial professional use only. Not for use with the public.</a:t>
            </a:r>
          </a:p>
        </p:txBody>
      </p:sp>
      <p:sp>
        <p:nvSpPr>
          <p:cNvPr id="11" name="TextBox 10">
            <a:extLst>
              <a:ext uri="{FF2B5EF4-FFF2-40B4-BE49-F238E27FC236}">
                <a16:creationId xmlns:a16="http://schemas.microsoft.com/office/drawing/2014/main" id="{2A67045F-3C1D-734C-958E-8FB60DE1EB9C}"/>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LCN-4772055-060222 </a:t>
            </a:r>
          </a:p>
        </p:txBody>
      </p:sp>
      <p:sp>
        <p:nvSpPr>
          <p:cNvPr id="15" name="TextBox 14">
            <a:extLst>
              <a:ext uri="{FF2B5EF4-FFF2-40B4-BE49-F238E27FC236}">
                <a16:creationId xmlns:a16="http://schemas.microsoft.com/office/drawing/2014/main" id="{0CAD5C17-4F78-0242-AA6C-DA6697E208F9}"/>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©2024 Lincoln National Corporation</a:t>
            </a:r>
          </a:p>
        </p:txBody>
      </p:sp>
    </p:spTree>
    <p:extLst>
      <p:ext uri="{BB962C8B-B14F-4D97-AF65-F5344CB8AC3E}">
        <p14:creationId xmlns:p14="http://schemas.microsoft.com/office/powerpoint/2010/main" val="2002911490"/>
      </p:ext>
    </p:extLst>
  </p:cSld>
  <p:clrMap bg1="lt1" tx1="dk1" bg2="lt2" tx2="dk2" accent1="accent1" accent2="accent2" accent3="accent3" accent4="accent4" accent5="accent5" accent6="accent6" hlink="hlink" folHlink="folHlink"/>
  <p:sldLayoutIdLst>
    <p:sldLayoutId id="2147483864" r:id="rId1"/>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C48EED52-CCE8-A746-B508-154E93066389}"/>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9" name="TextBox 8">
            <a:extLst>
              <a:ext uri="{FF2B5EF4-FFF2-40B4-BE49-F238E27FC236}">
                <a16:creationId xmlns:a16="http://schemas.microsoft.com/office/drawing/2014/main" id="{F056CC45-1FA4-4F42-9E37-50A89B2F240B}"/>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financial professional use only. Not for use with the public.</a:t>
            </a:r>
          </a:p>
        </p:txBody>
      </p:sp>
      <p:sp>
        <p:nvSpPr>
          <p:cNvPr id="12" name="TextBox 11">
            <a:extLst>
              <a:ext uri="{FF2B5EF4-FFF2-40B4-BE49-F238E27FC236}">
                <a16:creationId xmlns:a16="http://schemas.microsoft.com/office/drawing/2014/main" id="{8861DF14-AC85-2447-9557-7F58612F17C0}"/>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LCN-4772055-060222 </a:t>
            </a:r>
          </a:p>
        </p:txBody>
      </p:sp>
      <p:sp>
        <p:nvSpPr>
          <p:cNvPr id="15" name="TextBox 14">
            <a:extLst>
              <a:ext uri="{FF2B5EF4-FFF2-40B4-BE49-F238E27FC236}">
                <a16:creationId xmlns:a16="http://schemas.microsoft.com/office/drawing/2014/main" id="{54BBCFD2-3B7D-5D44-A5E7-4AA83BBBAA03}"/>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©2024 Lincoln National Corporation</a:t>
            </a:r>
          </a:p>
        </p:txBody>
      </p:sp>
    </p:spTree>
    <p:extLst>
      <p:ext uri="{BB962C8B-B14F-4D97-AF65-F5344CB8AC3E}">
        <p14:creationId xmlns:p14="http://schemas.microsoft.com/office/powerpoint/2010/main" val="334877497"/>
      </p:ext>
    </p:extLst>
  </p:cSld>
  <p:clrMap bg1="lt1" tx1="dk1" bg2="lt2" tx2="dk2" accent1="accent1" accent2="accent2" accent3="accent3" accent4="accent4" accent5="accent5" accent6="accent6" hlink="hlink" folHlink="folHlink"/>
  <p:sldLayoutIdLst>
    <p:sldLayoutId id="2147483916" r:id="rId1"/>
    <p:sldLayoutId id="2147483917" r:id="rId2"/>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BC615174-9A89-A641-81E9-E2894120999A}"/>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9" name="TextBox 8">
            <a:extLst>
              <a:ext uri="{FF2B5EF4-FFF2-40B4-BE49-F238E27FC236}">
                <a16:creationId xmlns:a16="http://schemas.microsoft.com/office/drawing/2014/main" id="{AC0F9A48-CE1B-AF4A-82AE-7AB8B0D28AAF}"/>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financial professional use only. Not for use with the public.</a:t>
            </a:r>
          </a:p>
        </p:txBody>
      </p:sp>
      <p:sp>
        <p:nvSpPr>
          <p:cNvPr id="12" name="TextBox 11">
            <a:extLst>
              <a:ext uri="{FF2B5EF4-FFF2-40B4-BE49-F238E27FC236}">
                <a16:creationId xmlns:a16="http://schemas.microsoft.com/office/drawing/2014/main" id="{250DD2C2-D84B-0749-B8D7-8E600A22E31D}"/>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LCN-4772055-060222 </a:t>
            </a:r>
          </a:p>
        </p:txBody>
      </p:sp>
      <p:sp>
        <p:nvSpPr>
          <p:cNvPr id="15" name="TextBox 14">
            <a:extLst>
              <a:ext uri="{FF2B5EF4-FFF2-40B4-BE49-F238E27FC236}">
                <a16:creationId xmlns:a16="http://schemas.microsoft.com/office/drawing/2014/main" id="{1EE88092-9214-B34D-A44E-8C69E24CAD0C}"/>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©2024 Lincoln National Corporation</a:t>
            </a:r>
          </a:p>
        </p:txBody>
      </p:sp>
    </p:spTree>
    <p:extLst>
      <p:ext uri="{BB962C8B-B14F-4D97-AF65-F5344CB8AC3E}">
        <p14:creationId xmlns:p14="http://schemas.microsoft.com/office/powerpoint/2010/main" val="796548561"/>
      </p:ext>
    </p:extLst>
  </p:cSld>
  <p:clrMap bg1="lt1" tx1="dk1" bg2="lt2" tx2="dk2" accent1="accent1" accent2="accent2" accent3="accent3" accent4="accent4" accent5="accent5" accent6="accent6" hlink="hlink" folHlink="folHlink"/>
  <p:sldLayoutIdLst>
    <p:sldLayoutId id="2147483969" r:id="rId1"/>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57AF1BF7-3313-7E40-82B2-4F4D6D352C7B}"/>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a:t>
            </a:fld>
            <a:endParaRPr lang="en-US" sz="700" kern="400" baseline="0" dirty="0">
              <a:solidFill>
                <a:schemeClr val="bg1"/>
              </a:solidFill>
              <a:latin typeface="+mn-lt"/>
              <a:cs typeface="Arial" panose="020B0604020202020204" pitchFamily="34" charset="0"/>
            </a:endParaRPr>
          </a:p>
        </p:txBody>
      </p:sp>
      <p:sp>
        <p:nvSpPr>
          <p:cNvPr id="10" name="TextBox 9">
            <a:extLst>
              <a:ext uri="{FF2B5EF4-FFF2-40B4-BE49-F238E27FC236}">
                <a16:creationId xmlns:a16="http://schemas.microsoft.com/office/drawing/2014/main" id="{4068190B-0D2E-FA4D-BD2A-A5D8058D3129}"/>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bg1"/>
                </a:solidFill>
                <a:cs typeface="Arial" panose="020B0604020202020204" pitchFamily="34" charset="0"/>
              </a:rPr>
              <a:t>For financial professional use only. Not for use with the public.</a:t>
            </a:r>
          </a:p>
        </p:txBody>
      </p:sp>
      <p:sp>
        <p:nvSpPr>
          <p:cNvPr id="11" name="TextBox 10">
            <a:extLst>
              <a:ext uri="{FF2B5EF4-FFF2-40B4-BE49-F238E27FC236}">
                <a16:creationId xmlns:a16="http://schemas.microsoft.com/office/drawing/2014/main" id="{BC71D4B5-FBD6-514E-B89F-821E9C2B3CDB}"/>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bg1"/>
                </a:solidFill>
                <a:cs typeface="Arial" panose="020B0604020202020204" pitchFamily="34" charset="0"/>
              </a:rPr>
              <a:t>LCN-4772055-060222 </a:t>
            </a:r>
          </a:p>
        </p:txBody>
      </p:sp>
      <p:sp>
        <p:nvSpPr>
          <p:cNvPr id="15" name="TextBox 14">
            <a:extLst>
              <a:ext uri="{FF2B5EF4-FFF2-40B4-BE49-F238E27FC236}">
                <a16:creationId xmlns:a16="http://schemas.microsoft.com/office/drawing/2014/main" id="{E790E070-BBFA-DD4E-9AE2-7526626F9365}"/>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bg1"/>
                </a:solidFill>
                <a:cs typeface="Arial" panose="020B0604020202020204" pitchFamily="34" charset="0"/>
              </a:rPr>
              <a:t>©2024 Lincoln National Corporation</a:t>
            </a:r>
          </a:p>
        </p:txBody>
      </p:sp>
    </p:spTree>
    <p:extLst>
      <p:ext uri="{BB962C8B-B14F-4D97-AF65-F5344CB8AC3E}">
        <p14:creationId xmlns:p14="http://schemas.microsoft.com/office/powerpoint/2010/main" val="1391013168"/>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Lst>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109C8AD0-844E-8544-86C3-F1A956A4C73A}"/>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9" name="TextBox 8">
            <a:extLst>
              <a:ext uri="{FF2B5EF4-FFF2-40B4-BE49-F238E27FC236}">
                <a16:creationId xmlns:a16="http://schemas.microsoft.com/office/drawing/2014/main" id="{365510AC-DDA5-BD49-B507-CE5A0158B871}"/>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broker-dealer use only. Not for use with the public.</a:t>
            </a:r>
          </a:p>
        </p:txBody>
      </p:sp>
      <p:sp>
        <p:nvSpPr>
          <p:cNvPr id="12" name="TextBox 11">
            <a:extLst>
              <a:ext uri="{FF2B5EF4-FFF2-40B4-BE49-F238E27FC236}">
                <a16:creationId xmlns:a16="http://schemas.microsoft.com/office/drawing/2014/main" id="{064B6C3E-111E-0247-BB67-8FA2DEEB8F10}"/>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LCN-4772055-060222 </a:t>
            </a:r>
          </a:p>
        </p:txBody>
      </p:sp>
      <p:sp>
        <p:nvSpPr>
          <p:cNvPr id="15" name="TextBox 14">
            <a:extLst>
              <a:ext uri="{FF2B5EF4-FFF2-40B4-BE49-F238E27FC236}">
                <a16:creationId xmlns:a16="http://schemas.microsoft.com/office/drawing/2014/main" id="{E7F53A58-60D9-FE46-852C-A4D5C345E06C}"/>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©2024 Lincoln National Corporation</a:t>
            </a:r>
          </a:p>
        </p:txBody>
      </p:sp>
    </p:spTree>
    <p:extLst>
      <p:ext uri="{BB962C8B-B14F-4D97-AF65-F5344CB8AC3E}">
        <p14:creationId xmlns:p14="http://schemas.microsoft.com/office/powerpoint/2010/main" val="3209414343"/>
      </p:ext>
    </p:extLst>
  </p:cSld>
  <p:clrMap bg1="lt1" tx1="dk1" bg2="lt2" tx2="dk2" accent1="accent1" accent2="accent2" accent3="accent3" accent4="accent4" accent5="accent5" accent6="accent6" hlink="hlink" folHlink="folHlink"/>
  <p:sldLayoutIdLst>
    <p:sldLayoutId id="2147483975" r:id="rId1"/>
    <p:sldLayoutId id="2147483976" r:id="rId2"/>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63272875-E8D4-0843-90C4-DE5EAC9F118B}"/>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a:t>
            </a:fld>
            <a:endParaRPr lang="en-US" sz="700" kern="400" baseline="0" dirty="0">
              <a:solidFill>
                <a:schemeClr val="bg1"/>
              </a:solidFill>
              <a:latin typeface="+mn-lt"/>
              <a:cs typeface="Arial" panose="020B0604020202020204" pitchFamily="34" charset="0"/>
            </a:endParaRPr>
          </a:p>
        </p:txBody>
      </p:sp>
      <p:sp>
        <p:nvSpPr>
          <p:cNvPr id="10" name="TextBox 9">
            <a:extLst>
              <a:ext uri="{FF2B5EF4-FFF2-40B4-BE49-F238E27FC236}">
                <a16:creationId xmlns:a16="http://schemas.microsoft.com/office/drawing/2014/main" id="{6A8E714E-21EE-E246-BCCB-F583BBF6F32C}"/>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bg1"/>
                </a:solidFill>
                <a:cs typeface="Arial" panose="020B0604020202020204" pitchFamily="34" charset="0"/>
              </a:rPr>
              <a:t>For financial professional use only. Not for use with the public.</a:t>
            </a:r>
          </a:p>
        </p:txBody>
      </p:sp>
      <p:sp>
        <p:nvSpPr>
          <p:cNvPr id="11" name="TextBox 10">
            <a:extLst>
              <a:ext uri="{FF2B5EF4-FFF2-40B4-BE49-F238E27FC236}">
                <a16:creationId xmlns:a16="http://schemas.microsoft.com/office/drawing/2014/main" id="{28A35496-09AC-F349-88AB-193765B3C215}"/>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bg1"/>
                </a:solidFill>
                <a:cs typeface="Arial" panose="020B0604020202020204" pitchFamily="34" charset="0"/>
              </a:rPr>
              <a:t>LCN-4772055-060222 </a:t>
            </a:r>
          </a:p>
        </p:txBody>
      </p:sp>
      <p:sp>
        <p:nvSpPr>
          <p:cNvPr id="15" name="TextBox 14">
            <a:extLst>
              <a:ext uri="{FF2B5EF4-FFF2-40B4-BE49-F238E27FC236}">
                <a16:creationId xmlns:a16="http://schemas.microsoft.com/office/drawing/2014/main" id="{E3AF3123-1AE7-A346-950C-A0F379B27AEA}"/>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bg1"/>
                </a:solidFill>
                <a:cs typeface="Arial" panose="020B0604020202020204" pitchFamily="34" charset="0"/>
              </a:rPr>
              <a:t>©2024 Lincoln National Corporation</a:t>
            </a:r>
          </a:p>
        </p:txBody>
      </p:sp>
    </p:spTree>
    <p:extLst>
      <p:ext uri="{BB962C8B-B14F-4D97-AF65-F5344CB8AC3E}">
        <p14:creationId xmlns:p14="http://schemas.microsoft.com/office/powerpoint/2010/main" val="3233796585"/>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4" r:id="rId4"/>
    <p:sldLayoutId id="2147484315" r:id="rId5"/>
    <p:sldLayoutId id="2147484316" r:id="rId6"/>
  </p:sldLayoutIdLst>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534BE129-0439-7C4A-A65C-A0998BFDC6DC}"/>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392906DF-0516-F64B-B48A-ADE0985F5349}"/>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3DC4D957-662A-5148-8FC6-1930FFA61B55}"/>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LCN-4772055-060222  </a:t>
            </a:r>
          </a:p>
        </p:txBody>
      </p:sp>
      <p:sp>
        <p:nvSpPr>
          <p:cNvPr id="15" name="TextBox 14">
            <a:extLst>
              <a:ext uri="{FF2B5EF4-FFF2-40B4-BE49-F238E27FC236}">
                <a16:creationId xmlns:a16="http://schemas.microsoft.com/office/drawing/2014/main" id="{609225E4-E214-224F-9A13-3E1385A4D829}"/>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©2024 Lincoln National Corporation</a:t>
            </a:r>
          </a:p>
        </p:txBody>
      </p:sp>
    </p:spTree>
    <p:extLst>
      <p:ext uri="{BB962C8B-B14F-4D97-AF65-F5344CB8AC3E}">
        <p14:creationId xmlns:p14="http://schemas.microsoft.com/office/powerpoint/2010/main" val="3442052486"/>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4025" r:id="rId7"/>
    <p:sldLayoutId id="2147484031" r:id="rId8"/>
    <p:sldLayoutId id="2147484037" r:id="rId9"/>
    <p:sldLayoutId id="2147483990" r:id="rId10"/>
    <p:sldLayoutId id="2147483991" r:id="rId11"/>
    <p:sldLayoutId id="2147483992" r:id="rId12"/>
    <p:sldLayoutId id="2147483993" r:id="rId13"/>
    <p:sldLayoutId id="2147484413" r:id="rId14"/>
    <p:sldLayoutId id="2147484414" r:id="rId15"/>
    <p:sldLayoutId id="2147484408" r:id="rId16"/>
    <p:sldLayoutId id="2147484409" r:id="rId17"/>
    <p:sldLayoutId id="2147484418" r:id="rId18"/>
    <p:sldLayoutId id="2147484419" r:id="rId19"/>
    <p:sldLayoutId id="2147484403" r:id="rId20"/>
    <p:sldLayoutId id="2147484404" r:id="rId21"/>
    <p:sldLayoutId id="2147484399" r:id="rId22"/>
    <p:sldLayoutId id="2147484400" r:id="rId23"/>
    <p:sldLayoutId id="2147484401" r:id="rId24"/>
    <p:sldLayoutId id="2147484044" r:id="rId25"/>
    <p:sldLayoutId id="2147484045" r:id="rId26"/>
    <p:sldLayoutId id="2147484046" r:id="rId27"/>
    <p:sldLayoutId id="2147484422" r:id="rId28"/>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C5AE913E-AD0A-A745-BDF3-EEC57E11C3DD}"/>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a:t>
            </a:fld>
            <a:endParaRPr lang="en-US" sz="700" kern="400" baseline="0" dirty="0">
              <a:solidFill>
                <a:schemeClr val="bg1"/>
              </a:solidFill>
              <a:latin typeface="+mn-lt"/>
              <a:cs typeface="Arial" panose="020B0604020202020204" pitchFamily="34" charset="0"/>
            </a:endParaRPr>
          </a:p>
        </p:txBody>
      </p:sp>
      <p:sp>
        <p:nvSpPr>
          <p:cNvPr id="10" name="TextBox 9">
            <a:extLst>
              <a:ext uri="{FF2B5EF4-FFF2-40B4-BE49-F238E27FC236}">
                <a16:creationId xmlns:a16="http://schemas.microsoft.com/office/drawing/2014/main" id="{4F75BDD8-34C8-9B43-9E95-7FAC336BCA91}"/>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bg1"/>
                </a:solidFill>
                <a:cs typeface="Arial" panose="020B0604020202020204" pitchFamily="34" charset="0"/>
              </a:rPr>
              <a:t>For financial professional use only. Not for use with the public.</a:t>
            </a:r>
          </a:p>
        </p:txBody>
      </p:sp>
      <p:sp>
        <p:nvSpPr>
          <p:cNvPr id="11" name="TextBox 10">
            <a:extLst>
              <a:ext uri="{FF2B5EF4-FFF2-40B4-BE49-F238E27FC236}">
                <a16:creationId xmlns:a16="http://schemas.microsoft.com/office/drawing/2014/main" id="{091C6476-A967-4C41-98B3-C4D13875F2CB}"/>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bg1"/>
                </a:solidFill>
                <a:cs typeface="Arial" panose="020B0604020202020204" pitchFamily="34" charset="0"/>
              </a:rPr>
              <a:t>LCN-4772055-060222 </a:t>
            </a:r>
          </a:p>
        </p:txBody>
      </p:sp>
      <p:sp>
        <p:nvSpPr>
          <p:cNvPr id="15" name="TextBox 14">
            <a:extLst>
              <a:ext uri="{FF2B5EF4-FFF2-40B4-BE49-F238E27FC236}">
                <a16:creationId xmlns:a16="http://schemas.microsoft.com/office/drawing/2014/main" id="{E5EA10B5-23A0-3643-BFE5-3DB0F8E6D44A}"/>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bg1"/>
                </a:solidFill>
                <a:cs typeface="Arial" panose="020B0604020202020204" pitchFamily="34" charset="0"/>
              </a:rPr>
              <a:t>©2024 Lincoln National Corporation</a:t>
            </a:r>
          </a:p>
        </p:txBody>
      </p:sp>
    </p:spTree>
    <p:extLst>
      <p:ext uri="{BB962C8B-B14F-4D97-AF65-F5344CB8AC3E}">
        <p14:creationId xmlns:p14="http://schemas.microsoft.com/office/powerpoint/2010/main" val="2316953240"/>
      </p:ext>
    </p:extLst>
  </p:cSld>
  <p:clrMap bg1="lt1" tx1="dk1" bg2="lt2" tx2="dk2" accent1="accent1" accent2="accent2" accent3="accent3" accent4="accent4" accent5="accent5" accent6="accent6" hlink="hlink" folHlink="folHlink"/>
  <p:sldLayoutIdLst>
    <p:sldLayoutId id="2147484382" r:id="rId1"/>
    <p:sldLayoutId id="2147484387" r:id="rId2"/>
    <p:sldLayoutId id="2147484390" r:id="rId3"/>
    <p:sldLayoutId id="2147484391" r:id="rId4"/>
  </p:sldLayoutIdLst>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2.xml"/><Relationship Id="rId5" Type="http://schemas.openxmlformats.org/officeDocument/2006/relationships/hyperlink" Target="http://visit.lfg.com/MG-VRST-PPT001"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2.xml"/><Relationship Id="rId6" Type="http://schemas.openxmlformats.org/officeDocument/2006/relationships/hyperlink" Target="http://www.whatcarecosts.com/Lincoln" TargetMode="External"/><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2.xml"/><Relationship Id="rId4" Type="http://schemas.openxmlformats.org/officeDocument/2006/relationships/hyperlink" Target="http://visit.lfg.com/MG-VRST-PPT001"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ww.lincolnfinancial.com/"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4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4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77.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42.xml"/><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45.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7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3" Type="http://schemas.openxmlformats.org/officeDocument/2006/relationships/image" Target="../media/image56.jpg"/><Relationship Id="rId7" Type="http://schemas.openxmlformats.org/officeDocument/2006/relationships/image" Target="../media/image60.svg"/><Relationship Id="rId12"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77.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58.sv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sv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77.xml"/></Relationships>
</file>

<file path=ppt/slides/_rels/slide34.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34.xml"/><Relationship Id="rId1" Type="http://schemas.openxmlformats.org/officeDocument/2006/relationships/slideLayout" Target="../slideLayouts/slideLayout77.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5.xml"/><Relationship Id="rId1" Type="http://schemas.openxmlformats.org/officeDocument/2006/relationships/slideLayout" Target="../slideLayouts/slideLayout77.xml"/><Relationship Id="rId5" Type="http://schemas.openxmlformats.org/officeDocument/2006/relationships/image" Target="../media/image76.png"/><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aarp.org/content/dam/aarp/ppi/2020/05/infographic-caregiving-in-the-united-states.doi.10.26419-2Fppi.00103.002.pdf" TargetMode="External"/><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visit.lfg.com/MG-VRST-PPT00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visit.lfg.com/MG-VRST-PPT001" TargetMode="External"/><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C4A2C5-404A-C34A-A664-8C33DC6B612B}"/>
              </a:ext>
            </a:extLst>
          </p:cNvPr>
          <p:cNvSpPr>
            <a:spLocks noGrp="1"/>
          </p:cNvSpPr>
          <p:nvPr>
            <p:ph type="body" sz="quarter" idx="25"/>
          </p:nvPr>
        </p:nvSpPr>
        <p:spPr/>
        <p:txBody>
          <a:bodyPr/>
          <a:lstStyle/>
          <a:p>
            <a:endParaRPr lang="en-US" dirty="0"/>
          </a:p>
        </p:txBody>
      </p:sp>
      <p:sp>
        <p:nvSpPr>
          <p:cNvPr id="3" name="Text Placeholder 2">
            <a:extLst>
              <a:ext uri="{FF2B5EF4-FFF2-40B4-BE49-F238E27FC236}">
                <a16:creationId xmlns:a16="http://schemas.microsoft.com/office/drawing/2014/main" id="{2608B240-D030-2A41-8995-81692F62363A}"/>
              </a:ext>
            </a:extLst>
          </p:cNvPr>
          <p:cNvSpPr>
            <a:spLocks noGrp="1"/>
          </p:cNvSpPr>
          <p:nvPr>
            <p:ph type="body" sz="quarter" idx="10"/>
          </p:nvPr>
        </p:nvSpPr>
        <p:spPr/>
        <p:txBody>
          <a:bodyPr/>
          <a:lstStyle/>
          <a:p>
            <a:pPr>
              <a:defRPr/>
            </a:pPr>
            <a:r>
              <a:rPr lang="en-US" dirty="0"/>
              <a:t>LONG-TERM CARE PLANNING</a:t>
            </a:r>
          </a:p>
        </p:txBody>
      </p:sp>
      <p:sp>
        <p:nvSpPr>
          <p:cNvPr id="4" name="Text Placeholder 3">
            <a:extLst>
              <a:ext uri="{FF2B5EF4-FFF2-40B4-BE49-F238E27FC236}">
                <a16:creationId xmlns:a16="http://schemas.microsoft.com/office/drawing/2014/main" id="{3B464D78-9110-D348-9DAA-3F8AA08196B6}"/>
              </a:ext>
            </a:extLst>
          </p:cNvPr>
          <p:cNvSpPr>
            <a:spLocks noGrp="1"/>
          </p:cNvSpPr>
          <p:nvPr>
            <p:ph type="body" sz="quarter" idx="11"/>
          </p:nvPr>
        </p:nvSpPr>
        <p:spPr/>
        <p:txBody>
          <a:bodyPr/>
          <a:lstStyle/>
          <a:p>
            <a:endParaRPr lang="en-US" dirty="0"/>
          </a:p>
        </p:txBody>
      </p:sp>
      <p:sp>
        <p:nvSpPr>
          <p:cNvPr id="5" name="Text Placeholder 4">
            <a:extLst>
              <a:ext uri="{FF2B5EF4-FFF2-40B4-BE49-F238E27FC236}">
                <a16:creationId xmlns:a16="http://schemas.microsoft.com/office/drawing/2014/main" id="{55F31251-9CC6-274C-A65B-FA62DEA4B360}"/>
              </a:ext>
            </a:extLst>
          </p:cNvPr>
          <p:cNvSpPr>
            <a:spLocks noGrp="1"/>
          </p:cNvSpPr>
          <p:nvPr>
            <p:ph type="body" sz="quarter" idx="12"/>
          </p:nvPr>
        </p:nvSpPr>
        <p:spPr/>
        <p:txBody>
          <a:bodyPr/>
          <a:lstStyle/>
          <a:p>
            <a:endParaRPr lang="en-US" dirty="0"/>
          </a:p>
        </p:txBody>
      </p:sp>
      <p:sp>
        <p:nvSpPr>
          <p:cNvPr id="6" name="Text Placeholder 5">
            <a:extLst>
              <a:ext uri="{FF2B5EF4-FFF2-40B4-BE49-F238E27FC236}">
                <a16:creationId xmlns:a16="http://schemas.microsoft.com/office/drawing/2014/main" id="{E25F21D2-D678-7B46-81EC-DAD42B71A967}"/>
              </a:ext>
            </a:extLst>
          </p:cNvPr>
          <p:cNvSpPr>
            <a:spLocks noGrp="1"/>
          </p:cNvSpPr>
          <p:nvPr>
            <p:ph type="body" sz="quarter" idx="13"/>
          </p:nvPr>
        </p:nvSpPr>
        <p:spPr/>
        <p:txBody>
          <a:bodyPr/>
          <a:lstStyle/>
          <a:p>
            <a:endParaRPr lang="en-US" dirty="0"/>
          </a:p>
        </p:txBody>
      </p:sp>
      <p:sp>
        <p:nvSpPr>
          <p:cNvPr id="7" name="Text Placeholder 6">
            <a:extLst>
              <a:ext uri="{FF2B5EF4-FFF2-40B4-BE49-F238E27FC236}">
                <a16:creationId xmlns:a16="http://schemas.microsoft.com/office/drawing/2014/main" id="{F3D00D42-FB9B-6E4A-9794-F8A65CA21916}"/>
              </a:ext>
            </a:extLst>
          </p:cNvPr>
          <p:cNvSpPr>
            <a:spLocks noGrp="1"/>
          </p:cNvSpPr>
          <p:nvPr>
            <p:ph type="body" sz="quarter" idx="14"/>
          </p:nvPr>
        </p:nvSpPr>
        <p:spPr/>
        <p:txBody>
          <a:bodyPr/>
          <a:lstStyle/>
          <a:p>
            <a:endParaRPr lang="en-US" dirty="0"/>
          </a:p>
        </p:txBody>
      </p:sp>
      <p:sp>
        <p:nvSpPr>
          <p:cNvPr id="8" name="Text Placeholder 7">
            <a:extLst>
              <a:ext uri="{FF2B5EF4-FFF2-40B4-BE49-F238E27FC236}">
                <a16:creationId xmlns:a16="http://schemas.microsoft.com/office/drawing/2014/main" id="{977FC613-41ED-6840-A2F6-0CC4B5DA98E9}"/>
              </a:ext>
            </a:extLst>
          </p:cNvPr>
          <p:cNvSpPr>
            <a:spLocks noGrp="1"/>
          </p:cNvSpPr>
          <p:nvPr>
            <p:ph type="body" sz="quarter" idx="15"/>
          </p:nvPr>
        </p:nvSpPr>
        <p:spPr/>
        <p:txBody>
          <a:bodyPr/>
          <a:lstStyle/>
          <a:p>
            <a:endParaRPr lang="en-US" dirty="0"/>
          </a:p>
        </p:txBody>
      </p:sp>
      <p:sp>
        <p:nvSpPr>
          <p:cNvPr id="9" name="Text Placeholder 8">
            <a:extLst>
              <a:ext uri="{FF2B5EF4-FFF2-40B4-BE49-F238E27FC236}">
                <a16:creationId xmlns:a16="http://schemas.microsoft.com/office/drawing/2014/main" id="{722A59C8-60B2-B64B-A7D5-8C12DF5C3975}"/>
              </a:ext>
            </a:extLst>
          </p:cNvPr>
          <p:cNvSpPr>
            <a:spLocks noGrp="1"/>
          </p:cNvSpPr>
          <p:nvPr>
            <p:ph type="body" sz="quarter" idx="16"/>
          </p:nvPr>
        </p:nvSpPr>
        <p:spPr/>
        <p:txBody>
          <a:bodyPr/>
          <a:lstStyle/>
          <a:p>
            <a:endParaRPr lang="en-US" dirty="0"/>
          </a:p>
        </p:txBody>
      </p:sp>
      <p:sp>
        <p:nvSpPr>
          <p:cNvPr id="10" name="Text Placeholder 9">
            <a:extLst>
              <a:ext uri="{FF2B5EF4-FFF2-40B4-BE49-F238E27FC236}">
                <a16:creationId xmlns:a16="http://schemas.microsoft.com/office/drawing/2014/main" id="{3BE491AA-9CCA-E74E-835A-52B4E91FF6C8}"/>
              </a:ext>
            </a:extLst>
          </p:cNvPr>
          <p:cNvSpPr>
            <a:spLocks noGrp="1"/>
          </p:cNvSpPr>
          <p:nvPr>
            <p:ph type="body" sz="quarter" idx="17"/>
          </p:nvPr>
        </p:nvSpPr>
        <p:spPr/>
        <p:txBody>
          <a:bodyPr/>
          <a:lstStyle/>
          <a:p>
            <a:endParaRPr lang="en-US" dirty="0"/>
          </a:p>
        </p:txBody>
      </p:sp>
      <p:sp>
        <p:nvSpPr>
          <p:cNvPr id="11" name="Text Placeholder 10">
            <a:extLst>
              <a:ext uri="{FF2B5EF4-FFF2-40B4-BE49-F238E27FC236}">
                <a16:creationId xmlns:a16="http://schemas.microsoft.com/office/drawing/2014/main" id="{F68877A1-4F13-A24D-8D97-1C18FC335095}"/>
              </a:ext>
            </a:extLst>
          </p:cNvPr>
          <p:cNvSpPr>
            <a:spLocks noGrp="1"/>
          </p:cNvSpPr>
          <p:nvPr>
            <p:ph type="body" sz="quarter" idx="18"/>
          </p:nvPr>
        </p:nvSpPr>
        <p:spPr/>
        <p:txBody>
          <a:bodyPr/>
          <a:lstStyle/>
          <a:p>
            <a:endParaRPr lang="en-US" dirty="0"/>
          </a:p>
        </p:txBody>
      </p:sp>
      <p:sp>
        <p:nvSpPr>
          <p:cNvPr id="12" name="Text Placeholder 11">
            <a:extLst>
              <a:ext uri="{FF2B5EF4-FFF2-40B4-BE49-F238E27FC236}">
                <a16:creationId xmlns:a16="http://schemas.microsoft.com/office/drawing/2014/main" id="{45629902-3FCE-F64C-8D73-5DF1AE39017C}"/>
              </a:ext>
            </a:extLst>
          </p:cNvPr>
          <p:cNvSpPr>
            <a:spLocks noGrp="1"/>
          </p:cNvSpPr>
          <p:nvPr>
            <p:ph type="body" sz="quarter" idx="19"/>
          </p:nvPr>
        </p:nvSpPr>
        <p:spPr/>
        <p:txBody>
          <a:bodyPr/>
          <a:lstStyle/>
          <a:p>
            <a:endParaRPr lang="en-US" dirty="0"/>
          </a:p>
        </p:txBody>
      </p:sp>
      <p:sp>
        <p:nvSpPr>
          <p:cNvPr id="13" name="Text Placeholder 12">
            <a:extLst>
              <a:ext uri="{FF2B5EF4-FFF2-40B4-BE49-F238E27FC236}">
                <a16:creationId xmlns:a16="http://schemas.microsoft.com/office/drawing/2014/main" id="{363614CB-18B4-D248-9647-8FCE1E863B85}"/>
              </a:ext>
            </a:extLst>
          </p:cNvPr>
          <p:cNvSpPr>
            <a:spLocks noGrp="1"/>
          </p:cNvSpPr>
          <p:nvPr>
            <p:ph type="body" idx="4294967295"/>
          </p:nvPr>
        </p:nvSpPr>
        <p:spPr>
          <a:xfrm>
            <a:off x="6811390" y="1600200"/>
            <a:ext cx="4270248" cy="1087755"/>
          </a:xfrm>
        </p:spPr>
        <p:txBody>
          <a:bodyPr/>
          <a:lstStyle/>
          <a:p>
            <a:pPr marL="0" indent="0">
              <a:lnSpc>
                <a:spcPts val="4200"/>
              </a:lnSpc>
              <a:buNone/>
            </a:pPr>
            <a:r>
              <a:rPr lang="en-US" sz="3600" dirty="0">
                <a:solidFill>
                  <a:schemeClr val="tx1"/>
                </a:solidFill>
                <a:latin typeface="Georgia" panose="02040502050405020303" pitchFamily="18" charset="0"/>
              </a:rPr>
              <a:t>Plan and help protect your client’s financial future</a:t>
            </a:r>
            <a:endParaRPr lang="en-US" sz="3600" dirty="0"/>
          </a:p>
        </p:txBody>
      </p:sp>
      <p:sp>
        <p:nvSpPr>
          <p:cNvPr id="14" name="Title 13">
            <a:extLst>
              <a:ext uri="{FF2B5EF4-FFF2-40B4-BE49-F238E27FC236}">
                <a16:creationId xmlns:a16="http://schemas.microsoft.com/office/drawing/2014/main" id="{87EC3FD3-5B3E-8A43-8D42-268C371D77D6}"/>
              </a:ext>
            </a:extLst>
          </p:cNvPr>
          <p:cNvSpPr>
            <a:spLocks noGrp="1"/>
          </p:cNvSpPr>
          <p:nvPr>
            <p:ph type="ctrTitle"/>
          </p:nvPr>
        </p:nvSpPr>
        <p:spPr>
          <a:xfrm>
            <a:off x="6811390" y="3252195"/>
            <a:ext cx="4270248" cy="543066"/>
          </a:xfrm>
        </p:spPr>
        <p:txBody>
          <a:bodyPr/>
          <a:lstStyle/>
          <a:p>
            <a:r>
              <a:rPr lang="en-US" dirty="0"/>
              <a:t>Lincoln </a:t>
            </a:r>
            <a:r>
              <a:rPr lang="en-US" i="1" dirty="0"/>
              <a:t>MoneyGuard</a:t>
            </a:r>
            <a:r>
              <a:rPr lang="en-US" baseline="30000" dirty="0"/>
              <a:t>®</a:t>
            </a:r>
            <a:r>
              <a:rPr lang="en-US" dirty="0"/>
              <a:t> solutions</a:t>
            </a:r>
            <a:r>
              <a:rPr lang="en-US" baseline="30000" dirty="0"/>
              <a:t> </a:t>
            </a:r>
            <a:endParaRPr lang="en-US" dirty="0"/>
          </a:p>
        </p:txBody>
      </p:sp>
    </p:spTree>
    <p:extLst>
      <p:ext uri="{BB962C8B-B14F-4D97-AF65-F5344CB8AC3E}">
        <p14:creationId xmlns:p14="http://schemas.microsoft.com/office/powerpoint/2010/main" val="2765194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7A08B-273D-B54F-8ECB-34974B5672DB}"/>
              </a:ext>
            </a:extLst>
          </p:cNvPr>
          <p:cNvSpPr>
            <a:spLocks noGrp="1"/>
          </p:cNvSpPr>
          <p:nvPr>
            <p:ph type="title"/>
          </p:nvPr>
        </p:nvSpPr>
        <p:spPr/>
        <p:txBody>
          <a:bodyPr/>
          <a:lstStyle/>
          <a:p>
            <a:r>
              <a:rPr lang="en-US" dirty="0"/>
              <a:t>Planning is not about </a:t>
            </a:r>
            <a:r>
              <a:rPr lang="en-US" i="1" dirty="0"/>
              <a:t>age</a:t>
            </a:r>
            <a:r>
              <a:rPr lang="en-US" dirty="0"/>
              <a:t> – it’s about </a:t>
            </a:r>
            <a:r>
              <a:rPr lang="en-US" i="1" dirty="0"/>
              <a:t>stage</a:t>
            </a:r>
          </a:p>
        </p:txBody>
      </p:sp>
      <p:sp>
        <p:nvSpPr>
          <p:cNvPr id="4" name="Rectangle 3">
            <a:extLst>
              <a:ext uri="{FF2B5EF4-FFF2-40B4-BE49-F238E27FC236}">
                <a16:creationId xmlns:a16="http://schemas.microsoft.com/office/drawing/2014/main" id="{690AA5F3-6C63-4E48-B356-BFA95FD85837}"/>
              </a:ext>
            </a:extLst>
          </p:cNvPr>
          <p:cNvSpPr/>
          <p:nvPr/>
        </p:nvSpPr>
        <p:spPr>
          <a:xfrm>
            <a:off x="1149349" y="2401888"/>
            <a:ext cx="2816225" cy="2816225"/>
          </a:xfrm>
          <a:prstGeom prst="rect">
            <a:avLst/>
          </a:prstGeom>
          <a:solidFill>
            <a:schemeClr val="bg1"/>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AF230DE9-2541-ED40-8D93-CBB142685F42}"/>
              </a:ext>
            </a:extLst>
          </p:cNvPr>
          <p:cNvSpPr/>
          <p:nvPr/>
        </p:nvSpPr>
        <p:spPr>
          <a:xfrm>
            <a:off x="4687887" y="2401888"/>
            <a:ext cx="2816225" cy="2816225"/>
          </a:xfrm>
          <a:prstGeom prst="rect">
            <a:avLst/>
          </a:prstGeom>
          <a:solidFill>
            <a:schemeClr val="bg1"/>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05F04D2B-3888-0A44-B9E9-0BC4DB424837}"/>
              </a:ext>
            </a:extLst>
          </p:cNvPr>
          <p:cNvSpPr/>
          <p:nvPr/>
        </p:nvSpPr>
        <p:spPr>
          <a:xfrm>
            <a:off x="8207374" y="2401888"/>
            <a:ext cx="2817813" cy="2816225"/>
          </a:xfrm>
          <a:prstGeom prst="rect">
            <a:avLst/>
          </a:prstGeom>
          <a:solidFill>
            <a:schemeClr val="bg1"/>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a:extLst>
              <a:ext uri="{FF2B5EF4-FFF2-40B4-BE49-F238E27FC236}">
                <a16:creationId xmlns:a16="http://schemas.microsoft.com/office/drawing/2014/main" id="{9088F89D-3649-9149-AD84-C276858F2382}"/>
              </a:ext>
            </a:extLst>
          </p:cNvPr>
          <p:cNvSpPr/>
          <p:nvPr/>
        </p:nvSpPr>
        <p:spPr>
          <a:xfrm>
            <a:off x="1149349" y="4187825"/>
            <a:ext cx="2816225" cy="646113"/>
          </a:xfrm>
          <a:prstGeom prst="rect">
            <a:avLst/>
          </a:prstGeom>
        </p:spPr>
        <p:txBody>
          <a:bodyPr>
            <a:spAutoFit/>
          </a:bodyPr>
          <a:lstStyle/>
          <a:p>
            <a:pPr algn="ctr">
              <a:defRPr/>
            </a:pPr>
            <a:r>
              <a:rPr lang="en-US" dirty="0">
                <a:latin typeface="+mn-lt"/>
              </a:rPr>
              <a:t>Who will provide care should your clients need it?</a:t>
            </a:r>
          </a:p>
        </p:txBody>
      </p:sp>
      <p:sp>
        <p:nvSpPr>
          <p:cNvPr id="8" name="Rectangle 7">
            <a:extLst>
              <a:ext uri="{FF2B5EF4-FFF2-40B4-BE49-F238E27FC236}">
                <a16:creationId xmlns:a16="http://schemas.microsoft.com/office/drawing/2014/main" id="{99278F83-A4F6-504F-9165-F8A72107AF07}"/>
              </a:ext>
            </a:extLst>
          </p:cNvPr>
          <p:cNvSpPr/>
          <p:nvPr/>
        </p:nvSpPr>
        <p:spPr>
          <a:xfrm>
            <a:off x="4786312" y="4187825"/>
            <a:ext cx="2619375" cy="646113"/>
          </a:xfrm>
          <a:prstGeom prst="rect">
            <a:avLst/>
          </a:prstGeom>
        </p:spPr>
        <p:txBody>
          <a:bodyPr>
            <a:spAutoFit/>
          </a:bodyPr>
          <a:lstStyle/>
          <a:p>
            <a:pPr algn="ctr">
              <a:defRPr/>
            </a:pPr>
            <a:r>
              <a:rPr lang="en-US" dirty="0">
                <a:latin typeface="+mn-lt"/>
              </a:rPr>
              <a:t>Where would your clients want to receive care?</a:t>
            </a:r>
          </a:p>
        </p:txBody>
      </p:sp>
      <p:sp>
        <p:nvSpPr>
          <p:cNvPr id="9" name="Rectangle 8">
            <a:extLst>
              <a:ext uri="{FF2B5EF4-FFF2-40B4-BE49-F238E27FC236}">
                <a16:creationId xmlns:a16="http://schemas.microsoft.com/office/drawing/2014/main" id="{410436D3-D784-DA45-94B5-AF07E831EB2A}"/>
              </a:ext>
            </a:extLst>
          </p:cNvPr>
          <p:cNvSpPr/>
          <p:nvPr/>
        </p:nvSpPr>
        <p:spPr>
          <a:xfrm>
            <a:off x="8553449" y="4187825"/>
            <a:ext cx="2124075" cy="646113"/>
          </a:xfrm>
          <a:prstGeom prst="rect">
            <a:avLst/>
          </a:prstGeom>
        </p:spPr>
        <p:txBody>
          <a:bodyPr>
            <a:spAutoFit/>
          </a:bodyPr>
          <a:lstStyle/>
          <a:p>
            <a:pPr algn="ctr">
              <a:defRPr/>
            </a:pPr>
            <a:r>
              <a:rPr lang="en-US" dirty="0">
                <a:latin typeface="+mn-lt"/>
              </a:rPr>
              <a:t>How will your clients pay for the care?</a:t>
            </a:r>
          </a:p>
        </p:txBody>
      </p:sp>
      <p:sp>
        <p:nvSpPr>
          <p:cNvPr id="10" name="TextBox 15">
            <a:extLst>
              <a:ext uri="{FF2B5EF4-FFF2-40B4-BE49-F238E27FC236}">
                <a16:creationId xmlns:a16="http://schemas.microsoft.com/office/drawing/2014/main" id="{6FBA7644-BD43-AF43-9061-5D391582592E}"/>
              </a:ext>
            </a:extLst>
          </p:cNvPr>
          <p:cNvSpPr txBox="1">
            <a:spLocks noChangeArrowheads="1"/>
          </p:cNvSpPr>
          <p:nvPr/>
        </p:nvSpPr>
        <p:spPr bwMode="auto">
          <a:xfrm>
            <a:off x="1149349" y="1739900"/>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b="1" dirty="0">
                <a:cs typeface="Arial" panose="020B0604020202020204" pitchFamily="34" charset="0"/>
              </a:rPr>
              <a:t>It’s never too early to start a conversation. </a:t>
            </a:r>
          </a:p>
        </p:txBody>
      </p:sp>
      <p:sp>
        <p:nvSpPr>
          <p:cNvPr id="11" name="Rectangle 10">
            <a:extLst>
              <a:ext uri="{FF2B5EF4-FFF2-40B4-BE49-F238E27FC236}">
                <a16:creationId xmlns:a16="http://schemas.microsoft.com/office/drawing/2014/main" id="{BC4C14D6-9AAA-4745-BA7F-1A0C159D4A88}"/>
              </a:ext>
            </a:extLst>
          </p:cNvPr>
          <p:cNvSpPr/>
          <p:nvPr/>
        </p:nvSpPr>
        <p:spPr>
          <a:xfrm>
            <a:off x="1149349" y="2401888"/>
            <a:ext cx="609600" cy="6096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a:extLst>
              <a:ext uri="{FF2B5EF4-FFF2-40B4-BE49-F238E27FC236}">
                <a16:creationId xmlns:a16="http://schemas.microsoft.com/office/drawing/2014/main" id="{850D378D-FDBA-F54A-8C6A-4AF0DDCAF7C7}"/>
              </a:ext>
            </a:extLst>
          </p:cNvPr>
          <p:cNvSpPr/>
          <p:nvPr/>
        </p:nvSpPr>
        <p:spPr>
          <a:xfrm>
            <a:off x="4684712" y="2401888"/>
            <a:ext cx="609600" cy="6096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TextBox 4">
            <a:extLst>
              <a:ext uri="{FF2B5EF4-FFF2-40B4-BE49-F238E27FC236}">
                <a16:creationId xmlns:a16="http://schemas.microsoft.com/office/drawing/2014/main" id="{DBE4F31C-9102-6B4E-A99F-FC1C44A2C401}"/>
              </a:ext>
            </a:extLst>
          </p:cNvPr>
          <p:cNvSpPr txBox="1">
            <a:spLocks noChangeArrowheads="1"/>
          </p:cNvSpPr>
          <p:nvPr/>
        </p:nvSpPr>
        <p:spPr bwMode="auto">
          <a:xfrm>
            <a:off x="1301749" y="2532063"/>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dirty="0">
                <a:solidFill>
                  <a:schemeClr val="bg1"/>
                </a:solidFill>
                <a:cs typeface="Arial" panose="020B0604020202020204" pitchFamily="34" charset="0"/>
              </a:rPr>
              <a:t>1</a:t>
            </a:r>
          </a:p>
        </p:txBody>
      </p:sp>
      <p:sp>
        <p:nvSpPr>
          <p:cNvPr id="14" name="TextBox 6">
            <a:extLst>
              <a:ext uri="{FF2B5EF4-FFF2-40B4-BE49-F238E27FC236}">
                <a16:creationId xmlns:a16="http://schemas.microsoft.com/office/drawing/2014/main" id="{9EB56BEA-45BE-4B4A-9A3B-5D740546C617}"/>
              </a:ext>
            </a:extLst>
          </p:cNvPr>
          <p:cNvSpPr txBox="1">
            <a:spLocks noChangeArrowheads="1"/>
          </p:cNvSpPr>
          <p:nvPr/>
        </p:nvSpPr>
        <p:spPr bwMode="auto">
          <a:xfrm>
            <a:off x="4837112" y="25527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dirty="0">
                <a:solidFill>
                  <a:schemeClr val="bg1"/>
                </a:solidFill>
                <a:cs typeface="Arial" panose="020B0604020202020204" pitchFamily="34" charset="0"/>
              </a:rPr>
              <a:t>2</a:t>
            </a:r>
          </a:p>
        </p:txBody>
      </p:sp>
      <p:sp>
        <p:nvSpPr>
          <p:cNvPr id="15" name="Rectangle 14">
            <a:extLst>
              <a:ext uri="{FF2B5EF4-FFF2-40B4-BE49-F238E27FC236}">
                <a16:creationId xmlns:a16="http://schemas.microsoft.com/office/drawing/2014/main" id="{2C7DEA3E-678B-1A46-83D1-BE1681C6722D}"/>
              </a:ext>
            </a:extLst>
          </p:cNvPr>
          <p:cNvSpPr/>
          <p:nvPr/>
        </p:nvSpPr>
        <p:spPr>
          <a:xfrm>
            <a:off x="8205787" y="2401888"/>
            <a:ext cx="609600" cy="6096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Box 21">
            <a:extLst>
              <a:ext uri="{FF2B5EF4-FFF2-40B4-BE49-F238E27FC236}">
                <a16:creationId xmlns:a16="http://schemas.microsoft.com/office/drawing/2014/main" id="{ED02D933-FE10-E94C-B941-855589160106}"/>
              </a:ext>
            </a:extLst>
          </p:cNvPr>
          <p:cNvSpPr txBox="1">
            <a:spLocks noChangeArrowheads="1"/>
          </p:cNvSpPr>
          <p:nvPr/>
        </p:nvSpPr>
        <p:spPr bwMode="auto">
          <a:xfrm>
            <a:off x="8358187" y="25527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dirty="0">
                <a:solidFill>
                  <a:schemeClr val="bg1"/>
                </a:solidFill>
                <a:cs typeface="Arial" panose="020B0604020202020204" pitchFamily="34" charset="0"/>
              </a:rPr>
              <a:t>3</a:t>
            </a:r>
          </a:p>
        </p:txBody>
      </p:sp>
      <p:pic>
        <p:nvPicPr>
          <p:cNvPr id="17" name="Picture 16" descr="Icon&#10;&#10;Description automatically generated">
            <a:extLst>
              <a:ext uri="{FF2B5EF4-FFF2-40B4-BE49-F238E27FC236}">
                <a16:creationId xmlns:a16="http://schemas.microsoft.com/office/drawing/2014/main" id="{F4DF80AE-A50F-734C-BDB5-784D9F42F166}"/>
              </a:ext>
            </a:extLst>
          </p:cNvPr>
          <p:cNvPicPr>
            <a:picLocks noChangeAspect="1"/>
          </p:cNvPicPr>
          <p:nvPr/>
        </p:nvPicPr>
        <p:blipFill>
          <a:blip r:embed="rId3" cstate="screen">
            <a:duotone>
              <a:schemeClr val="bg2">
                <a:shade val="45000"/>
                <a:satMod val="135000"/>
              </a:schemeClr>
              <a:prstClr val="white"/>
            </a:duotone>
          </a:blip>
          <a:stretch>
            <a:fillRect/>
          </a:stretch>
        </p:blipFill>
        <p:spPr>
          <a:xfrm>
            <a:off x="9056687" y="2835129"/>
            <a:ext cx="1119380" cy="1119380"/>
          </a:xfrm>
          <a:prstGeom prst="rect">
            <a:avLst/>
          </a:prstGeom>
        </p:spPr>
      </p:pic>
      <p:pic>
        <p:nvPicPr>
          <p:cNvPr id="18" name="Picture 17" descr="A picture containing outdoor, dark, person, light&#10;&#10;Description automatically generated">
            <a:extLst>
              <a:ext uri="{FF2B5EF4-FFF2-40B4-BE49-F238E27FC236}">
                <a16:creationId xmlns:a16="http://schemas.microsoft.com/office/drawing/2014/main" id="{37BF73B8-9F0E-8744-BABC-69D5BE4D6B1B}"/>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536551" y="2794776"/>
            <a:ext cx="1119380" cy="1119380"/>
          </a:xfrm>
          <a:prstGeom prst="rect">
            <a:avLst/>
          </a:prstGeom>
        </p:spPr>
      </p:pic>
      <p:pic>
        <p:nvPicPr>
          <p:cNvPr id="19" name="Picture 18" descr="Icon&#10;&#10;Description automatically generated">
            <a:extLst>
              <a:ext uri="{FF2B5EF4-FFF2-40B4-BE49-F238E27FC236}">
                <a16:creationId xmlns:a16="http://schemas.microsoft.com/office/drawing/2014/main" id="{82D70E50-7073-584F-B148-745A46A3B014}"/>
              </a:ext>
            </a:extLst>
          </p:cNvPr>
          <p:cNvPicPr>
            <a:picLocks noChangeAspect="1"/>
          </p:cNvPicPr>
          <p:nvPr/>
        </p:nvPicPr>
        <p:blipFill>
          <a:blip r:embed="rId5" cstate="screen">
            <a:duotone>
              <a:schemeClr val="bg2">
                <a:shade val="45000"/>
                <a:satMod val="135000"/>
              </a:schemeClr>
              <a:prstClr val="white"/>
            </a:duotone>
          </a:blip>
          <a:stretch>
            <a:fillRect/>
          </a:stretch>
        </p:blipFill>
        <p:spPr>
          <a:xfrm>
            <a:off x="1876231" y="2806059"/>
            <a:ext cx="1219200" cy="1219200"/>
          </a:xfrm>
          <a:prstGeom prst="rect">
            <a:avLst/>
          </a:prstGeom>
        </p:spPr>
      </p:pic>
    </p:spTree>
    <p:extLst>
      <p:ext uri="{BB962C8B-B14F-4D97-AF65-F5344CB8AC3E}">
        <p14:creationId xmlns:p14="http://schemas.microsoft.com/office/powerpoint/2010/main" val="3209855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E0D317-1B13-0E42-8D60-8C8A1CC66137}"/>
              </a:ext>
            </a:extLst>
          </p:cNvPr>
          <p:cNvSpPr>
            <a:spLocks noGrp="1"/>
          </p:cNvSpPr>
          <p:nvPr>
            <p:ph type="body" idx="1"/>
          </p:nvPr>
        </p:nvSpPr>
        <p:spPr/>
        <p:txBody>
          <a:bodyPr/>
          <a:lstStyle/>
          <a:p>
            <a:r>
              <a:rPr lang="en-US" dirty="0"/>
              <a:t>HOW to have the conversation</a:t>
            </a:r>
          </a:p>
        </p:txBody>
      </p:sp>
    </p:spTree>
    <p:extLst>
      <p:ext uri="{BB962C8B-B14F-4D97-AF65-F5344CB8AC3E}">
        <p14:creationId xmlns:p14="http://schemas.microsoft.com/office/powerpoint/2010/main" val="4005048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9ACF-45DD-9746-B7D7-0DEBB1909CAC}"/>
              </a:ext>
            </a:extLst>
          </p:cNvPr>
          <p:cNvSpPr>
            <a:spLocks noGrp="1"/>
          </p:cNvSpPr>
          <p:nvPr>
            <p:ph type="title"/>
          </p:nvPr>
        </p:nvSpPr>
        <p:spPr/>
        <p:txBody>
          <a:bodyPr/>
          <a:lstStyle/>
          <a:p>
            <a:r>
              <a:rPr lang="en-US" dirty="0"/>
              <a:t>What topics should be discussed?</a:t>
            </a:r>
          </a:p>
        </p:txBody>
      </p:sp>
      <p:sp>
        <p:nvSpPr>
          <p:cNvPr id="4" name="Rectangle 3">
            <a:extLst>
              <a:ext uri="{FF2B5EF4-FFF2-40B4-BE49-F238E27FC236}">
                <a16:creationId xmlns:a16="http://schemas.microsoft.com/office/drawing/2014/main" id="{0396C11F-1874-3B4B-AB4D-036213618C62}"/>
              </a:ext>
            </a:extLst>
          </p:cNvPr>
          <p:cNvSpPr/>
          <p:nvPr/>
        </p:nvSpPr>
        <p:spPr>
          <a:xfrm>
            <a:off x="6629400" y="1457540"/>
            <a:ext cx="4702175" cy="439324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30000"/>
              </a:lnSpc>
              <a:spcBef>
                <a:spcPts val="1000"/>
              </a:spcBef>
              <a:spcAft>
                <a:spcPts val="0"/>
              </a:spcAft>
              <a:defRPr/>
            </a:pPr>
            <a:endParaRPr lang="en-US" sz="1400" dirty="0">
              <a:solidFill>
                <a:srgbClr val="262626"/>
              </a:solidFill>
              <a:latin typeface="+mj-lt"/>
            </a:endParaRPr>
          </a:p>
        </p:txBody>
      </p:sp>
      <p:sp>
        <p:nvSpPr>
          <p:cNvPr id="11" name="Rectangle 10">
            <a:extLst>
              <a:ext uri="{FF2B5EF4-FFF2-40B4-BE49-F238E27FC236}">
                <a16:creationId xmlns:a16="http://schemas.microsoft.com/office/drawing/2014/main" id="{F5A009F5-F84B-FD4D-9829-2883AE6EB2EF}"/>
              </a:ext>
            </a:extLst>
          </p:cNvPr>
          <p:cNvSpPr>
            <a:spLocks noChangeArrowheads="1"/>
          </p:cNvSpPr>
          <p:nvPr/>
        </p:nvSpPr>
        <p:spPr bwMode="auto">
          <a:xfrm>
            <a:off x="2792413" y="1657446"/>
            <a:ext cx="33035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00"/>
              </a:spcBef>
              <a:buClr>
                <a:schemeClr val="accent1"/>
              </a:buClr>
              <a:buSzPct val="100000"/>
            </a:pPr>
            <a:r>
              <a:rPr lang="en-US" altLang="en-US" dirty="0">
                <a:cs typeface="Calibri" panose="020F0502020204030204" pitchFamily="34" charset="0"/>
              </a:rPr>
              <a:t>of financial professionals surveyed say the most important topic is </a:t>
            </a:r>
            <a:r>
              <a:rPr lang="en-US" altLang="en-US" b="1" dirty="0">
                <a:solidFill>
                  <a:schemeClr val="accent1"/>
                </a:solidFill>
                <a:cs typeface="Calibri" panose="020F0502020204030204" pitchFamily="34" charset="0"/>
              </a:rPr>
              <a:t>how care will be paid for. </a:t>
            </a:r>
          </a:p>
        </p:txBody>
      </p:sp>
      <p:graphicFrame>
        <p:nvGraphicFramePr>
          <p:cNvPr id="12" name="Chart 11">
            <a:extLst>
              <a:ext uri="{FF2B5EF4-FFF2-40B4-BE49-F238E27FC236}">
                <a16:creationId xmlns:a16="http://schemas.microsoft.com/office/drawing/2014/main" id="{AD350D43-48F9-6847-A128-616680E0504D}"/>
              </a:ext>
            </a:extLst>
          </p:cNvPr>
          <p:cNvGraphicFramePr>
            <a:graphicFrameLocks noChangeAspect="1"/>
          </p:cNvGraphicFramePr>
          <p:nvPr>
            <p:extLst>
              <p:ext uri="{D42A27DB-BD31-4B8C-83A1-F6EECF244321}">
                <p14:modId xmlns:p14="http://schemas.microsoft.com/office/powerpoint/2010/main" val="2211290189"/>
              </p:ext>
            </p:extLst>
          </p:nvPr>
        </p:nvGraphicFramePr>
        <p:xfrm>
          <a:off x="445502" y="1209164"/>
          <a:ext cx="2743200" cy="187144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38276A00-7E7C-6242-83E5-3736657849BF}"/>
              </a:ext>
            </a:extLst>
          </p:cNvPr>
          <p:cNvSpPr txBox="1"/>
          <p:nvPr/>
        </p:nvSpPr>
        <p:spPr>
          <a:xfrm>
            <a:off x="960438" y="1685892"/>
            <a:ext cx="1706562" cy="809132"/>
          </a:xfrm>
          <a:prstGeom prst="rect">
            <a:avLst/>
          </a:prstGeom>
          <a:noFill/>
        </p:spPr>
        <p:txBody>
          <a:bodyPr lIns="0" tIns="0" rIns="0" bIns="0">
            <a:spAutoFit/>
          </a:bodyPr>
          <a:lstStyle/>
          <a:p>
            <a:pPr algn="ctr" eaLnBrk="1" fontAlgn="auto" hangingPunct="1">
              <a:lnSpc>
                <a:spcPct val="130000"/>
              </a:lnSpc>
              <a:spcBef>
                <a:spcPts val="1000"/>
              </a:spcBef>
              <a:spcAft>
                <a:spcPts val="0"/>
              </a:spcAft>
              <a:buClr>
                <a:schemeClr val="accent1"/>
              </a:buClr>
              <a:buSzPct val="100000"/>
              <a:defRPr/>
            </a:pPr>
            <a:r>
              <a:rPr lang="en-US" sz="4400" b="1" spc="-150" dirty="0">
                <a:solidFill>
                  <a:srgbClr val="244E8A"/>
                </a:solidFill>
                <a:latin typeface="+mj-lt"/>
              </a:rPr>
              <a:t>78%</a:t>
            </a:r>
          </a:p>
        </p:txBody>
      </p:sp>
      <p:grpSp>
        <p:nvGrpSpPr>
          <p:cNvPr id="20" name="Group 19">
            <a:extLst>
              <a:ext uri="{FF2B5EF4-FFF2-40B4-BE49-F238E27FC236}">
                <a16:creationId xmlns:a16="http://schemas.microsoft.com/office/drawing/2014/main" id="{31ABBB1E-64B8-4544-82E3-B38884E2343B}"/>
              </a:ext>
            </a:extLst>
          </p:cNvPr>
          <p:cNvGrpSpPr/>
          <p:nvPr/>
        </p:nvGrpSpPr>
        <p:grpSpPr>
          <a:xfrm>
            <a:off x="873125" y="3079619"/>
            <a:ext cx="5181600" cy="2755900"/>
            <a:chOff x="873125" y="3155246"/>
            <a:chExt cx="5181600" cy="2755900"/>
          </a:xfrm>
        </p:grpSpPr>
        <p:sp>
          <p:nvSpPr>
            <p:cNvPr id="5" name="Rectangle 4">
              <a:extLst>
                <a:ext uri="{FF2B5EF4-FFF2-40B4-BE49-F238E27FC236}">
                  <a16:creationId xmlns:a16="http://schemas.microsoft.com/office/drawing/2014/main" id="{426C8E0A-BA23-D34C-826B-EB4AB4F01C60}"/>
                </a:ext>
              </a:extLst>
            </p:cNvPr>
            <p:cNvSpPr/>
            <p:nvPr/>
          </p:nvSpPr>
          <p:spPr>
            <a:xfrm>
              <a:off x="873125" y="3155246"/>
              <a:ext cx="5181600" cy="2755900"/>
            </a:xfrm>
            <a:prstGeom prst="rect">
              <a:avLst/>
            </a:prstGeom>
            <a:solidFill>
              <a:srgbClr val="1673AF"/>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30000"/>
                </a:lnSpc>
                <a:spcBef>
                  <a:spcPts val="1000"/>
                </a:spcBef>
                <a:spcAft>
                  <a:spcPts val="0"/>
                </a:spcAft>
                <a:defRPr/>
              </a:pPr>
              <a:endParaRPr lang="en-US" sz="1400" dirty="0">
                <a:solidFill>
                  <a:srgbClr val="262626"/>
                </a:solidFill>
                <a:latin typeface="+mj-lt"/>
              </a:endParaRPr>
            </a:p>
          </p:txBody>
        </p:sp>
        <p:sp>
          <p:nvSpPr>
            <p:cNvPr id="6" name="TextBox 5">
              <a:extLst>
                <a:ext uri="{FF2B5EF4-FFF2-40B4-BE49-F238E27FC236}">
                  <a16:creationId xmlns:a16="http://schemas.microsoft.com/office/drawing/2014/main" id="{E0372C72-7F23-F94E-803A-8F5399779327}"/>
                </a:ext>
              </a:extLst>
            </p:cNvPr>
            <p:cNvSpPr txBox="1">
              <a:spLocks noChangeArrowheads="1"/>
            </p:cNvSpPr>
            <p:nvPr/>
          </p:nvSpPr>
          <p:spPr bwMode="auto">
            <a:xfrm>
              <a:off x="1135063" y="4615746"/>
              <a:ext cx="4532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chemeClr val="bg1"/>
                </a:buClr>
                <a:buFont typeface="Wingdings" panose="05000000000000000000" pitchFamily="2" charset="2"/>
                <a:buChar char="§"/>
              </a:pPr>
              <a:r>
                <a:rPr lang="en-US" altLang="en-US" dirty="0">
                  <a:solidFill>
                    <a:schemeClr val="bg1"/>
                  </a:solidFill>
                  <a:cs typeface="Calibri" panose="020F0502020204030204" pitchFamily="34" charset="0"/>
                </a:rPr>
                <a:t>Who will manage day-to-day aspects of care?</a:t>
              </a:r>
            </a:p>
          </p:txBody>
        </p:sp>
        <p:sp>
          <p:nvSpPr>
            <p:cNvPr id="7" name="TextBox 6">
              <a:extLst>
                <a:ext uri="{FF2B5EF4-FFF2-40B4-BE49-F238E27FC236}">
                  <a16:creationId xmlns:a16="http://schemas.microsoft.com/office/drawing/2014/main" id="{D5EB4B4E-9FF8-FD4F-A717-E5A46036BAFC}"/>
                </a:ext>
              </a:extLst>
            </p:cNvPr>
            <p:cNvSpPr txBox="1">
              <a:spLocks noChangeArrowheads="1"/>
            </p:cNvSpPr>
            <p:nvPr/>
          </p:nvSpPr>
          <p:spPr bwMode="auto">
            <a:xfrm>
              <a:off x="1135063" y="4980871"/>
              <a:ext cx="34226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chemeClr val="bg1"/>
                </a:buClr>
                <a:buFont typeface="Wingdings" panose="05000000000000000000" pitchFamily="2" charset="2"/>
                <a:buChar char="§"/>
              </a:pPr>
              <a:r>
                <a:rPr lang="en-US" altLang="en-US" dirty="0">
                  <a:solidFill>
                    <a:schemeClr val="bg1"/>
                  </a:solidFill>
                  <a:cs typeface="Calibri" panose="020F0502020204030204" pitchFamily="34" charset="0"/>
                </a:rPr>
                <a:t>Who will provide long-term care?</a:t>
              </a:r>
            </a:p>
          </p:txBody>
        </p:sp>
        <p:sp>
          <p:nvSpPr>
            <p:cNvPr id="8" name="TextBox 7">
              <a:extLst>
                <a:ext uri="{FF2B5EF4-FFF2-40B4-BE49-F238E27FC236}">
                  <a16:creationId xmlns:a16="http://schemas.microsoft.com/office/drawing/2014/main" id="{81F0946A-8D86-6C4F-885B-C01D860F77FF}"/>
                </a:ext>
              </a:extLst>
            </p:cNvPr>
            <p:cNvSpPr txBox="1">
              <a:spLocks noChangeArrowheads="1"/>
            </p:cNvSpPr>
            <p:nvPr/>
          </p:nvSpPr>
          <p:spPr bwMode="auto">
            <a:xfrm>
              <a:off x="1135063" y="5347583"/>
              <a:ext cx="4021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chemeClr val="bg1"/>
                </a:buClr>
                <a:buFont typeface="Wingdings" panose="05000000000000000000" pitchFamily="2" charset="2"/>
                <a:buChar char="§"/>
              </a:pPr>
              <a:r>
                <a:rPr lang="en-US" altLang="en-US" dirty="0">
                  <a:solidFill>
                    <a:schemeClr val="bg1"/>
                  </a:solidFill>
                  <a:cs typeface="Calibri" panose="020F0502020204030204" pitchFamily="34" charset="0"/>
                </a:rPr>
                <a:t>Where long-term care will be provided?</a:t>
              </a:r>
            </a:p>
          </p:txBody>
        </p:sp>
        <p:sp>
          <p:nvSpPr>
            <p:cNvPr id="9" name="TextBox 8">
              <a:extLst>
                <a:ext uri="{FF2B5EF4-FFF2-40B4-BE49-F238E27FC236}">
                  <a16:creationId xmlns:a16="http://schemas.microsoft.com/office/drawing/2014/main" id="{358B6785-1A14-4149-9E7E-862312A81D4F}"/>
                </a:ext>
              </a:extLst>
            </p:cNvPr>
            <p:cNvSpPr txBox="1">
              <a:spLocks noChangeArrowheads="1"/>
            </p:cNvSpPr>
            <p:nvPr/>
          </p:nvSpPr>
          <p:spPr bwMode="auto">
            <a:xfrm>
              <a:off x="1135063" y="4249033"/>
              <a:ext cx="42910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chemeClr val="bg1"/>
                </a:buClr>
                <a:buFont typeface="Wingdings" panose="05000000000000000000" pitchFamily="2" charset="2"/>
                <a:buChar char="§"/>
              </a:pPr>
              <a:r>
                <a:rPr lang="en-US" altLang="en-US" dirty="0">
                  <a:solidFill>
                    <a:schemeClr val="bg1"/>
                  </a:solidFill>
                  <a:cs typeface="Calibri" panose="020F0502020204030204" pitchFamily="34" charset="0"/>
                </a:rPr>
                <a:t>Care preferences and healthcare directives</a:t>
              </a:r>
            </a:p>
          </p:txBody>
        </p:sp>
        <p:sp>
          <p:nvSpPr>
            <p:cNvPr id="10" name="Rectangle 9">
              <a:extLst>
                <a:ext uri="{FF2B5EF4-FFF2-40B4-BE49-F238E27FC236}">
                  <a16:creationId xmlns:a16="http://schemas.microsoft.com/office/drawing/2014/main" id="{B6A09D12-ED6D-6446-975E-04BA01DF81B9}"/>
                </a:ext>
              </a:extLst>
            </p:cNvPr>
            <p:cNvSpPr>
              <a:spLocks noChangeArrowheads="1"/>
            </p:cNvSpPr>
            <p:nvPr/>
          </p:nvSpPr>
          <p:spPr bwMode="auto">
            <a:xfrm>
              <a:off x="1058863" y="3463221"/>
              <a:ext cx="36179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chemeClr val="bg1"/>
                </a:buClr>
              </a:pPr>
              <a:r>
                <a:rPr lang="en-US" altLang="en-US" b="1" dirty="0">
                  <a:solidFill>
                    <a:schemeClr val="bg1"/>
                  </a:solidFill>
                  <a:cs typeface="Calibri" panose="020F0502020204030204" pitchFamily="34" charset="0"/>
                </a:rPr>
                <a:t>Most say nonfinancial elements are critical as well:</a:t>
              </a:r>
            </a:p>
          </p:txBody>
        </p:sp>
        <p:pic>
          <p:nvPicPr>
            <p:cNvPr id="14" name="Picture 13" descr="Icon&#10;&#10;Description automatically generated">
              <a:extLst>
                <a:ext uri="{FF2B5EF4-FFF2-40B4-BE49-F238E27FC236}">
                  <a16:creationId xmlns:a16="http://schemas.microsoft.com/office/drawing/2014/main" id="{BE9FFAA2-8C6E-3D42-AB7E-5ABA26740CA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66740" y="3371099"/>
              <a:ext cx="774640" cy="77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2">
            <a:extLst>
              <a:ext uri="{FF2B5EF4-FFF2-40B4-BE49-F238E27FC236}">
                <a16:creationId xmlns:a16="http://schemas.microsoft.com/office/drawing/2014/main" id="{49F44CBF-8ACD-DE46-9E51-4559E01EE5BD}"/>
              </a:ext>
            </a:extLst>
          </p:cNvPr>
          <p:cNvSpPr>
            <a:spLocks noGrp="1" noChangeArrowheads="1"/>
          </p:cNvSpPr>
          <p:nvPr>
            <p:ph type="body" sz="quarter" idx="10"/>
          </p:nvPr>
        </p:nvSpPr>
        <p:spPr>
          <a:xfrm>
            <a:off x="6986588" y="1762631"/>
            <a:ext cx="4229100" cy="274638"/>
          </a:xfrm>
        </p:spPr>
        <p:txBody>
          <a:bodyPr/>
          <a:lstStyle/>
          <a:p>
            <a:pPr>
              <a:spcAft>
                <a:spcPct val="0"/>
              </a:spcAft>
            </a:pPr>
            <a:r>
              <a:rPr lang="en-US" altLang="en-US" sz="2000" b="0" dirty="0">
                <a:solidFill>
                  <a:schemeClr val="accent1"/>
                </a:solidFill>
              </a:rPr>
              <a:t>Talk about personal experiences</a:t>
            </a:r>
          </a:p>
        </p:txBody>
      </p:sp>
      <p:sp>
        <p:nvSpPr>
          <p:cNvPr id="16" name="Rectangle 15">
            <a:extLst>
              <a:ext uri="{FF2B5EF4-FFF2-40B4-BE49-F238E27FC236}">
                <a16:creationId xmlns:a16="http://schemas.microsoft.com/office/drawing/2014/main" id="{DFF6472B-92DB-CB46-A93F-991160B67790}"/>
              </a:ext>
            </a:extLst>
          </p:cNvPr>
          <p:cNvSpPr>
            <a:spLocks noChangeArrowheads="1"/>
          </p:cNvSpPr>
          <p:nvPr/>
        </p:nvSpPr>
        <p:spPr bwMode="auto">
          <a:xfrm>
            <a:off x="6872288" y="2230944"/>
            <a:ext cx="41100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t>Clients become more interested in planning when they have a personal connection to caregiving. </a:t>
            </a:r>
          </a:p>
        </p:txBody>
      </p:sp>
      <p:sp>
        <p:nvSpPr>
          <p:cNvPr id="17" name="Rectangle 16">
            <a:extLst>
              <a:ext uri="{FF2B5EF4-FFF2-40B4-BE49-F238E27FC236}">
                <a16:creationId xmlns:a16="http://schemas.microsoft.com/office/drawing/2014/main" id="{35B1D975-1697-494E-9A47-CF5DEC8A3BEE}"/>
              </a:ext>
            </a:extLst>
          </p:cNvPr>
          <p:cNvSpPr>
            <a:spLocks noChangeArrowheads="1"/>
          </p:cNvSpPr>
          <p:nvPr/>
        </p:nvSpPr>
        <p:spPr bwMode="auto">
          <a:xfrm>
            <a:off x="6891338" y="3491419"/>
            <a:ext cx="4214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chemeClr val="bg1"/>
              </a:buClr>
            </a:pPr>
            <a:r>
              <a:rPr lang="en-US" altLang="en-US" b="1" dirty="0">
                <a:ea typeface="Calibri" panose="020F0502020204030204" pitchFamily="34" charset="0"/>
                <a:cs typeface="Times New Roman" panose="02020603050405020304" pitchFamily="18" charset="0"/>
              </a:rPr>
              <a:t>Top three triggers of client interest in LTC:</a:t>
            </a:r>
          </a:p>
        </p:txBody>
      </p:sp>
      <p:sp>
        <p:nvSpPr>
          <p:cNvPr id="18" name="Rectangle 17">
            <a:extLst>
              <a:ext uri="{FF2B5EF4-FFF2-40B4-BE49-F238E27FC236}">
                <a16:creationId xmlns:a16="http://schemas.microsoft.com/office/drawing/2014/main" id="{4108688E-6C4C-4C4D-85C6-DDFABCD54ACF}"/>
              </a:ext>
            </a:extLst>
          </p:cNvPr>
          <p:cNvSpPr>
            <a:spLocks noChangeArrowheads="1"/>
          </p:cNvSpPr>
          <p:nvPr/>
        </p:nvSpPr>
        <p:spPr bwMode="auto">
          <a:xfrm>
            <a:off x="6891338" y="3986719"/>
            <a:ext cx="36306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300"/>
              </a:spcBef>
              <a:spcAft>
                <a:spcPts val="300"/>
              </a:spcAft>
              <a:buClr>
                <a:schemeClr val="accent1"/>
              </a:buClr>
              <a:buFont typeface="Wingdings" panose="05000000000000000000" pitchFamily="2" charset="2"/>
              <a:buChar char="§"/>
            </a:pPr>
            <a:r>
              <a:rPr lang="en-US" altLang="en-US" dirty="0">
                <a:ea typeface="Calibri" panose="020F0502020204030204" pitchFamily="34" charset="0"/>
                <a:cs typeface="Times New Roman" panose="02020603050405020304" pitchFamily="18" charset="0"/>
              </a:rPr>
              <a:t>Having someone close to them need care</a:t>
            </a:r>
          </a:p>
          <a:p>
            <a:pPr eaLnBrk="1" hangingPunct="1">
              <a:spcBef>
                <a:spcPts val="300"/>
              </a:spcBef>
              <a:spcAft>
                <a:spcPts val="300"/>
              </a:spcAft>
              <a:buClr>
                <a:schemeClr val="accent1"/>
              </a:buClr>
              <a:buFont typeface="Wingdings" panose="05000000000000000000" pitchFamily="2" charset="2"/>
              <a:buChar char="§"/>
            </a:pPr>
            <a:r>
              <a:rPr lang="en-US" altLang="en-US" dirty="0">
                <a:ea typeface="Calibri" panose="020F0502020204030204" pitchFamily="34" charset="0"/>
                <a:cs typeface="Times New Roman" panose="02020603050405020304" pitchFamily="18" charset="0"/>
              </a:rPr>
              <a:t>Seeing someone close to them become a caregiver</a:t>
            </a:r>
          </a:p>
          <a:p>
            <a:pPr eaLnBrk="1" hangingPunct="1">
              <a:spcBef>
                <a:spcPts val="300"/>
              </a:spcBef>
              <a:spcAft>
                <a:spcPts val="300"/>
              </a:spcAft>
              <a:buClr>
                <a:schemeClr val="accent1"/>
              </a:buClr>
              <a:buFont typeface="Wingdings" panose="05000000000000000000" pitchFamily="2" charset="2"/>
              <a:buChar char="§"/>
            </a:pPr>
            <a:r>
              <a:rPr lang="en-US" altLang="en-US" dirty="0">
                <a:ea typeface="Calibri" panose="020F0502020204030204" pitchFamily="34" charset="0"/>
                <a:cs typeface="Times New Roman" panose="02020603050405020304" pitchFamily="18" charset="0"/>
              </a:rPr>
              <a:t>Becoming a caregiver themselves</a:t>
            </a:r>
          </a:p>
        </p:txBody>
      </p:sp>
      <p:sp>
        <p:nvSpPr>
          <p:cNvPr id="19" name="Rectangle 23">
            <a:extLst>
              <a:ext uri="{FF2B5EF4-FFF2-40B4-BE49-F238E27FC236}">
                <a16:creationId xmlns:a16="http://schemas.microsoft.com/office/drawing/2014/main" id="{FDD76364-EC64-574C-AED3-395B98ECBD7B}"/>
              </a:ext>
            </a:extLst>
          </p:cNvPr>
          <p:cNvSpPr>
            <a:spLocks noChangeArrowheads="1"/>
          </p:cNvSpPr>
          <p:nvPr/>
        </p:nvSpPr>
        <p:spPr bwMode="auto">
          <a:xfrm>
            <a:off x="530726" y="6012448"/>
            <a:ext cx="108776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rgbClr val="000000"/>
                </a:solidFill>
              </a:rPr>
              <a:t>Source: Versta Research, “2022 LTC Marketing and Thought Leadership Research, Findings from Surveys of Financial Professionals and Consumers,” August 2023. </a:t>
            </a:r>
            <a:r>
              <a:rPr lang="en-US" altLang="en-US" sz="1000" dirty="0">
                <a:solidFill>
                  <a:srgbClr val="0563C1"/>
                </a:solidFill>
                <a:hlinkClick r:id="rId5"/>
              </a:rPr>
              <a:t>http://visit.lfg.com/MG-VRST-PPT001</a:t>
            </a:r>
            <a:r>
              <a:rPr lang="en-US" altLang="en-US" sz="1000" dirty="0">
                <a:solidFill>
                  <a:srgbClr val="0563C1"/>
                </a:solidFill>
              </a:rPr>
              <a:t>.</a:t>
            </a:r>
            <a:endParaRPr lang="en-US" altLang="en-US" sz="1000" dirty="0"/>
          </a:p>
        </p:txBody>
      </p:sp>
    </p:spTree>
    <p:extLst>
      <p:ext uri="{BB962C8B-B14F-4D97-AF65-F5344CB8AC3E}">
        <p14:creationId xmlns:p14="http://schemas.microsoft.com/office/powerpoint/2010/main" val="257384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par>
                          <p:cTn id="18" fill="hold">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dissolve">
                                      <p:cBhvr>
                                        <p:cTn id="24" dur="500"/>
                                        <p:tgtEl>
                                          <p:spTgt spid="15">
                                            <p:txEl>
                                              <p:pRg st="0" end="0"/>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par>
                          <p:cTn id="28" fill="hold">
                            <p:stCondLst>
                              <p:cond delay="1500"/>
                            </p:stCondLst>
                            <p:childTnLst>
                              <p:par>
                                <p:cTn id="29" presetID="9"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childTnLst>
                          </p:cTn>
                        </p:par>
                        <p:par>
                          <p:cTn id="32" fill="hold">
                            <p:stCondLst>
                              <p:cond delay="2000"/>
                            </p:stCondLst>
                            <p:childTnLst>
                              <p:par>
                                <p:cTn id="33" presetID="9"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Graphic spid="12" grpId="0">
        <p:bldAsOne/>
      </p:bldGraphic>
      <p:bldP spid="13" grpId="0"/>
      <p:bldP spid="15" grpId="0" build="p"/>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C859-E235-2A46-BA7C-440557033274}"/>
              </a:ext>
            </a:extLst>
          </p:cNvPr>
          <p:cNvSpPr>
            <a:spLocks noGrp="1"/>
          </p:cNvSpPr>
          <p:nvPr>
            <p:ph type="title"/>
          </p:nvPr>
        </p:nvSpPr>
        <p:spPr/>
        <p:txBody>
          <a:bodyPr/>
          <a:lstStyle/>
          <a:p>
            <a:r>
              <a:rPr lang="en-US" dirty="0"/>
              <a:t>Discuss the important aspects of their plan</a:t>
            </a:r>
          </a:p>
        </p:txBody>
      </p:sp>
      <p:grpSp>
        <p:nvGrpSpPr>
          <p:cNvPr id="4" name="Group 3">
            <a:extLst>
              <a:ext uri="{FF2B5EF4-FFF2-40B4-BE49-F238E27FC236}">
                <a16:creationId xmlns:a16="http://schemas.microsoft.com/office/drawing/2014/main" id="{C8F263DC-DB48-A54D-A28D-3AFF4939D153}"/>
              </a:ext>
            </a:extLst>
          </p:cNvPr>
          <p:cNvGrpSpPr>
            <a:grpSpLocks/>
          </p:cNvGrpSpPr>
          <p:nvPr/>
        </p:nvGrpSpPr>
        <p:grpSpPr bwMode="auto">
          <a:xfrm>
            <a:off x="523375" y="3984625"/>
            <a:ext cx="5675313" cy="865188"/>
            <a:chOff x="571641" y="3984029"/>
            <a:chExt cx="5674779" cy="865479"/>
          </a:xfrm>
        </p:grpSpPr>
        <p:sp>
          <p:nvSpPr>
            <p:cNvPr id="5" name="TextBox 16">
              <a:extLst>
                <a:ext uri="{FF2B5EF4-FFF2-40B4-BE49-F238E27FC236}">
                  <a16:creationId xmlns:a16="http://schemas.microsoft.com/office/drawing/2014/main" id="{DA40F2E0-E1E1-1C45-AC23-21C9674EEEF0}"/>
                </a:ext>
              </a:extLst>
            </p:cNvPr>
            <p:cNvSpPr txBox="1">
              <a:spLocks noChangeArrowheads="1"/>
            </p:cNvSpPr>
            <p:nvPr/>
          </p:nvSpPr>
          <p:spPr bwMode="auto">
            <a:xfrm>
              <a:off x="1674420" y="4018511"/>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dirty="0"/>
                <a:t>Their thoughts about caregiving</a:t>
              </a:r>
              <a:endParaRPr lang="en-US" altLang="en-US" sz="1600" dirty="0"/>
            </a:p>
            <a:p>
              <a:pPr eaLnBrk="1" hangingPunct="1"/>
              <a:r>
                <a:rPr lang="en-US" altLang="en-US" sz="1600" dirty="0"/>
                <a:t>Since long-term care impacts the whole family, encourage them to discuss it with loved ones.</a:t>
              </a:r>
            </a:p>
          </p:txBody>
        </p:sp>
        <p:pic>
          <p:nvPicPr>
            <p:cNvPr id="6" name="Picture 5" descr="Icon&#10;&#10;Description automatically generated">
              <a:extLst>
                <a:ext uri="{FF2B5EF4-FFF2-40B4-BE49-F238E27FC236}">
                  <a16:creationId xmlns:a16="http://schemas.microsoft.com/office/drawing/2014/main" id="{10E0E909-BB34-E744-966D-6EFA9103E79E}"/>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71641" y="3984029"/>
              <a:ext cx="719635" cy="719635"/>
            </a:xfrm>
            <a:prstGeom prst="rect">
              <a:avLst/>
            </a:prstGeom>
          </p:spPr>
        </p:pic>
      </p:grpSp>
      <p:grpSp>
        <p:nvGrpSpPr>
          <p:cNvPr id="7" name="Group 6">
            <a:extLst>
              <a:ext uri="{FF2B5EF4-FFF2-40B4-BE49-F238E27FC236}">
                <a16:creationId xmlns:a16="http://schemas.microsoft.com/office/drawing/2014/main" id="{2F3E098C-ABBC-7040-96EA-949A5F58A9A7}"/>
              </a:ext>
            </a:extLst>
          </p:cNvPr>
          <p:cNvGrpSpPr>
            <a:grpSpLocks/>
          </p:cNvGrpSpPr>
          <p:nvPr/>
        </p:nvGrpSpPr>
        <p:grpSpPr bwMode="auto">
          <a:xfrm>
            <a:off x="539250" y="5129213"/>
            <a:ext cx="5965825" cy="831850"/>
            <a:chOff x="586765" y="5129734"/>
            <a:chExt cx="5966435" cy="830997"/>
          </a:xfrm>
        </p:grpSpPr>
        <p:sp>
          <p:nvSpPr>
            <p:cNvPr id="8" name="TextBox 18">
              <a:extLst>
                <a:ext uri="{FF2B5EF4-FFF2-40B4-BE49-F238E27FC236}">
                  <a16:creationId xmlns:a16="http://schemas.microsoft.com/office/drawing/2014/main" id="{0911E0D8-8860-1149-AF30-1832905A211A}"/>
                </a:ext>
              </a:extLst>
            </p:cNvPr>
            <p:cNvSpPr txBox="1">
              <a:spLocks noChangeArrowheads="1"/>
            </p:cNvSpPr>
            <p:nvPr/>
          </p:nvSpPr>
          <p:spPr bwMode="auto">
            <a:xfrm>
              <a:off x="1674420" y="5129734"/>
              <a:ext cx="48787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dirty="0"/>
                <a:t>Legal matters</a:t>
              </a:r>
            </a:p>
            <a:p>
              <a:pPr eaLnBrk="1" hangingPunct="1"/>
              <a:r>
                <a:rPr lang="en-US" altLang="en-US" sz="1600" dirty="0"/>
                <a:t>The client should have a living will, a current will, a durable power of attorney, and a power of attorney for healthcare.</a:t>
              </a:r>
            </a:p>
          </p:txBody>
        </p:sp>
        <p:pic>
          <p:nvPicPr>
            <p:cNvPr id="9" name="Picture 8">
              <a:extLst>
                <a:ext uri="{FF2B5EF4-FFF2-40B4-BE49-F238E27FC236}">
                  <a16:creationId xmlns:a16="http://schemas.microsoft.com/office/drawing/2014/main" id="{91362A8D-78EE-5F4A-83B2-50C1140CFDAA}"/>
                </a:ext>
              </a:extLst>
            </p:cNvPr>
            <p:cNvPicPr>
              <a:picLocks noChangeAspect="1"/>
            </p:cNvPicPr>
            <p:nvPr/>
          </p:nvPicPr>
          <p:blipFill>
            <a:blip r:embed="rId4" cstate="screen">
              <a:duotone>
                <a:schemeClr val="accent4">
                  <a:shade val="45000"/>
                  <a:satMod val="135000"/>
                </a:schemeClr>
                <a:prstClr val="white"/>
              </a:duotone>
            </a:blip>
            <a:stretch>
              <a:fillRect/>
            </a:stretch>
          </p:blipFill>
          <p:spPr>
            <a:xfrm>
              <a:off x="586765" y="5181600"/>
              <a:ext cx="719636" cy="719636"/>
            </a:xfrm>
            <a:prstGeom prst="rect">
              <a:avLst/>
            </a:prstGeom>
          </p:spPr>
        </p:pic>
      </p:grpSp>
      <p:grpSp>
        <p:nvGrpSpPr>
          <p:cNvPr id="10" name="Group 9">
            <a:extLst>
              <a:ext uri="{FF2B5EF4-FFF2-40B4-BE49-F238E27FC236}">
                <a16:creationId xmlns:a16="http://schemas.microsoft.com/office/drawing/2014/main" id="{863EF7D0-1776-924A-8B03-BA06266C3A16}"/>
              </a:ext>
            </a:extLst>
          </p:cNvPr>
          <p:cNvGrpSpPr>
            <a:grpSpLocks/>
          </p:cNvGrpSpPr>
          <p:nvPr/>
        </p:nvGrpSpPr>
        <p:grpSpPr bwMode="auto">
          <a:xfrm>
            <a:off x="539250" y="2747963"/>
            <a:ext cx="5748338" cy="849312"/>
            <a:chOff x="586765" y="2747980"/>
            <a:chExt cx="5749301" cy="849912"/>
          </a:xfrm>
        </p:grpSpPr>
        <p:sp>
          <p:nvSpPr>
            <p:cNvPr id="11" name="TextBox 17">
              <a:extLst>
                <a:ext uri="{FF2B5EF4-FFF2-40B4-BE49-F238E27FC236}">
                  <a16:creationId xmlns:a16="http://schemas.microsoft.com/office/drawing/2014/main" id="{57EA1223-9EEE-EE46-A35D-0ACADBA809FB}"/>
                </a:ext>
              </a:extLst>
            </p:cNvPr>
            <p:cNvSpPr txBox="1">
              <a:spLocks noChangeArrowheads="1"/>
            </p:cNvSpPr>
            <p:nvPr/>
          </p:nvSpPr>
          <p:spPr bwMode="auto">
            <a:xfrm>
              <a:off x="1674420" y="2766895"/>
              <a:ext cx="46616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dirty="0"/>
                <a:t>Health-related and financial decisions </a:t>
              </a:r>
              <a:endParaRPr lang="en-US" altLang="en-US" sz="1600" dirty="0"/>
            </a:p>
            <a:p>
              <a:pPr eaLnBrk="1" hangingPunct="1"/>
              <a:r>
                <a:rPr lang="en-US" altLang="en-US" sz="1600" dirty="0"/>
                <a:t>Who will have access and authority to take charge? Make sure their family members are aware of this.</a:t>
              </a:r>
            </a:p>
          </p:txBody>
        </p:sp>
        <p:pic>
          <p:nvPicPr>
            <p:cNvPr id="12" name="Picture 11" descr="A picture containing dark, night, lit&#10;&#10;Description automatically generated">
              <a:extLst>
                <a:ext uri="{FF2B5EF4-FFF2-40B4-BE49-F238E27FC236}">
                  <a16:creationId xmlns:a16="http://schemas.microsoft.com/office/drawing/2014/main" id="{803B0945-8F52-CF42-B172-E9E7902CA6C7}"/>
                </a:ext>
              </a:extLst>
            </p:cNvPr>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86765" y="2747980"/>
              <a:ext cx="739143" cy="739143"/>
            </a:xfrm>
            <a:prstGeom prst="rect">
              <a:avLst/>
            </a:prstGeom>
          </p:spPr>
        </p:pic>
      </p:grpSp>
      <p:grpSp>
        <p:nvGrpSpPr>
          <p:cNvPr id="13" name="Group 12">
            <a:extLst>
              <a:ext uri="{FF2B5EF4-FFF2-40B4-BE49-F238E27FC236}">
                <a16:creationId xmlns:a16="http://schemas.microsoft.com/office/drawing/2014/main" id="{E0D4C278-364A-3349-A847-451C149A1CB2}"/>
              </a:ext>
            </a:extLst>
          </p:cNvPr>
          <p:cNvGrpSpPr>
            <a:grpSpLocks/>
          </p:cNvGrpSpPr>
          <p:nvPr/>
        </p:nvGrpSpPr>
        <p:grpSpPr bwMode="auto">
          <a:xfrm>
            <a:off x="667838" y="1408113"/>
            <a:ext cx="6218237" cy="830262"/>
            <a:chOff x="716613" y="1407598"/>
            <a:chExt cx="6217587" cy="830997"/>
          </a:xfrm>
        </p:grpSpPr>
        <p:sp>
          <p:nvSpPr>
            <p:cNvPr id="14" name="TextBox 15">
              <a:extLst>
                <a:ext uri="{FF2B5EF4-FFF2-40B4-BE49-F238E27FC236}">
                  <a16:creationId xmlns:a16="http://schemas.microsoft.com/office/drawing/2014/main" id="{D1A6A42C-30DF-9942-9EBF-F8B03EF299FC}"/>
                </a:ext>
              </a:extLst>
            </p:cNvPr>
            <p:cNvSpPr txBox="1">
              <a:spLocks noChangeArrowheads="1"/>
            </p:cNvSpPr>
            <p:nvPr/>
          </p:nvSpPr>
          <p:spPr bwMode="auto">
            <a:xfrm>
              <a:off x="1674420" y="1407598"/>
              <a:ext cx="52597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dirty="0"/>
                <a:t>The costs of care</a:t>
              </a:r>
              <a:endParaRPr lang="en-US" altLang="en-US" sz="1600" dirty="0"/>
            </a:p>
            <a:p>
              <a:pPr eaLnBrk="1" hangingPunct="1"/>
              <a:r>
                <a:rPr lang="en-US" altLang="en-US" sz="1600" dirty="0"/>
                <a:t>Visit the cost of care map at: </a:t>
              </a:r>
              <a:r>
                <a:rPr lang="en-US" altLang="en-US" sz="1600" u="sng" dirty="0">
                  <a:hlinkClick r:id="rId6"/>
                </a:rPr>
                <a:t>www.Whatcarecosts.com/Lincoln</a:t>
              </a:r>
              <a:r>
                <a:rPr lang="en-US" altLang="en-US" sz="1600" dirty="0"/>
                <a:t> </a:t>
              </a:r>
            </a:p>
            <a:p>
              <a:pPr eaLnBrk="1" hangingPunct="1"/>
              <a:r>
                <a:rPr lang="en-US" altLang="en-US" sz="1600" dirty="0"/>
                <a:t>Enter sponsor code: Lincoln.</a:t>
              </a:r>
            </a:p>
          </p:txBody>
        </p:sp>
        <p:pic>
          <p:nvPicPr>
            <p:cNvPr id="15" name="Picture 14" descr="Icon&#10;&#10;Description automatically generated">
              <a:extLst>
                <a:ext uri="{FF2B5EF4-FFF2-40B4-BE49-F238E27FC236}">
                  <a16:creationId xmlns:a16="http://schemas.microsoft.com/office/drawing/2014/main" id="{AB056A43-CF02-C34F-8396-E283EF598441}"/>
                </a:ext>
              </a:extLst>
            </p:cNvPr>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16613" y="1439949"/>
              <a:ext cx="655128" cy="655128"/>
            </a:xfrm>
            <a:prstGeom prst="rect">
              <a:avLst/>
            </a:prstGeom>
          </p:spPr>
        </p:pic>
      </p:grpSp>
      <p:grpSp>
        <p:nvGrpSpPr>
          <p:cNvPr id="16" name="Group 15">
            <a:extLst>
              <a:ext uri="{FF2B5EF4-FFF2-40B4-BE49-F238E27FC236}">
                <a16:creationId xmlns:a16="http://schemas.microsoft.com/office/drawing/2014/main" id="{1DA64D75-D112-7044-BBDD-B67C866F0973}"/>
              </a:ext>
            </a:extLst>
          </p:cNvPr>
          <p:cNvGrpSpPr>
            <a:grpSpLocks/>
          </p:cNvGrpSpPr>
          <p:nvPr/>
        </p:nvGrpSpPr>
        <p:grpSpPr bwMode="auto">
          <a:xfrm>
            <a:off x="7321050" y="1435100"/>
            <a:ext cx="4406900" cy="692150"/>
            <a:chOff x="7369051" y="1434422"/>
            <a:chExt cx="4406548" cy="692592"/>
          </a:xfrm>
        </p:grpSpPr>
        <p:sp>
          <p:nvSpPr>
            <p:cNvPr id="17" name="Rectangle 12">
              <a:extLst>
                <a:ext uri="{FF2B5EF4-FFF2-40B4-BE49-F238E27FC236}">
                  <a16:creationId xmlns:a16="http://schemas.microsoft.com/office/drawing/2014/main" id="{5E371C8D-3C32-3F41-ABA7-8FB377D1B50D}"/>
                </a:ext>
              </a:extLst>
            </p:cNvPr>
            <p:cNvSpPr>
              <a:spLocks noChangeArrowheads="1"/>
            </p:cNvSpPr>
            <p:nvPr/>
          </p:nvSpPr>
          <p:spPr bwMode="auto">
            <a:xfrm>
              <a:off x="8270399" y="1668080"/>
              <a:ext cx="3505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t>Initiate the long-term care conversation.</a:t>
              </a:r>
            </a:p>
          </p:txBody>
        </p:sp>
        <p:pic>
          <p:nvPicPr>
            <p:cNvPr id="18" name="Picture 17">
              <a:extLst>
                <a:ext uri="{FF2B5EF4-FFF2-40B4-BE49-F238E27FC236}">
                  <a16:creationId xmlns:a16="http://schemas.microsoft.com/office/drawing/2014/main" id="{D0C4A1CB-194F-A74A-9DDF-DE13AC3BF7C5}"/>
                </a:ext>
              </a:extLst>
            </p:cNvPr>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369051" y="1434422"/>
              <a:ext cx="692592" cy="692592"/>
            </a:xfrm>
            <a:prstGeom prst="rect">
              <a:avLst/>
            </a:prstGeom>
          </p:spPr>
        </p:pic>
      </p:grpSp>
      <p:grpSp>
        <p:nvGrpSpPr>
          <p:cNvPr id="19" name="Group 18">
            <a:extLst>
              <a:ext uri="{FF2B5EF4-FFF2-40B4-BE49-F238E27FC236}">
                <a16:creationId xmlns:a16="http://schemas.microsoft.com/office/drawing/2014/main" id="{84EE5F4A-6652-B246-B9CC-5669A6502100}"/>
              </a:ext>
            </a:extLst>
          </p:cNvPr>
          <p:cNvGrpSpPr>
            <a:grpSpLocks/>
          </p:cNvGrpSpPr>
          <p:nvPr/>
        </p:nvGrpSpPr>
        <p:grpSpPr bwMode="auto">
          <a:xfrm>
            <a:off x="7232150" y="2767013"/>
            <a:ext cx="4495800" cy="728662"/>
            <a:chOff x="7280777" y="2766895"/>
            <a:chExt cx="4494822" cy="729466"/>
          </a:xfrm>
        </p:grpSpPr>
        <p:sp>
          <p:nvSpPr>
            <p:cNvPr id="20" name="Rectangle 13">
              <a:extLst>
                <a:ext uri="{FF2B5EF4-FFF2-40B4-BE49-F238E27FC236}">
                  <a16:creationId xmlns:a16="http://schemas.microsoft.com/office/drawing/2014/main" id="{3264BC48-D3D6-4045-B8FF-D84DEEBC9259}"/>
                </a:ext>
              </a:extLst>
            </p:cNvPr>
            <p:cNvSpPr>
              <a:spLocks noChangeArrowheads="1"/>
            </p:cNvSpPr>
            <p:nvPr/>
          </p:nvSpPr>
          <p:spPr bwMode="auto">
            <a:xfrm>
              <a:off x="8241699" y="2880001"/>
              <a:ext cx="3533900" cy="58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t>Start earlier, when underwriting is easier.</a:t>
              </a:r>
            </a:p>
          </p:txBody>
        </p:sp>
        <p:pic>
          <p:nvPicPr>
            <p:cNvPr id="21" name="Picture 20">
              <a:extLst>
                <a:ext uri="{FF2B5EF4-FFF2-40B4-BE49-F238E27FC236}">
                  <a16:creationId xmlns:a16="http://schemas.microsoft.com/office/drawing/2014/main" id="{4B722FA2-8542-994B-9A82-DFCB881769D4}"/>
                </a:ext>
              </a:extLst>
            </p:cNvPr>
            <p:cNvPicPr>
              <a:picLocks noChangeAspect="1"/>
            </p:cNvPicPr>
            <p:nvPr/>
          </p:nvPicPr>
          <p:blipFill>
            <a:blip r:embed="rId9"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280777" y="2766895"/>
              <a:ext cx="729466" cy="729466"/>
            </a:xfrm>
            <a:prstGeom prst="rect">
              <a:avLst/>
            </a:prstGeom>
          </p:spPr>
        </p:pic>
      </p:grpSp>
      <p:grpSp>
        <p:nvGrpSpPr>
          <p:cNvPr id="22" name="Group 21">
            <a:extLst>
              <a:ext uri="{FF2B5EF4-FFF2-40B4-BE49-F238E27FC236}">
                <a16:creationId xmlns:a16="http://schemas.microsoft.com/office/drawing/2014/main" id="{7A924C5F-A560-144D-83BD-68148E3508A7}"/>
              </a:ext>
            </a:extLst>
          </p:cNvPr>
          <p:cNvGrpSpPr>
            <a:grpSpLocks/>
          </p:cNvGrpSpPr>
          <p:nvPr/>
        </p:nvGrpSpPr>
        <p:grpSpPr bwMode="auto">
          <a:xfrm>
            <a:off x="7327400" y="5287963"/>
            <a:ext cx="4400550" cy="700087"/>
            <a:chOff x="7375843" y="5287929"/>
            <a:chExt cx="4399756" cy="700287"/>
          </a:xfrm>
        </p:grpSpPr>
        <p:sp>
          <p:nvSpPr>
            <p:cNvPr id="23" name="Rectangle 15">
              <a:extLst>
                <a:ext uri="{FF2B5EF4-FFF2-40B4-BE49-F238E27FC236}">
                  <a16:creationId xmlns:a16="http://schemas.microsoft.com/office/drawing/2014/main" id="{B9D21840-A000-B943-A677-7A64BB204F36}"/>
                </a:ext>
              </a:extLst>
            </p:cNvPr>
            <p:cNvSpPr>
              <a:spLocks noChangeArrowheads="1"/>
            </p:cNvSpPr>
            <p:nvPr/>
          </p:nvSpPr>
          <p:spPr bwMode="auto">
            <a:xfrm>
              <a:off x="8270399" y="53340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t>Encourage your clients to start talking about it at home.</a:t>
              </a:r>
            </a:p>
          </p:txBody>
        </p:sp>
        <p:pic>
          <p:nvPicPr>
            <p:cNvPr id="24" name="Picture 23">
              <a:extLst>
                <a:ext uri="{FF2B5EF4-FFF2-40B4-BE49-F238E27FC236}">
                  <a16:creationId xmlns:a16="http://schemas.microsoft.com/office/drawing/2014/main" id="{5D07B829-E6B4-D24F-BF52-634ADA66B60F}"/>
                </a:ext>
              </a:extLst>
            </p:cNvPr>
            <p:cNvPicPr>
              <a:picLocks noChangeAspect="1"/>
            </p:cNvPicPr>
            <p:nvPr/>
          </p:nvPicPr>
          <p:blipFill>
            <a:blip r:embed="rId10" cstate="screen">
              <a:duotone>
                <a:schemeClr val="accent1">
                  <a:shade val="45000"/>
                  <a:satMod val="135000"/>
                </a:schemeClr>
                <a:prstClr val="white"/>
              </a:duotone>
            </a:blip>
            <a:stretch>
              <a:fillRect/>
            </a:stretch>
          </p:blipFill>
          <p:spPr>
            <a:xfrm>
              <a:off x="7375843" y="5287929"/>
              <a:ext cx="700287" cy="700287"/>
            </a:xfrm>
            <a:prstGeom prst="rect">
              <a:avLst/>
            </a:prstGeom>
          </p:spPr>
        </p:pic>
      </p:grpSp>
      <p:grpSp>
        <p:nvGrpSpPr>
          <p:cNvPr id="25" name="Group 24">
            <a:extLst>
              <a:ext uri="{FF2B5EF4-FFF2-40B4-BE49-F238E27FC236}">
                <a16:creationId xmlns:a16="http://schemas.microsoft.com/office/drawing/2014/main" id="{25E7B598-00C4-3348-BEC0-093DD72603D3}"/>
              </a:ext>
            </a:extLst>
          </p:cNvPr>
          <p:cNvGrpSpPr>
            <a:grpSpLocks/>
          </p:cNvGrpSpPr>
          <p:nvPr/>
        </p:nvGrpSpPr>
        <p:grpSpPr bwMode="auto">
          <a:xfrm>
            <a:off x="7425825" y="4049713"/>
            <a:ext cx="4403725" cy="617537"/>
            <a:chOff x="7474368" y="4050208"/>
            <a:chExt cx="4403479" cy="617132"/>
          </a:xfrm>
        </p:grpSpPr>
        <p:sp>
          <p:nvSpPr>
            <p:cNvPr id="26" name="Rectangle 14">
              <a:extLst>
                <a:ext uri="{FF2B5EF4-FFF2-40B4-BE49-F238E27FC236}">
                  <a16:creationId xmlns:a16="http://schemas.microsoft.com/office/drawing/2014/main" id="{B7F5CF57-BB7D-814D-B145-66A567B7F1D7}"/>
                </a:ext>
              </a:extLst>
            </p:cNvPr>
            <p:cNvSpPr>
              <a:spLocks noChangeArrowheads="1"/>
            </p:cNvSpPr>
            <p:nvPr/>
          </p:nvSpPr>
          <p:spPr bwMode="auto">
            <a:xfrm>
              <a:off x="8270398" y="4082565"/>
              <a:ext cx="36074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t>Talk about long-term care together with retirement planning.</a:t>
              </a:r>
            </a:p>
          </p:txBody>
        </p:sp>
        <p:pic>
          <p:nvPicPr>
            <p:cNvPr id="27" name="Picture 26">
              <a:extLst>
                <a:ext uri="{FF2B5EF4-FFF2-40B4-BE49-F238E27FC236}">
                  <a16:creationId xmlns:a16="http://schemas.microsoft.com/office/drawing/2014/main" id="{888111B2-1349-004D-BB6B-BB317E59FF0C}"/>
                </a:ext>
              </a:extLst>
            </p:cNvPr>
            <p:cNvPicPr>
              <a:picLocks noChangeAspect="1"/>
            </p:cNvPicPr>
            <p:nvPr/>
          </p:nvPicPr>
          <p:blipFill>
            <a:blip r:embed="rId11"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474368" y="4050208"/>
              <a:ext cx="587275" cy="587275"/>
            </a:xfrm>
            <a:prstGeom prst="rect">
              <a:avLst/>
            </a:prstGeom>
          </p:spPr>
        </p:pic>
      </p:grpSp>
    </p:spTree>
    <p:extLst>
      <p:ext uri="{BB962C8B-B14F-4D97-AF65-F5344CB8AC3E}">
        <p14:creationId xmlns:p14="http://schemas.microsoft.com/office/powerpoint/2010/main" val="193517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par>
                                <p:cTn id="20" presetID="9"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par>
                                <p:cTn id="23" presetID="9"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dissolve">
                                      <p:cBhvr>
                                        <p:cTn id="25" dur="500"/>
                                        <p:tgtEl>
                                          <p:spTgt spid="25"/>
                                        </p:tgtEl>
                                      </p:cBhvr>
                                    </p:animEffect>
                                  </p:childTnLst>
                                </p:cTn>
                              </p:par>
                              <p:par>
                                <p:cTn id="26" presetID="9"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7429B-1101-4E4F-9B79-B9F117B12A2D}"/>
              </a:ext>
            </a:extLst>
          </p:cNvPr>
          <p:cNvSpPr>
            <a:spLocks noGrp="1"/>
          </p:cNvSpPr>
          <p:nvPr>
            <p:ph type="title"/>
          </p:nvPr>
        </p:nvSpPr>
        <p:spPr/>
        <p:txBody>
          <a:bodyPr/>
          <a:lstStyle/>
          <a:p>
            <a:r>
              <a:rPr lang="en-US" dirty="0"/>
              <a:t>Start conversations to open planning opportunities</a:t>
            </a:r>
          </a:p>
        </p:txBody>
      </p:sp>
      <p:sp>
        <p:nvSpPr>
          <p:cNvPr id="4" name="Rectangle 3">
            <a:extLst>
              <a:ext uri="{FF2B5EF4-FFF2-40B4-BE49-F238E27FC236}">
                <a16:creationId xmlns:a16="http://schemas.microsoft.com/office/drawing/2014/main" id="{F2160342-8522-FD4A-BEE5-A05F9E57C2A6}"/>
              </a:ext>
            </a:extLst>
          </p:cNvPr>
          <p:cNvSpPr/>
          <p:nvPr/>
        </p:nvSpPr>
        <p:spPr>
          <a:xfrm>
            <a:off x="4968080" y="1745956"/>
            <a:ext cx="6235700" cy="3889034"/>
          </a:xfrm>
          <a:prstGeom prst="rect">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30000"/>
              </a:lnSpc>
              <a:spcBef>
                <a:spcPts val="1000"/>
              </a:spcBef>
              <a:spcAft>
                <a:spcPts val="0"/>
              </a:spcAft>
              <a:defRPr/>
            </a:pPr>
            <a:endParaRPr lang="en-US" sz="1400" dirty="0">
              <a:solidFill>
                <a:srgbClr val="262626"/>
              </a:solidFill>
              <a:latin typeface="+mj-lt"/>
            </a:endParaRPr>
          </a:p>
        </p:txBody>
      </p:sp>
      <p:sp>
        <p:nvSpPr>
          <p:cNvPr id="5" name="Rectangle 10">
            <a:extLst>
              <a:ext uri="{FF2B5EF4-FFF2-40B4-BE49-F238E27FC236}">
                <a16:creationId xmlns:a16="http://schemas.microsoft.com/office/drawing/2014/main" id="{E6B0BB81-880E-A94B-B5C4-7101F8F68022}"/>
              </a:ext>
            </a:extLst>
          </p:cNvPr>
          <p:cNvSpPr>
            <a:spLocks noChangeArrowheads="1"/>
          </p:cNvSpPr>
          <p:nvPr/>
        </p:nvSpPr>
        <p:spPr bwMode="auto">
          <a:xfrm>
            <a:off x="728663" y="3353504"/>
            <a:ext cx="360311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ea typeface="Calibri" panose="020F0502020204030204" pitchFamily="34" charset="0"/>
                <a:cs typeface="Times New Roman" panose="02020603050405020304" pitchFamily="18" charset="0"/>
              </a:rPr>
              <a:t>When clients do not have any personal experience related to </a:t>
            </a:r>
          </a:p>
          <a:p>
            <a:pPr eaLnBrk="1" hangingPunct="1"/>
            <a:r>
              <a:rPr lang="en-US" altLang="en-US" dirty="0">
                <a:ea typeface="Calibri" panose="020F0502020204030204" pitchFamily="34" charset="0"/>
                <a:cs typeface="Times New Roman" panose="02020603050405020304" pitchFamily="18" charset="0"/>
              </a:rPr>
              <a:t>long-term care, over half of financial professionals surveyed say they </a:t>
            </a:r>
            <a:br>
              <a:rPr lang="en-US" altLang="en-US" dirty="0">
                <a:ea typeface="Calibri" panose="020F0502020204030204" pitchFamily="34" charset="0"/>
                <a:cs typeface="Times New Roman" panose="02020603050405020304" pitchFamily="18" charset="0"/>
              </a:rPr>
            </a:br>
            <a:r>
              <a:rPr lang="en-US" altLang="en-US" b="1" dirty="0">
                <a:solidFill>
                  <a:schemeClr val="accent1"/>
                </a:solidFill>
                <a:ea typeface="Calibri" panose="020F0502020204030204" pitchFamily="34" charset="0"/>
                <a:cs typeface="Times New Roman" panose="02020603050405020304" pitchFamily="18" charset="0"/>
              </a:rPr>
              <a:t>talk about what other clients </a:t>
            </a:r>
            <a:br>
              <a:rPr lang="en-US" altLang="en-US" b="1" dirty="0">
                <a:solidFill>
                  <a:schemeClr val="accent1"/>
                </a:solidFill>
                <a:ea typeface="Calibri" panose="020F0502020204030204" pitchFamily="34" charset="0"/>
                <a:cs typeface="Times New Roman" panose="02020603050405020304" pitchFamily="18" charset="0"/>
              </a:rPr>
            </a:br>
            <a:r>
              <a:rPr lang="en-US" altLang="en-US" b="1" dirty="0">
                <a:solidFill>
                  <a:schemeClr val="accent1"/>
                </a:solidFill>
                <a:ea typeface="Calibri" panose="020F0502020204030204" pitchFamily="34" charset="0"/>
                <a:cs typeface="Times New Roman" panose="02020603050405020304" pitchFamily="18" charset="0"/>
              </a:rPr>
              <a:t>have gone through.</a:t>
            </a:r>
            <a:r>
              <a:rPr lang="en-US" altLang="en-US" b="1" dirty="0">
                <a:ea typeface="Calibri" panose="020F0502020204030204" pitchFamily="34" charset="0"/>
                <a:cs typeface="Times New Roman" panose="02020603050405020304" pitchFamily="18" charset="0"/>
              </a:rPr>
              <a:t> </a:t>
            </a:r>
          </a:p>
        </p:txBody>
      </p:sp>
      <p:sp>
        <p:nvSpPr>
          <p:cNvPr id="6" name="Rectangle 11">
            <a:extLst>
              <a:ext uri="{FF2B5EF4-FFF2-40B4-BE49-F238E27FC236}">
                <a16:creationId xmlns:a16="http://schemas.microsoft.com/office/drawing/2014/main" id="{0BA04F5A-B8F4-CA42-9005-CBBAB36A9B7B}"/>
              </a:ext>
            </a:extLst>
          </p:cNvPr>
          <p:cNvSpPr>
            <a:spLocks noChangeArrowheads="1"/>
          </p:cNvSpPr>
          <p:nvPr/>
        </p:nvSpPr>
        <p:spPr bwMode="auto">
          <a:xfrm>
            <a:off x="5122862" y="1952766"/>
            <a:ext cx="5926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dirty="0">
                <a:ea typeface="Calibri" panose="020F0502020204030204" pitchFamily="34" charset="0"/>
                <a:cs typeface="Times New Roman" panose="02020603050405020304" pitchFamily="18" charset="0"/>
              </a:rPr>
              <a:t>Strategies to make long-term care discussions relevant</a:t>
            </a:r>
          </a:p>
        </p:txBody>
      </p:sp>
      <p:sp>
        <p:nvSpPr>
          <p:cNvPr id="7" name="Rectangle 12">
            <a:extLst>
              <a:ext uri="{FF2B5EF4-FFF2-40B4-BE49-F238E27FC236}">
                <a16:creationId xmlns:a16="http://schemas.microsoft.com/office/drawing/2014/main" id="{6B18D369-E447-8A44-8156-E6B3FEFD68EE}"/>
              </a:ext>
            </a:extLst>
          </p:cNvPr>
          <p:cNvSpPr>
            <a:spLocks noChangeArrowheads="1"/>
          </p:cNvSpPr>
          <p:nvPr/>
        </p:nvSpPr>
        <p:spPr bwMode="auto">
          <a:xfrm>
            <a:off x="5122862" y="2327661"/>
            <a:ext cx="6065837"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1200"/>
              </a:spcAft>
              <a:buClr>
                <a:schemeClr val="accent1"/>
              </a:buClr>
              <a:buFont typeface="Wingdings" panose="05000000000000000000" pitchFamily="2" charset="2"/>
              <a:buChar char="§"/>
            </a:pPr>
            <a:r>
              <a:rPr lang="en-US" altLang="en-US" dirty="0">
                <a:ea typeface="Calibri" panose="020F0502020204030204" pitchFamily="34" charset="0"/>
                <a:cs typeface="Times New Roman" panose="02020603050405020304" pitchFamily="18" charset="0"/>
              </a:rPr>
              <a:t>Share statistics on how many need care.</a:t>
            </a:r>
          </a:p>
          <a:p>
            <a:pPr eaLnBrk="1" hangingPunct="1">
              <a:spcAft>
                <a:spcPts val="1200"/>
              </a:spcAft>
              <a:buClr>
                <a:schemeClr val="accent1"/>
              </a:buClr>
              <a:buFont typeface="Wingdings" panose="05000000000000000000" pitchFamily="2" charset="2"/>
              <a:buChar char="§"/>
            </a:pPr>
            <a:r>
              <a:rPr lang="en-US" altLang="en-US" dirty="0">
                <a:ea typeface="Calibri" panose="020F0502020204030204" pitchFamily="34" charset="0"/>
                <a:cs typeface="Times New Roman" panose="02020603050405020304" pitchFamily="18" charset="0"/>
              </a:rPr>
              <a:t>Share statistics about the cost. </a:t>
            </a:r>
          </a:p>
          <a:p>
            <a:pPr eaLnBrk="1" hangingPunct="1">
              <a:spcAft>
                <a:spcPts val="1200"/>
              </a:spcAft>
              <a:buClr>
                <a:schemeClr val="accent1"/>
              </a:buClr>
              <a:buFont typeface="Wingdings" panose="05000000000000000000" pitchFamily="2" charset="2"/>
              <a:buChar char="§"/>
            </a:pPr>
            <a:r>
              <a:rPr lang="en-US" altLang="en-US" dirty="0">
                <a:ea typeface="Calibri" panose="020F0502020204030204" pitchFamily="34" charset="0"/>
                <a:cs typeface="Times New Roman" panose="02020603050405020304" pitchFamily="18" charset="0"/>
              </a:rPr>
              <a:t>Talk about portfolio risks with no protection.</a:t>
            </a:r>
          </a:p>
          <a:p>
            <a:pPr eaLnBrk="1" hangingPunct="1">
              <a:spcAft>
                <a:spcPts val="1200"/>
              </a:spcAft>
              <a:buClr>
                <a:schemeClr val="accent1"/>
              </a:buClr>
              <a:buFont typeface="Wingdings" panose="05000000000000000000" pitchFamily="2" charset="2"/>
              <a:buChar char="§"/>
            </a:pPr>
            <a:r>
              <a:rPr lang="en-US" altLang="en-US" dirty="0">
                <a:ea typeface="Calibri" panose="020F0502020204030204" pitchFamily="34" charset="0"/>
                <a:cs typeface="Times New Roman" panose="02020603050405020304" pitchFamily="18" charset="0"/>
              </a:rPr>
              <a:t>Talk about the role of insurance in financial planning.</a:t>
            </a:r>
          </a:p>
          <a:p>
            <a:pPr eaLnBrk="1" hangingPunct="1">
              <a:spcAft>
                <a:spcPts val="1200"/>
              </a:spcAft>
              <a:buClr>
                <a:schemeClr val="accent1"/>
              </a:buClr>
              <a:buFont typeface="Wingdings" panose="05000000000000000000" pitchFamily="2" charset="2"/>
              <a:buChar char="§"/>
            </a:pPr>
            <a:r>
              <a:rPr lang="en-US" altLang="en-US" dirty="0">
                <a:ea typeface="Calibri" panose="020F0502020204030204" pitchFamily="34" charset="0"/>
                <a:cs typeface="Times New Roman" panose="02020603050405020304" pitchFamily="18" charset="0"/>
              </a:rPr>
              <a:t>Talk about the care they want and the risk of not getting it.</a:t>
            </a:r>
          </a:p>
          <a:p>
            <a:pPr eaLnBrk="1" hangingPunct="1">
              <a:spcAft>
                <a:spcPts val="1200"/>
              </a:spcAft>
              <a:buClr>
                <a:schemeClr val="accent1"/>
              </a:buClr>
              <a:buFont typeface="Wingdings" panose="05000000000000000000" pitchFamily="2" charset="2"/>
              <a:buChar char="§"/>
            </a:pPr>
            <a:r>
              <a:rPr lang="en-US" altLang="en-US" dirty="0">
                <a:ea typeface="Calibri" panose="020F0502020204030204" pitchFamily="34" charset="0"/>
                <a:cs typeface="Times New Roman" panose="02020603050405020304" pitchFamily="18" charset="0"/>
              </a:rPr>
              <a:t>Talk about the impact on their family.</a:t>
            </a:r>
          </a:p>
          <a:p>
            <a:pPr eaLnBrk="1" hangingPunct="1">
              <a:spcAft>
                <a:spcPts val="1200"/>
              </a:spcAft>
              <a:buClr>
                <a:schemeClr val="accent1"/>
              </a:buClr>
              <a:buFont typeface="Wingdings" panose="05000000000000000000" pitchFamily="2" charset="2"/>
              <a:buChar char="§"/>
            </a:pPr>
            <a:r>
              <a:rPr lang="en-US" altLang="en-US" dirty="0">
                <a:ea typeface="Calibri" panose="020F0502020204030204" pitchFamily="34" charset="0"/>
                <a:cs typeface="Times New Roman" panose="02020603050405020304" pitchFamily="18" charset="0"/>
              </a:rPr>
              <a:t>Document the source of funding for care needs.</a:t>
            </a:r>
          </a:p>
        </p:txBody>
      </p:sp>
      <p:sp>
        <p:nvSpPr>
          <p:cNvPr id="8" name="Rectangle 13">
            <a:extLst>
              <a:ext uri="{FF2B5EF4-FFF2-40B4-BE49-F238E27FC236}">
                <a16:creationId xmlns:a16="http://schemas.microsoft.com/office/drawing/2014/main" id="{18024CED-B226-A149-84FE-A9A4DBBEE7F6}"/>
              </a:ext>
            </a:extLst>
          </p:cNvPr>
          <p:cNvSpPr>
            <a:spLocks noChangeArrowheads="1"/>
          </p:cNvSpPr>
          <p:nvPr/>
        </p:nvSpPr>
        <p:spPr bwMode="auto">
          <a:xfrm>
            <a:off x="2109896" y="2066634"/>
            <a:ext cx="14004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5400" b="1" dirty="0">
                <a:solidFill>
                  <a:schemeClr val="accent1"/>
                </a:solidFill>
                <a:latin typeface="+mj-lt"/>
                <a:ea typeface="Roboto" pitchFamily="2" charset="0"/>
                <a:cs typeface="Times New Roman" panose="02020603050405020304" pitchFamily="18" charset="0"/>
              </a:rPr>
              <a:t>48% </a:t>
            </a:r>
          </a:p>
        </p:txBody>
      </p:sp>
      <p:pic>
        <p:nvPicPr>
          <p:cNvPr id="9" name="Picture 8">
            <a:extLst>
              <a:ext uri="{FF2B5EF4-FFF2-40B4-BE49-F238E27FC236}">
                <a16:creationId xmlns:a16="http://schemas.microsoft.com/office/drawing/2014/main" id="{1AF3E682-888D-D54A-A44E-7F31E2062F24}"/>
              </a:ext>
            </a:extLst>
          </p:cNvPr>
          <p:cNvPicPr>
            <a:picLocks noChangeAspect="1"/>
          </p:cNvPicPr>
          <p:nvPr/>
        </p:nvPicPr>
        <p:blipFill>
          <a:blip r:embed="rId3" cstate="screen">
            <a:duotone>
              <a:schemeClr val="bg2">
                <a:shade val="45000"/>
                <a:satMod val="135000"/>
              </a:schemeClr>
              <a:prstClr val="white"/>
            </a:duotone>
          </a:blip>
          <a:stretch>
            <a:fillRect/>
          </a:stretch>
        </p:blipFill>
        <p:spPr>
          <a:xfrm>
            <a:off x="806929" y="1855605"/>
            <a:ext cx="1230407" cy="1230407"/>
          </a:xfrm>
          <a:prstGeom prst="rect">
            <a:avLst/>
          </a:prstGeom>
        </p:spPr>
      </p:pic>
      <p:sp>
        <p:nvSpPr>
          <p:cNvPr id="10" name="Rectangle 14">
            <a:extLst>
              <a:ext uri="{FF2B5EF4-FFF2-40B4-BE49-F238E27FC236}">
                <a16:creationId xmlns:a16="http://schemas.microsoft.com/office/drawing/2014/main" id="{41A4E35A-526D-7A40-9C1E-058DA8F00F6A}"/>
              </a:ext>
            </a:extLst>
          </p:cNvPr>
          <p:cNvSpPr>
            <a:spLocks noChangeArrowheads="1"/>
          </p:cNvSpPr>
          <p:nvPr/>
        </p:nvSpPr>
        <p:spPr bwMode="auto">
          <a:xfrm>
            <a:off x="530726" y="6013497"/>
            <a:ext cx="8840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dirty="0">
                <a:solidFill>
                  <a:srgbClr val="000000"/>
                </a:solidFill>
              </a:rPr>
              <a:t>Source: Versta Research, “2022 LTC Marketing and Thought Leadership Research, Findings from Surveys of Financial Professionals and Consumers,” August 2023. </a:t>
            </a:r>
            <a:r>
              <a:rPr lang="en-US" altLang="en-US" sz="800" dirty="0">
                <a:solidFill>
                  <a:srgbClr val="0563C1"/>
                </a:solidFill>
                <a:hlinkClick r:id="rId4"/>
              </a:rPr>
              <a:t>http://visit.lfg.com/MG-VRST-PPT001</a:t>
            </a:r>
            <a:r>
              <a:rPr lang="en-US" altLang="en-US" sz="800" dirty="0">
                <a:solidFill>
                  <a:srgbClr val="0563C1"/>
                </a:solidFill>
              </a:rPr>
              <a:t>.</a:t>
            </a:r>
            <a:endParaRPr lang="en-US" altLang="en-US" dirty="0"/>
          </a:p>
        </p:txBody>
      </p:sp>
    </p:spTree>
    <p:extLst>
      <p:ext uri="{BB962C8B-B14F-4D97-AF65-F5344CB8AC3E}">
        <p14:creationId xmlns:p14="http://schemas.microsoft.com/office/powerpoint/2010/main" val="83463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3E9D85-9E93-4B4C-AF3A-16EFC9251E82}"/>
              </a:ext>
            </a:extLst>
          </p:cNvPr>
          <p:cNvSpPr>
            <a:spLocks noGrp="1"/>
          </p:cNvSpPr>
          <p:nvPr>
            <p:ph type="body" idx="1"/>
          </p:nvPr>
        </p:nvSpPr>
        <p:spPr/>
        <p:txBody>
          <a:bodyPr/>
          <a:lstStyle/>
          <a:p>
            <a:r>
              <a:rPr lang="en-US" dirty="0"/>
              <a:t>WHY Lincoln</a:t>
            </a:r>
            <a:r>
              <a:rPr lang="en-US" i="1" dirty="0"/>
              <a:t> MoneyGuard</a:t>
            </a:r>
            <a:r>
              <a:rPr lang="en-US" baseline="30000" dirty="0"/>
              <a:t>®</a:t>
            </a:r>
            <a:r>
              <a:rPr lang="en-US" dirty="0"/>
              <a:t> solutions</a:t>
            </a:r>
          </a:p>
        </p:txBody>
      </p:sp>
    </p:spTree>
    <p:extLst>
      <p:ext uri="{BB962C8B-B14F-4D97-AF65-F5344CB8AC3E}">
        <p14:creationId xmlns:p14="http://schemas.microsoft.com/office/powerpoint/2010/main" val="2430945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3C9127-2B9D-CC4F-9EA3-A49F041E1946}"/>
              </a:ext>
            </a:extLst>
          </p:cNvPr>
          <p:cNvSpPr>
            <a:spLocks noGrp="1"/>
          </p:cNvSpPr>
          <p:nvPr>
            <p:ph type="body" idx="1"/>
          </p:nvPr>
        </p:nvSpPr>
        <p:spPr/>
        <p:txBody>
          <a:bodyPr/>
          <a:lstStyle/>
          <a:p>
            <a:r>
              <a:rPr lang="en-US" i="1" dirty="0"/>
              <a:t>MoneyGuard Market Advantage</a:t>
            </a:r>
            <a:r>
              <a:rPr lang="en-US" baseline="30000" dirty="0"/>
              <a:t>®</a:t>
            </a:r>
          </a:p>
        </p:txBody>
      </p:sp>
      <p:sp>
        <p:nvSpPr>
          <p:cNvPr id="3" name="Text Placeholder 2">
            <a:extLst>
              <a:ext uri="{FF2B5EF4-FFF2-40B4-BE49-F238E27FC236}">
                <a16:creationId xmlns:a16="http://schemas.microsoft.com/office/drawing/2014/main" id="{167143F9-ED4E-B148-B9FB-F3B0FA1BD057}"/>
              </a:ext>
            </a:extLst>
          </p:cNvPr>
          <p:cNvSpPr>
            <a:spLocks noGrp="1"/>
          </p:cNvSpPr>
          <p:nvPr>
            <p:ph type="body" idx="10"/>
          </p:nvPr>
        </p:nvSpPr>
        <p:spPr/>
        <p:txBody>
          <a:bodyPr anchor="t"/>
          <a:lstStyle/>
          <a:p>
            <a:r>
              <a:rPr lang="en-US" dirty="0"/>
              <a:t>A variable universal life insurance policy with a long-term care rider</a:t>
            </a:r>
          </a:p>
          <a:p>
            <a:r>
              <a:rPr lang="en-US" dirty="0"/>
              <a:t>(Available in all states except NY)</a:t>
            </a:r>
          </a:p>
        </p:txBody>
      </p:sp>
      <p:sp>
        <p:nvSpPr>
          <p:cNvPr id="4" name="Rectangle 14">
            <a:extLst>
              <a:ext uri="{FF2B5EF4-FFF2-40B4-BE49-F238E27FC236}">
                <a16:creationId xmlns:a16="http://schemas.microsoft.com/office/drawing/2014/main" id="{CCEB0BFE-3145-4AF3-8232-4F4E97E5DBD1}"/>
              </a:ext>
            </a:extLst>
          </p:cNvPr>
          <p:cNvSpPr>
            <a:spLocks noChangeArrowheads="1"/>
          </p:cNvSpPr>
          <p:nvPr/>
        </p:nvSpPr>
        <p:spPr bwMode="auto">
          <a:xfrm>
            <a:off x="434721" y="5159519"/>
            <a:ext cx="110368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l"/>
            <a:r>
              <a:rPr lang="en-US" sz="1000" b="1" i="0" dirty="0">
                <a:solidFill>
                  <a:schemeClr val="bg1"/>
                </a:solidFill>
                <a:effectLst/>
                <a:latin typeface="Segoe UI" panose="020B0502040204020203" pitchFamily="34" charset="0"/>
              </a:rPr>
              <a:t>Lincoln variable universal life insurance is sold by prospectus. Carefully consider the investment objectives, risks, and charges and expenses of the policy and its underlying investment options. This and other important information can be found in the prospectus for the variable universal life policy and the prospectuses for the underlying investment options. Prospectuses are available upon request and should be read carefully before investing or sending money. For current prospectuses, please call 800-444-2363 or go to </a:t>
            </a:r>
            <a:r>
              <a:rPr lang="en-US" sz="1000" b="1" i="0" dirty="0">
                <a:solidFill>
                  <a:schemeClr val="bg1"/>
                </a:solidFill>
                <a:effectLst/>
                <a:latin typeface="Segoe UI" panose="020B0502040204020203" pitchFamily="34" charset="0"/>
                <a:hlinkClick r:id="rId3" tooltip="http://www.lincolnfinancial.com">
                  <a:extLst>
                    <a:ext uri="{A12FA001-AC4F-418D-AE19-62706E023703}">
                      <ahyp:hlinkClr xmlns:ahyp="http://schemas.microsoft.com/office/drawing/2018/hyperlinkcolor" val="tx"/>
                    </a:ext>
                  </a:extLst>
                </a:hlinkClick>
              </a:rPr>
              <a:t>www.LincolnFinancial.com</a:t>
            </a:r>
            <a:r>
              <a:rPr lang="en-US" sz="1000" b="1" i="0" dirty="0">
                <a:solidFill>
                  <a:schemeClr val="bg1"/>
                </a:solidFill>
                <a:effectLst/>
                <a:latin typeface="Segoe UI" panose="020B0502040204020203" pitchFamily="34" charset="0"/>
              </a:rPr>
              <a:t>.</a:t>
            </a:r>
          </a:p>
          <a:p>
            <a:pPr algn="l"/>
            <a:endParaRPr lang="en-US" sz="1000" b="1" dirty="0">
              <a:solidFill>
                <a:schemeClr val="bg1"/>
              </a:solidFill>
              <a:latin typeface="Segoe UI" panose="020B0502040204020203" pitchFamily="34" charset="0"/>
            </a:endParaRPr>
          </a:p>
          <a:p>
            <a:pPr algn="l"/>
            <a:r>
              <a:rPr lang="en-US" sz="1000" b="1" i="0" dirty="0">
                <a:solidFill>
                  <a:schemeClr val="bg1"/>
                </a:solidFill>
                <a:effectLst/>
                <a:latin typeface="Segoe UI" panose="020B0502040204020203" pitchFamily="34" charset="0"/>
              </a:rPr>
              <a:t>Only registered representatives who are appropriately licensed can sell  </a:t>
            </a:r>
            <a:r>
              <a:rPr lang="en-US" sz="1000" b="1" i="1" dirty="0">
                <a:solidFill>
                  <a:schemeClr val="bg1"/>
                </a:solidFill>
                <a:effectLst/>
                <a:latin typeface="Segoe UI" panose="020B0502040204020203" pitchFamily="34" charset="0"/>
              </a:rPr>
              <a:t>MoneyGuard Market Advantage</a:t>
            </a:r>
            <a:r>
              <a:rPr lang="en-US" sz="1000" b="1" i="0" dirty="0">
                <a:solidFill>
                  <a:schemeClr val="bg1"/>
                </a:solidFill>
                <a:effectLst/>
                <a:latin typeface="Segoe UI" panose="020B0502040204020203" pitchFamily="34" charset="0"/>
              </a:rPr>
              <a:t>®.</a:t>
            </a:r>
          </a:p>
        </p:txBody>
      </p:sp>
    </p:spTree>
    <p:extLst>
      <p:ext uri="{BB962C8B-B14F-4D97-AF65-F5344CB8AC3E}">
        <p14:creationId xmlns:p14="http://schemas.microsoft.com/office/powerpoint/2010/main" val="2547467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35531-2560-2D43-9870-FEEE17D9D6FF}"/>
              </a:ext>
            </a:extLst>
          </p:cNvPr>
          <p:cNvSpPr>
            <a:spLocks noGrp="1"/>
          </p:cNvSpPr>
          <p:nvPr>
            <p:ph type="title"/>
          </p:nvPr>
        </p:nvSpPr>
        <p:spPr/>
        <p:txBody>
          <a:bodyPr/>
          <a:lstStyle/>
          <a:p>
            <a:r>
              <a:rPr lang="en-US" dirty="0"/>
              <a:t>Our investment-driven care funding option </a:t>
            </a:r>
          </a:p>
        </p:txBody>
      </p:sp>
      <p:sp>
        <p:nvSpPr>
          <p:cNvPr id="4" name="Rectangle 3">
            <a:extLst>
              <a:ext uri="{FF2B5EF4-FFF2-40B4-BE49-F238E27FC236}">
                <a16:creationId xmlns:a16="http://schemas.microsoft.com/office/drawing/2014/main" id="{4933ECDA-DD45-C545-AFC2-5E2D6049801D}"/>
              </a:ext>
            </a:extLst>
          </p:cNvPr>
          <p:cNvSpPr/>
          <p:nvPr/>
        </p:nvSpPr>
        <p:spPr>
          <a:xfrm>
            <a:off x="7485063" y="2089150"/>
            <a:ext cx="3452812" cy="332105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extBox 9">
            <a:extLst>
              <a:ext uri="{FF2B5EF4-FFF2-40B4-BE49-F238E27FC236}">
                <a16:creationId xmlns:a16="http://schemas.microsoft.com/office/drawing/2014/main" id="{D35759AA-5146-0E46-8F47-64185A5F98C8}"/>
              </a:ext>
            </a:extLst>
          </p:cNvPr>
          <p:cNvSpPr txBox="1">
            <a:spLocks noChangeArrowheads="1"/>
          </p:cNvSpPr>
          <p:nvPr/>
        </p:nvSpPr>
        <p:spPr bwMode="auto">
          <a:xfrm>
            <a:off x="7923509" y="2979738"/>
            <a:ext cx="2941638"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dirty="0">
                <a:solidFill>
                  <a:schemeClr val="bg1"/>
                </a:solidFill>
                <a:latin typeface="Georgia" panose="02040502050405020303" pitchFamily="18" charset="0"/>
              </a:rPr>
              <a:t>A smart alternative</a:t>
            </a:r>
          </a:p>
          <a:p>
            <a:pPr eaLnBrk="1" hangingPunct="1"/>
            <a:r>
              <a:rPr lang="en-US" altLang="en-US" sz="2000" dirty="0">
                <a:solidFill>
                  <a:schemeClr val="bg1"/>
                </a:solidFill>
                <a:latin typeface="Georgia" panose="02040502050405020303" pitchFamily="18" charset="0"/>
              </a:rPr>
              <a:t>to self-insuring from</a:t>
            </a:r>
          </a:p>
          <a:p>
            <a:pPr eaLnBrk="1" hangingPunct="1"/>
            <a:r>
              <a:rPr lang="en-US" altLang="en-US" sz="2000" dirty="0">
                <a:solidFill>
                  <a:schemeClr val="bg1"/>
                </a:solidFill>
                <a:latin typeface="Georgia" panose="02040502050405020303" pitchFamily="18" charset="0"/>
              </a:rPr>
              <a:t>an industry leader with </a:t>
            </a:r>
            <a:br>
              <a:rPr lang="en-US" altLang="en-US" sz="2000" dirty="0">
                <a:solidFill>
                  <a:schemeClr val="bg1"/>
                </a:solidFill>
                <a:latin typeface="Georgia" panose="02040502050405020303" pitchFamily="18" charset="0"/>
              </a:rPr>
            </a:br>
            <a:r>
              <a:rPr lang="en-US" altLang="en-US" sz="2000" dirty="0">
                <a:solidFill>
                  <a:schemeClr val="bg1"/>
                </a:solidFill>
                <a:latin typeface="Georgia" panose="02040502050405020303" pitchFamily="18" charset="0"/>
              </a:rPr>
              <a:t>30+ years of long-term </a:t>
            </a:r>
            <a:br>
              <a:rPr lang="en-US" altLang="en-US" sz="2000" dirty="0">
                <a:solidFill>
                  <a:schemeClr val="bg1"/>
                </a:solidFill>
                <a:latin typeface="Georgia" panose="02040502050405020303" pitchFamily="18" charset="0"/>
              </a:rPr>
            </a:br>
            <a:r>
              <a:rPr lang="en-US" altLang="en-US" sz="2000" dirty="0">
                <a:solidFill>
                  <a:schemeClr val="bg1"/>
                </a:solidFill>
                <a:latin typeface="Georgia" panose="02040502050405020303" pitchFamily="18" charset="0"/>
              </a:rPr>
              <a:t>care expertise.</a:t>
            </a:r>
            <a:r>
              <a:rPr lang="en-US" altLang="en-US" sz="2000" baseline="30000" dirty="0">
                <a:solidFill>
                  <a:schemeClr val="bg1"/>
                </a:solidFill>
                <a:latin typeface="Georgia" panose="02040502050405020303" pitchFamily="18" charset="0"/>
              </a:rPr>
              <a:t>1</a:t>
            </a:r>
            <a:endParaRPr lang="en-US" altLang="en-US" sz="2000" baseline="30000" dirty="0">
              <a:solidFill>
                <a:schemeClr val="bg1"/>
              </a:solidFill>
              <a:latin typeface="Georgia" panose="02040502050405020303" pitchFamily="18" charset="0"/>
              <a:cs typeface="Arial" panose="020B0604020202020204" pitchFamily="34" charset="0"/>
            </a:endParaRPr>
          </a:p>
        </p:txBody>
      </p:sp>
      <p:sp>
        <p:nvSpPr>
          <p:cNvPr id="6" name="Rectangle 2">
            <a:extLst>
              <a:ext uri="{FF2B5EF4-FFF2-40B4-BE49-F238E27FC236}">
                <a16:creationId xmlns:a16="http://schemas.microsoft.com/office/drawing/2014/main" id="{CE7CE2E9-B815-604A-BB9D-2A209A37F88D}"/>
              </a:ext>
            </a:extLst>
          </p:cNvPr>
          <p:cNvSpPr>
            <a:spLocks noChangeArrowheads="1"/>
          </p:cNvSpPr>
          <p:nvPr/>
        </p:nvSpPr>
        <p:spPr bwMode="auto">
          <a:xfrm>
            <a:off x="1143000" y="1665288"/>
            <a:ext cx="5521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i="1" dirty="0">
                <a:solidFill>
                  <a:schemeClr val="accent1"/>
                </a:solidFill>
                <a:latin typeface="Georgia" panose="02040502050405020303" pitchFamily="18" charset="0"/>
              </a:rPr>
              <a:t>MoneyGuard Market Advantage</a:t>
            </a:r>
            <a:r>
              <a:rPr lang="en-US" altLang="en-US" sz="1600" baseline="30000" dirty="0">
                <a:solidFill>
                  <a:schemeClr val="accent1"/>
                </a:solidFill>
                <a:latin typeface="Georgia" panose="02040502050405020303" pitchFamily="18" charset="0"/>
              </a:rPr>
              <a:t>®  </a:t>
            </a:r>
            <a:r>
              <a:rPr lang="en-US" altLang="en-US" sz="1600" dirty="0">
                <a:solidFill>
                  <a:schemeClr val="accent1"/>
                </a:solidFill>
                <a:latin typeface="Georgia" panose="02040502050405020303" pitchFamily="18" charset="0"/>
              </a:rPr>
              <a:t>is designed to provide:</a:t>
            </a:r>
          </a:p>
        </p:txBody>
      </p:sp>
      <p:sp>
        <p:nvSpPr>
          <p:cNvPr id="7" name="Rectangle 10">
            <a:extLst>
              <a:ext uri="{FF2B5EF4-FFF2-40B4-BE49-F238E27FC236}">
                <a16:creationId xmlns:a16="http://schemas.microsoft.com/office/drawing/2014/main" id="{497F5CF5-E831-F44E-8DD4-7B5689E8F635}"/>
              </a:ext>
            </a:extLst>
          </p:cNvPr>
          <p:cNvSpPr>
            <a:spLocks noChangeArrowheads="1"/>
          </p:cNvSpPr>
          <p:nvPr/>
        </p:nvSpPr>
        <p:spPr bwMode="auto">
          <a:xfrm>
            <a:off x="525952" y="6000177"/>
            <a:ext cx="78359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baseline="30000" dirty="0"/>
              <a:t>1</a:t>
            </a:r>
            <a:r>
              <a:rPr lang="en-US" altLang="en-US" sz="1000" dirty="0"/>
              <a:t> Lincoln </a:t>
            </a:r>
            <a:r>
              <a:rPr lang="en-US" altLang="en-US" sz="1000" i="1" dirty="0"/>
              <a:t>MoneyGuard</a:t>
            </a:r>
            <a:r>
              <a:rPr lang="en-US" altLang="en-US" sz="1000" dirty="0"/>
              <a:t>® solutions have been sold since 1988.</a:t>
            </a:r>
          </a:p>
        </p:txBody>
      </p:sp>
      <p:grpSp>
        <p:nvGrpSpPr>
          <p:cNvPr id="3" name="Group 2">
            <a:extLst>
              <a:ext uri="{FF2B5EF4-FFF2-40B4-BE49-F238E27FC236}">
                <a16:creationId xmlns:a16="http://schemas.microsoft.com/office/drawing/2014/main" id="{8DC8E361-3010-49EC-D3AD-B039F047E9FD}"/>
              </a:ext>
            </a:extLst>
          </p:cNvPr>
          <p:cNvGrpSpPr/>
          <p:nvPr/>
        </p:nvGrpSpPr>
        <p:grpSpPr>
          <a:xfrm>
            <a:off x="1214659" y="2269120"/>
            <a:ext cx="5449666" cy="913053"/>
            <a:chOff x="1214659" y="2095500"/>
            <a:chExt cx="5449666" cy="913053"/>
          </a:xfrm>
        </p:grpSpPr>
        <p:sp>
          <p:nvSpPr>
            <p:cNvPr id="13" name="Rectangle 12">
              <a:extLst>
                <a:ext uri="{FF2B5EF4-FFF2-40B4-BE49-F238E27FC236}">
                  <a16:creationId xmlns:a16="http://schemas.microsoft.com/office/drawing/2014/main" id="{CE5A6C42-540A-D040-9EEB-AF4BB76B04D5}"/>
                </a:ext>
              </a:extLst>
            </p:cNvPr>
            <p:cNvSpPr/>
            <p:nvPr/>
          </p:nvSpPr>
          <p:spPr bwMode="auto">
            <a:xfrm>
              <a:off x="2132013" y="2095500"/>
              <a:ext cx="4532312" cy="900113"/>
            </a:xfrm>
            <a:prstGeom prst="rect">
              <a:avLst/>
            </a:prstGeom>
            <a:solidFill>
              <a:schemeClr val="tx2">
                <a:lumMod val="20000"/>
                <a:lumOff val="80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32">
              <a:extLst>
                <a:ext uri="{FF2B5EF4-FFF2-40B4-BE49-F238E27FC236}">
                  <a16:creationId xmlns:a16="http://schemas.microsoft.com/office/drawing/2014/main" id="{9AEBC4BB-3F5A-AC4C-A043-4979EE784745}"/>
                </a:ext>
              </a:extLst>
            </p:cNvPr>
            <p:cNvSpPr>
              <a:spLocks noChangeArrowheads="1"/>
            </p:cNvSpPr>
            <p:nvPr/>
          </p:nvSpPr>
          <p:spPr bwMode="auto">
            <a:xfrm>
              <a:off x="2487613" y="2244044"/>
              <a:ext cx="4065587" cy="64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cs typeface="Calibri" panose="020F0502020204030204" pitchFamily="34" charset="0"/>
                </a:rPr>
                <a:t>Tax-efficient benefit growth potential through investment performance </a:t>
              </a:r>
            </a:p>
          </p:txBody>
        </p:sp>
        <p:sp>
          <p:nvSpPr>
            <p:cNvPr id="20" name="Freeform 19">
              <a:extLst>
                <a:ext uri="{FF2B5EF4-FFF2-40B4-BE49-F238E27FC236}">
                  <a16:creationId xmlns:a16="http://schemas.microsoft.com/office/drawing/2014/main" id="{C952D02E-A99F-7A96-C30D-FD2EC73CF345}"/>
                </a:ext>
              </a:extLst>
            </p:cNvPr>
            <p:cNvSpPr/>
            <p:nvPr/>
          </p:nvSpPr>
          <p:spPr>
            <a:xfrm>
              <a:off x="1214659" y="2102091"/>
              <a:ext cx="906462" cy="906462"/>
            </a:xfrm>
            <a:custGeom>
              <a:avLst/>
              <a:gdLst>
                <a:gd name="connsiteX0" fmla="*/ 0 w 906462"/>
                <a:gd name="connsiteY0" fmla="*/ 0 h 906462"/>
                <a:gd name="connsiteX1" fmla="*/ 906462 w 906462"/>
                <a:gd name="connsiteY1" fmla="*/ 0 h 906462"/>
                <a:gd name="connsiteX2" fmla="*/ 906462 w 906462"/>
                <a:gd name="connsiteY2" fmla="*/ 906462 h 906462"/>
                <a:gd name="connsiteX3" fmla="*/ 0 w 906462"/>
                <a:gd name="connsiteY3" fmla="*/ 906462 h 906462"/>
              </a:gdLst>
              <a:ahLst/>
              <a:cxnLst>
                <a:cxn ang="0">
                  <a:pos x="connsiteX0" y="connsiteY0"/>
                </a:cxn>
                <a:cxn ang="0">
                  <a:pos x="connsiteX1" y="connsiteY1"/>
                </a:cxn>
                <a:cxn ang="0">
                  <a:pos x="connsiteX2" y="connsiteY2"/>
                </a:cxn>
                <a:cxn ang="0">
                  <a:pos x="connsiteX3" y="connsiteY3"/>
                </a:cxn>
              </a:cxnLst>
              <a:rect l="l" t="t" r="r" b="b"/>
              <a:pathLst>
                <a:path w="906462" h="906462">
                  <a:moveTo>
                    <a:pt x="0" y="0"/>
                  </a:moveTo>
                  <a:lnTo>
                    <a:pt x="906462" y="0"/>
                  </a:lnTo>
                  <a:lnTo>
                    <a:pt x="906462" y="906462"/>
                  </a:lnTo>
                  <a:lnTo>
                    <a:pt x="0" y="906462"/>
                  </a:lnTo>
                  <a:close/>
                </a:path>
              </a:pathLst>
            </a:custGeom>
            <a:solidFill>
              <a:srgbClr val="00747B"/>
            </a:solidFill>
            <a:ln w="1508" cap="flat">
              <a:noFill/>
              <a:prstDash val="solid"/>
              <a:miter/>
            </a:ln>
          </p:spPr>
          <p:txBody>
            <a:bodyPr rtlCol="0" anchor="ctr"/>
            <a:lstStyle/>
            <a:p>
              <a:endParaRPr lang="en-US" dirty="0"/>
            </a:p>
          </p:txBody>
        </p:sp>
        <p:grpSp>
          <p:nvGrpSpPr>
            <p:cNvPr id="21" name="Picture 33">
              <a:extLst>
                <a:ext uri="{FF2B5EF4-FFF2-40B4-BE49-F238E27FC236}">
                  <a16:creationId xmlns:a16="http://schemas.microsoft.com/office/drawing/2014/main" id="{E345AA8D-9279-2716-1C2F-7B62F0440D0A}"/>
                </a:ext>
              </a:extLst>
            </p:cNvPr>
            <p:cNvGrpSpPr/>
            <p:nvPr/>
          </p:nvGrpSpPr>
          <p:grpSpPr>
            <a:xfrm>
              <a:off x="1449795" y="2366536"/>
              <a:ext cx="446659" cy="377632"/>
              <a:chOff x="847911" y="2956845"/>
              <a:chExt cx="446659" cy="377632"/>
            </a:xfrm>
            <a:solidFill>
              <a:srgbClr val="FFFFFF"/>
            </a:solidFill>
          </p:grpSpPr>
          <p:sp>
            <p:nvSpPr>
              <p:cNvPr id="22" name="Freeform 21">
                <a:extLst>
                  <a:ext uri="{FF2B5EF4-FFF2-40B4-BE49-F238E27FC236}">
                    <a16:creationId xmlns:a16="http://schemas.microsoft.com/office/drawing/2014/main" id="{E4BF1424-8DE8-2B1B-DF70-1D5E76951D06}"/>
                  </a:ext>
                </a:extLst>
              </p:cNvPr>
              <p:cNvSpPr/>
              <p:nvPr/>
            </p:nvSpPr>
            <p:spPr>
              <a:xfrm>
                <a:off x="1102793" y="3034166"/>
                <a:ext cx="57631" cy="58980"/>
              </a:xfrm>
              <a:custGeom>
                <a:avLst/>
                <a:gdLst>
                  <a:gd name="connsiteX0" fmla="*/ 29475 w 57631"/>
                  <a:gd name="connsiteY0" fmla="*/ 58980 h 58980"/>
                  <a:gd name="connsiteX1" fmla="*/ 0 w 57631"/>
                  <a:gd name="connsiteY1" fmla="*/ 29505 h 58980"/>
                  <a:gd name="connsiteX2" fmla="*/ 29354 w 57631"/>
                  <a:gd name="connsiteY2" fmla="*/ 0 h 58980"/>
                  <a:gd name="connsiteX3" fmla="*/ 29475 w 57631"/>
                  <a:gd name="connsiteY3" fmla="*/ 0 h 58980"/>
                  <a:gd name="connsiteX4" fmla="*/ 57601 w 57631"/>
                  <a:gd name="connsiteY4" fmla="*/ 30795 h 58980"/>
                  <a:gd name="connsiteX5" fmla="*/ 29475 w 57631"/>
                  <a:gd name="connsiteY5" fmla="*/ 58920 h 5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31" h="58980">
                    <a:moveTo>
                      <a:pt x="29475" y="58980"/>
                    </a:moveTo>
                    <a:cubicBezTo>
                      <a:pt x="13203" y="58964"/>
                      <a:pt x="17" y="45777"/>
                      <a:pt x="0" y="29505"/>
                    </a:cubicBezTo>
                    <a:cubicBezTo>
                      <a:pt x="-42" y="13252"/>
                      <a:pt x="13101" y="42"/>
                      <a:pt x="29354" y="0"/>
                    </a:cubicBezTo>
                    <a:cubicBezTo>
                      <a:pt x="29395" y="0"/>
                      <a:pt x="29435" y="0"/>
                      <a:pt x="29475" y="0"/>
                    </a:cubicBezTo>
                    <a:cubicBezTo>
                      <a:pt x="45746" y="737"/>
                      <a:pt x="58338" y="14524"/>
                      <a:pt x="57601" y="30795"/>
                    </a:cubicBezTo>
                    <a:cubicBezTo>
                      <a:pt x="56910" y="46033"/>
                      <a:pt x="44713" y="58230"/>
                      <a:pt x="29475" y="58920"/>
                    </a:cubicBezTo>
                  </a:path>
                </a:pathLst>
              </a:custGeom>
              <a:solidFill>
                <a:srgbClr val="FFFFFF"/>
              </a:solidFill>
              <a:ln w="1508"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F56795F4-2475-1583-85AB-95B869846ACB}"/>
                  </a:ext>
                </a:extLst>
              </p:cNvPr>
              <p:cNvSpPr/>
              <p:nvPr/>
            </p:nvSpPr>
            <p:spPr>
              <a:xfrm>
                <a:off x="982091" y="2977627"/>
                <a:ext cx="150397" cy="94761"/>
              </a:xfrm>
              <a:custGeom>
                <a:avLst/>
                <a:gdLst>
                  <a:gd name="connsiteX0" fmla="*/ 132607 w 150397"/>
                  <a:gd name="connsiteY0" fmla="*/ 94762 h 94761"/>
                  <a:gd name="connsiteX1" fmla="*/ 124448 w 150397"/>
                  <a:gd name="connsiteY1" fmla="*/ 92783 h 94761"/>
                  <a:gd name="connsiteX2" fmla="*/ 9630 w 150397"/>
                  <a:gd name="connsiteY2" fmla="*/ 33591 h 94761"/>
                  <a:gd name="connsiteX3" fmla="*/ 1985 w 150397"/>
                  <a:gd name="connsiteY3" fmla="*/ 9630 h 94761"/>
                  <a:gd name="connsiteX4" fmla="*/ 25946 w 150397"/>
                  <a:gd name="connsiteY4" fmla="*/ 1985 h 94761"/>
                  <a:gd name="connsiteX5" fmla="*/ 140765 w 150397"/>
                  <a:gd name="connsiteY5" fmla="*/ 61177 h 94761"/>
                  <a:gd name="connsiteX6" fmla="*/ 148415 w 150397"/>
                  <a:gd name="connsiteY6" fmla="*/ 85133 h 94761"/>
                  <a:gd name="connsiteX7" fmla="*/ 132607 w 150397"/>
                  <a:gd name="connsiteY7" fmla="*/ 94762 h 9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397" h="94761">
                    <a:moveTo>
                      <a:pt x="132607" y="94762"/>
                    </a:moveTo>
                    <a:cubicBezTo>
                      <a:pt x="129768" y="94764"/>
                      <a:pt x="126970" y="94085"/>
                      <a:pt x="124448" y="92783"/>
                    </a:cubicBezTo>
                    <a:lnTo>
                      <a:pt x="9630" y="33591"/>
                    </a:lnTo>
                    <a:cubicBezTo>
                      <a:pt x="902" y="29085"/>
                      <a:pt x="-2520" y="18357"/>
                      <a:pt x="1985" y="9630"/>
                    </a:cubicBezTo>
                    <a:cubicBezTo>
                      <a:pt x="6491" y="902"/>
                      <a:pt x="17219" y="-2520"/>
                      <a:pt x="25946" y="1985"/>
                    </a:cubicBezTo>
                    <a:lnTo>
                      <a:pt x="140765" y="61177"/>
                    </a:lnTo>
                    <a:cubicBezTo>
                      <a:pt x="149492" y="65680"/>
                      <a:pt x="152917" y="76405"/>
                      <a:pt x="148415" y="85133"/>
                    </a:cubicBezTo>
                    <a:cubicBezTo>
                      <a:pt x="145363" y="91048"/>
                      <a:pt x="139263" y="94764"/>
                      <a:pt x="132607" y="94762"/>
                    </a:cubicBezTo>
                  </a:path>
                </a:pathLst>
              </a:custGeom>
              <a:solidFill>
                <a:srgbClr val="FFFFFF"/>
              </a:solidFill>
              <a:ln w="1508"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1D5E8D97-168D-B1D4-4471-A62550670AB7}"/>
                  </a:ext>
                </a:extLst>
              </p:cNvPr>
              <p:cNvSpPr/>
              <p:nvPr/>
            </p:nvSpPr>
            <p:spPr>
              <a:xfrm>
                <a:off x="952849" y="2956845"/>
                <a:ext cx="58980" cy="58980"/>
              </a:xfrm>
              <a:custGeom>
                <a:avLst/>
                <a:gdLst>
                  <a:gd name="connsiteX0" fmla="*/ 29505 w 58980"/>
                  <a:gd name="connsiteY0" fmla="*/ 58980 h 58980"/>
                  <a:gd name="connsiteX1" fmla="*/ 0 w 58980"/>
                  <a:gd name="connsiteY1" fmla="*/ 29505 h 58980"/>
                  <a:gd name="connsiteX2" fmla="*/ 29475 w 58980"/>
                  <a:gd name="connsiteY2" fmla="*/ 0 h 58980"/>
                  <a:gd name="connsiteX3" fmla="*/ 58980 w 58980"/>
                  <a:gd name="connsiteY3" fmla="*/ 29475 h 58980"/>
                  <a:gd name="connsiteX4" fmla="*/ 58980 w 58980"/>
                  <a:gd name="connsiteY4" fmla="*/ 29490 h 58980"/>
                  <a:gd name="connsiteX5" fmla="*/ 29505 w 58980"/>
                  <a:gd name="connsiteY5" fmla="*/ 58980 h 5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80" h="58980">
                    <a:moveTo>
                      <a:pt x="29505" y="58980"/>
                    </a:moveTo>
                    <a:cubicBezTo>
                      <a:pt x="13218" y="58989"/>
                      <a:pt x="8" y="45792"/>
                      <a:pt x="0" y="29505"/>
                    </a:cubicBezTo>
                    <a:cubicBezTo>
                      <a:pt x="-8" y="13218"/>
                      <a:pt x="13188" y="8"/>
                      <a:pt x="29475" y="0"/>
                    </a:cubicBezTo>
                    <a:cubicBezTo>
                      <a:pt x="45762" y="-8"/>
                      <a:pt x="58972" y="13188"/>
                      <a:pt x="58980" y="29475"/>
                    </a:cubicBezTo>
                    <a:cubicBezTo>
                      <a:pt x="58980" y="29480"/>
                      <a:pt x="58980" y="29485"/>
                      <a:pt x="58980" y="29490"/>
                    </a:cubicBezTo>
                    <a:cubicBezTo>
                      <a:pt x="58964" y="45764"/>
                      <a:pt x="45780" y="58955"/>
                      <a:pt x="29505" y="58980"/>
                    </a:cubicBezTo>
                  </a:path>
                </a:pathLst>
              </a:custGeom>
              <a:solidFill>
                <a:srgbClr val="FFFFFF"/>
              </a:solidFill>
              <a:ln w="1508"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85A007CE-E3DF-E9FE-F3B3-49ABA17FD6DE}"/>
                  </a:ext>
                </a:extLst>
              </p:cNvPr>
              <p:cNvSpPr/>
              <p:nvPr/>
            </p:nvSpPr>
            <p:spPr>
              <a:xfrm>
                <a:off x="1211749" y="2956845"/>
                <a:ext cx="58980" cy="58980"/>
              </a:xfrm>
              <a:custGeom>
                <a:avLst/>
                <a:gdLst>
                  <a:gd name="connsiteX0" fmla="*/ 29505 w 58980"/>
                  <a:gd name="connsiteY0" fmla="*/ 58980 h 58980"/>
                  <a:gd name="connsiteX1" fmla="*/ 0 w 58980"/>
                  <a:gd name="connsiteY1" fmla="*/ 29505 h 58980"/>
                  <a:gd name="connsiteX2" fmla="*/ 29475 w 58980"/>
                  <a:gd name="connsiteY2" fmla="*/ 0 h 58980"/>
                  <a:gd name="connsiteX3" fmla="*/ 58980 w 58980"/>
                  <a:gd name="connsiteY3" fmla="*/ 29475 h 58980"/>
                  <a:gd name="connsiteX4" fmla="*/ 58980 w 58980"/>
                  <a:gd name="connsiteY4" fmla="*/ 29490 h 58980"/>
                  <a:gd name="connsiteX5" fmla="*/ 29505 w 58980"/>
                  <a:gd name="connsiteY5" fmla="*/ 58980 h 5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80" h="58980">
                    <a:moveTo>
                      <a:pt x="29505" y="58980"/>
                    </a:moveTo>
                    <a:cubicBezTo>
                      <a:pt x="13218" y="58989"/>
                      <a:pt x="8" y="45792"/>
                      <a:pt x="0" y="29505"/>
                    </a:cubicBezTo>
                    <a:cubicBezTo>
                      <a:pt x="-8" y="13218"/>
                      <a:pt x="13188" y="8"/>
                      <a:pt x="29475" y="0"/>
                    </a:cubicBezTo>
                    <a:cubicBezTo>
                      <a:pt x="45762" y="-8"/>
                      <a:pt x="58972" y="13188"/>
                      <a:pt x="58980" y="29475"/>
                    </a:cubicBezTo>
                    <a:cubicBezTo>
                      <a:pt x="58980" y="29480"/>
                      <a:pt x="58980" y="29485"/>
                      <a:pt x="58980" y="29490"/>
                    </a:cubicBezTo>
                    <a:cubicBezTo>
                      <a:pt x="58964" y="45764"/>
                      <a:pt x="45780" y="58955"/>
                      <a:pt x="29505" y="58980"/>
                    </a:cubicBezTo>
                  </a:path>
                </a:pathLst>
              </a:custGeom>
              <a:solidFill>
                <a:srgbClr val="FFFFFF"/>
              </a:solidFill>
              <a:ln w="1508"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E9E0541D-0B12-4B4B-CB4C-66CFBE75AF71}"/>
                  </a:ext>
                </a:extLst>
              </p:cNvPr>
              <p:cNvSpPr/>
              <p:nvPr/>
            </p:nvSpPr>
            <p:spPr>
              <a:xfrm>
                <a:off x="877840" y="2982614"/>
                <a:ext cx="108272" cy="82794"/>
              </a:xfrm>
              <a:custGeom>
                <a:avLst/>
                <a:gdLst>
                  <a:gd name="connsiteX0" fmla="*/ 17766 w 108272"/>
                  <a:gd name="connsiteY0" fmla="*/ 82779 h 82794"/>
                  <a:gd name="connsiteX1" fmla="*/ 0 w 108272"/>
                  <a:gd name="connsiteY1" fmla="*/ 64952 h 82794"/>
                  <a:gd name="connsiteX2" fmla="*/ 8082 w 108272"/>
                  <a:gd name="connsiteY2" fmla="*/ 50071 h 82794"/>
                  <a:gd name="connsiteX3" fmla="*/ 80795 w 108272"/>
                  <a:gd name="connsiteY3" fmla="*/ 2875 h 82794"/>
                  <a:gd name="connsiteX4" fmla="*/ 105398 w 108272"/>
                  <a:gd name="connsiteY4" fmla="*/ 8095 h 82794"/>
                  <a:gd name="connsiteX5" fmla="*/ 100178 w 108272"/>
                  <a:gd name="connsiteY5" fmla="*/ 32697 h 82794"/>
                  <a:gd name="connsiteX6" fmla="*/ 27450 w 108272"/>
                  <a:gd name="connsiteY6" fmla="*/ 79924 h 82794"/>
                  <a:gd name="connsiteX7" fmla="*/ 17766 w 108272"/>
                  <a:gd name="connsiteY7" fmla="*/ 82795 h 82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272" h="82794">
                    <a:moveTo>
                      <a:pt x="17766" y="82779"/>
                    </a:moveTo>
                    <a:cubicBezTo>
                      <a:pt x="7937" y="82762"/>
                      <a:pt x="-17" y="74781"/>
                      <a:pt x="0" y="64952"/>
                    </a:cubicBezTo>
                    <a:cubicBezTo>
                      <a:pt x="10" y="58946"/>
                      <a:pt x="3050" y="53350"/>
                      <a:pt x="8082" y="50071"/>
                    </a:cubicBezTo>
                    <a:lnTo>
                      <a:pt x="80795" y="2875"/>
                    </a:lnTo>
                    <a:cubicBezTo>
                      <a:pt x="89031" y="-2478"/>
                      <a:pt x="100046" y="-141"/>
                      <a:pt x="105398" y="8095"/>
                    </a:cubicBezTo>
                    <a:cubicBezTo>
                      <a:pt x="110751" y="16330"/>
                      <a:pt x="108414" y="27345"/>
                      <a:pt x="100178" y="32697"/>
                    </a:cubicBezTo>
                    <a:lnTo>
                      <a:pt x="27450" y="79924"/>
                    </a:lnTo>
                    <a:cubicBezTo>
                      <a:pt x="24568" y="81799"/>
                      <a:pt x="21204" y="82797"/>
                      <a:pt x="17766" y="82795"/>
                    </a:cubicBezTo>
                  </a:path>
                </a:pathLst>
              </a:custGeom>
              <a:solidFill>
                <a:srgbClr val="FFFFFF"/>
              </a:solidFill>
              <a:ln w="1508"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73D8D1D6-1F20-A9A4-2B7C-EEB8D24CEBC2}"/>
                  </a:ext>
                </a:extLst>
              </p:cNvPr>
              <p:cNvSpPr/>
              <p:nvPr/>
            </p:nvSpPr>
            <p:spPr>
              <a:xfrm>
                <a:off x="1130290" y="2969984"/>
                <a:ext cx="135104" cy="95424"/>
              </a:xfrm>
              <a:custGeom>
                <a:avLst/>
                <a:gdLst>
                  <a:gd name="connsiteX0" fmla="*/ 17781 w 135104"/>
                  <a:gd name="connsiteY0" fmla="*/ 95410 h 95424"/>
                  <a:gd name="connsiteX1" fmla="*/ 0 w 135104"/>
                  <a:gd name="connsiteY1" fmla="*/ 77597 h 95424"/>
                  <a:gd name="connsiteX2" fmla="*/ 8082 w 135104"/>
                  <a:gd name="connsiteY2" fmla="*/ 62701 h 95424"/>
                  <a:gd name="connsiteX3" fmla="*/ 107627 w 135104"/>
                  <a:gd name="connsiteY3" fmla="*/ 2875 h 95424"/>
                  <a:gd name="connsiteX4" fmla="*/ 132229 w 135104"/>
                  <a:gd name="connsiteY4" fmla="*/ 8095 h 95424"/>
                  <a:gd name="connsiteX5" fmla="*/ 127010 w 135104"/>
                  <a:gd name="connsiteY5" fmla="*/ 32697 h 95424"/>
                  <a:gd name="connsiteX6" fmla="*/ 27465 w 135104"/>
                  <a:gd name="connsiteY6" fmla="*/ 92554 h 95424"/>
                  <a:gd name="connsiteX7" fmla="*/ 17781 w 135104"/>
                  <a:gd name="connsiteY7" fmla="*/ 95425 h 9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104" h="95424">
                    <a:moveTo>
                      <a:pt x="17781" y="95410"/>
                    </a:moveTo>
                    <a:cubicBezTo>
                      <a:pt x="7952" y="95401"/>
                      <a:pt x="-9" y="87426"/>
                      <a:pt x="0" y="77597"/>
                    </a:cubicBezTo>
                    <a:cubicBezTo>
                      <a:pt x="5" y="71585"/>
                      <a:pt x="3045" y="65983"/>
                      <a:pt x="8082" y="62701"/>
                    </a:cubicBezTo>
                    <a:lnTo>
                      <a:pt x="107627" y="2875"/>
                    </a:lnTo>
                    <a:cubicBezTo>
                      <a:pt x="115862" y="-2478"/>
                      <a:pt x="126877" y="-141"/>
                      <a:pt x="132229" y="8095"/>
                    </a:cubicBezTo>
                    <a:cubicBezTo>
                      <a:pt x="137582" y="16330"/>
                      <a:pt x="135245" y="27345"/>
                      <a:pt x="127010" y="32697"/>
                    </a:cubicBezTo>
                    <a:lnTo>
                      <a:pt x="27465" y="92554"/>
                    </a:lnTo>
                    <a:cubicBezTo>
                      <a:pt x="24582" y="94427"/>
                      <a:pt x="21219" y="95424"/>
                      <a:pt x="17781" y="95425"/>
                    </a:cubicBezTo>
                  </a:path>
                </a:pathLst>
              </a:custGeom>
              <a:solidFill>
                <a:srgbClr val="FFFFFF"/>
              </a:solidFill>
              <a:ln w="1508"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E3CADF75-F402-0F33-9DB3-D67784372A5F}"/>
                  </a:ext>
                </a:extLst>
              </p:cNvPr>
              <p:cNvSpPr/>
              <p:nvPr/>
            </p:nvSpPr>
            <p:spPr>
              <a:xfrm>
                <a:off x="847911" y="3029936"/>
                <a:ext cx="58980" cy="58980"/>
              </a:xfrm>
              <a:custGeom>
                <a:avLst/>
                <a:gdLst>
                  <a:gd name="connsiteX0" fmla="*/ 29505 w 58980"/>
                  <a:gd name="connsiteY0" fmla="*/ 58980 h 58980"/>
                  <a:gd name="connsiteX1" fmla="*/ 0 w 58980"/>
                  <a:gd name="connsiteY1" fmla="*/ 29505 h 58980"/>
                  <a:gd name="connsiteX2" fmla="*/ 29475 w 58980"/>
                  <a:gd name="connsiteY2" fmla="*/ 0 h 58980"/>
                  <a:gd name="connsiteX3" fmla="*/ 58980 w 58980"/>
                  <a:gd name="connsiteY3" fmla="*/ 29475 h 58980"/>
                  <a:gd name="connsiteX4" fmla="*/ 29505 w 58980"/>
                  <a:gd name="connsiteY4" fmla="*/ 58980 h 5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80" h="58980">
                    <a:moveTo>
                      <a:pt x="29505" y="58980"/>
                    </a:moveTo>
                    <a:cubicBezTo>
                      <a:pt x="13218" y="58989"/>
                      <a:pt x="8" y="45792"/>
                      <a:pt x="0" y="29505"/>
                    </a:cubicBezTo>
                    <a:cubicBezTo>
                      <a:pt x="-8" y="13218"/>
                      <a:pt x="13188" y="8"/>
                      <a:pt x="29475" y="0"/>
                    </a:cubicBezTo>
                    <a:cubicBezTo>
                      <a:pt x="45762" y="-8"/>
                      <a:pt x="58972" y="13188"/>
                      <a:pt x="58980" y="29475"/>
                    </a:cubicBezTo>
                    <a:cubicBezTo>
                      <a:pt x="58964" y="45752"/>
                      <a:pt x="45782" y="58947"/>
                      <a:pt x="29505" y="58980"/>
                    </a:cubicBezTo>
                  </a:path>
                </a:pathLst>
              </a:custGeom>
              <a:solidFill>
                <a:srgbClr val="FFFFFF"/>
              </a:solidFill>
              <a:ln w="1508"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939218B0-8D9F-6D0A-6462-1C56B0850A01}"/>
                  </a:ext>
                </a:extLst>
              </p:cNvPr>
              <p:cNvSpPr/>
              <p:nvPr/>
            </p:nvSpPr>
            <p:spPr>
              <a:xfrm>
                <a:off x="879765" y="3118870"/>
                <a:ext cx="35563" cy="211739"/>
              </a:xfrm>
              <a:custGeom>
                <a:avLst/>
                <a:gdLst>
                  <a:gd name="connsiteX0" fmla="*/ 17789 w 35563"/>
                  <a:gd name="connsiteY0" fmla="*/ 211739 h 211739"/>
                  <a:gd name="connsiteX1" fmla="*/ 8 w 35563"/>
                  <a:gd name="connsiteY1" fmla="*/ 193988 h 211739"/>
                  <a:gd name="connsiteX2" fmla="*/ 8 w 35563"/>
                  <a:gd name="connsiteY2" fmla="*/ 193957 h 211739"/>
                  <a:gd name="connsiteX3" fmla="*/ 8 w 35563"/>
                  <a:gd name="connsiteY3" fmla="*/ 18300 h 211739"/>
                  <a:gd name="connsiteX4" fmla="*/ 17264 w 35563"/>
                  <a:gd name="connsiteY4" fmla="*/ 8 h 211739"/>
                  <a:gd name="connsiteX5" fmla="*/ 35556 w 35563"/>
                  <a:gd name="connsiteY5" fmla="*/ 17264 h 211739"/>
                  <a:gd name="connsiteX6" fmla="*/ 35556 w 35563"/>
                  <a:gd name="connsiteY6" fmla="*/ 18300 h 211739"/>
                  <a:gd name="connsiteX7" fmla="*/ 35556 w 35563"/>
                  <a:gd name="connsiteY7" fmla="*/ 193957 h 211739"/>
                  <a:gd name="connsiteX8" fmla="*/ 17774 w 35563"/>
                  <a:gd name="connsiteY8" fmla="*/ 211739 h 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63" h="211739">
                    <a:moveTo>
                      <a:pt x="17789" y="211739"/>
                    </a:moveTo>
                    <a:cubicBezTo>
                      <a:pt x="7977" y="211748"/>
                      <a:pt x="16" y="203800"/>
                      <a:pt x="8" y="193988"/>
                    </a:cubicBezTo>
                    <a:cubicBezTo>
                      <a:pt x="8" y="193978"/>
                      <a:pt x="8" y="193967"/>
                      <a:pt x="8" y="193957"/>
                    </a:cubicBezTo>
                    <a:lnTo>
                      <a:pt x="8" y="18300"/>
                    </a:lnTo>
                    <a:cubicBezTo>
                      <a:pt x="-279" y="8484"/>
                      <a:pt x="7447" y="294"/>
                      <a:pt x="17264" y="8"/>
                    </a:cubicBezTo>
                    <a:cubicBezTo>
                      <a:pt x="27080" y="-279"/>
                      <a:pt x="35270" y="7447"/>
                      <a:pt x="35556" y="17264"/>
                    </a:cubicBezTo>
                    <a:cubicBezTo>
                      <a:pt x="35566" y="17609"/>
                      <a:pt x="35566" y="17955"/>
                      <a:pt x="35556" y="18300"/>
                    </a:cubicBezTo>
                    <a:lnTo>
                      <a:pt x="35556" y="193957"/>
                    </a:lnTo>
                    <a:cubicBezTo>
                      <a:pt x="35548" y="203775"/>
                      <a:pt x="27591" y="211731"/>
                      <a:pt x="17774" y="211739"/>
                    </a:cubicBezTo>
                  </a:path>
                </a:pathLst>
              </a:custGeom>
              <a:solidFill>
                <a:srgbClr val="FFFFFF"/>
              </a:solidFill>
              <a:ln w="1508"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0334F405-50E0-26EE-2BAE-9F3B456CA184}"/>
                  </a:ext>
                </a:extLst>
              </p:cNvPr>
              <p:cNvSpPr/>
              <p:nvPr/>
            </p:nvSpPr>
            <p:spPr>
              <a:xfrm>
                <a:off x="947002" y="3076060"/>
                <a:ext cx="35563" cy="254534"/>
              </a:xfrm>
              <a:custGeom>
                <a:avLst/>
                <a:gdLst>
                  <a:gd name="connsiteX0" fmla="*/ 17782 w 35563"/>
                  <a:gd name="connsiteY0" fmla="*/ 254535 h 254534"/>
                  <a:gd name="connsiteX1" fmla="*/ 0 w 35563"/>
                  <a:gd name="connsiteY1" fmla="*/ 236753 h 254534"/>
                  <a:gd name="connsiteX2" fmla="*/ 0 w 35563"/>
                  <a:gd name="connsiteY2" fmla="*/ 17782 h 254534"/>
                  <a:gd name="connsiteX3" fmla="*/ 17782 w 35563"/>
                  <a:gd name="connsiteY3" fmla="*/ 0 h 254534"/>
                  <a:gd name="connsiteX4" fmla="*/ 35564 w 35563"/>
                  <a:gd name="connsiteY4" fmla="*/ 17782 h 254534"/>
                  <a:gd name="connsiteX5" fmla="*/ 35564 w 35563"/>
                  <a:gd name="connsiteY5" fmla="*/ 236753 h 254534"/>
                  <a:gd name="connsiteX6" fmla="*/ 17782 w 35563"/>
                  <a:gd name="connsiteY6" fmla="*/ 254535 h 25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63" h="254534">
                    <a:moveTo>
                      <a:pt x="17782" y="254535"/>
                    </a:moveTo>
                    <a:cubicBezTo>
                      <a:pt x="7961" y="254535"/>
                      <a:pt x="0" y="246573"/>
                      <a:pt x="0" y="236753"/>
                    </a:cubicBezTo>
                    <a:lnTo>
                      <a:pt x="0" y="17782"/>
                    </a:lnTo>
                    <a:cubicBezTo>
                      <a:pt x="0" y="7961"/>
                      <a:pt x="7961" y="0"/>
                      <a:pt x="17782" y="0"/>
                    </a:cubicBezTo>
                    <a:cubicBezTo>
                      <a:pt x="27602" y="0"/>
                      <a:pt x="35564" y="7961"/>
                      <a:pt x="35564" y="17782"/>
                    </a:cubicBezTo>
                    <a:lnTo>
                      <a:pt x="35564" y="236753"/>
                    </a:lnTo>
                    <a:cubicBezTo>
                      <a:pt x="35564" y="246573"/>
                      <a:pt x="27602" y="254535"/>
                      <a:pt x="17782" y="254535"/>
                    </a:cubicBezTo>
                  </a:path>
                </a:pathLst>
              </a:custGeom>
              <a:solidFill>
                <a:srgbClr val="FFFFFF"/>
              </a:solidFill>
              <a:ln w="1508"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FCFDB464-20F4-7C50-48FE-6B28EC64D636}"/>
                  </a:ext>
                </a:extLst>
              </p:cNvPr>
              <p:cNvSpPr/>
              <p:nvPr/>
            </p:nvSpPr>
            <p:spPr>
              <a:xfrm>
                <a:off x="1014329" y="3152485"/>
                <a:ext cx="35563" cy="178094"/>
              </a:xfrm>
              <a:custGeom>
                <a:avLst/>
                <a:gdLst>
                  <a:gd name="connsiteX0" fmla="*/ 17789 w 35563"/>
                  <a:gd name="connsiteY0" fmla="*/ 178094 h 178094"/>
                  <a:gd name="connsiteX1" fmla="*/ 8 w 35563"/>
                  <a:gd name="connsiteY1" fmla="*/ 160343 h 178094"/>
                  <a:gd name="connsiteX2" fmla="*/ 8 w 35563"/>
                  <a:gd name="connsiteY2" fmla="*/ 160313 h 178094"/>
                  <a:gd name="connsiteX3" fmla="*/ 8 w 35563"/>
                  <a:gd name="connsiteY3" fmla="*/ 18300 h 178094"/>
                  <a:gd name="connsiteX4" fmla="*/ 17264 w 35563"/>
                  <a:gd name="connsiteY4" fmla="*/ 8 h 178094"/>
                  <a:gd name="connsiteX5" fmla="*/ 35556 w 35563"/>
                  <a:gd name="connsiteY5" fmla="*/ 17264 h 178094"/>
                  <a:gd name="connsiteX6" fmla="*/ 35556 w 35563"/>
                  <a:gd name="connsiteY6" fmla="*/ 18300 h 178094"/>
                  <a:gd name="connsiteX7" fmla="*/ 35556 w 35563"/>
                  <a:gd name="connsiteY7" fmla="*/ 160313 h 178094"/>
                  <a:gd name="connsiteX8" fmla="*/ 17774 w 35563"/>
                  <a:gd name="connsiteY8" fmla="*/ 178094 h 17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63" h="178094">
                    <a:moveTo>
                      <a:pt x="17789" y="178094"/>
                    </a:moveTo>
                    <a:cubicBezTo>
                      <a:pt x="7977" y="178103"/>
                      <a:pt x="16" y="170155"/>
                      <a:pt x="8" y="160343"/>
                    </a:cubicBezTo>
                    <a:cubicBezTo>
                      <a:pt x="8" y="160333"/>
                      <a:pt x="8" y="160323"/>
                      <a:pt x="8" y="160313"/>
                    </a:cubicBezTo>
                    <a:lnTo>
                      <a:pt x="8" y="18300"/>
                    </a:lnTo>
                    <a:cubicBezTo>
                      <a:pt x="-279" y="8484"/>
                      <a:pt x="7447" y="294"/>
                      <a:pt x="17264" y="8"/>
                    </a:cubicBezTo>
                    <a:cubicBezTo>
                      <a:pt x="27080" y="-279"/>
                      <a:pt x="35270" y="7447"/>
                      <a:pt x="35556" y="17264"/>
                    </a:cubicBezTo>
                    <a:cubicBezTo>
                      <a:pt x="35566" y="17609"/>
                      <a:pt x="35566" y="17955"/>
                      <a:pt x="35556" y="18300"/>
                    </a:cubicBezTo>
                    <a:lnTo>
                      <a:pt x="35556" y="160313"/>
                    </a:lnTo>
                    <a:cubicBezTo>
                      <a:pt x="35548" y="170130"/>
                      <a:pt x="27592" y="178086"/>
                      <a:pt x="17774" y="178094"/>
                    </a:cubicBezTo>
                  </a:path>
                </a:pathLst>
              </a:custGeom>
              <a:solidFill>
                <a:srgbClr val="FFFFFF"/>
              </a:solidFill>
              <a:ln w="1508"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EE659950-A32A-FDED-FB51-CCDF3EDEE56A}"/>
                  </a:ext>
                </a:extLst>
              </p:cNvPr>
              <p:cNvSpPr/>
              <p:nvPr/>
            </p:nvSpPr>
            <p:spPr>
              <a:xfrm>
                <a:off x="1081589" y="3195738"/>
                <a:ext cx="35563" cy="134810"/>
              </a:xfrm>
              <a:custGeom>
                <a:avLst/>
                <a:gdLst>
                  <a:gd name="connsiteX0" fmla="*/ 17789 w 35563"/>
                  <a:gd name="connsiteY0" fmla="*/ 134811 h 134810"/>
                  <a:gd name="connsiteX1" fmla="*/ 8 w 35563"/>
                  <a:gd name="connsiteY1" fmla="*/ 117059 h 134810"/>
                  <a:gd name="connsiteX2" fmla="*/ 8 w 35563"/>
                  <a:gd name="connsiteY2" fmla="*/ 117029 h 134810"/>
                  <a:gd name="connsiteX3" fmla="*/ 8 w 35563"/>
                  <a:gd name="connsiteY3" fmla="*/ 18300 h 134810"/>
                  <a:gd name="connsiteX4" fmla="*/ 17264 w 35563"/>
                  <a:gd name="connsiteY4" fmla="*/ 8 h 134810"/>
                  <a:gd name="connsiteX5" fmla="*/ 35556 w 35563"/>
                  <a:gd name="connsiteY5" fmla="*/ 17264 h 134810"/>
                  <a:gd name="connsiteX6" fmla="*/ 35556 w 35563"/>
                  <a:gd name="connsiteY6" fmla="*/ 18300 h 134810"/>
                  <a:gd name="connsiteX7" fmla="*/ 35556 w 35563"/>
                  <a:gd name="connsiteY7" fmla="*/ 117029 h 134810"/>
                  <a:gd name="connsiteX8" fmla="*/ 17774 w 35563"/>
                  <a:gd name="connsiteY8" fmla="*/ 134811 h 13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63" h="134810">
                    <a:moveTo>
                      <a:pt x="17789" y="134811"/>
                    </a:moveTo>
                    <a:cubicBezTo>
                      <a:pt x="7977" y="134819"/>
                      <a:pt x="16" y="126871"/>
                      <a:pt x="8" y="117059"/>
                    </a:cubicBezTo>
                    <a:cubicBezTo>
                      <a:pt x="8" y="117049"/>
                      <a:pt x="8" y="117039"/>
                      <a:pt x="8" y="117029"/>
                    </a:cubicBezTo>
                    <a:lnTo>
                      <a:pt x="8" y="18300"/>
                    </a:lnTo>
                    <a:cubicBezTo>
                      <a:pt x="-279" y="8484"/>
                      <a:pt x="7447" y="294"/>
                      <a:pt x="17264" y="8"/>
                    </a:cubicBezTo>
                    <a:cubicBezTo>
                      <a:pt x="27080" y="-279"/>
                      <a:pt x="35270" y="7447"/>
                      <a:pt x="35556" y="17264"/>
                    </a:cubicBezTo>
                    <a:cubicBezTo>
                      <a:pt x="35566" y="17609"/>
                      <a:pt x="35566" y="17955"/>
                      <a:pt x="35556" y="18300"/>
                    </a:cubicBezTo>
                    <a:lnTo>
                      <a:pt x="35556" y="117029"/>
                    </a:lnTo>
                    <a:cubicBezTo>
                      <a:pt x="35556" y="126850"/>
                      <a:pt x="27595" y="134811"/>
                      <a:pt x="17774" y="134811"/>
                    </a:cubicBezTo>
                  </a:path>
                </a:pathLst>
              </a:custGeom>
              <a:solidFill>
                <a:srgbClr val="FFFFFF"/>
              </a:solidFill>
              <a:ln w="1508"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B38AB835-7F61-A85F-31AD-5A1992029F90}"/>
                  </a:ext>
                </a:extLst>
              </p:cNvPr>
              <p:cNvSpPr/>
              <p:nvPr/>
            </p:nvSpPr>
            <p:spPr>
              <a:xfrm>
                <a:off x="1148848" y="3151669"/>
                <a:ext cx="35563" cy="178864"/>
              </a:xfrm>
              <a:custGeom>
                <a:avLst/>
                <a:gdLst>
                  <a:gd name="connsiteX0" fmla="*/ 17789 w 35563"/>
                  <a:gd name="connsiteY0" fmla="*/ 178865 h 178864"/>
                  <a:gd name="connsiteX1" fmla="*/ 8 w 35563"/>
                  <a:gd name="connsiteY1" fmla="*/ 161113 h 178864"/>
                  <a:gd name="connsiteX2" fmla="*/ 8 w 35563"/>
                  <a:gd name="connsiteY2" fmla="*/ 161083 h 178864"/>
                  <a:gd name="connsiteX3" fmla="*/ 8 w 35563"/>
                  <a:gd name="connsiteY3" fmla="*/ 18300 h 178864"/>
                  <a:gd name="connsiteX4" fmla="*/ 17264 w 35563"/>
                  <a:gd name="connsiteY4" fmla="*/ 8 h 178864"/>
                  <a:gd name="connsiteX5" fmla="*/ 35556 w 35563"/>
                  <a:gd name="connsiteY5" fmla="*/ 17264 h 178864"/>
                  <a:gd name="connsiteX6" fmla="*/ 35556 w 35563"/>
                  <a:gd name="connsiteY6" fmla="*/ 18300 h 178864"/>
                  <a:gd name="connsiteX7" fmla="*/ 35556 w 35563"/>
                  <a:gd name="connsiteY7" fmla="*/ 161083 h 178864"/>
                  <a:gd name="connsiteX8" fmla="*/ 17805 w 35563"/>
                  <a:gd name="connsiteY8" fmla="*/ 178865 h 178864"/>
                  <a:gd name="connsiteX9" fmla="*/ 17774 w 35563"/>
                  <a:gd name="connsiteY9" fmla="*/ 178865 h 17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63" h="178864">
                    <a:moveTo>
                      <a:pt x="17789" y="178865"/>
                    </a:moveTo>
                    <a:cubicBezTo>
                      <a:pt x="7977" y="178873"/>
                      <a:pt x="16" y="170926"/>
                      <a:pt x="8" y="161113"/>
                    </a:cubicBezTo>
                    <a:cubicBezTo>
                      <a:pt x="8" y="161103"/>
                      <a:pt x="8" y="161093"/>
                      <a:pt x="8" y="161083"/>
                    </a:cubicBezTo>
                    <a:lnTo>
                      <a:pt x="8" y="18300"/>
                    </a:lnTo>
                    <a:cubicBezTo>
                      <a:pt x="-279" y="8484"/>
                      <a:pt x="7447" y="294"/>
                      <a:pt x="17264" y="8"/>
                    </a:cubicBezTo>
                    <a:cubicBezTo>
                      <a:pt x="27080" y="-279"/>
                      <a:pt x="35270" y="7447"/>
                      <a:pt x="35556" y="17264"/>
                    </a:cubicBezTo>
                    <a:cubicBezTo>
                      <a:pt x="35566" y="17609"/>
                      <a:pt x="35566" y="17955"/>
                      <a:pt x="35556" y="18300"/>
                    </a:cubicBezTo>
                    <a:lnTo>
                      <a:pt x="35556" y="161083"/>
                    </a:lnTo>
                    <a:cubicBezTo>
                      <a:pt x="35564" y="170895"/>
                      <a:pt x="27617" y="178856"/>
                      <a:pt x="17805" y="178865"/>
                    </a:cubicBezTo>
                    <a:cubicBezTo>
                      <a:pt x="17794" y="178865"/>
                      <a:pt x="17784" y="178865"/>
                      <a:pt x="17774" y="178865"/>
                    </a:cubicBezTo>
                  </a:path>
                </a:pathLst>
              </a:custGeom>
              <a:solidFill>
                <a:srgbClr val="FFFFFF"/>
              </a:solidFill>
              <a:ln w="1508"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6BFEB222-5BD5-ECBE-9DA0-F3740A1653C8}"/>
                  </a:ext>
                </a:extLst>
              </p:cNvPr>
              <p:cNvSpPr/>
              <p:nvPr/>
            </p:nvSpPr>
            <p:spPr>
              <a:xfrm>
                <a:off x="850041" y="3298777"/>
                <a:ext cx="444528" cy="35699"/>
              </a:xfrm>
              <a:custGeom>
                <a:avLst/>
                <a:gdLst>
                  <a:gd name="connsiteX0" fmla="*/ 17782 w 444528"/>
                  <a:gd name="connsiteY0" fmla="*/ 35700 h 35699"/>
                  <a:gd name="connsiteX1" fmla="*/ 0 w 444528"/>
                  <a:gd name="connsiteY1" fmla="*/ 17918 h 35699"/>
                  <a:gd name="connsiteX2" fmla="*/ 17782 w 444528"/>
                  <a:gd name="connsiteY2" fmla="*/ 136 h 35699"/>
                  <a:gd name="connsiteX3" fmla="*/ 426747 w 444528"/>
                  <a:gd name="connsiteY3" fmla="*/ 0 h 35699"/>
                  <a:gd name="connsiteX4" fmla="*/ 444529 w 444528"/>
                  <a:gd name="connsiteY4" fmla="*/ 17782 h 35699"/>
                  <a:gd name="connsiteX5" fmla="*/ 426747 w 444528"/>
                  <a:gd name="connsiteY5" fmla="*/ 35563 h 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528" h="35699">
                    <a:moveTo>
                      <a:pt x="17782" y="35700"/>
                    </a:moveTo>
                    <a:cubicBezTo>
                      <a:pt x="7961" y="35700"/>
                      <a:pt x="0" y="27738"/>
                      <a:pt x="0" y="17918"/>
                    </a:cubicBezTo>
                    <a:cubicBezTo>
                      <a:pt x="0" y="8097"/>
                      <a:pt x="7961" y="136"/>
                      <a:pt x="17782" y="136"/>
                    </a:cubicBezTo>
                    <a:lnTo>
                      <a:pt x="426747" y="0"/>
                    </a:lnTo>
                    <a:cubicBezTo>
                      <a:pt x="436568" y="0"/>
                      <a:pt x="444529" y="7961"/>
                      <a:pt x="444529" y="17782"/>
                    </a:cubicBezTo>
                    <a:cubicBezTo>
                      <a:pt x="444529" y="27602"/>
                      <a:pt x="436568" y="35563"/>
                      <a:pt x="426747" y="35563"/>
                    </a:cubicBezTo>
                    <a:close/>
                  </a:path>
                </a:pathLst>
              </a:custGeom>
              <a:solidFill>
                <a:srgbClr val="FFFFFF"/>
              </a:solidFill>
              <a:ln w="1508"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C516667F-BDB7-8955-B448-DC994698A9EC}"/>
                  </a:ext>
                </a:extLst>
              </p:cNvPr>
              <p:cNvSpPr/>
              <p:nvPr/>
            </p:nvSpPr>
            <p:spPr>
              <a:xfrm>
                <a:off x="1216085" y="3099828"/>
                <a:ext cx="35548" cy="230675"/>
              </a:xfrm>
              <a:custGeom>
                <a:avLst/>
                <a:gdLst>
                  <a:gd name="connsiteX0" fmla="*/ 17782 w 35548"/>
                  <a:gd name="connsiteY0" fmla="*/ 230660 h 230675"/>
                  <a:gd name="connsiteX1" fmla="*/ 0 w 35548"/>
                  <a:gd name="connsiteY1" fmla="*/ 212893 h 230675"/>
                  <a:gd name="connsiteX2" fmla="*/ 0 w 35548"/>
                  <a:gd name="connsiteY2" fmla="*/ 17264 h 230675"/>
                  <a:gd name="connsiteX3" fmla="*/ 18292 w 35548"/>
                  <a:gd name="connsiteY3" fmla="*/ 8 h 230675"/>
                  <a:gd name="connsiteX4" fmla="*/ 35548 w 35548"/>
                  <a:gd name="connsiteY4" fmla="*/ 17264 h 230675"/>
                  <a:gd name="connsiteX5" fmla="*/ 35548 w 35548"/>
                  <a:gd name="connsiteY5" fmla="*/ 212893 h 230675"/>
                  <a:gd name="connsiteX6" fmla="*/ 17767 w 35548"/>
                  <a:gd name="connsiteY6" fmla="*/ 230675 h 23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48" h="230675">
                    <a:moveTo>
                      <a:pt x="17782" y="230660"/>
                    </a:moveTo>
                    <a:cubicBezTo>
                      <a:pt x="7967" y="230660"/>
                      <a:pt x="8" y="222708"/>
                      <a:pt x="0" y="212893"/>
                    </a:cubicBezTo>
                    <a:lnTo>
                      <a:pt x="0" y="17264"/>
                    </a:lnTo>
                    <a:cubicBezTo>
                      <a:pt x="286" y="7447"/>
                      <a:pt x="8476" y="-279"/>
                      <a:pt x="18292" y="8"/>
                    </a:cubicBezTo>
                    <a:cubicBezTo>
                      <a:pt x="27707" y="282"/>
                      <a:pt x="35274" y="7849"/>
                      <a:pt x="35548" y="17264"/>
                    </a:cubicBezTo>
                    <a:lnTo>
                      <a:pt x="35548" y="212893"/>
                    </a:lnTo>
                    <a:cubicBezTo>
                      <a:pt x="35548" y="222714"/>
                      <a:pt x="27587" y="230675"/>
                      <a:pt x="17767" y="230675"/>
                    </a:cubicBezTo>
                  </a:path>
                </a:pathLst>
              </a:custGeom>
              <a:solidFill>
                <a:srgbClr val="FFFFFF"/>
              </a:solidFill>
              <a:ln w="1508" cap="flat">
                <a:noFill/>
                <a:prstDash val="solid"/>
                <a:miter/>
              </a:ln>
            </p:spPr>
            <p:txBody>
              <a:bodyPr rtlCol="0" anchor="ctr"/>
              <a:lstStyle/>
              <a:p>
                <a:endParaRPr lang="en-US" dirty="0"/>
              </a:p>
            </p:txBody>
          </p:sp>
        </p:grpSp>
      </p:grpSp>
      <p:sp>
        <p:nvSpPr>
          <p:cNvPr id="9" name="Rectangle 8">
            <a:extLst>
              <a:ext uri="{FF2B5EF4-FFF2-40B4-BE49-F238E27FC236}">
                <a16:creationId xmlns:a16="http://schemas.microsoft.com/office/drawing/2014/main" id="{759F2D0C-F633-A244-AAB5-4A9E33CB1274}"/>
              </a:ext>
            </a:extLst>
          </p:cNvPr>
          <p:cNvSpPr/>
          <p:nvPr/>
        </p:nvSpPr>
        <p:spPr bwMode="auto">
          <a:xfrm>
            <a:off x="2060294" y="3311525"/>
            <a:ext cx="4604031" cy="881063"/>
          </a:xfrm>
          <a:prstGeom prst="rect">
            <a:avLst/>
          </a:prstGeom>
          <a:solidFill>
            <a:schemeClr val="tx2">
              <a:lumMod val="20000"/>
              <a:lumOff val="80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12">
            <a:extLst>
              <a:ext uri="{FF2B5EF4-FFF2-40B4-BE49-F238E27FC236}">
                <a16:creationId xmlns:a16="http://schemas.microsoft.com/office/drawing/2014/main" id="{8BBFBC47-DC85-B74D-8A04-8377176CE516}"/>
              </a:ext>
            </a:extLst>
          </p:cNvPr>
          <p:cNvSpPr>
            <a:spLocks noChangeArrowheads="1"/>
          </p:cNvSpPr>
          <p:nvPr/>
        </p:nvSpPr>
        <p:spPr bwMode="auto">
          <a:xfrm>
            <a:off x="2470151" y="3419527"/>
            <a:ext cx="3868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cs typeface="Calibri" panose="020F0502020204030204" pitchFamily="34" charset="0"/>
              </a:rPr>
              <a:t>Protection for market volatility with a multiplier for long-term care</a:t>
            </a:r>
          </a:p>
        </p:txBody>
      </p:sp>
      <p:sp>
        <p:nvSpPr>
          <p:cNvPr id="36" name="Freeform 35">
            <a:extLst>
              <a:ext uri="{FF2B5EF4-FFF2-40B4-BE49-F238E27FC236}">
                <a16:creationId xmlns:a16="http://schemas.microsoft.com/office/drawing/2014/main" id="{0847D426-5DD0-E6B0-0877-BA4C033060E8}"/>
              </a:ext>
            </a:extLst>
          </p:cNvPr>
          <p:cNvSpPr/>
          <p:nvPr/>
        </p:nvSpPr>
        <p:spPr>
          <a:xfrm>
            <a:off x="1227027" y="3314981"/>
            <a:ext cx="889000" cy="889000"/>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Lst>
            <a:ahLst/>
            <a:cxnLst>
              <a:cxn ang="0">
                <a:pos x="connsiteX0" y="connsiteY0"/>
              </a:cxn>
              <a:cxn ang="0">
                <a:pos x="connsiteX1" y="connsiteY1"/>
              </a:cxn>
              <a:cxn ang="0">
                <a:pos x="connsiteX2" y="connsiteY2"/>
              </a:cxn>
              <a:cxn ang="0">
                <a:pos x="connsiteX3" y="connsiteY3"/>
              </a:cxn>
            </a:cxnLst>
            <a:rect l="l" t="t" r="r" b="b"/>
            <a:pathLst>
              <a:path w="889000" h="889000">
                <a:moveTo>
                  <a:pt x="0" y="0"/>
                </a:moveTo>
                <a:lnTo>
                  <a:pt x="889000" y="0"/>
                </a:lnTo>
                <a:lnTo>
                  <a:pt x="889000" y="889000"/>
                </a:lnTo>
                <a:lnTo>
                  <a:pt x="0" y="889000"/>
                </a:lnTo>
                <a:close/>
              </a:path>
            </a:pathLst>
          </a:custGeom>
          <a:solidFill>
            <a:srgbClr val="00747B"/>
          </a:solidFill>
          <a:ln w="1476"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CBC0DFEC-DA18-64E7-C7A1-85C405039A0A}"/>
              </a:ext>
            </a:extLst>
          </p:cNvPr>
          <p:cNvSpPr/>
          <p:nvPr/>
        </p:nvSpPr>
        <p:spPr>
          <a:xfrm>
            <a:off x="1487444" y="3553101"/>
            <a:ext cx="368238" cy="412701"/>
          </a:xfrm>
          <a:custGeom>
            <a:avLst/>
            <a:gdLst>
              <a:gd name="connsiteX0" fmla="*/ 36093 w 368238"/>
              <a:gd name="connsiteY0" fmla="*/ 29809 h 412701"/>
              <a:gd name="connsiteX1" fmla="*/ 33308 w 368238"/>
              <a:gd name="connsiteY1" fmla="*/ 30772 h 412701"/>
              <a:gd name="connsiteX2" fmla="*/ 31693 w 368238"/>
              <a:gd name="connsiteY2" fmla="*/ 33988 h 412701"/>
              <a:gd name="connsiteX3" fmla="*/ 31693 w 368238"/>
              <a:gd name="connsiteY3" fmla="*/ 245007 h 412701"/>
              <a:gd name="connsiteX4" fmla="*/ 84322 w 368238"/>
              <a:gd name="connsiteY4" fmla="*/ 330291 h 412701"/>
              <a:gd name="connsiteX5" fmla="*/ 179978 w 368238"/>
              <a:gd name="connsiteY5" fmla="*/ 381972 h 412701"/>
              <a:gd name="connsiteX6" fmla="*/ 188201 w 368238"/>
              <a:gd name="connsiteY6" fmla="*/ 381972 h 412701"/>
              <a:gd name="connsiteX7" fmla="*/ 283843 w 368238"/>
              <a:gd name="connsiteY7" fmla="*/ 330291 h 412701"/>
              <a:gd name="connsiteX8" fmla="*/ 336472 w 368238"/>
              <a:gd name="connsiteY8" fmla="*/ 245007 h 412701"/>
              <a:gd name="connsiteX9" fmla="*/ 336472 w 368238"/>
              <a:gd name="connsiteY9" fmla="*/ 33988 h 412701"/>
              <a:gd name="connsiteX10" fmla="*/ 334842 w 368238"/>
              <a:gd name="connsiteY10" fmla="*/ 30772 h 412701"/>
              <a:gd name="connsiteX11" fmla="*/ 331182 w 368238"/>
              <a:gd name="connsiteY11" fmla="*/ 29868 h 412701"/>
              <a:gd name="connsiteX12" fmla="*/ 251602 w 368238"/>
              <a:gd name="connsiteY12" fmla="*/ 43915 h 412701"/>
              <a:gd name="connsiteX13" fmla="*/ 116592 w 368238"/>
              <a:gd name="connsiteY13" fmla="*/ 43915 h 412701"/>
              <a:gd name="connsiteX14" fmla="*/ 36968 w 368238"/>
              <a:gd name="connsiteY14" fmla="*/ 29868 h 412701"/>
              <a:gd name="connsiteX15" fmla="*/ 36093 w 368238"/>
              <a:gd name="connsiteY15" fmla="*/ 29868 h 412701"/>
              <a:gd name="connsiteX16" fmla="*/ 184082 w 368238"/>
              <a:gd name="connsiteY16" fmla="*/ 412702 h 412701"/>
              <a:gd name="connsiteX17" fmla="*/ 164065 w 368238"/>
              <a:gd name="connsiteY17" fmla="*/ 407694 h 412701"/>
              <a:gd name="connsiteX18" fmla="*/ 68512 w 368238"/>
              <a:gd name="connsiteY18" fmla="*/ 356028 h 412701"/>
              <a:gd name="connsiteX19" fmla="*/ 0 w 368238"/>
              <a:gd name="connsiteY19" fmla="*/ 245021 h 412701"/>
              <a:gd name="connsiteX20" fmla="*/ 0 w 368238"/>
              <a:gd name="connsiteY20" fmla="*/ 33988 h 412701"/>
              <a:gd name="connsiteX21" fmla="*/ 13039 w 368238"/>
              <a:gd name="connsiteY21" fmla="*/ 7836 h 412701"/>
              <a:gd name="connsiteX22" fmla="*/ 42879 w 368238"/>
              <a:gd name="connsiteY22" fmla="*/ 635 h 412701"/>
              <a:gd name="connsiteX23" fmla="*/ 122489 w 368238"/>
              <a:gd name="connsiteY23" fmla="*/ 14696 h 412701"/>
              <a:gd name="connsiteX24" fmla="*/ 245705 w 368238"/>
              <a:gd name="connsiteY24" fmla="*/ 14696 h 412701"/>
              <a:gd name="connsiteX25" fmla="*/ 325285 w 368238"/>
              <a:gd name="connsiteY25" fmla="*/ 635 h 412701"/>
              <a:gd name="connsiteX26" fmla="*/ 355111 w 368238"/>
              <a:gd name="connsiteY26" fmla="*/ 7836 h 412701"/>
              <a:gd name="connsiteX27" fmla="*/ 368239 w 368238"/>
              <a:gd name="connsiteY27" fmla="*/ 33943 h 412701"/>
              <a:gd name="connsiteX28" fmla="*/ 368239 w 368238"/>
              <a:gd name="connsiteY28" fmla="*/ 245007 h 412701"/>
              <a:gd name="connsiteX29" fmla="*/ 299726 w 368238"/>
              <a:gd name="connsiteY29" fmla="*/ 355998 h 412701"/>
              <a:gd name="connsiteX30" fmla="*/ 204100 w 368238"/>
              <a:gd name="connsiteY30" fmla="*/ 407694 h 412701"/>
              <a:gd name="connsiteX31" fmla="*/ 184082 w 368238"/>
              <a:gd name="connsiteY31" fmla="*/ 412702 h 41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8238" h="412701">
                <a:moveTo>
                  <a:pt x="36093" y="29809"/>
                </a:moveTo>
                <a:cubicBezTo>
                  <a:pt x="35082" y="29804"/>
                  <a:pt x="34100" y="30144"/>
                  <a:pt x="33308" y="30772"/>
                </a:cubicBezTo>
                <a:cubicBezTo>
                  <a:pt x="32300" y="31535"/>
                  <a:pt x="31703" y="32723"/>
                  <a:pt x="31693" y="33988"/>
                </a:cubicBezTo>
                <a:lnTo>
                  <a:pt x="31693" y="245007"/>
                </a:lnTo>
                <a:cubicBezTo>
                  <a:pt x="31693" y="280063"/>
                  <a:pt x="51873" y="312748"/>
                  <a:pt x="84322" y="330291"/>
                </a:cubicBezTo>
                <a:lnTo>
                  <a:pt x="179978" y="381972"/>
                </a:lnTo>
                <a:cubicBezTo>
                  <a:pt x="182538" y="383379"/>
                  <a:pt x="185641" y="383379"/>
                  <a:pt x="188201" y="381972"/>
                </a:cubicBezTo>
                <a:lnTo>
                  <a:pt x="283843" y="330291"/>
                </a:lnTo>
                <a:cubicBezTo>
                  <a:pt x="316291" y="312748"/>
                  <a:pt x="336472" y="280063"/>
                  <a:pt x="336472" y="245007"/>
                </a:cubicBezTo>
                <a:lnTo>
                  <a:pt x="336472" y="33988"/>
                </a:lnTo>
                <a:cubicBezTo>
                  <a:pt x="336462" y="32720"/>
                  <a:pt x="335859" y="31529"/>
                  <a:pt x="334842" y="30772"/>
                </a:cubicBezTo>
                <a:cubicBezTo>
                  <a:pt x="333837" y="29902"/>
                  <a:pt x="332476" y="29566"/>
                  <a:pt x="331182" y="29868"/>
                </a:cubicBezTo>
                <a:lnTo>
                  <a:pt x="251602" y="43915"/>
                </a:lnTo>
                <a:cubicBezTo>
                  <a:pt x="206948" y="51842"/>
                  <a:pt x="161246" y="51842"/>
                  <a:pt x="116592" y="43915"/>
                </a:cubicBezTo>
                <a:lnTo>
                  <a:pt x="36968" y="29868"/>
                </a:lnTo>
                <a:cubicBezTo>
                  <a:pt x="36677" y="29847"/>
                  <a:pt x="36384" y="29847"/>
                  <a:pt x="36093" y="29868"/>
                </a:cubicBezTo>
                <a:moveTo>
                  <a:pt x="184082" y="412702"/>
                </a:moveTo>
                <a:cubicBezTo>
                  <a:pt x="177098" y="412714"/>
                  <a:pt x="170220" y="410993"/>
                  <a:pt x="164065" y="407694"/>
                </a:cubicBezTo>
                <a:lnTo>
                  <a:pt x="68512" y="356028"/>
                </a:lnTo>
                <a:cubicBezTo>
                  <a:pt x="26255" y="333180"/>
                  <a:pt x="0" y="290642"/>
                  <a:pt x="0" y="245021"/>
                </a:cubicBezTo>
                <a:lnTo>
                  <a:pt x="0" y="33988"/>
                </a:lnTo>
                <a:cubicBezTo>
                  <a:pt x="32" y="23715"/>
                  <a:pt x="4854" y="14044"/>
                  <a:pt x="13039" y="7836"/>
                </a:cubicBezTo>
                <a:cubicBezTo>
                  <a:pt x="21532" y="1350"/>
                  <a:pt x="32363" y="-1263"/>
                  <a:pt x="42879" y="635"/>
                </a:cubicBezTo>
                <a:lnTo>
                  <a:pt x="122489" y="14696"/>
                </a:lnTo>
                <a:cubicBezTo>
                  <a:pt x="163243" y="21927"/>
                  <a:pt x="204951" y="21927"/>
                  <a:pt x="245705" y="14696"/>
                </a:cubicBezTo>
                <a:lnTo>
                  <a:pt x="325285" y="635"/>
                </a:lnTo>
                <a:cubicBezTo>
                  <a:pt x="335799" y="-1324"/>
                  <a:pt x="346649" y="1296"/>
                  <a:pt x="355111" y="7836"/>
                </a:cubicBezTo>
                <a:cubicBezTo>
                  <a:pt x="363321" y="14013"/>
                  <a:pt x="368176" y="23669"/>
                  <a:pt x="368239" y="33943"/>
                </a:cubicBezTo>
                <a:lnTo>
                  <a:pt x="368239" y="245007"/>
                </a:lnTo>
                <a:cubicBezTo>
                  <a:pt x="368239" y="290627"/>
                  <a:pt x="341984" y="333166"/>
                  <a:pt x="299726" y="355998"/>
                </a:cubicBezTo>
                <a:lnTo>
                  <a:pt x="204100" y="407694"/>
                </a:lnTo>
                <a:cubicBezTo>
                  <a:pt x="197944" y="410993"/>
                  <a:pt x="191066" y="412714"/>
                  <a:pt x="184082" y="412702"/>
                </a:cubicBezTo>
              </a:path>
            </a:pathLst>
          </a:custGeom>
          <a:solidFill>
            <a:srgbClr val="FFFFFF"/>
          </a:solidFill>
          <a:ln w="1476" cap="flat">
            <a:noFill/>
            <a:prstDash val="solid"/>
            <a:miter/>
          </a:ln>
        </p:spPr>
        <p:txBody>
          <a:bodyPr rtlCol="0" anchor="ctr"/>
          <a:lstStyle/>
          <a:p>
            <a:endParaRPr lang="en-US" dirty="0"/>
          </a:p>
        </p:txBody>
      </p:sp>
      <p:grpSp>
        <p:nvGrpSpPr>
          <p:cNvPr id="63" name="Group 62">
            <a:extLst>
              <a:ext uri="{FF2B5EF4-FFF2-40B4-BE49-F238E27FC236}">
                <a16:creationId xmlns:a16="http://schemas.microsoft.com/office/drawing/2014/main" id="{B1A3946B-8956-F018-C4E0-B3341ED798FD}"/>
              </a:ext>
            </a:extLst>
          </p:cNvPr>
          <p:cNvGrpSpPr/>
          <p:nvPr/>
        </p:nvGrpSpPr>
        <p:grpSpPr>
          <a:xfrm>
            <a:off x="1214658" y="4322843"/>
            <a:ext cx="5432205" cy="891195"/>
            <a:chOff x="1214658" y="4519613"/>
            <a:chExt cx="5432205" cy="891195"/>
          </a:xfrm>
        </p:grpSpPr>
        <p:sp>
          <p:nvSpPr>
            <p:cNvPr id="17" name="Rectangle 16">
              <a:extLst>
                <a:ext uri="{FF2B5EF4-FFF2-40B4-BE49-F238E27FC236}">
                  <a16:creationId xmlns:a16="http://schemas.microsoft.com/office/drawing/2014/main" id="{F8642BFE-174F-6E40-83EB-DF3C8F0A9111}"/>
                </a:ext>
              </a:extLst>
            </p:cNvPr>
            <p:cNvSpPr/>
            <p:nvPr/>
          </p:nvSpPr>
          <p:spPr bwMode="auto">
            <a:xfrm>
              <a:off x="2114550" y="4519613"/>
              <a:ext cx="4532313" cy="890587"/>
            </a:xfrm>
            <a:prstGeom prst="rect">
              <a:avLst/>
            </a:prstGeom>
            <a:solidFill>
              <a:schemeClr val="tx2">
                <a:lumMod val="20000"/>
                <a:lumOff val="80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36">
              <a:extLst>
                <a:ext uri="{FF2B5EF4-FFF2-40B4-BE49-F238E27FC236}">
                  <a16:creationId xmlns:a16="http://schemas.microsoft.com/office/drawing/2014/main" id="{E765F596-D6D5-984A-8A22-B209C14FD6ED}"/>
                </a:ext>
              </a:extLst>
            </p:cNvPr>
            <p:cNvSpPr>
              <a:spLocks noChangeArrowheads="1"/>
            </p:cNvSpPr>
            <p:nvPr/>
          </p:nvSpPr>
          <p:spPr bwMode="auto">
            <a:xfrm>
              <a:off x="2470150" y="4641740"/>
              <a:ext cx="3625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cs typeface="Calibri" panose="020F0502020204030204" pitchFamily="34" charset="0"/>
                </a:rPr>
                <a:t>Asset preservation in the form of a tax-free death benefit</a:t>
              </a:r>
            </a:p>
          </p:txBody>
        </p:sp>
        <p:sp>
          <p:nvSpPr>
            <p:cNvPr id="38" name="Freeform 37">
              <a:extLst>
                <a:ext uri="{FF2B5EF4-FFF2-40B4-BE49-F238E27FC236}">
                  <a16:creationId xmlns:a16="http://schemas.microsoft.com/office/drawing/2014/main" id="{7FFE4356-498F-4143-9B25-EE308AA7CAEC}"/>
                </a:ext>
              </a:extLst>
            </p:cNvPr>
            <p:cNvSpPr/>
            <p:nvPr/>
          </p:nvSpPr>
          <p:spPr>
            <a:xfrm>
              <a:off x="1214658" y="4520220"/>
              <a:ext cx="890588" cy="890588"/>
            </a:xfrm>
            <a:custGeom>
              <a:avLst/>
              <a:gdLst>
                <a:gd name="connsiteX0" fmla="*/ 0 w 890588"/>
                <a:gd name="connsiteY0" fmla="*/ 0 h 890588"/>
                <a:gd name="connsiteX1" fmla="*/ 890588 w 890588"/>
                <a:gd name="connsiteY1" fmla="*/ 0 h 890588"/>
                <a:gd name="connsiteX2" fmla="*/ 890588 w 890588"/>
                <a:gd name="connsiteY2" fmla="*/ 890588 h 890588"/>
                <a:gd name="connsiteX3" fmla="*/ 0 w 890588"/>
                <a:gd name="connsiteY3" fmla="*/ 890588 h 890588"/>
              </a:gdLst>
              <a:ahLst/>
              <a:cxnLst>
                <a:cxn ang="0">
                  <a:pos x="connsiteX0" y="connsiteY0"/>
                </a:cxn>
                <a:cxn ang="0">
                  <a:pos x="connsiteX1" y="connsiteY1"/>
                </a:cxn>
                <a:cxn ang="0">
                  <a:pos x="connsiteX2" y="connsiteY2"/>
                </a:cxn>
                <a:cxn ang="0">
                  <a:pos x="connsiteX3" y="connsiteY3"/>
                </a:cxn>
              </a:cxnLst>
              <a:rect l="l" t="t" r="r" b="b"/>
              <a:pathLst>
                <a:path w="890588" h="890588">
                  <a:moveTo>
                    <a:pt x="0" y="0"/>
                  </a:moveTo>
                  <a:lnTo>
                    <a:pt x="890588" y="0"/>
                  </a:lnTo>
                  <a:lnTo>
                    <a:pt x="890588" y="890588"/>
                  </a:lnTo>
                  <a:lnTo>
                    <a:pt x="0" y="890588"/>
                  </a:lnTo>
                  <a:close/>
                </a:path>
              </a:pathLst>
            </a:custGeom>
            <a:solidFill>
              <a:srgbClr val="00747B"/>
            </a:solidFill>
            <a:ln w="1476"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4B688DFC-394C-04DD-EF53-3EAE5860D7B7}"/>
                </a:ext>
              </a:extLst>
            </p:cNvPr>
            <p:cNvSpPr/>
            <p:nvPr/>
          </p:nvSpPr>
          <p:spPr>
            <a:xfrm>
              <a:off x="1433683" y="4827354"/>
              <a:ext cx="454853" cy="276319"/>
            </a:xfrm>
            <a:custGeom>
              <a:avLst/>
              <a:gdLst>
                <a:gd name="connsiteX0" fmla="*/ 35876 w 454853"/>
                <a:gd name="connsiteY0" fmla="*/ 240399 h 276319"/>
                <a:gd name="connsiteX1" fmla="*/ 418977 w 454853"/>
                <a:gd name="connsiteY1" fmla="*/ 240399 h 276319"/>
                <a:gd name="connsiteX2" fmla="*/ 418977 w 454853"/>
                <a:gd name="connsiteY2" fmla="*/ 35861 h 276319"/>
                <a:gd name="connsiteX3" fmla="*/ 35876 w 454853"/>
                <a:gd name="connsiteY3" fmla="*/ 35861 h 276319"/>
                <a:gd name="connsiteX4" fmla="*/ 436908 w 454853"/>
                <a:gd name="connsiteY4" fmla="*/ 276275 h 276319"/>
                <a:gd name="connsiteX5" fmla="*/ 17945 w 454853"/>
                <a:gd name="connsiteY5" fmla="*/ 276275 h 276319"/>
                <a:gd name="connsiteX6" fmla="*/ 0 w 454853"/>
                <a:gd name="connsiteY6" fmla="*/ 258389 h 276319"/>
                <a:gd name="connsiteX7" fmla="*/ 0 w 454853"/>
                <a:gd name="connsiteY7" fmla="*/ 17931 h 276319"/>
                <a:gd name="connsiteX8" fmla="*/ 17931 w 454853"/>
                <a:gd name="connsiteY8" fmla="*/ 0 h 276319"/>
                <a:gd name="connsiteX9" fmla="*/ 17945 w 454853"/>
                <a:gd name="connsiteY9" fmla="*/ 0 h 276319"/>
                <a:gd name="connsiteX10" fmla="*/ 436908 w 454853"/>
                <a:gd name="connsiteY10" fmla="*/ 0 h 276319"/>
                <a:gd name="connsiteX11" fmla="*/ 454853 w 454853"/>
                <a:gd name="connsiteY11" fmla="*/ 17886 h 276319"/>
                <a:gd name="connsiteX12" fmla="*/ 454853 w 454853"/>
                <a:gd name="connsiteY12" fmla="*/ 17931 h 276319"/>
                <a:gd name="connsiteX13" fmla="*/ 454853 w 454853"/>
                <a:gd name="connsiteY13" fmla="*/ 258389 h 276319"/>
                <a:gd name="connsiteX14" fmla="*/ 436952 w 454853"/>
                <a:gd name="connsiteY14" fmla="*/ 276320 h 276319"/>
                <a:gd name="connsiteX15" fmla="*/ 436922 w 454853"/>
                <a:gd name="connsiteY15" fmla="*/ 276320 h 27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4853" h="276319">
                  <a:moveTo>
                    <a:pt x="35876" y="240399"/>
                  </a:moveTo>
                  <a:lnTo>
                    <a:pt x="418977" y="240399"/>
                  </a:lnTo>
                  <a:lnTo>
                    <a:pt x="418977" y="35861"/>
                  </a:lnTo>
                  <a:lnTo>
                    <a:pt x="35876" y="35861"/>
                  </a:lnTo>
                  <a:close/>
                  <a:moveTo>
                    <a:pt x="436908" y="276275"/>
                  </a:moveTo>
                  <a:lnTo>
                    <a:pt x="17945" y="276275"/>
                  </a:lnTo>
                  <a:cubicBezTo>
                    <a:pt x="8054" y="276283"/>
                    <a:pt x="25" y="268280"/>
                    <a:pt x="0" y="258389"/>
                  </a:cubicBezTo>
                  <a:lnTo>
                    <a:pt x="0" y="17931"/>
                  </a:lnTo>
                  <a:cubicBezTo>
                    <a:pt x="0" y="8028"/>
                    <a:pt x="8028" y="0"/>
                    <a:pt x="17931" y="0"/>
                  </a:cubicBezTo>
                  <a:cubicBezTo>
                    <a:pt x="17935" y="0"/>
                    <a:pt x="17940" y="0"/>
                    <a:pt x="17945" y="0"/>
                  </a:cubicBezTo>
                  <a:lnTo>
                    <a:pt x="436908" y="0"/>
                  </a:lnTo>
                  <a:cubicBezTo>
                    <a:pt x="446802" y="-16"/>
                    <a:pt x="454837" y="7991"/>
                    <a:pt x="454853" y="17886"/>
                  </a:cubicBezTo>
                  <a:cubicBezTo>
                    <a:pt x="454853" y="17901"/>
                    <a:pt x="454853" y="17916"/>
                    <a:pt x="454853" y="17931"/>
                  </a:cubicBezTo>
                  <a:lnTo>
                    <a:pt x="454853" y="258389"/>
                  </a:lnTo>
                  <a:cubicBezTo>
                    <a:pt x="454861" y="268284"/>
                    <a:pt x="446847" y="276312"/>
                    <a:pt x="436952" y="276320"/>
                  </a:cubicBezTo>
                  <a:cubicBezTo>
                    <a:pt x="436942" y="276320"/>
                    <a:pt x="436932" y="276320"/>
                    <a:pt x="436922" y="276320"/>
                  </a:cubicBezTo>
                </a:path>
              </a:pathLst>
            </a:custGeom>
            <a:solidFill>
              <a:srgbClr val="FFFFFF"/>
            </a:solidFill>
            <a:ln w="1476"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2961783D-4DFC-0CDF-5D31-F80F16D88028}"/>
                </a:ext>
              </a:extLst>
            </p:cNvPr>
            <p:cNvSpPr/>
            <p:nvPr/>
          </p:nvSpPr>
          <p:spPr>
            <a:xfrm>
              <a:off x="1433668" y="4994591"/>
              <a:ext cx="103723" cy="103709"/>
            </a:xfrm>
            <a:custGeom>
              <a:avLst/>
              <a:gdLst>
                <a:gd name="connsiteX0" fmla="*/ 85778 w 103723"/>
                <a:gd name="connsiteY0" fmla="*/ 103709 h 103709"/>
                <a:gd name="connsiteX1" fmla="*/ 67848 w 103723"/>
                <a:gd name="connsiteY1" fmla="*/ 85778 h 103709"/>
                <a:gd name="connsiteX2" fmla="*/ 17931 w 103723"/>
                <a:gd name="connsiteY2" fmla="*/ 35861 h 103709"/>
                <a:gd name="connsiteX3" fmla="*/ 0 w 103723"/>
                <a:gd name="connsiteY3" fmla="*/ 17930 h 103709"/>
                <a:gd name="connsiteX4" fmla="*/ 17931 w 103723"/>
                <a:gd name="connsiteY4" fmla="*/ 0 h 103709"/>
                <a:gd name="connsiteX5" fmla="*/ 103724 w 103723"/>
                <a:gd name="connsiteY5" fmla="*/ 85778 h 103709"/>
                <a:gd name="connsiteX6" fmla="*/ 85793 w 103723"/>
                <a:gd name="connsiteY6" fmla="*/ 103709 h 103709"/>
                <a:gd name="connsiteX7" fmla="*/ 85778 w 103723"/>
                <a:gd name="connsiteY7" fmla="*/ 103709 h 10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23" h="103709">
                  <a:moveTo>
                    <a:pt x="85778" y="103709"/>
                  </a:moveTo>
                  <a:cubicBezTo>
                    <a:pt x="75876" y="103709"/>
                    <a:pt x="67848" y="95681"/>
                    <a:pt x="67848" y="85778"/>
                  </a:cubicBezTo>
                  <a:cubicBezTo>
                    <a:pt x="67815" y="58223"/>
                    <a:pt x="45486" y="35894"/>
                    <a:pt x="17931" y="35861"/>
                  </a:cubicBezTo>
                  <a:cubicBezTo>
                    <a:pt x="8028" y="35861"/>
                    <a:pt x="0" y="27833"/>
                    <a:pt x="0" y="17930"/>
                  </a:cubicBezTo>
                  <a:cubicBezTo>
                    <a:pt x="0" y="8028"/>
                    <a:pt x="8028" y="0"/>
                    <a:pt x="17931" y="0"/>
                  </a:cubicBezTo>
                  <a:cubicBezTo>
                    <a:pt x="65287" y="49"/>
                    <a:pt x="103667" y="38422"/>
                    <a:pt x="103724" y="85778"/>
                  </a:cubicBezTo>
                  <a:cubicBezTo>
                    <a:pt x="103724" y="95681"/>
                    <a:pt x="95696" y="103709"/>
                    <a:pt x="85793" y="103709"/>
                  </a:cubicBezTo>
                  <a:cubicBezTo>
                    <a:pt x="85788" y="103709"/>
                    <a:pt x="85783" y="103709"/>
                    <a:pt x="85778" y="103709"/>
                  </a:cubicBezTo>
                </a:path>
              </a:pathLst>
            </a:custGeom>
            <a:solidFill>
              <a:srgbClr val="FFFFFF"/>
            </a:solidFill>
            <a:ln w="1476"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B21525F4-77DA-C967-E4AF-B94D4FA287BD}"/>
                </a:ext>
              </a:extLst>
            </p:cNvPr>
            <p:cNvSpPr/>
            <p:nvPr/>
          </p:nvSpPr>
          <p:spPr>
            <a:xfrm>
              <a:off x="1433668" y="4833183"/>
              <a:ext cx="103723" cy="103207"/>
            </a:xfrm>
            <a:custGeom>
              <a:avLst/>
              <a:gdLst>
                <a:gd name="connsiteX0" fmla="*/ 17931 w 103723"/>
                <a:gd name="connsiteY0" fmla="*/ 103208 h 103207"/>
                <a:gd name="connsiteX1" fmla="*/ 0 w 103723"/>
                <a:gd name="connsiteY1" fmla="*/ 85277 h 103207"/>
                <a:gd name="connsiteX2" fmla="*/ 17931 w 103723"/>
                <a:gd name="connsiteY2" fmla="*/ 67347 h 103207"/>
                <a:gd name="connsiteX3" fmla="*/ 67848 w 103723"/>
                <a:gd name="connsiteY3" fmla="*/ 17429 h 103207"/>
                <a:gd name="connsiteX4" fmla="*/ 86302 w 103723"/>
                <a:gd name="connsiteY4" fmla="*/ 8 h 103207"/>
                <a:gd name="connsiteX5" fmla="*/ 103724 w 103723"/>
                <a:gd name="connsiteY5" fmla="*/ 17429 h 103207"/>
                <a:gd name="connsiteX6" fmla="*/ 17931 w 103723"/>
                <a:gd name="connsiteY6" fmla="*/ 103208 h 10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3" h="103207">
                  <a:moveTo>
                    <a:pt x="17931" y="103208"/>
                  </a:moveTo>
                  <a:cubicBezTo>
                    <a:pt x="8028" y="103208"/>
                    <a:pt x="0" y="95180"/>
                    <a:pt x="0" y="85277"/>
                  </a:cubicBezTo>
                  <a:cubicBezTo>
                    <a:pt x="0" y="75375"/>
                    <a:pt x="8028" y="67347"/>
                    <a:pt x="17931" y="67347"/>
                  </a:cubicBezTo>
                  <a:cubicBezTo>
                    <a:pt x="45486" y="67314"/>
                    <a:pt x="67815" y="44985"/>
                    <a:pt x="67848" y="17429"/>
                  </a:cubicBezTo>
                  <a:cubicBezTo>
                    <a:pt x="68133" y="7523"/>
                    <a:pt x="76395" y="-277"/>
                    <a:pt x="86302" y="8"/>
                  </a:cubicBezTo>
                  <a:cubicBezTo>
                    <a:pt x="95808" y="281"/>
                    <a:pt x="103450" y="7923"/>
                    <a:pt x="103724" y="17429"/>
                  </a:cubicBezTo>
                  <a:cubicBezTo>
                    <a:pt x="103667" y="64786"/>
                    <a:pt x="65287" y="103159"/>
                    <a:pt x="17931" y="103208"/>
                  </a:cubicBezTo>
                </a:path>
              </a:pathLst>
            </a:custGeom>
            <a:solidFill>
              <a:srgbClr val="FFFFFF"/>
            </a:solidFill>
            <a:ln w="1476"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F84EF991-8D11-1CD7-8E4A-B5BDF7782300}"/>
                </a:ext>
              </a:extLst>
            </p:cNvPr>
            <p:cNvSpPr/>
            <p:nvPr/>
          </p:nvSpPr>
          <p:spPr>
            <a:xfrm>
              <a:off x="1784812" y="4833183"/>
              <a:ext cx="103708" cy="103207"/>
            </a:xfrm>
            <a:custGeom>
              <a:avLst/>
              <a:gdLst>
                <a:gd name="connsiteX0" fmla="*/ 85778 w 103708"/>
                <a:gd name="connsiteY0" fmla="*/ 103208 h 103207"/>
                <a:gd name="connsiteX1" fmla="*/ 0 w 103708"/>
                <a:gd name="connsiteY1" fmla="*/ 17429 h 103207"/>
                <a:gd name="connsiteX2" fmla="*/ 18454 w 103708"/>
                <a:gd name="connsiteY2" fmla="*/ 8 h 103207"/>
                <a:gd name="connsiteX3" fmla="*/ 35876 w 103708"/>
                <a:gd name="connsiteY3" fmla="*/ 17429 h 103207"/>
                <a:gd name="connsiteX4" fmla="*/ 85778 w 103708"/>
                <a:gd name="connsiteY4" fmla="*/ 67347 h 103207"/>
                <a:gd name="connsiteX5" fmla="*/ 103709 w 103708"/>
                <a:gd name="connsiteY5" fmla="*/ 85277 h 103207"/>
                <a:gd name="connsiteX6" fmla="*/ 85778 w 103708"/>
                <a:gd name="connsiteY6" fmla="*/ 103208 h 10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08" h="103207">
                  <a:moveTo>
                    <a:pt x="85778" y="103208"/>
                  </a:moveTo>
                  <a:cubicBezTo>
                    <a:pt x="38428" y="103151"/>
                    <a:pt x="57" y="64780"/>
                    <a:pt x="0" y="17429"/>
                  </a:cubicBezTo>
                  <a:cubicBezTo>
                    <a:pt x="285" y="7523"/>
                    <a:pt x="8547" y="-277"/>
                    <a:pt x="18454" y="8"/>
                  </a:cubicBezTo>
                  <a:cubicBezTo>
                    <a:pt x="27960" y="281"/>
                    <a:pt x="35602" y="7923"/>
                    <a:pt x="35876" y="17429"/>
                  </a:cubicBezTo>
                  <a:cubicBezTo>
                    <a:pt x="35900" y="44982"/>
                    <a:pt x="58226" y="67314"/>
                    <a:pt x="85778" y="67347"/>
                  </a:cubicBezTo>
                  <a:cubicBezTo>
                    <a:pt x="95681" y="67347"/>
                    <a:pt x="103709" y="75375"/>
                    <a:pt x="103709" y="85277"/>
                  </a:cubicBezTo>
                  <a:cubicBezTo>
                    <a:pt x="103709" y="95180"/>
                    <a:pt x="95681" y="103208"/>
                    <a:pt x="85778" y="103208"/>
                  </a:cubicBezTo>
                </a:path>
              </a:pathLst>
            </a:custGeom>
            <a:solidFill>
              <a:srgbClr val="FFFFFF"/>
            </a:solidFill>
            <a:ln w="1476"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24ABCC17-A9B9-5DD0-8399-C3D44EB20E2B}"/>
                </a:ext>
              </a:extLst>
            </p:cNvPr>
            <p:cNvSpPr/>
            <p:nvPr/>
          </p:nvSpPr>
          <p:spPr>
            <a:xfrm>
              <a:off x="1784827" y="4994591"/>
              <a:ext cx="103694" cy="103708"/>
            </a:xfrm>
            <a:custGeom>
              <a:avLst/>
              <a:gdLst>
                <a:gd name="connsiteX0" fmla="*/ 17930 w 103694"/>
                <a:gd name="connsiteY0" fmla="*/ 103709 h 103708"/>
                <a:gd name="connsiteX1" fmla="*/ 0 w 103694"/>
                <a:gd name="connsiteY1" fmla="*/ 85778 h 103708"/>
                <a:gd name="connsiteX2" fmla="*/ 85764 w 103694"/>
                <a:gd name="connsiteY2" fmla="*/ 0 h 103708"/>
                <a:gd name="connsiteX3" fmla="*/ 103694 w 103694"/>
                <a:gd name="connsiteY3" fmla="*/ 17930 h 103708"/>
                <a:gd name="connsiteX4" fmla="*/ 85764 w 103694"/>
                <a:gd name="connsiteY4" fmla="*/ 35861 h 103708"/>
                <a:gd name="connsiteX5" fmla="*/ 35861 w 103694"/>
                <a:gd name="connsiteY5" fmla="*/ 85778 h 103708"/>
                <a:gd name="connsiteX6" fmla="*/ 17931 w 103694"/>
                <a:gd name="connsiteY6" fmla="*/ 103709 h 1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94" h="103708">
                  <a:moveTo>
                    <a:pt x="17930" y="103709"/>
                  </a:moveTo>
                  <a:cubicBezTo>
                    <a:pt x="8028" y="103709"/>
                    <a:pt x="0" y="95681"/>
                    <a:pt x="0" y="85778"/>
                  </a:cubicBezTo>
                  <a:cubicBezTo>
                    <a:pt x="49" y="38430"/>
                    <a:pt x="38416" y="57"/>
                    <a:pt x="85764" y="0"/>
                  </a:cubicBezTo>
                  <a:cubicBezTo>
                    <a:pt x="95666" y="0"/>
                    <a:pt x="103694" y="8028"/>
                    <a:pt x="103694" y="17930"/>
                  </a:cubicBezTo>
                  <a:cubicBezTo>
                    <a:pt x="103694" y="27833"/>
                    <a:pt x="95666" y="35861"/>
                    <a:pt x="85764" y="35861"/>
                  </a:cubicBezTo>
                  <a:cubicBezTo>
                    <a:pt x="58211" y="35894"/>
                    <a:pt x="35886" y="58226"/>
                    <a:pt x="35861" y="85778"/>
                  </a:cubicBezTo>
                  <a:cubicBezTo>
                    <a:pt x="35861" y="95681"/>
                    <a:pt x="27833" y="103709"/>
                    <a:pt x="17931" y="103709"/>
                  </a:cubicBezTo>
                </a:path>
              </a:pathLst>
            </a:custGeom>
            <a:solidFill>
              <a:srgbClr val="FFFFFF"/>
            </a:solidFill>
            <a:ln w="1476"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E35BE37C-426C-37AA-72E9-D4501CDEB8FE}"/>
                </a:ext>
              </a:extLst>
            </p:cNvPr>
            <p:cNvSpPr/>
            <p:nvPr/>
          </p:nvSpPr>
          <p:spPr>
            <a:xfrm>
              <a:off x="1533617" y="4947678"/>
              <a:ext cx="35796" cy="35814"/>
            </a:xfrm>
            <a:custGeom>
              <a:avLst/>
              <a:gdLst>
                <a:gd name="connsiteX0" fmla="*/ 17980 w 35796"/>
                <a:gd name="connsiteY0" fmla="*/ 35648 h 35814"/>
                <a:gd name="connsiteX1" fmla="*/ 11167 w 35796"/>
                <a:gd name="connsiteY1" fmla="*/ 34163 h 35814"/>
                <a:gd name="connsiteX2" fmla="*/ 1489 w 35796"/>
                <a:gd name="connsiteY2" fmla="*/ 24456 h 35814"/>
                <a:gd name="connsiteX3" fmla="*/ 5 w 35796"/>
                <a:gd name="connsiteY3" fmla="*/ 17672 h 35814"/>
                <a:gd name="connsiteX4" fmla="*/ 1489 w 35796"/>
                <a:gd name="connsiteY4" fmla="*/ 10830 h 35814"/>
                <a:gd name="connsiteX5" fmla="*/ 5437 w 35796"/>
                <a:gd name="connsiteY5" fmla="*/ 5100 h 35814"/>
                <a:gd name="connsiteX6" fmla="*/ 30908 w 35796"/>
                <a:gd name="connsiteY6" fmla="*/ 5100 h 35814"/>
                <a:gd name="connsiteX7" fmla="*/ 35792 w 35796"/>
                <a:gd name="connsiteY7" fmla="*/ 17836 h 35814"/>
                <a:gd name="connsiteX8" fmla="*/ 30790 w 35796"/>
                <a:gd name="connsiteY8" fmla="*/ 30720 h 35814"/>
                <a:gd name="connsiteX9" fmla="*/ 24689 w 35796"/>
                <a:gd name="connsiteY9" fmla="*/ 34326 h 35814"/>
                <a:gd name="connsiteX10" fmla="*/ 17861 w 35796"/>
                <a:gd name="connsiteY10" fmla="*/ 35811 h 3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96" h="35814">
                  <a:moveTo>
                    <a:pt x="17980" y="35648"/>
                  </a:moveTo>
                  <a:cubicBezTo>
                    <a:pt x="15623" y="35701"/>
                    <a:pt x="13288" y="35192"/>
                    <a:pt x="11167" y="34163"/>
                  </a:cubicBezTo>
                  <a:cubicBezTo>
                    <a:pt x="6673" y="32504"/>
                    <a:pt x="3135" y="28955"/>
                    <a:pt x="1489" y="24456"/>
                  </a:cubicBezTo>
                  <a:cubicBezTo>
                    <a:pt x="454" y="22348"/>
                    <a:pt x="-56" y="20020"/>
                    <a:pt x="5" y="17672"/>
                  </a:cubicBezTo>
                  <a:cubicBezTo>
                    <a:pt x="-19" y="15309"/>
                    <a:pt x="488" y="12971"/>
                    <a:pt x="1489" y="10830"/>
                  </a:cubicBezTo>
                  <a:cubicBezTo>
                    <a:pt x="2249" y="8591"/>
                    <a:pt x="3616" y="6608"/>
                    <a:pt x="5437" y="5100"/>
                  </a:cubicBezTo>
                  <a:cubicBezTo>
                    <a:pt x="12566" y="-1700"/>
                    <a:pt x="23780" y="-1700"/>
                    <a:pt x="30908" y="5100"/>
                  </a:cubicBezTo>
                  <a:cubicBezTo>
                    <a:pt x="34146" y="8539"/>
                    <a:pt x="35900" y="13114"/>
                    <a:pt x="35792" y="17836"/>
                  </a:cubicBezTo>
                  <a:cubicBezTo>
                    <a:pt x="35764" y="22599"/>
                    <a:pt x="33983" y="27185"/>
                    <a:pt x="30790" y="30720"/>
                  </a:cubicBezTo>
                  <a:cubicBezTo>
                    <a:pt x="28968" y="32249"/>
                    <a:pt x="26907" y="33468"/>
                    <a:pt x="24689" y="34326"/>
                  </a:cubicBezTo>
                  <a:cubicBezTo>
                    <a:pt x="22564" y="35358"/>
                    <a:pt x="20223" y="35866"/>
                    <a:pt x="17861" y="35811"/>
                  </a:cubicBezTo>
                </a:path>
              </a:pathLst>
            </a:custGeom>
            <a:solidFill>
              <a:srgbClr val="FFFFFF"/>
            </a:solidFill>
            <a:ln w="1476"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46A98469-188E-323C-CF33-347666B554F4}"/>
                </a:ext>
              </a:extLst>
            </p:cNvPr>
            <p:cNvSpPr/>
            <p:nvPr/>
          </p:nvSpPr>
          <p:spPr>
            <a:xfrm>
              <a:off x="1752765" y="4947724"/>
              <a:ext cx="35878" cy="35601"/>
            </a:xfrm>
            <a:custGeom>
              <a:avLst/>
              <a:gdLst>
                <a:gd name="connsiteX0" fmla="*/ 17931 w 35878"/>
                <a:gd name="connsiteY0" fmla="*/ 35601 h 35601"/>
                <a:gd name="connsiteX1" fmla="*/ 5003 w 35878"/>
                <a:gd name="connsiteY1" fmla="*/ 30555 h 35601"/>
                <a:gd name="connsiteX2" fmla="*/ 0 w 35878"/>
                <a:gd name="connsiteY2" fmla="*/ 17671 h 35601"/>
                <a:gd name="connsiteX3" fmla="*/ 5003 w 35878"/>
                <a:gd name="connsiteY3" fmla="*/ 5099 h 35601"/>
                <a:gd name="connsiteX4" fmla="*/ 30488 w 35878"/>
                <a:gd name="connsiteY4" fmla="*/ 5099 h 35601"/>
                <a:gd name="connsiteX5" fmla="*/ 30884 w 35878"/>
                <a:gd name="connsiteY5" fmla="*/ 30159 h 35601"/>
                <a:gd name="connsiteX6" fmla="*/ 30488 w 35878"/>
                <a:gd name="connsiteY6" fmla="*/ 30555 h 35601"/>
                <a:gd name="connsiteX7" fmla="*/ 17931 w 35878"/>
                <a:gd name="connsiteY7" fmla="*/ 35601 h 3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8" h="35601">
                  <a:moveTo>
                    <a:pt x="17931" y="35601"/>
                  </a:moveTo>
                  <a:cubicBezTo>
                    <a:pt x="13134" y="35639"/>
                    <a:pt x="8505" y="33833"/>
                    <a:pt x="5003" y="30555"/>
                  </a:cubicBezTo>
                  <a:cubicBezTo>
                    <a:pt x="1809" y="27020"/>
                    <a:pt x="28" y="22434"/>
                    <a:pt x="0" y="17671"/>
                  </a:cubicBezTo>
                  <a:cubicBezTo>
                    <a:pt x="-33" y="12988"/>
                    <a:pt x="1761" y="8478"/>
                    <a:pt x="5003" y="5099"/>
                  </a:cubicBezTo>
                  <a:cubicBezTo>
                    <a:pt x="11845" y="-1700"/>
                    <a:pt x="24032" y="-1700"/>
                    <a:pt x="30488" y="5099"/>
                  </a:cubicBezTo>
                  <a:cubicBezTo>
                    <a:pt x="37518" y="11910"/>
                    <a:pt x="37695" y="23130"/>
                    <a:pt x="30884" y="30159"/>
                  </a:cubicBezTo>
                  <a:cubicBezTo>
                    <a:pt x="30754" y="30293"/>
                    <a:pt x="30622" y="30425"/>
                    <a:pt x="30488" y="30555"/>
                  </a:cubicBezTo>
                  <a:cubicBezTo>
                    <a:pt x="27130" y="33823"/>
                    <a:pt x="22618" y="35637"/>
                    <a:pt x="17931" y="35601"/>
                  </a:cubicBezTo>
                </a:path>
              </a:pathLst>
            </a:custGeom>
            <a:solidFill>
              <a:srgbClr val="FFFFFF"/>
            </a:solidFill>
            <a:ln w="1476"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653448A7-EAF3-5411-972F-239749977F38}"/>
                </a:ext>
              </a:extLst>
            </p:cNvPr>
            <p:cNvSpPr/>
            <p:nvPr/>
          </p:nvSpPr>
          <p:spPr>
            <a:xfrm>
              <a:off x="1631876" y="5144810"/>
              <a:ext cx="35973" cy="35839"/>
            </a:xfrm>
            <a:custGeom>
              <a:avLst/>
              <a:gdLst>
                <a:gd name="connsiteX0" fmla="*/ 17938 w 35973"/>
                <a:gd name="connsiteY0" fmla="*/ 35840 h 35839"/>
                <a:gd name="connsiteX1" fmla="*/ 11125 w 35973"/>
                <a:gd name="connsiteY1" fmla="*/ 34355 h 35839"/>
                <a:gd name="connsiteX2" fmla="*/ 5039 w 35973"/>
                <a:gd name="connsiteY2" fmla="*/ 30392 h 35839"/>
                <a:gd name="connsiteX3" fmla="*/ 7 w 35973"/>
                <a:gd name="connsiteY3" fmla="*/ 17865 h 35839"/>
                <a:gd name="connsiteX4" fmla="*/ 1491 w 35973"/>
                <a:gd name="connsiteY4" fmla="*/ 11022 h 35839"/>
                <a:gd name="connsiteX5" fmla="*/ 5083 w 35973"/>
                <a:gd name="connsiteY5" fmla="*/ 4936 h 35839"/>
                <a:gd name="connsiteX6" fmla="*/ 11169 w 35973"/>
                <a:gd name="connsiteY6" fmla="*/ 1374 h 35839"/>
                <a:gd name="connsiteX7" fmla="*/ 30539 w 35973"/>
                <a:gd name="connsiteY7" fmla="*/ 4936 h 35839"/>
                <a:gd name="connsiteX8" fmla="*/ 34488 w 35973"/>
                <a:gd name="connsiteY8" fmla="*/ 11022 h 35839"/>
                <a:gd name="connsiteX9" fmla="*/ 35972 w 35973"/>
                <a:gd name="connsiteY9" fmla="*/ 17865 h 35839"/>
                <a:gd name="connsiteX10" fmla="*/ 30599 w 35973"/>
                <a:gd name="connsiteY10" fmla="*/ 30392 h 35839"/>
                <a:gd name="connsiteX11" fmla="*/ 24854 w 35973"/>
                <a:gd name="connsiteY11" fmla="*/ 34355 h 35839"/>
                <a:gd name="connsiteX12" fmla="*/ 18041 w 35973"/>
                <a:gd name="connsiteY12" fmla="*/ 35840 h 3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73" h="35839">
                  <a:moveTo>
                    <a:pt x="17938" y="35840"/>
                  </a:moveTo>
                  <a:cubicBezTo>
                    <a:pt x="15600" y="35726"/>
                    <a:pt x="13298" y="35224"/>
                    <a:pt x="11125" y="34355"/>
                  </a:cubicBezTo>
                  <a:cubicBezTo>
                    <a:pt x="8892" y="33378"/>
                    <a:pt x="6835" y="32039"/>
                    <a:pt x="5039" y="30392"/>
                  </a:cubicBezTo>
                  <a:cubicBezTo>
                    <a:pt x="1783" y="27038"/>
                    <a:pt x="-24" y="22539"/>
                    <a:pt x="7" y="17865"/>
                  </a:cubicBezTo>
                  <a:cubicBezTo>
                    <a:pt x="-67" y="15497"/>
                    <a:pt x="443" y="13147"/>
                    <a:pt x="1491" y="11022"/>
                  </a:cubicBezTo>
                  <a:cubicBezTo>
                    <a:pt x="2336" y="8805"/>
                    <a:pt x="3550" y="6747"/>
                    <a:pt x="5083" y="4936"/>
                  </a:cubicBezTo>
                  <a:cubicBezTo>
                    <a:pt x="6832" y="3325"/>
                    <a:pt x="8908" y="2110"/>
                    <a:pt x="11169" y="1374"/>
                  </a:cubicBezTo>
                  <a:cubicBezTo>
                    <a:pt x="17765" y="-1349"/>
                    <a:pt x="25344" y="45"/>
                    <a:pt x="30539" y="4936"/>
                  </a:cubicBezTo>
                  <a:cubicBezTo>
                    <a:pt x="32171" y="6742"/>
                    <a:pt x="33503" y="8796"/>
                    <a:pt x="34488" y="11022"/>
                  </a:cubicBezTo>
                  <a:cubicBezTo>
                    <a:pt x="35355" y="13206"/>
                    <a:pt x="35857" y="15518"/>
                    <a:pt x="35972" y="17865"/>
                  </a:cubicBezTo>
                  <a:cubicBezTo>
                    <a:pt x="36041" y="22614"/>
                    <a:pt x="34087" y="27169"/>
                    <a:pt x="30599" y="30392"/>
                  </a:cubicBezTo>
                  <a:cubicBezTo>
                    <a:pt x="28921" y="32028"/>
                    <a:pt x="26979" y="33368"/>
                    <a:pt x="24854" y="34355"/>
                  </a:cubicBezTo>
                  <a:cubicBezTo>
                    <a:pt x="22671" y="35189"/>
                    <a:pt x="20374" y="35689"/>
                    <a:pt x="18041" y="35840"/>
                  </a:cubicBezTo>
                </a:path>
              </a:pathLst>
            </a:custGeom>
            <a:solidFill>
              <a:srgbClr val="FFFFFF"/>
            </a:solidFill>
            <a:ln w="1476"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E5056B05-D95D-D14B-A65F-78E71475EB69}"/>
                </a:ext>
              </a:extLst>
            </p:cNvPr>
            <p:cNvSpPr/>
            <p:nvPr/>
          </p:nvSpPr>
          <p:spPr>
            <a:xfrm>
              <a:off x="1572652" y="5144721"/>
              <a:ext cx="35887" cy="35929"/>
            </a:xfrm>
            <a:custGeom>
              <a:avLst/>
              <a:gdLst>
                <a:gd name="connsiteX0" fmla="*/ 17982 w 35887"/>
                <a:gd name="connsiteY0" fmla="*/ 35929 h 35929"/>
                <a:gd name="connsiteX1" fmla="*/ 11169 w 35887"/>
                <a:gd name="connsiteY1" fmla="*/ 34445 h 35929"/>
                <a:gd name="connsiteX2" fmla="*/ 5425 w 35887"/>
                <a:gd name="connsiteY2" fmla="*/ 30482 h 35929"/>
                <a:gd name="connsiteX3" fmla="*/ 1492 w 35887"/>
                <a:gd name="connsiteY3" fmla="*/ 24737 h 35929"/>
                <a:gd name="connsiteX4" fmla="*/ 7 w 35887"/>
                <a:gd name="connsiteY4" fmla="*/ 17954 h 35929"/>
                <a:gd name="connsiteX5" fmla="*/ 1492 w 35887"/>
                <a:gd name="connsiteY5" fmla="*/ 11111 h 35929"/>
                <a:gd name="connsiteX6" fmla="*/ 5425 w 35887"/>
                <a:gd name="connsiteY6" fmla="*/ 5026 h 35929"/>
                <a:gd name="connsiteX7" fmla="*/ 11169 w 35887"/>
                <a:gd name="connsiteY7" fmla="*/ 1463 h 35929"/>
                <a:gd name="connsiteX8" fmla="*/ 30465 w 35887"/>
                <a:gd name="connsiteY8" fmla="*/ 5026 h 35929"/>
                <a:gd name="connsiteX9" fmla="*/ 34399 w 35887"/>
                <a:gd name="connsiteY9" fmla="*/ 11111 h 35929"/>
                <a:gd name="connsiteX10" fmla="*/ 35883 w 35887"/>
                <a:gd name="connsiteY10" fmla="*/ 17954 h 35929"/>
                <a:gd name="connsiteX11" fmla="*/ 17953 w 35887"/>
                <a:gd name="connsiteY11" fmla="*/ 35885 h 3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887" h="35929">
                  <a:moveTo>
                    <a:pt x="17982" y="35929"/>
                  </a:moveTo>
                  <a:cubicBezTo>
                    <a:pt x="15644" y="35817"/>
                    <a:pt x="13342" y="35316"/>
                    <a:pt x="11169" y="34445"/>
                  </a:cubicBezTo>
                  <a:cubicBezTo>
                    <a:pt x="8995" y="33547"/>
                    <a:pt x="7037" y="32196"/>
                    <a:pt x="5425" y="30482"/>
                  </a:cubicBezTo>
                  <a:cubicBezTo>
                    <a:pt x="3600" y="28975"/>
                    <a:pt x="2237" y="26984"/>
                    <a:pt x="1492" y="24737"/>
                  </a:cubicBezTo>
                  <a:cubicBezTo>
                    <a:pt x="442" y="22634"/>
                    <a:pt x="-68" y="20303"/>
                    <a:pt x="7" y="17954"/>
                  </a:cubicBezTo>
                  <a:cubicBezTo>
                    <a:pt x="-67" y="15586"/>
                    <a:pt x="443" y="13236"/>
                    <a:pt x="1492" y="11111"/>
                  </a:cubicBezTo>
                  <a:cubicBezTo>
                    <a:pt x="2237" y="8769"/>
                    <a:pt x="3595" y="6667"/>
                    <a:pt x="5425" y="5026"/>
                  </a:cubicBezTo>
                  <a:cubicBezTo>
                    <a:pt x="7047" y="3420"/>
                    <a:pt x="9010" y="2202"/>
                    <a:pt x="11169" y="1463"/>
                  </a:cubicBezTo>
                  <a:cubicBezTo>
                    <a:pt x="17726" y="-1397"/>
                    <a:pt x="25363" y="12"/>
                    <a:pt x="30465" y="5026"/>
                  </a:cubicBezTo>
                  <a:cubicBezTo>
                    <a:pt x="32216" y="6734"/>
                    <a:pt x="33560" y="8814"/>
                    <a:pt x="34399" y="11111"/>
                  </a:cubicBezTo>
                  <a:cubicBezTo>
                    <a:pt x="35432" y="13241"/>
                    <a:pt x="35941" y="15588"/>
                    <a:pt x="35883" y="17954"/>
                  </a:cubicBezTo>
                  <a:cubicBezTo>
                    <a:pt x="35626" y="27748"/>
                    <a:pt x="27747" y="35627"/>
                    <a:pt x="17953" y="35885"/>
                  </a:cubicBezTo>
                </a:path>
              </a:pathLst>
            </a:custGeom>
            <a:solidFill>
              <a:srgbClr val="FFFFFF"/>
            </a:solidFill>
            <a:ln w="1476"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544441DD-D26F-2576-02EC-3FB565367DEA}"/>
                </a:ext>
              </a:extLst>
            </p:cNvPr>
            <p:cNvSpPr/>
            <p:nvPr/>
          </p:nvSpPr>
          <p:spPr>
            <a:xfrm>
              <a:off x="1438399" y="5144715"/>
              <a:ext cx="107931" cy="35875"/>
            </a:xfrm>
            <a:custGeom>
              <a:avLst/>
              <a:gdLst>
                <a:gd name="connsiteX0" fmla="*/ 90502 w 107931"/>
                <a:gd name="connsiteY0" fmla="*/ 35876 h 35875"/>
                <a:gd name="connsiteX1" fmla="*/ 17429 w 107931"/>
                <a:gd name="connsiteY1" fmla="*/ 35876 h 35875"/>
                <a:gd name="connsiteX2" fmla="*/ 8 w 107931"/>
                <a:gd name="connsiteY2" fmla="*/ 17422 h 35875"/>
                <a:gd name="connsiteX3" fmla="*/ 17429 w 107931"/>
                <a:gd name="connsiteY3" fmla="*/ 0 h 35875"/>
                <a:gd name="connsiteX4" fmla="*/ 90502 w 107931"/>
                <a:gd name="connsiteY4" fmla="*/ 0 h 35875"/>
                <a:gd name="connsiteX5" fmla="*/ 107924 w 107931"/>
                <a:gd name="connsiteY5" fmla="*/ 18454 h 35875"/>
                <a:gd name="connsiteX6" fmla="*/ 90502 w 107931"/>
                <a:gd name="connsiteY6" fmla="*/ 35876 h 3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31" h="35875">
                  <a:moveTo>
                    <a:pt x="90502" y="35876"/>
                  </a:moveTo>
                  <a:lnTo>
                    <a:pt x="17429" y="35876"/>
                  </a:lnTo>
                  <a:cubicBezTo>
                    <a:pt x="7523" y="35591"/>
                    <a:pt x="-277" y="27329"/>
                    <a:pt x="8" y="17422"/>
                  </a:cubicBezTo>
                  <a:cubicBezTo>
                    <a:pt x="281" y="7916"/>
                    <a:pt x="7923" y="274"/>
                    <a:pt x="17429" y="0"/>
                  </a:cubicBezTo>
                  <a:lnTo>
                    <a:pt x="90502" y="0"/>
                  </a:lnTo>
                  <a:cubicBezTo>
                    <a:pt x="100409" y="285"/>
                    <a:pt x="108209" y="8547"/>
                    <a:pt x="107924" y="18454"/>
                  </a:cubicBezTo>
                  <a:cubicBezTo>
                    <a:pt x="107651" y="27960"/>
                    <a:pt x="100008" y="35602"/>
                    <a:pt x="90502" y="35876"/>
                  </a:cubicBezTo>
                </a:path>
              </a:pathLst>
            </a:custGeom>
            <a:solidFill>
              <a:srgbClr val="FFFFFF"/>
            </a:solidFill>
            <a:ln w="1476"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8E20E7F1-953D-DE52-27BE-4422B24E0C18}"/>
                </a:ext>
              </a:extLst>
            </p:cNvPr>
            <p:cNvSpPr/>
            <p:nvPr/>
          </p:nvSpPr>
          <p:spPr>
            <a:xfrm>
              <a:off x="1431483" y="5126671"/>
              <a:ext cx="53898" cy="71998"/>
            </a:xfrm>
            <a:custGeom>
              <a:avLst/>
              <a:gdLst>
                <a:gd name="connsiteX0" fmla="*/ 35998 w 53898"/>
                <a:gd name="connsiteY0" fmla="*/ 71984 h 71998"/>
                <a:gd name="connsiteX1" fmla="*/ 23292 w 53898"/>
                <a:gd name="connsiteY1" fmla="*/ 66729 h 71998"/>
                <a:gd name="connsiteX2" fmla="*/ 5243 w 53898"/>
                <a:gd name="connsiteY2" fmla="*/ 48650 h 71998"/>
                <a:gd name="connsiteX3" fmla="*/ 5243 w 53898"/>
                <a:gd name="connsiteY3" fmla="*/ 23298 h 71998"/>
                <a:gd name="connsiteX4" fmla="*/ 23277 w 53898"/>
                <a:gd name="connsiteY4" fmla="*/ 5264 h 71998"/>
                <a:gd name="connsiteX5" fmla="*/ 48635 w 53898"/>
                <a:gd name="connsiteY5" fmla="*/ 5240 h 71998"/>
                <a:gd name="connsiteX6" fmla="*/ 53899 w 53898"/>
                <a:gd name="connsiteY6" fmla="*/ 17940 h 71998"/>
                <a:gd name="connsiteX7" fmla="*/ 53899 w 53898"/>
                <a:gd name="connsiteY7" fmla="*/ 54068 h 71998"/>
                <a:gd name="connsiteX8" fmla="*/ 35968 w 53898"/>
                <a:gd name="connsiteY8" fmla="*/ 71999 h 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8" h="71998">
                  <a:moveTo>
                    <a:pt x="35998" y="71984"/>
                  </a:moveTo>
                  <a:cubicBezTo>
                    <a:pt x="31232" y="71993"/>
                    <a:pt x="26659" y="70102"/>
                    <a:pt x="23292" y="66729"/>
                  </a:cubicBezTo>
                  <a:lnTo>
                    <a:pt x="5243" y="48650"/>
                  </a:lnTo>
                  <a:cubicBezTo>
                    <a:pt x="-1748" y="41645"/>
                    <a:pt x="-1748" y="30303"/>
                    <a:pt x="5243" y="23298"/>
                  </a:cubicBezTo>
                  <a:lnTo>
                    <a:pt x="23277" y="5264"/>
                  </a:lnTo>
                  <a:cubicBezTo>
                    <a:pt x="30273" y="-1745"/>
                    <a:pt x="41626" y="-1756"/>
                    <a:pt x="48635" y="5240"/>
                  </a:cubicBezTo>
                  <a:cubicBezTo>
                    <a:pt x="52007" y="8606"/>
                    <a:pt x="53901" y="13175"/>
                    <a:pt x="53899" y="17940"/>
                  </a:cubicBezTo>
                  <a:lnTo>
                    <a:pt x="53899" y="54068"/>
                  </a:lnTo>
                  <a:cubicBezTo>
                    <a:pt x="53899" y="63971"/>
                    <a:pt x="45871" y="71999"/>
                    <a:pt x="35968" y="71999"/>
                  </a:cubicBezTo>
                </a:path>
              </a:pathLst>
            </a:custGeom>
            <a:solidFill>
              <a:srgbClr val="FFFFFF"/>
            </a:solidFill>
            <a:ln w="1476"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BDBA85F5-766B-D995-A2EE-4708AE946566}"/>
                </a:ext>
              </a:extLst>
            </p:cNvPr>
            <p:cNvSpPr/>
            <p:nvPr/>
          </p:nvSpPr>
          <p:spPr>
            <a:xfrm>
              <a:off x="1847102" y="5144720"/>
              <a:ext cx="35964" cy="35929"/>
            </a:xfrm>
            <a:custGeom>
              <a:avLst/>
              <a:gdLst>
                <a:gd name="connsiteX0" fmla="*/ 17938 w 35964"/>
                <a:gd name="connsiteY0" fmla="*/ 35929 h 35929"/>
                <a:gd name="connsiteX1" fmla="*/ 11125 w 35964"/>
                <a:gd name="connsiteY1" fmla="*/ 34445 h 35929"/>
                <a:gd name="connsiteX2" fmla="*/ 5380 w 35964"/>
                <a:gd name="connsiteY2" fmla="*/ 30482 h 35929"/>
                <a:gd name="connsiteX3" fmla="*/ 7 w 35964"/>
                <a:gd name="connsiteY3" fmla="*/ 17954 h 35929"/>
                <a:gd name="connsiteX4" fmla="*/ 1491 w 35964"/>
                <a:gd name="connsiteY4" fmla="*/ 11112 h 35929"/>
                <a:gd name="connsiteX5" fmla="*/ 5425 w 35964"/>
                <a:gd name="connsiteY5" fmla="*/ 5026 h 35929"/>
                <a:gd name="connsiteX6" fmla="*/ 24795 w 35964"/>
                <a:gd name="connsiteY6" fmla="*/ 1464 h 35929"/>
                <a:gd name="connsiteX7" fmla="*/ 30539 w 35964"/>
                <a:gd name="connsiteY7" fmla="*/ 5026 h 35929"/>
                <a:gd name="connsiteX8" fmla="*/ 34473 w 35964"/>
                <a:gd name="connsiteY8" fmla="*/ 11112 h 35929"/>
                <a:gd name="connsiteX9" fmla="*/ 35957 w 35964"/>
                <a:gd name="connsiteY9" fmla="*/ 17954 h 35929"/>
                <a:gd name="connsiteX10" fmla="*/ 34473 w 35964"/>
                <a:gd name="connsiteY10" fmla="*/ 24738 h 35929"/>
                <a:gd name="connsiteX11" fmla="*/ 30539 w 35964"/>
                <a:gd name="connsiteY11" fmla="*/ 30482 h 35929"/>
                <a:gd name="connsiteX12" fmla="*/ 24795 w 35964"/>
                <a:gd name="connsiteY12" fmla="*/ 34445 h 35929"/>
                <a:gd name="connsiteX13" fmla="*/ 17982 w 35964"/>
                <a:gd name="connsiteY13" fmla="*/ 35929 h 3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964" h="35929">
                  <a:moveTo>
                    <a:pt x="17938" y="35929"/>
                  </a:moveTo>
                  <a:cubicBezTo>
                    <a:pt x="15600" y="35816"/>
                    <a:pt x="13298" y="35314"/>
                    <a:pt x="11125" y="34445"/>
                  </a:cubicBezTo>
                  <a:cubicBezTo>
                    <a:pt x="8950" y="33547"/>
                    <a:pt x="6992" y="32196"/>
                    <a:pt x="5380" y="30482"/>
                  </a:cubicBezTo>
                  <a:cubicBezTo>
                    <a:pt x="1892" y="27258"/>
                    <a:pt x="-62" y="22704"/>
                    <a:pt x="7" y="17954"/>
                  </a:cubicBezTo>
                  <a:cubicBezTo>
                    <a:pt x="-67" y="15586"/>
                    <a:pt x="443" y="13236"/>
                    <a:pt x="1491" y="11112"/>
                  </a:cubicBezTo>
                  <a:cubicBezTo>
                    <a:pt x="2330" y="8814"/>
                    <a:pt x="3674" y="6734"/>
                    <a:pt x="5425" y="5026"/>
                  </a:cubicBezTo>
                  <a:cubicBezTo>
                    <a:pt x="10557" y="11"/>
                    <a:pt x="18214" y="-1397"/>
                    <a:pt x="24795" y="1464"/>
                  </a:cubicBezTo>
                  <a:cubicBezTo>
                    <a:pt x="26954" y="2203"/>
                    <a:pt x="28918" y="3420"/>
                    <a:pt x="30539" y="5026"/>
                  </a:cubicBezTo>
                  <a:cubicBezTo>
                    <a:pt x="32370" y="6668"/>
                    <a:pt x="33728" y="8769"/>
                    <a:pt x="34473" y="11112"/>
                  </a:cubicBezTo>
                  <a:cubicBezTo>
                    <a:pt x="35521" y="13236"/>
                    <a:pt x="36031" y="15586"/>
                    <a:pt x="35957" y="17954"/>
                  </a:cubicBezTo>
                  <a:cubicBezTo>
                    <a:pt x="36032" y="20304"/>
                    <a:pt x="35522" y="22635"/>
                    <a:pt x="34473" y="24738"/>
                  </a:cubicBezTo>
                  <a:cubicBezTo>
                    <a:pt x="33728" y="26984"/>
                    <a:pt x="32364" y="28975"/>
                    <a:pt x="30539" y="30482"/>
                  </a:cubicBezTo>
                  <a:cubicBezTo>
                    <a:pt x="28928" y="32196"/>
                    <a:pt x="26970" y="33547"/>
                    <a:pt x="24795" y="34445"/>
                  </a:cubicBezTo>
                  <a:cubicBezTo>
                    <a:pt x="22611" y="35279"/>
                    <a:pt x="20315" y="35779"/>
                    <a:pt x="17982" y="35929"/>
                  </a:cubicBezTo>
                </a:path>
              </a:pathLst>
            </a:custGeom>
            <a:solidFill>
              <a:srgbClr val="FFFFFF"/>
            </a:solidFill>
            <a:ln w="1476"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411C4DDD-1EA2-B02D-B0A4-D75A406F1B86}"/>
                </a:ext>
              </a:extLst>
            </p:cNvPr>
            <p:cNvSpPr/>
            <p:nvPr/>
          </p:nvSpPr>
          <p:spPr>
            <a:xfrm>
              <a:off x="1731306" y="5144707"/>
              <a:ext cx="84116" cy="35890"/>
            </a:xfrm>
            <a:custGeom>
              <a:avLst/>
              <a:gdLst>
                <a:gd name="connsiteX0" fmla="*/ 66687 w 84116"/>
                <a:gd name="connsiteY0" fmla="*/ 35883 h 35890"/>
                <a:gd name="connsiteX1" fmla="*/ 18462 w 84116"/>
                <a:gd name="connsiteY1" fmla="*/ 35883 h 35890"/>
                <a:gd name="connsiteX2" fmla="*/ 8 w 84116"/>
                <a:gd name="connsiteY2" fmla="*/ 18461 h 35890"/>
                <a:gd name="connsiteX3" fmla="*/ 17429 w 84116"/>
                <a:gd name="connsiteY3" fmla="*/ 7 h 35890"/>
                <a:gd name="connsiteX4" fmla="*/ 18462 w 84116"/>
                <a:gd name="connsiteY4" fmla="*/ 7 h 35890"/>
                <a:gd name="connsiteX5" fmla="*/ 66687 w 84116"/>
                <a:gd name="connsiteY5" fmla="*/ 7 h 35890"/>
                <a:gd name="connsiteX6" fmla="*/ 84109 w 84116"/>
                <a:gd name="connsiteY6" fmla="*/ 18461 h 35890"/>
                <a:gd name="connsiteX7" fmla="*/ 66687 w 84116"/>
                <a:gd name="connsiteY7" fmla="*/ 35883 h 3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16" h="35890">
                  <a:moveTo>
                    <a:pt x="66687" y="35883"/>
                  </a:moveTo>
                  <a:lnTo>
                    <a:pt x="18462" y="35883"/>
                  </a:lnTo>
                  <a:cubicBezTo>
                    <a:pt x="8555" y="36168"/>
                    <a:pt x="293" y="28368"/>
                    <a:pt x="8" y="18461"/>
                  </a:cubicBezTo>
                  <a:cubicBezTo>
                    <a:pt x="-277" y="8555"/>
                    <a:pt x="7523" y="292"/>
                    <a:pt x="17429" y="7"/>
                  </a:cubicBezTo>
                  <a:cubicBezTo>
                    <a:pt x="17773" y="-2"/>
                    <a:pt x="18118" y="-2"/>
                    <a:pt x="18462" y="7"/>
                  </a:cubicBezTo>
                  <a:lnTo>
                    <a:pt x="66687" y="7"/>
                  </a:lnTo>
                  <a:cubicBezTo>
                    <a:pt x="76594" y="292"/>
                    <a:pt x="84394" y="8555"/>
                    <a:pt x="84109" y="18461"/>
                  </a:cubicBezTo>
                  <a:cubicBezTo>
                    <a:pt x="83835" y="27968"/>
                    <a:pt x="76193" y="35610"/>
                    <a:pt x="66687" y="35883"/>
                  </a:cubicBezTo>
                </a:path>
              </a:pathLst>
            </a:custGeom>
            <a:solidFill>
              <a:srgbClr val="FFFFFF"/>
            </a:solidFill>
            <a:ln w="1476"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B549A0B7-9D19-8BFD-03A1-0D01656FE5EC}"/>
                </a:ext>
              </a:extLst>
            </p:cNvPr>
            <p:cNvSpPr/>
            <p:nvPr/>
          </p:nvSpPr>
          <p:spPr>
            <a:xfrm>
              <a:off x="1646934" y="4750361"/>
              <a:ext cx="35891" cy="36070"/>
            </a:xfrm>
            <a:custGeom>
              <a:avLst/>
              <a:gdLst>
                <a:gd name="connsiteX0" fmla="*/ 17590 w 35891"/>
                <a:gd name="connsiteY0" fmla="*/ 36070 h 36070"/>
                <a:gd name="connsiteX1" fmla="*/ 10777 w 35891"/>
                <a:gd name="connsiteY1" fmla="*/ 34586 h 36070"/>
                <a:gd name="connsiteX2" fmla="*/ 5032 w 35891"/>
                <a:gd name="connsiteY2" fmla="*/ 30638 h 36070"/>
                <a:gd name="connsiteX3" fmla="*/ 1099 w 35891"/>
                <a:gd name="connsiteY3" fmla="*/ 24923 h 36070"/>
                <a:gd name="connsiteX4" fmla="*/ 1 w 35891"/>
                <a:gd name="connsiteY4" fmla="*/ 18095 h 36070"/>
                <a:gd name="connsiteX5" fmla="*/ 1099 w 35891"/>
                <a:gd name="connsiteY5" fmla="*/ 10911 h 36070"/>
                <a:gd name="connsiteX6" fmla="*/ 5032 w 35891"/>
                <a:gd name="connsiteY6" fmla="*/ 5167 h 36070"/>
                <a:gd name="connsiteX7" fmla="*/ 10777 w 35891"/>
                <a:gd name="connsiteY7" fmla="*/ 1248 h 36070"/>
                <a:gd name="connsiteX8" fmla="*/ 30503 w 35891"/>
                <a:gd name="connsiteY8" fmla="*/ 5167 h 36070"/>
                <a:gd name="connsiteX9" fmla="*/ 35891 w 35891"/>
                <a:gd name="connsiteY9" fmla="*/ 18095 h 36070"/>
                <a:gd name="connsiteX10" fmla="*/ 34407 w 35891"/>
                <a:gd name="connsiteY10" fmla="*/ 24923 h 36070"/>
                <a:gd name="connsiteX11" fmla="*/ 30459 w 35891"/>
                <a:gd name="connsiteY11" fmla="*/ 30638 h 36070"/>
                <a:gd name="connsiteX12" fmla="*/ 24714 w 35891"/>
                <a:gd name="connsiteY12" fmla="*/ 34586 h 36070"/>
                <a:gd name="connsiteX13" fmla="*/ 17545 w 35891"/>
                <a:gd name="connsiteY13" fmla="*/ 36070 h 3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91" h="36070">
                  <a:moveTo>
                    <a:pt x="17590" y="36070"/>
                  </a:moveTo>
                  <a:cubicBezTo>
                    <a:pt x="15257" y="35921"/>
                    <a:pt x="12960" y="35421"/>
                    <a:pt x="10777" y="34586"/>
                  </a:cubicBezTo>
                  <a:cubicBezTo>
                    <a:pt x="8728" y="33476"/>
                    <a:pt x="6803" y="32153"/>
                    <a:pt x="5032" y="30638"/>
                  </a:cubicBezTo>
                  <a:cubicBezTo>
                    <a:pt x="3519" y="28880"/>
                    <a:pt x="2201" y="26964"/>
                    <a:pt x="1099" y="24923"/>
                  </a:cubicBezTo>
                  <a:cubicBezTo>
                    <a:pt x="383" y="22717"/>
                    <a:pt x="12" y="20414"/>
                    <a:pt x="1" y="18095"/>
                  </a:cubicBezTo>
                  <a:cubicBezTo>
                    <a:pt x="-17" y="15657"/>
                    <a:pt x="354" y="13232"/>
                    <a:pt x="1099" y="10911"/>
                  </a:cubicBezTo>
                  <a:cubicBezTo>
                    <a:pt x="2208" y="8865"/>
                    <a:pt x="3526" y="6940"/>
                    <a:pt x="5032" y="5167"/>
                  </a:cubicBezTo>
                  <a:cubicBezTo>
                    <a:pt x="6792" y="3647"/>
                    <a:pt x="8719" y="2332"/>
                    <a:pt x="10777" y="1248"/>
                  </a:cubicBezTo>
                  <a:cubicBezTo>
                    <a:pt x="17559" y="-1348"/>
                    <a:pt x="25228" y="176"/>
                    <a:pt x="30503" y="5167"/>
                  </a:cubicBezTo>
                  <a:cubicBezTo>
                    <a:pt x="33925" y="8603"/>
                    <a:pt x="35860" y="13246"/>
                    <a:pt x="35891" y="18095"/>
                  </a:cubicBezTo>
                  <a:cubicBezTo>
                    <a:pt x="35738" y="20432"/>
                    <a:pt x="35238" y="22733"/>
                    <a:pt x="34407" y="24923"/>
                  </a:cubicBezTo>
                  <a:cubicBezTo>
                    <a:pt x="33427" y="27039"/>
                    <a:pt x="32091" y="28972"/>
                    <a:pt x="30459" y="30638"/>
                  </a:cubicBezTo>
                  <a:cubicBezTo>
                    <a:pt x="28788" y="32277"/>
                    <a:pt x="26844" y="33613"/>
                    <a:pt x="24714" y="34586"/>
                  </a:cubicBezTo>
                  <a:cubicBezTo>
                    <a:pt x="22418" y="35455"/>
                    <a:pt x="19998" y="35956"/>
                    <a:pt x="17545" y="36070"/>
                  </a:cubicBezTo>
                </a:path>
              </a:pathLst>
            </a:custGeom>
            <a:solidFill>
              <a:srgbClr val="FFFFFF"/>
            </a:solidFill>
            <a:ln w="1476"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FCCD13C8-2F7E-B910-35EA-F819C2AB744D}"/>
                </a:ext>
              </a:extLst>
            </p:cNvPr>
            <p:cNvSpPr/>
            <p:nvPr/>
          </p:nvSpPr>
          <p:spPr>
            <a:xfrm>
              <a:off x="1705781" y="4750432"/>
              <a:ext cx="35888" cy="35999"/>
            </a:xfrm>
            <a:custGeom>
              <a:avLst/>
              <a:gdLst>
                <a:gd name="connsiteX0" fmla="*/ 17996 w 35888"/>
                <a:gd name="connsiteY0" fmla="*/ 35999 h 35999"/>
                <a:gd name="connsiteX1" fmla="*/ 11183 w 35888"/>
                <a:gd name="connsiteY1" fmla="*/ 34515 h 35999"/>
                <a:gd name="connsiteX2" fmla="*/ 5439 w 35888"/>
                <a:gd name="connsiteY2" fmla="*/ 30567 h 35999"/>
                <a:gd name="connsiteX3" fmla="*/ 1491 w 35888"/>
                <a:gd name="connsiteY3" fmla="*/ 24852 h 35999"/>
                <a:gd name="connsiteX4" fmla="*/ 6 w 35888"/>
                <a:gd name="connsiteY4" fmla="*/ 18024 h 35999"/>
                <a:gd name="connsiteX5" fmla="*/ 5395 w 35888"/>
                <a:gd name="connsiteY5" fmla="*/ 5096 h 35999"/>
                <a:gd name="connsiteX6" fmla="*/ 30509 w 35888"/>
                <a:gd name="connsiteY6" fmla="*/ 5096 h 35999"/>
                <a:gd name="connsiteX7" fmla="*/ 35882 w 35888"/>
                <a:gd name="connsiteY7" fmla="*/ 18024 h 35999"/>
                <a:gd name="connsiteX8" fmla="*/ 34398 w 35888"/>
                <a:gd name="connsiteY8" fmla="*/ 24852 h 35999"/>
                <a:gd name="connsiteX9" fmla="*/ 30465 w 35888"/>
                <a:gd name="connsiteY9" fmla="*/ 30567 h 35999"/>
                <a:gd name="connsiteX10" fmla="*/ 24720 w 35888"/>
                <a:gd name="connsiteY10" fmla="*/ 34515 h 35999"/>
                <a:gd name="connsiteX11" fmla="*/ 17907 w 35888"/>
                <a:gd name="connsiteY11" fmla="*/ 35999 h 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888" h="35999">
                  <a:moveTo>
                    <a:pt x="17996" y="35999"/>
                  </a:moveTo>
                  <a:cubicBezTo>
                    <a:pt x="15664" y="35849"/>
                    <a:pt x="13367" y="35349"/>
                    <a:pt x="11183" y="34515"/>
                  </a:cubicBezTo>
                  <a:cubicBezTo>
                    <a:pt x="9054" y="33543"/>
                    <a:pt x="7110" y="32206"/>
                    <a:pt x="5439" y="30567"/>
                  </a:cubicBezTo>
                  <a:cubicBezTo>
                    <a:pt x="3694" y="28997"/>
                    <a:pt x="2342" y="27040"/>
                    <a:pt x="1491" y="24852"/>
                  </a:cubicBezTo>
                  <a:cubicBezTo>
                    <a:pt x="486" y="22718"/>
                    <a:pt x="-22" y="20383"/>
                    <a:pt x="6" y="18024"/>
                  </a:cubicBezTo>
                  <a:cubicBezTo>
                    <a:pt x="-128" y="13143"/>
                    <a:pt x="1833" y="8437"/>
                    <a:pt x="5395" y="5096"/>
                  </a:cubicBezTo>
                  <a:cubicBezTo>
                    <a:pt x="12387" y="-1699"/>
                    <a:pt x="23516" y="-1699"/>
                    <a:pt x="30509" y="5096"/>
                  </a:cubicBezTo>
                  <a:cubicBezTo>
                    <a:pt x="34060" y="8443"/>
                    <a:pt x="36015" y="13146"/>
                    <a:pt x="35882" y="18024"/>
                  </a:cubicBezTo>
                  <a:cubicBezTo>
                    <a:pt x="35904" y="20383"/>
                    <a:pt x="35396" y="22716"/>
                    <a:pt x="34398" y="24852"/>
                  </a:cubicBezTo>
                  <a:cubicBezTo>
                    <a:pt x="33547" y="27036"/>
                    <a:pt x="32201" y="28992"/>
                    <a:pt x="30465" y="30567"/>
                  </a:cubicBezTo>
                  <a:cubicBezTo>
                    <a:pt x="28856" y="32281"/>
                    <a:pt x="26897" y="33628"/>
                    <a:pt x="24720" y="34515"/>
                  </a:cubicBezTo>
                  <a:cubicBezTo>
                    <a:pt x="22547" y="35384"/>
                    <a:pt x="20245" y="35886"/>
                    <a:pt x="17907" y="35999"/>
                  </a:cubicBezTo>
                </a:path>
              </a:pathLst>
            </a:custGeom>
            <a:solidFill>
              <a:srgbClr val="FFFFFF"/>
            </a:solidFill>
            <a:ln w="1476"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A6B1A0FD-EAF2-13E9-5DCE-5C9CC28F124F}"/>
                </a:ext>
              </a:extLst>
            </p:cNvPr>
            <p:cNvSpPr/>
            <p:nvPr/>
          </p:nvSpPr>
          <p:spPr>
            <a:xfrm>
              <a:off x="1768110" y="4750392"/>
              <a:ext cx="107931" cy="35875"/>
            </a:xfrm>
            <a:custGeom>
              <a:avLst/>
              <a:gdLst>
                <a:gd name="connsiteX0" fmla="*/ 90502 w 107931"/>
                <a:gd name="connsiteY0" fmla="*/ 35876 h 35875"/>
                <a:gd name="connsiteX1" fmla="*/ 17429 w 107931"/>
                <a:gd name="connsiteY1" fmla="*/ 35876 h 35875"/>
                <a:gd name="connsiteX2" fmla="*/ 8 w 107931"/>
                <a:gd name="connsiteY2" fmla="*/ 17422 h 35875"/>
                <a:gd name="connsiteX3" fmla="*/ 17429 w 107931"/>
                <a:gd name="connsiteY3" fmla="*/ 0 h 35875"/>
                <a:gd name="connsiteX4" fmla="*/ 90502 w 107931"/>
                <a:gd name="connsiteY4" fmla="*/ 0 h 35875"/>
                <a:gd name="connsiteX5" fmla="*/ 107924 w 107931"/>
                <a:gd name="connsiteY5" fmla="*/ 18454 h 35875"/>
                <a:gd name="connsiteX6" fmla="*/ 90502 w 107931"/>
                <a:gd name="connsiteY6" fmla="*/ 35876 h 3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31" h="35875">
                  <a:moveTo>
                    <a:pt x="90502" y="35876"/>
                  </a:moveTo>
                  <a:lnTo>
                    <a:pt x="17429" y="35876"/>
                  </a:lnTo>
                  <a:cubicBezTo>
                    <a:pt x="7523" y="35591"/>
                    <a:pt x="-277" y="27329"/>
                    <a:pt x="8" y="17422"/>
                  </a:cubicBezTo>
                  <a:cubicBezTo>
                    <a:pt x="281" y="7916"/>
                    <a:pt x="7923" y="273"/>
                    <a:pt x="17429" y="0"/>
                  </a:cubicBezTo>
                  <a:lnTo>
                    <a:pt x="90502" y="0"/>
                  </a:lnTo>
                  <a:cubicBezTo>
                    <a:pt x="100409" y="285"/>
                    <a:pt x="108209" y="8547"/>
                    <a:pt x="107924" y="18454"/>
                  </a:cubicBezTo>
                  <a:cubicBezTo>
                    <a:pt x="107651" y="27960"/>
                    <a:pt x="100008" y="35602"/>
                    <a:pt x="90502" y="35876"/>
                  </a:cubicBezTo>
                </a:path>
              </a:pathLst>
            </a:custGeom>
            <a:solidFill>
              <a:srgbClr val="FFFFFF"/>
            </a:solidFill>
            <a:ln w="1476"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1CF2FCB9-D4B5-247D-252C-95EA89816261}"/>
                </a:ext>
              </a:extLst>
            </p:cNvPr>
            <p:cNvSpPr/>
            <p:nvPr/>
          </p:nvSpPr>
          <p:spPr>
            <a:xfrm>
              <a:off x="1829044" y="4732348"/>
              <a:ext cx="53912" cy="71954"/>
            </a:xfrm>
            <a:custGeom>
              <a:avLst/>
              <a:gdLst>
                <a:gd name="connsiteX0" fmla="*/ 17930 w 53912"/>
                <a:gd name="connsiteY0" fmla="*/ 71954 h 71954"/>
                <a:gd name="connsiteX1" fmla="*/ 0 w 53912"/>
                <a:gd name="connsiteY1" fmla="*/ 54024 h 71954"/>
                <a:gd name="connsiteX2" fmla="*/ 0 w 53912"/>
                <a:gd name="connsiteY2" fmla="*/ 17940 h 71954"/>
                <a:gd name="connsiteX3" fmla="*/ 17921 w 53912"/>
                <a:gd name="connsiteY3" fmla="*/ 0 h 71954"/>
                <a:gd name="connsiteX4" fmla="*/ 30607 w 53912"/>
                <a:gd name="connsiteY4" fmla="*/ 5249 h 71954"/>
                <a:gd name="connsiteX5" fmla="*/ 48656 w 53912"/>
                <a:gd name="connsiteY5" fmla="*/ 23298 h 71954"/>
                <a:gd name="connsiteX6" fmla="*/ 48665 w 53912"/>
                <a:gd name="connsiteY6" fmla="*/ 48656 h 71954"/>
                <a:gd name="connsiteX7" fmla="*/ 48656 w 53912"/>
                <a:gd name="connsiteY7" fmla="*/ 48665 h 71954"/>
                <a:gd name="connsiteX8" fmla="*/ 30607 w 53912"/>
                <a:gd name="connsiteY8" fmla="*/ 66700 h 71954"/>
                <a:gd name="connsiteX9" fmla="*/ 17930 w 53912"/>
                <a:gd name="connsiteY9" fmla="*/ 71954 h 7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12" h="71954">
                  <a:moveTo>
                    <a:pt x="17930" y="71954"/>
                  </a:moveTo>
                  <a:cubicBezTo>
                    <a:pt x="8028" y="71954"/>
                    <a:pt x="0" y="63926"/>
                    <a:pt x="0" y="54024"/>
                  </a:cubicBezTo>
                  <a:lnTo>
                    <a:pt x="0" y="17940"/>
                  </a:lnTo>
                  <a:cubicBezTo>
                    <a:pt x="-5" y="8037"/>
                    <a:pt x="8018" y="5"/>
                    <a:pt x="17921" y="0"/>
                  </a:cubicBezTo>
                  <a:cubicBezTo>
                    <a:pt x="22678" y="-2"/>
                    <a:pt x="27242" y="1886"/>
                    <a:pt x="30607" y="5249"/>
                  </a:cubicBezTo>
                  <a:lnTo>
                    <a:pt x="48656" y="23298"/>
                  </a:lnTo>
                  <a:cubicBezTo>
                    <a:pt x="55661" y="30298"/>
                    <a:pt x="55665" y="41651"/>
                    <a:pt x="48665" y="48656"/>
                  </a:cubicBezTo>
                  <a:cubicBezTo>
                    <a:pt x="48662" y="48659"/>
                    <a:pt x="48659" y="48662"/>
                    <a:pt x="48656" y="48665"/>
                  </a:cubicBezTo>
                  <a:lnTo>
                    <a:pt x="30607" y="66700"/>
                  </a:lnTo>
                  <a:cubicBezTo>
                    <a:pt x="27245" y="70063"/>
                    <a:pt x="22685" y="71953"/>
                    <a:pt x="17930" y="71954"/>
                  </a:cubicBezTo>
                </a:path>
              </a:pathLst>
            </a:custGeom>
            <a:solidFill>
              <a:srgbClr val="FFFFFF"/>
            </a:solidFill>
            <a:ln w="1476"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BCA0215B-DA6C-2F80-7067-A76C678E8DD6}"/>
                </a:ext>
              </a:extLst>
            </p:cNvPr>
            <p:cNvSpPr/>
            <p:nvPr/>
          </p:nvSpPr>
          <p:spPr>
            <a:xfrm>
              <a:off x="1431386" y="4750363"/>
              <a:ext cx="35860" cy="36068"/>
            </a:xfrm>
            <a:custGeom>
              <a:avLst/>
              <a:gdLst>
                <a:gd name="connsiteX0" fmla="*/ 17926 w 35860"/>
                <a:gd name="connsiteY0" fmla="*/ 36069 h 36068"/>
                <a:gd name="connsiteX1" fmla="*/ 11113 w 35860"/>
                <a:gd name="connsiteY1" fmla="*/ 34584 h 36068"/>
                <a:gd name="connsiteX2" fmla="*/ 5369 w 35860"/>
                <a:gd name="connsiteY2" fmla="*/ 30636 h 36068"/>
                <a:gd name="connsiteX3" fmla="*/ 1436 w 35860"/>
                <a:gd name="connsiteY3" fmla="*/ 24921 h 36068"/>
                <a:gd name="connsiteX4" fmla="*/ 1436 w 35860"/>
                <a:gd name="connsiteY4" fmla="*/ 10909 h 36068"/>
                <a:gd name="connsiteX5" fmla="*/ 5369 w 35860"/>
                <a:gd name="connsiteY5" fmla="*/ 5165 h 36068"/>
                <a:gd name="connsiteX6" fmla="*/ 11113 w 35860"/>
                <a:gd name="connsiteY6" fmla="*/ 1247 h 36068"/>
                <a:gd name="connsiteX7" fmla="*/ 30825 w 35860"/>
                <a:gd name="connsiteY7" fmla="*/ 5165 h 36068"/>
                <a:gd name="connsiteX8" fmla="*/ 35857 w 35860"/>
                <a:gd name="connsiteY8" fmla="*/ 18093 h 36068"/>
                <a:gd name="connsiteX9" fmla="*/ 34773 w 35860"/>
                <a:gd name="connsiteY9" fmla="*/ 24921 h 36068"/>
                <a:gd name="connsiteX10" fmla="*/ 30825 w 35860"/>
                <a:gd name="connsiteY10" fmla="*/ 30636 h 36068"/>
                <a:gd name="connsiteX11" fmla="*/ 24739 w 35860"/>
                <a:gd name="connsiteY11" fmla="*/ 34584 h 36068"/>
                <a:gd name="connsiteX12" fmla="*/ 17926 w 35860"/>
                <a:gd name="connsiteY12" fmla="*/ 36069 h 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60" h="36068">
                  <a:moveTo>
                    <a:pt x="17926" y="36069"/>
                  </a:moveTo>
                  <a:cubicBezTo>
                    <a:pt x="15594" y="35920"/>
                    <a:pt x="13297" y="35419"/>
                    <a:pt x="11113" y="34584"/>
                  </a:cubicBezTo>
                  <a:cubicBezTo>
                    <a:pt x="9065" y="33474"/>
                    <a:pt x="7139" y="32151"/>
                    <a:pt x="5369" y="30636"/>
                  </a:cubicBezTo>
                  <a:cubicBezTo>
                    <a:pt x="3736" y="28974"/>
                    <a:pt x="2405" y="27040"/>
                    <a:pt x="1436" y="24921"/>
                  </a:cubicBezTo>
                  <a:cubicBezTo>
                    <a:pt x="-479" y="20447"/>
                    <a:pt x="-479" y="15384"/>
                    <a:pt x="1436" y="10909"/>
                  </a:cubicBezTo>
                  <a:cubicBezTo>
                    <a:pt x="2412" y="8786"/>
                    <a:pt x="3742" y="6843"/>
                    <a:pt x="5369" y="5165"/>
                  </a:cubicBezTo>
                  <a:cubicBezTo>
                    <a:pt x="7129" y="3645"/>
                    <a:pt x="9056" y="2330"/>
                    <a:pt x="11113" y="1247"/>
                  </a:cubicBezTo>
                  <a:cubicBezTo>
                    <a:pt x="17891" y="-1347"/>
                    <a:pt x="25555" y="177"/>
                    <a:pt x="30825" y="5165"/>
                  </a:cubicBezTo>
                  <a:cubicBezTo>
                    <a:pt x="34138" y="8645"/>
                    <a:pt x="35946" y="13290"/>
                    <a:pt x="35857" y="18093"/>
                  </a:cubicBezTo>
                  <a:cubicBezTo>
                    <a:pt x="35843" y="20411"/>
                    <a:pt x="35478" y="22713"/>
                    <a:pt x="34773" y="24921"/>
                  </a:cubicBezTo>
                  <a:cubicBezTo>
                    <a:pt x="33667" y="26963"/>
                    <a:pt x="32343" y="28879"/>
                    <a:pt x="30825" y="30636"/>
                  </a:cubicBezTo>
                  <a:cubicBezTo>
                    <a:pt x="29089" y="32356"/>
                    <a:pt x="27017" y="33700"/>
                    <a:pt x="24739" y="34584"/>
                  </a:cubicBezTo>
                  <a:cubicBezTo>
                    <a:pt x="22566" y="35453"/>
                    <a:pt x="20264" y="35955"/>
                    <a:pt x="17926" y="36069"/>
                  </a:cubicBezTo>
                </a:path>
              </a:pathLst>
            </a:custGeom>
            <a:solidFill>
              <a:srgbClr val="FFFFFF"/>
            </a:solidFill>
            <a:ln w="1476"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A40CC459-8309-022E-22E7-150F112E3E22}"/>
                </a:ext>
              </a:extLst>
            </p:cNvPr>
            <p:cNvSpPr/>
            <p:nvPr/>
          </p:nvSpPr>
          <p:spPr>
            <a:xfrm>
              <a:off x="1499063" y="4750384"/>
              <a:ext cx="84071" cy="35890"/>
            </a:xfrm>
            <a:custGeom>
              <a:avLst/>
              <a:gdLst>
                <a:gd name="connsiteX0" fmla="*/ 65610 w 84071"/>
                <a:gd name="connsiteY0" fmla="*/ 35883 h 35890"/>
                <a:gd name="connsiteX1" fmla="*/ 17429 w 84071"/>
                <a:gd name="connsiteY1" fmla="*/ 35883 h 35890"/>
                <a:gd name="connsiteX2" fmla="*/ 8 w 84071"/>
                <a:gd name="connsiteY2" fmla="*/ 17429 h 35890"/>
                <a:gd name="connsiteX3" fmla="*/ 17429 w 84071"/>
                <a:gd name="connsiteY3" fmla="*/ 8 h 35890"/>
                <a:gd name="connsiteX4" fmla="*/ 65610 w 84071"/>
                <a:gd name="connsiteY4" fmla="*/ 8 h 35890"/>
                <a:gd name="connsiteX5" fmla="*/ 84064 w 84071"/>
                <a:gd name="connsiteY5" fmla="*/ 17429 h 35890"/>
                <a:gd name="connsiteX6" fmla="*/ 66642 w 84071"/>
                <a:gd name="connsiteY6" fmla="*/ 35883 h 35890"/>
                <a:gd name="connsiteX7" fmla="*/ 65610 w 84071"/>
                <a:gd name="connsiteY7" fmla="*/ 35883 h 3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71" h="35890">
                  <a:moveTo>
                    <a:pt x="65610" y="35883"/>
                  </a:moveTo>
                  <a:lnTo>
                    <a:pt x="17429" y="35883"/>
                  </a:lnTo>
                  <a:cubicBezTo>
                    <a:pt x="7523" y="35598"/>
                    <a:pt x="-277" y="27336"/>
                    <a:pt x="8" y="17429"/>
                  </a:cubicBezTo>
                  <a:cubicBezTo>
                    <a:pt x="281" y="7923"/>
                    <a:pt x="7923" y="281"/>
                    <a:pt x="17429" y="8"/>
                  </a:cubicBezTo>
                  <a:lnTo>
                    <a:pt x="65610" y="8"/>
                  </a:lnTo>
                  <a:cubicBezTo>
                    <a:pt x="75517" y="-277"/>
                    <a:pt x="83779" y="7523"/>
                    <a:pt x="84064" y="17429"/>
                  </a:cubicBezTo>
                  <a:cubicBezTo>
                    <a:pt x="84349" y="27336"/>
                    <a:pt x="76549" y="35598"/>
                    <a:pt x="66642" y="35883"/>
                  </a:cubicBezTo>
                  <a:cubicBezTo>
                    <a:pt x="66298" y="35893"/>
                    <a:pt x="65954" y="35893"/>
                    <a:pt x="65610" y="35883"/>
                  </a:cubicBezTo>
                </a:path>
              </a:pathLst>
            </a:custGeom>
            <a:solidFill>
              <a:srgbClr val="FFFFFF"/>
            </a:solidFill>
            <a:ln w="1476"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CB209946-7744-1982-5F21-4E85A37616E6}"/>
                </a:ext>
              </a:extLst>
            </p:cNvPr>
            <p:cNvSpPr/>
            <p:nvPr/>
          </p:nvSpPr>
          <p:spPr>
            <a:xfrm>
              <a:off x="1606739" y="4890511"/>
              <a:ext cx="102966" cy="148060"/>
            </a:xfrm>
            <a:custGeom>
              <a:avLst/>
              <a:gdLst>
                <a:gd name="connsiteX0" fmla="*/ 51491 w 102966"/>
                <a:gd name="connsiteY0" fmla="*/ 148031 h 148060"/>
                <a:gd name="connsiteX1" fmla="*/ 9292 w 102966"/>
                <a:gd name="connsiteY1" fmla="*/ 128452 h 148060"/>
                <a:gd name="connsiteX2" fmla="*/ 13396 w 102966"/>
                <a:gd name="connsiteY2" fmla="*/ 103408 h 148060"/>
                <a:gd name="connsiteX3" fmla="*/ 37494 w 102966"/>
                <a:gd name="connsiteY3" fmla="*/ 106307 h 148060"/>
                <a:gd name="connsiteX4" fmla="*/ 51461 w 102966"/>
                <a:gd name="connsiteY4" fmla="*/ 112244 h 148060"/>
                <a:gd name="connsiteX5" fmla="*/ 67061 w 102966"/>
                <a:gd name="connsiteY5" fmla="*/ 102106 h 148060"/>
                <a:gd name="connsiteX6" fmla="*/ 51461 w 102966"/>
                <a:gd name="connsiteY6" fmla="*/ 92027 h 148060"/>
                <a:gd name="connsiteX7" fmla="*/ 0 w 102966"/>
                <a:gd name="connsiteY7" fmla="*/ 46014 h 148060"/>
                <a:gd name="connsiteX8" fmla="*/ 51461 w 102966"/>
                <a:gd name="connsiteY8" fmla="*/ 0 h 148060"/>
                <a:gd name="connsiteX9" fmla="*/ 95991 w 102966"/>
                <a:gd name="connsiteY9" fmla="*/ 22799 h 148060"/>
                <a:gd name="connsiteX10" fmla="*/ 89459 w 102966"/>
                <a:gd name="connsiteY10" fmla="*/ 47323 h 148060"/>
                <a:gd name="connsiteX11" fmla="*/ 65948 w 102966"/>
                <a:gd name="connsiteY11" fmla="*/ 42347 h 148060"/>
                <a:gd name="connsiteX12" fmla="*/ 51491 w 102966"/>
                <a:gd name="connsiteY12" fmla="*/ 35787 h 148060"/>
                <a:gd name="connsiteX13" fmla="*/ 35906 w 102966"/>
                <a:gd name="connsiteY13" fmla="*/ 45910 h 148060"/>
                <a:gd name="connsiteX14" fmla="*/ 51491 w 102966"/>
                <a:gd name="connsiteY14" fmla="*/ 56033 h 148060"/>
                <a:gd name="connsiteX15" fmla="*/ 102967 w 102966"/>
                <a:gd name="connsiteY15" fmla="*/ 102047 h 148060"/>
                <a:gd name="connsiteX16" fmla="*/ 51491 w 102966"/>
                <a:gd name="connsiteY16" fmla="*/ 148060 h 14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966" h="148060">
                  <a:moveTo>
                    <a:pt x="51491" y="148031"/>
                  </a:moveTo>
                  <a:cubicBezTo>
                    <a:pt x="34688" y="148031"/>
                    <a:pt x="18910" y="140713"/>
                    <a:pt x="9292" y="128452"/>
                  </a:cubicBezTo>
                  <a:cubicBezTo>
                    <a:pt x="3509" y="120403"/>
                    <a:pt x="5347" y="109191"/>
                    <a:pt x="13396" y="103408"/>
                  </a:cubicBezTo>
                  <a:cubicBezTo>
                    <a:pt x="20963" y="97972"/>
                    <a:pt x="31432" y="99231"/>
                    <a:pt x="37494" y="106307"/>
                  </a:cubicBezTo>
                  <a:cubicBezTo>
                    <a:pt x="39705" y="109156"/>
                    <a:pt x="44529" y="112244"/>
                    <a:pt x="51461" y="112244"/>
                  </a:cubicBezTo>
                  <a:cubicBezTo>
                    <a:pt x="60367" y="112244"/>
                    <a:pt x="67061" y="106871"/>
                    <a:pt x="67061" y="102106"/>
                  </a:cubicBezTo>
                  <a:cubicBezTo>
                    <a:pt x="67061" y="93319"/>
                    <a:pt x="57295" y="92027"/>
                    <a:pt x="51461" y="92027"/>
                  </a:cubicBezTo>
                  <a:cubicBezTo>
                    <a:pt x="16090" y="92027"/>
                    <a:pt x="0" y="68175"/>
                    <a:pt x="0" y="46014"/>
                  </a:cubicBezTo>
                  <a:cubicBezTo>
                    <a:pt x="0" y="20662"/>
                    <a:pt x="23081" y="0"/>
                    <a:pt x="51461" y="0"/>
                  </a:cubicBezTo>
                  <a:cubicBezTo>
                    <a:pt x="69718" y="0"/>
                    <a:pt x="86788" y="8772"/>
                    <a:pt x="95991" y="22799"/>
                  </a:cubicBezTo>
                  <a:cubicBezTo>
                    <a:pt x="100959" y="31375"/>
                    <a:pt x="98034" y="42354"/>
                    <a:pt x="89459" y="47323"/>
                  </a:cubicBezTo>
                  <a:cubicBezTo>
                    <a:pt x="81504" y="51931"/>
                    <a:pt x="71354" y="49783"/>
                    <a:pt x="65948" y="42347"/>
                  </a:cubicBezTo>
                  <a:cubicBezTo>
                    <a:pt x="63989" y="39379"/>
                    <a:pt x="59016" y="35787"/>
                    <a:pt x="51491" y="35787"/>
                  </a:cubicBezTo>
                  <a:cubicBezTo>
                    <a:pt x="42585" y="35787"/>
                    <a:pt x="35906" y="41145"/>
                    <a:pt x="35906" y="45910"/>
                  </a:cubicBezTo>
                  <a:cubicBezTo>
                    <a:pt x="35906" y="48403"/>
                    <a:pt x="35906" y="56033"/>
                    <a:pt x="51491" y="56033"/>
                  </a:cubicBezTo>
                  <a:cubicBezTo>
                    <a:pt x="81786" y="56033"/>
                    <a:pt x="102967" y="74943"/>
                    <a:pt x="102967" y="102047"/>
                  </a:cubicBezTo>
                  <a:cubicBezTo>
                    <a:pt x="102967" y="127413"/>
                    <a:pt x="79871" y="148060"/>
                    <a:pt x="51491" y="148060"/>
                  </a:cubicBezTo>
                </a:path>
              </a:pathLst>
            </a:custGeom>
            <a:solidFill>
              <a:srgbClr val="FFFFFF"/>
            </a:solidFill>
            <a:ln w="1476"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AE14D6C6-9EC6-7BF8-815E-D16A84952837}"/>
                </a:ext>
              </a:extLst>
            </p:cNvPr>
            <p:cNvSpPr/>
            <p:nvPr/>
          </p:nvSpPr>
          <p:spPr>
            <a:xfrm>
              <a:off x="1640284" y="4872384"/>
              <a:ext cx="35875" cy="53973"/>
            </a:xfrm>
            <a:custGeom>
              <a:avLst/>
              <a:gdLst>
                <a:gd name="connsiteX0" fmla="*/ 17945 w 35875"/>
                <a:gd name="connsiteY0" fmla="*/ 53958 h 53973"/>
                <a:gd name="connsiteX1" fmla="*/ 0 w 35875"/>
                <a:gd name="connsiteY1" fmla="*/ 36043 h 53973"/>
                <a:gd name="connsiteX2" fmla="*/ 0 w 35875"/>
                <a:gd name="connsiteY2" fmla="*/ 36028 h 53973"/>
                <a:gd name="connsiteX3" fmla="*/ 0 w 35875"/>
                <a:gd name="connsiteY3" fmla="*/ 17429 h 53973"/>
                <a:gd name="connsiteX4" fmla="*/ 18454 w 35875"/>
                <a:gd name="connsiteY4" fmla="*/ 8 h 53973"/>
                <a:gd name="connsiteX5" fmla="*/ 35876 w 35875"/>
                <a:gd name="connsiteY5" fmla="*/ 17429 h 53973"/>
                <a:gd name="connsiteX6" fmla="*/ 35876 w 35875"/>
                <a:gd name="connsiteY6" fmla="*/ 36043 h 53973"/>
                <a:gd name="connsiteX7" fmla="*/ 17975 w 35875"/>
                <a:gd name="connsiteY7" fmla="*/ 53973 h 53973"/>
                <a:gd name="connsiteX8" fmla="*/ 17945 w 35875"/>
                <a:gd name="connsiteY8" fmla="*/ 53973 h 5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75" h="53973">
                  <a:moveTo>
                    <a:pt x="17945" y="53958"/>
                  </a:moveTo>
                  <a:cubicBezTo>
                    <a:pt x="8043" y="53967"/>
                    <a:pt x="8" y="45945"/>
                    <a:pt x="0" y="36043"/>
                  </a:cubicBezTo>
                  <a:cubicBezTo>
                    <a:pt x="0" y="36038"/>
                    <a:pt x="0" y="36033"/>
                    <a:pt x="0" y="36028"/>
                  </a:cubicBezTo>
                  <a:lnTo>
                    <a:pt x="0" y="17429"/>
                  </a:lnTo>
                  <a:cubicBezTo>
                    <a:pt x="285" y="7523"/>
                    <a:pt x="8547" y="-277"/>
                    <a:pt x="18454" y="8"/>
                  </a:cubicBezTo>
                  <a:cubicBezTo>
                    <a:pt x="27960" y="281"/>
                    <a:pt x="35602" y="7923"/>
                    <a:pt x="35876" y="17429"/>
                  </a:cubicBezTo>
                  <a:lnTo>
                    <a:pt x="35876" y="36043"/>
                  </a:lnTo>
                  <a:cubicBezTo>
                    <a:pt x="35884" y="45937"/>
                    <a:pt x="27870" y="53965"/>
                    <a:pt x="17975" y="53973"/>
                  </a:cubicBezTo>
                  <a:cubicBezTo>
                    <a:pt x="17965" y="53973"/>
                    <a:pt x="17955" y="53973"/>
                    <a:pt x="17945" y="53973"/>
                  </a:cubicBezTo>
                </a:path>
              </a:pathLst>
            </a:custGeom>
            <a:solidFill>
              <a:srgbClr val="FFFFFF"/>
            </a:solidFill>
            <a:ln w="1476"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91839EB1-1419-F884-AA63-E940862D1F9C}"/>
                </a:ext>
              </a:extLst>
            </p:cNvPr>
            <p:cNvSpPr/>
            <p:nvPr/>
          </p:nvSpPr>
          <p:spPr>
            <a:xfrm>
              <a:off x="1640284" y="5003167"/>
              <a:ext cx="35875" cy="52889"/>
            </a:xfrm>
            <a:custGeom>
              <a:avLst/>
              <a:gdLst>
                <a:gd name="connsiteX0" fmla="*/ 17945 w 35875"/>
                <a:gd name="connsiteY0" fmla="*/ 52890 h 52889"/>
                <a:gd name="connsiteX1" fmla="*/ 0 w 35875"/>
                <a:gd name="connsiteY1" fmla="*/ 34974 h 52889"/>
                <a:gd name="connsiteX2" fmla="*/ 0 w 35875"/>
                <a:gd name="connsiteY2" fmla="*/ 34944 h 52889"/>
                <a:gd name="connsiteX3" fmla="*/ 0 w 35875"/>
                <a:gd name="connsiteY3" fmla="*/ 17429 h 52889"/>
                <a:gd name="connsiteX4" fmla="*/ 18454 w 35875"/>
                <a:gd name="connsiteY4" fmla="*/ 8 h 52889"/>
                <a:gd name="connsiteX5" fmla="*/ 35876 w 35875"/>
                <a:gd name="connsiteY5" fmla="*/ 17429 h 52889"/>
                <a:gd name="connsiteX6" fmla="*/ 35876 w 35875"/>
                <a:gd name="connsiteY6" fmla="*/ 34915 h 52889"/>
                <a:gd name="connsiteX7" fmla="*/ 18020 w 35875"/>
                <a:gd name="connsiteY7" fmla="*/ 52890 h 52889"/>
                <a:gd name="connsiteX8" fmla="*/ 17945 w 35875"/>
                <a:gd name="connsiteY8" fmla="*/ 52890 h 5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75" h="52889">
                  <a:moveTo>
                    <a:pt x="17945" y="52890"/>
                  </a:moveTo>
                  <a:cubicBezTo>
                    <a:pt x="8043" y="52898"/>
                    <a:pt x="8" y="44877"/>
                    <a:pt x="0" y="34974"/>
                  </a:cubicBezTo>
                  <a:cubicBezTo>
                    <a:pt x="0" y="34964"/>
                    <a:pt x="0" y="34954"/>
                    <a:pt x="0" y="34944"/>
                  </a:cubicBezTo>
                  <a:lnTo>
                    <a:pt x="0" y="17429"/>
                  </a:lnTo>
                  <a:cubicBezTo>
                    <a:pt x="285" y="7523"/>
                    <a:pt x="8547" y="-277"/>
                    <a:pt x="18454" y="8"/>
                  </a:cubicBezTo>
                  <a:cubicBezTo>
                    <a:pt x="27960" y="281"/>
                    <a:pt x="35602" y="7923"/>
                    <a:pt x="35876" y="17429"/>
                  </a:cubicBezTo>
                  <a:lnTo>
                    <a:pt x="35876" y="34915"/>
                  </a:lnTo>
                  <a:cubicBezTo>
                    <a:pt x="35909" y="44809"/>
                    <a:pt x="27914" y="52857"/>
                    <a:pt x="18020" y="52890"/>
                  </a:cubicBezTo>
                  <a:cubicBezTo>
                    <a:pt x="17995" y="52890"/>
                    <a:pt x="17970" y="52890"/>
                    <a:pt x="17945" y="52890"/>
                  </a:cubicBezTo>
                </a:path>
              </a:pathLst>
            </a:custGeom>
            <a:solidFill>
              <a:srgbClr val="FFFFFF"/>
            </a:solidFill>
            <a:ln w="1476"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486781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E1A7-DC07-8F4D-BD46-8867FA91343B}"/>
              </a:ext>
            </a:extLst>
          </p:cNvPr>
          <p:cNvSpPr>
            <a:spLocks noGrp="1"/>
          </p:cNvSpPr>
          <p:nvPr>
            <p:ph type="title"/>
          </p:nvPr>
        </p:nvSpPr>
        <p:spPr>
          <a:xfrm>
            <a:off x="571641" y="484632"/>
            <a:ext cx="11288058" cy="521208"/>
          </a:xfrm>
        </p:spPr>
        <p:txBody>
          <a:bodyPr/>
          <a:lstStyle/>
          <a:p>
            <a:r>
              <a:rPr lang="en-US" i="1" dirty="0"/>
              <a:t>MoneyGuard Market Advantage</a:t>
            </a:r>
            <a:r>
              <a:rPr lang="en-US" baseline="30000" dirty="0"/>
              <a:t>®</a:t>
            </a:r>
            <a:r>
              <a:rPr lang="en-US" dirty="0"/>
              <a:t> offers growth potential</a:t>
            </a:r>
          </a:p>
        </p:txBody>
      </p:sp>
      <p:pic>
        <p:nvPicPr>
          <p:cNvPr id="4" name="chart axis">
            <a:extLst>
              <a:ext uri="{FF2B5EF4-FFF2-40B4-BE49-F238E27FC236}">
                <a16:creationId xmlns:a16="http://schemas.microsoft.com/office/drawing/2014/main" id="{8F04B815-6713-4A43-9D4D-05201D0121D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6184"/>
          <a:stretch>
            <a:fillRect/>
          </a:stretch>
        </p:blipFill>
        <p:spPr bwMode="auto">
          <a:xfrm>
            <a:off x="377825" y="1066800"/>
            <a:ext cx="75549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range shading">
            <a:extLst>
              <a:ext uri="{FF2B5EF4-FFF2-40B4-BE49-F238E27FC236}">
                <a16:creationId xmlns:a16="http://schemas.microsoft.com/office/drawing/2014/main" id="{539AD64D-1C7A-E948-A0AA-19BDFD33E49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r="2570"/>
          <a:stretch>
            <a:fillRect/>
          </a:stretch>
        </p:blipFill>
        <p:spPr bwMode="auto">
          <a:xfrm>
            <a:off x="377825" y="1066800"/>
            <a:ext cx="735965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ey line">
            <a:extLst>
              <a:ext uri="{FF2B5EF4-FFF2-40B4-BE49-F238E27FC236}">
                <a16:creationId xmlns:a16="http://schemas.microsoft.com/office/drawing/2014/main" id="{AF6B12D0-7516-3947-81A5-E929E88B968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r="2570"/>
          <a:stretch>
            <a:fillRect/>
          </a:stretch>
        </p:blipFill>
        <p:spPr bwMode="auto">
          <a:xfrm>
            <a:off x="377825" y="1066800"/>
            <a:ext cx="735965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lue line">
            <a:extLst>
              <a:ext uri="{FF2B5EF4-FFF2-40B4-BE49-F238E27FC236}">
                <a16:creationId xmlns:a16="http://schemas.microsoft.com/office/drawing/2014/main" id="{F125092A-832A-B942-8BC1-141B68B52D4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r="2570"/>
          <a:stretch>
            <a:fillRect/>
          </a:stretch>
        </p:blipFill>
        <p:spPr bwMode="auto">
          <a:xfrm>
            <a:off x="377825" y="1066800"/>
            <a:ext cx="735965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teal line">
            <a:extLst>
              <a:ext uri="{FF2B5EF4-FFF2-40B4-BE49-F238E27FC236}">
                <a16:creationId xmlns:a16="http://schemas.microsoft.com/office/drawing/2014/main" id="{38A948A9-942C-B04C-AB6D-D0E72B6339D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r="2570"/>
          <a:stretch>
            <a:fillRect/>
          </a:stretch>
        </p:blipFill>
        <p:spPr bwMode="auto">
          <a:xfrm>
            <a:off x="377825" y="1066800"/>
            <a:ext cx="735965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range chart callout">
            <a:extLst>
              <a:ext uri="{FF2B5EF4-FFF2-40B4-BE49-F238E27FC236}">
                <a16:creationId xmlns:a16="http://schemas.microsoft.com/office/drawing/2014/main" id="{2CC60FA3-F9C3-3946-BF85-5D4A7CA70EA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r="2570"/>
          <a:stretch>
            <a:fillRect/>
          </a:stretch>
        </p:blipFill>
        <p:spPr bwMode="auto">
          <a:xfrm>
            <a:off x="377825" y="1066800"/>
            <a:ext cx="735965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notes">
            <a:extLst>
              <a:ext uri="{FF2B5EF4-FFF2-40B4-BE49-F238E27FC236}">
                <a16:creationId xmlns:a16="http://schemas.microsoft.com/office/drawing/2014/main" id="{14DD84AC-AF97-824A-908B-7104DB19E68D}"/>
              </a:ext>
            </a:extLst>
          </p:cNvPr>
          <p:cNvSpPr>
            <a:spLocks noChangeArrowheads="1"/>
          </p:cNvSpPr>
          <p:nvPr/>
        </p:nvSpPr>
        <p:spPr bwMode="auto">
          <a:xfrm>
            <a:off x="431800" y="5529263"/>
            <a:ext cx="1130414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baseline="30000" dirty="0">
                <a:cs typeface="Calibri" panose="020F0502020204030204" pitchFamily="34" charset="0"/>
              </a:rPr>
              <a:t>1</a:t>
            </a:r>
            <a:r>
              <a:rPr lang="en-US" altLang="en-US" sz="1000" dirty="0">
                <a:cs typeface="Calibri" panose="020F0502020204030204" pitchFamily="34" charset="0"/>
              </a:rPr>
              <a:t> Assuming all premiums are paid, no post-issue loans, withdrawals, increases or decreases. All guarantees and benefits of the insurance policy are subject to the claims-paying ability of the issuing insurance company.</a:t>
            </a:r>
          </a:p>
          <a:p>
            <a:pPr marL="60325" indent="-60325" eaLnBrk="1" hangingPunct="1"/>
            <a:r>
              <a:rPr lang="en-US" altLang="en-US" sz="1000" baseline="30000" dirty="0">
                <a:cs typeface="Calibri" panose="020F0502020204030204" pitchFamily="34" charset="0"/>
              </a:rPr>
              <a:t>2</a:t>
            </a:r>
            <a:r>
              <a:rPr lang="en-US" altLang="en-US" sz="1000" dirty="0">
                <a:cs typeface="Calibri" panose="020F0502020204030204" pitchFamily="34" charset="0"/>
              </a:rPr>
              <a:t> Assuming the Value Protection Rider is in-force and all requirements are followed.  </a:t>
            </a:r>
            <a:r>
              <a:rPr lang="en-US" altLang="en-US" sz="1000" baseline="30000" dirty="0">
                <a:cs typeface="Calibri" panose="020F0502020204030204" pitchFamily="34" charset="0"/>
              </a:rPr>
              <a:t>3  </a:t>
            </a:r>
            <a:r>
              <a:rPr lang="en-US" altLang="en-US" sz="1000" dirty="0">
                <a:cs typeface="Calibri" panose="020F0502020204030204" pitchFamily="34" charset="0"/>
              </a:rPr>
              <a:t>The LTC Base Value is set at issue and is based on the specified amount of death benefit of the VUL policy. Assuming all premiums are paid, no post-issue loans, withdrawals, increases or decreases. All guarantees and benefits of the insurance policy are subject to the claims-paying ability of the issuing insurance company. </a:t>
            </a:r>
            <a:r>
              <a:rPr lang="en-US" altLang="en-US" sz="1000" baseline="30000" dirty="0">
                <a:cs typeface="Calibri" panose="020F0502020204030204" pitchFamily="34" charset="0"/>
              </a:rPr>
              <a:t>4 </a:t>
            </a:r>
            <a:r>
              <a:rPr lang="en-US" altLang="en-US" sz="1000" dirty="0">
                <a:cs typeface="Calibri" panose="020F0502020204030204" pitchFamily="34" charset="0"/>
              </a:rPr>
              <a:t>Beneficiaries may receive an income tax-free death benefit under IRC Section 101(a)(1).</a:t>
            </a:r>
          </a:p>
        </p:txBody>
      </p:sp>
      <p:sp>
        <p:nvSpPr>
          <p:cNvPr id="11" name="chart disclosure">
            <a:extLst>
              <a:ext uri="{FF2B5EF4-FFF2-40B4-BE49-F238E27FC236}">
                <a16:creationId xmlns:a16="http://schemas.microsoft.com/office/drawing/2014/main" id="{7B9926BF-3849-424F-8265-C6A19D7AE05F}"/>
              </a:ext>
            </a:extLst>
          </p:cNvPr>
          <p:cNvSpPr>
            <a:spLocks noChangeArrowheads="1"/>
          </p:cNvSpPr>
          <p:nvPr/>
        </p:nvSpPr>
        <p:spPr bwMode="auto">
          <a:xfrm>
            <a:off x="433388" y="4760913"/>
            <a:ext cx="9810750" cy="5524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b="1" dirty="0"/>
              <a:t>This hypothetical chart shows how the policy features are designed to work. The data points and timeline are for illustration only, are not guaranteed and do not reflect any past or future performance. If your clients have a 0% return, they will receive their LTC Minimum Guaranteed Benefit as long as their policy is in-force. This is not a representation of what your clients would receive; request a personalized illustration for your clients.</a:t>
            </a:r>
          </a:p>
        </p:txBody>
      </p:sp>
      <p:sp>
        <p:nvSpPr>
          <p:cNvPr id="12" name="side bar callout">
            <a:extLst>
              <a:ext uri="{FF2B5EF4-FFF2-40B4-BE49-F238E27FC236}">
                <a16:creationId xmlns:a16="http://schemas.microsoft.com/office/drawing/2014/main" id="{A13A8125-9DF1-D642-8CA9-DD01F6AFE0EE}"/>
              </a:ext>
            </a:extLst>
          </p:cNvPr>
          <p:cNvSpPr>
            <a:spLocks noChangeArrowheads="1"/>
          </p:cNvSpPr>
          <p:nvPr/>
        </p:nvSpPr>
        <p:spPr bwMode="auto">
          <a:xfrm>
            <a:off x="10372725" y="2417763"/>
            <a:ext cx="1566863"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300" dirty="0">
                <a:solidFill>
                  <a:schemeClr val="accent1"/>
                </a:solidFill>
                <a:latin typeface="Georgia" panose="02040502050405020303" pitchFamily="18" charset="0"/>
              </a:rPr>
              <a:t>Whether or not your clients</a:t>
            </a:r>
            <a:br>
              <a:rPr lang="en-US" altLang="en-US" sz="1300" dirty="0">
                <a:solidFill>
                  <a:schemeClr val="accent1"/>
                </a:solidFill>
                <a:latin typeface="Georgia" panose="02040502050405020303" pitchFamily="18" charset="0"/>
              </a:rPr>
            </a:br>
            <a:r>
              <a:rPr lang="en-US" altLang="en-US" sz="1300" dirty="0">
                <a:solidFill>
                  <a:schemeClr val="accent1"/>
                </a:solidFill>
                <a:latin typeface="Georgia" panose="02040502050405020303" pitchFamily="18" charset="0"/>
              </a:rPr>
              <a:t>need care, their beneficiaries will receive an income tax-free death benefit.</a:t>
            </a:r>
            <a:r>
              <a:rPr lang="en-US" altLang="en-US" sz="1300" baseline="30000" dirty="0">
                <a:solidFill>
                  <a:schemeClr val="accent1"/>
                </a:solidFill>
                <a:latin typeface="Georgia" panose="02040502050405020303" pitchFamily="18" charset="0"/>
              </a:rPr>
              <a:t>4</a:t>
            </a:r>
          </a:p>
        </p:txBody>
      </p:sp>
      <p:sp>
        <p:nvSpPr>
          <p:cNvPr id="13" name="at time of claim">
            <a:extLst>
              <a:ext uri="{FF2B5EF4-FFF2-40B4-BE49-F238E27FC236}">
                <a16:creationId xmlns:a16="http://schemas.microsoft.com/office/drawing/2014/main" id="{1A595E48-261E-AB43-B8D2-068B56732BE9}"/>
              </a:ext>
            </a:extLst>
          </p:cNvPr>
          <p:cNvSpPr txBox="1">
            <a:spLocks noChangeArrowheads="1"/>
          </p:cNvSpPr>
          <p:nvPr/>
        </p:nvSpPr>
        <p:spPr bwMode="auto">
          <a:xfrm>
            <a:off x="7970838" y="1525588"/>
            <a:ext cx="2237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solidFill>
                  <a:schemeClr val="accent1"/>
                </a:solidFill>
                <a:cs typeface="Arial" panose="020B0604020202020204" pitchFamily="34" charset="0"/>
              </a:rPr>
              <a:t>At the time of claim, LTC benefits will be the greatest of:</a:t>
            </a:r>
            <a:r>
              <a:rPr lang="en-US" altLang="en-US" sz="1200" b="1" baseline="30000" dirty="0">
                <a:solidFill>
                  <a:schemeClr val="accent1"/>
                </a:solidFill>
                <a:cs typeface="Arial" panose="020B0604020202020204" pitchFamily="34" charset="0"/>
              </a:rPr>
              <a:t>1</a:t>
            </a:r>
          </a:p>
        </p:txBody>
      </p:sp>
      <p:grpSp>
        <p:nvGrpSpPr>
          <p:cNvPr id="14" name="teal callout">
            <a:extLst>
              <a:ext uri="{FF2B5EF4-FFF2-40B4-BE49-F238E27FC236}">
                <a16:creationId xmlns:a16="http://schemas.microsoft.com/office/drawing/2014/main" id="{2F26EDD8-0D0A-C140-AD2E-90557BC7C9D6}"/>
              </a:ext>
            </a:extLst>
          </p:cNvPr>
          <p:cNvGrpSpPr>
            <a:grpSpLocks/>
          </p:cNvGrpSpPr>
          <p:nvPr/>
        </p:nvGrpSpPr>
        <p:grpSpPr bwMode="auto">
          <a:xfrm>
            <a:off x="7932738" y="2017713"/>
            <a:ext cx="2293937" cy="400050"/>
            <a:chOff x="7948613" y="2198687"/>
            <a:chExt cx="2295326" cy="400050"/>
          </a:xfrm>
        </p:grpSpPr>
        <p:sp>
          <p:nvSpPr>
            <p:cNvPr id="15" name="Rectangle 14">
              <a:extLst>
                <a:ext uri="{FF2B5EF4-FFF2-40B4-BE49-F238E27FC236}">
                  <a16:creationId xmlns:a16="http://schemas.microsoft.com/office/drawing/2014/main" id="{DE49D829-E738-BA4E-B98C-BD9B63D19EBF}"/>
                </a:ext>
              </a:extLst>
            </p:cNvPr>
            <p:cNvSpPr/>
            <p:nvPr/>
          </p:nvSpPr>
          <p:spPr>
            <a:xfrm>
              <a:off x="7948613" y="2198687"/>
              <a:ext cx="2295326" cy="400050"/>
            </a:xfrm>
            <a:prstGeom prst="rect">
              <a:avLst/>
            </a:prstGeom>
            <a:solidFill>
              <a:srgbClr val="00B5B4">
                <a:alpha val="10000"/>
              </a:srgb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TextBox 3">
              <a:extLst>
                <a:ext uri="{FF2B5EF4-FFF2-40B4-BE49-F238E27FC236}">
                  <a16:creationId xmlns:a16="http://schemas.microsoft.com/office/drawing/2014/main" id="{65A73CE7-F322-C748-B37C-188AEF5B8522}"/>
                </a:ext>
              </a:extLst>
            </p:cNvPr>
            <p:cNvSpPr txBox="1">
              <a:spLocks noChangeArrowheads="1"/>
            </p:cNvSpPr>
            <p:nvPr/>
          </p:nvSpPr>
          <p:spPr bwMode="auto">
            <a:xfrm>
              <a:off x="8024267" y="2213907"/>
              <a:ext cx="1957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cs typeface="Arial" panose="020B0604020202020204" pitchFamily="34" charset="0"/>
                </a:rPr>
                <a:t>4x policy Accumulation Value</a:t>
              </a:r>
            </a:p>
            <a:p>
              <a:pPr eaLnBrk="1" hangingPunct="1"/>
              <a:r>
                <a:rPr lang="en-US" altLang="en-US" sz="1200" dirty="0">
                  <a:cs typeface="Arial" panose="020B0604020202020204" pitchFamily="34" charset="0"/>
                </a:rPr>
                <a:t>(LTC Market Value).</a:t>
              </a:r>
            </a:p>
          </p:txBody>
        </p:sp>
      </p:grpSp>
      <p:grpSp>
        <p:nvGrpSpPr>
          <p:cNvPr id="17" name="blue callout">
            <a:extLst>
              <a:ext uri="{FF2B5EF4-FFF2-40B4-BE49-F238E27FC236}">
                <a16:creationId xmlns:a16="http://schemas.microsoft.com/office/drawing/2014/main" id="{88BF1C7C-C0ED-1C43-9B41-1A890D89163A}"/>
              </a:ext>
            </a:extLst>
          </p:cNvPr>
          <p:cNvGrpSpPr>
            <a:grpSpLocks/>
          </p:cNvGrpSpPr>
          <p:nvPr/>
        </p:nvGrpSpPr>
        <p:grpSpPr bwMode="auto">
          <a:xfrm>
            <a:off x="7924800" y="2611438"/>
            <a:ext cx="2301875" cy="922337"/>
            <a:chOff x="7941282" y="2793399"/>
            <a:chExt cx="2302657" cy="921867"/>
          </a:xfrm>
        </p:grpSpPr>
        <p:sp>
          <p:nvSpPr>
            <p:cNvPr id="18" name="Rectangle 17">
              <a:extLst>
                <a:ext uri="{FF2B5EF4-FFF2-40B4-BE49-F238E27FC236}">
                  <a16:creationId xmlns:a16="http://schemas.microsoft.com/office/drawing/2014/main" id="{B9647474-4E7E-1E4F-AD44-202E09297F25}"/>
                </a:ext>
              </a:extLst>
            </p:cNvPr>
            <p:cNvSpPr/>
            <p:nvPr/>
          </p:nvSpPr>
          <p:spPr>
            <a:xfrm>
              <a:off x="7941282" y="2793399"/>
              <a:ext cx="2302657" cy="921867"/>
            </a:xfrm>
            <a:prstGeom prst="rect">
              <a:avLst/>
            </a:prstGeom>
            <a:solidFill>
              <a:srgbClr val="224F8B">
                <a:alpha val="10000"/>
              </a:srgb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TextBox 12">
              <a:extLst>
                <a:ext uri="{FF2B5EF4-FFF2-40B4-BE49-F238E27FC236}">
                  <a16:creationId xmlns:a16="http://schemas.microsoft.com/office/drawing/2014/main" id="{82E03537-C427-404A-8954-DA208B5B11DC}"/>
                </a:ext>
              </a:extLst>
            </p:cNvPr>
            <p:cNvSpPr txBox="1">
              <a:spLocks noChangeArrowheads="1"/>
            </p:cNvSpPr>
            <p:nvPr/>
          </p:nvSpPr>
          <p:spPr bwMode="auto">
            <a:xfrm>
              <a:off x="8024265" y="2885000"/>
              <a:ext cx="20341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cs typeface="Arial" panose="020B0604020202020204" pitchFamily="34" charset="0"/>
                </a:rPr>
                <a:t>2.5x policy anniversary Accumulation Value,</a:t>
              </a:r>
            </a:p>
            <a:p>
              <a:pPr eaLnBrk="1" hangingPunct="1"/>
              <a:r>
                <a:rPr lang="en-US" altLang="en-US" sz="1200" dirty="0">
                  <a:cs typeface="Arial" panose="020B0604020202020204" pitchFamily="34" charset="0"/>
                </a:rPr>
                <a:t>which automatically locks in annually (LTC Protected Value).</a:t>
              </a:r>
              <a:r>
                <a:rPr lang="en-US" altLang="en-US" sz="1200" baseline="30000" dirty="0">
                  <a:cs typeface="Arial" panose="020B0604020202020204" pitchFamily="34" charset="0"/>
                </a:rPr>
                <a:t>2</a:t>
              </a:r>
            </a:p>
          </p:txBody>
        </p:sp>
      </p:grpSp>
      <p:grpSp>
        <p:nvGrpSpPr>
          <p:cNvPr id="20" name="grey callout">
            <a:extLst>
              <a:ext uri="{FF2B5EF4-FFF2-40B4-BE49-F238E27FC236}">
                <a16:creationId xmlns:a16="http://schemas.microsoft.com/office/drawing/2014/main" id="{99DA6F03-2A93-954B-8462-FF50E5F7223C}"/>
              </a:ext>
            </a:extLst>
          </p:cNvPr>
          <p:cNvGrpSpPr>
            <a:grpSpLocks/>
          </p:cNvGrpSpPr>
          <p:nvPr/>
        </p:nvGrpSpPr>
        <p:grpSpPr bwMode="auto">
          <a:xfrm>
            <a:off x="7924800" y="3748088"/>
            <a:ext cx="2346325" cy="657225"/>
            <a:chOff x="7941282" y="3930183"/>
            <a:chExt cx="2345717" cy="656596"/>
          </a:xfrm>
        </p:grpSpPr>
        <p:sp>
          <p:nvSpPr>
            <p:cNvPr id="21" name="Rectangle 20">
              <a:extLst>
                <a:ext uri="{FF2B5EF4-FFF2-40B4-BE49-F238E27FC236}">
                  <a16:creationId xmlns:a16="http://schemas.microsoft.com/office/drawing/2014/main" id="{022A5ED2-D53C-444A-9BEC-F33E458F2D99}"/>
                </a:ext>
              </a:extLst>
            </p:cNvPr>
            <p:cNvSpPr/>
            <p:nvPr/>
          </p:nvSpPr>
          <p:spPr>
            <a:xfrm>
              <a:off x="7941282" y="3930183"/>
              <a:ext cx="2345717" cy="656596"/>
            </a:xfrm>
            <a:prstGeom prst="rect">
              <a:avLst/>
            </a:prstGeom>
            <a:solidFill>
              <a:schemeClr val="accent6">
                <a:alpha val="10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TextBox 14">
              <a:extLst>
                <a:ext uri="{FF2B5EF4-FFF2-40B4-BE49-F238E27FC236}">
                  <a16:creationId xmlns:a16="http://schemas.microsoft.com/office/drawing/2014/main" id="{9D8832E4-32F1-EF48-866F-66F298537D45}"/>
                </a:ext>
              </a:extLst>
            </p:cNvPr>
            <p:cNvSpPr txBox="1">
              <a:spLocks noChangeArrowheads="1"/>
            </p:cNvSpPr>
            <p:nvPr/>
          </p:nvSpPr>
          <p:spPr bwMode="auto">
            <a:xfrm>
              <a:off x="8004477" y="3978772"/>
              <a:ext cx="22193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cs typeface="Arial" panose="020B0604020202020204" pitchFamily="34" charset="0"/>
                </a:rPr>
                <a:t>3-year initial minimum guaranteed </a:t>
              </a:r>
              <a:r>
                <a:rPr lang="en-US" altLang="en-US" sz="1200" dirty="0">
                  <a:cs typeface="Arial" panose="020B0604020202020204" pitchFamily="34" charset="0"/>
                </a:rPr>
                <a:t>long-term care benefit (LTC Base Value).</a:t>
              </a:r>
              <a:r>
                <a:rPr lang="en-US" altLang="en-US" sz="1200" baseline="30000" dirty="0">
                  <a:cs typeface="Arial" panose="020B0604020202020204" pitchFamily="34" charset="0"/>
                </a:rPr>
                <a:t>3</a:t>
              </a:r>
            </a:p>
          </p:txBody>
        </p:sp>
      </p:grpSp>
      <p:pic>
        <p:nvPicPr>
          <p:cNvPr id="23" name="dark teal line">
            <a:extLst>
              <a:ext uri="{FF2B5EF4-FFF2-40B4-BE49-F238E27FC236}">
                <a16:creationId xmlns:a16="http://schemas.microsoft.com/office/drawing/2014/main" id="{34CF68C6-9872-584E-A550-6360A65FFD4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t="25186" r="2609" b="20584"/>
          <a:stretch>
            <a:fillRect/>
          </a:stretch>
        </p:blipFill>
        <p:spPr bwMode="auto">
          <a:xfrm>
            <a:off x="374650" y="2032000"/>
            <a:ext cx="73596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shading">
            <a:extLst>
              <a:ext uri="{FF2B5EF4-FFF2-40B4-BE49-F238E27FC236}">
                <a16:creationId xmlns:a16="http://schemas.microsoft.com/office/drawing/2014/main" id="{EB096E43-D5D9-A446-8250-B24AB99E3A83}"/>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t="25185" r="2609" b="22623"/>
          <a:stretch>
            <a:fillRect/>
          </a:stretch>
        </p:blipFill>
        <p:spPr bwMode="auto">
          <a:xfrm>
            <a:off x="374650" y="2032000"/>
            <a:ext cx="735965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grey chart callout">
            <a:extLst>
              <a:ext uri="{FF2B5EF4-FFF2-40B4-BE49-F238E27FC236}">
                <a16:creationId xmlns:a16="http://schemas.microsoft.com/office/drawing/2014/main" id="{03B64D5E-177E-6746-B9CE-CB36C1CA99D7}"/>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r="2570"/>
          <a:stretch>
            <a:fillRect/>
          </a:stretch>
        </p:blipFill>
        <p:spPr bwMode="auto">
          <a:xfrm>
            <a:off x="377825" y="1066800"/>
            <a:ext cx="735965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blue chart callout">
            <a:extLst>
              <a:ext uri="{FF2B5EF4-FFF2-40B4-BE49-F238E27FC236}">
                <a16:creationId xmlns:a16="http://schemas.microsoft.com/office/drawing/2014/main" id="{6833A1D3-C5A2-6B4E-B587-49B57F91EEDC}"/>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l="38374" r="2570" b="6184"/>
          <a:stretch>
            <a:fillRect/>
          </a:stretch>
        </p:blipFill>
        <p:spPr bwMode="auto">
          <a:xfrm>
            <a:off x="3276600" y="1066800"/>
            <a:ext cx="44608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teal chart callout">
            <a:extLst>
              <a:ext uri="{FF2B5EF4-FFF2-40B4-BE49-F238E27FC236}">
                <a16:creationId xmlns:a16="http://schemas.microsoft.com/office/drawing/2014/main" id="{213D54CB-1061-FF4F-A82F-498CBD8CB8F0}"/>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689725" y="1066800"/>
            <a:ext cx="1047750"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07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2000"/>
                                        <p:tgtEl>
                                          <p:spTgt spid="6"/>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2000"/>
                                        <p:tgtEl>
                                          <p:spTgt spid="8"/>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2000"/>
                                        <p:tgtEl>
                                          <p:spTgt spid="7"/>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2000"/>
                                        <p:tgtEl>
                                          <p:spTgt spid="23"/>
                                        </p:tgtEl>
                                      </p:cBhvr>
                                    </p:animEffect>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68418-BC01-7948-9577-B817CCCB8469}"/>
              </a:ext>
            </a:extLst>
          </p:cNvPr>
          <p:cNvSpPr>
            <a:spLocks noGrp="1"/>
          </p:cNvSpPr>
          <p:nvPr>
            <p:ph type="title"/>
          </p:nvPr>
        </p:nvSpPr>
        <p:spPr/>
        <p:txBody>
          <a:bodyPr/>
          <a:lstStyle/>
          <a:p>
            <a:r>
              <a:rPr lang="en-US" dirty="0"/>
              <a:t>Hypothetical client</a:t>
            </a:r>
          </a:p>
        </p:txBody>
      </p:sp>
      <p:sp>
        <p:nvSpPr>
          <p:cNvPr id="4" name="Text Placeholder 1">
            <a:extLst>
              <a:ext uri="{FF2B5EF4-FFF2-40B4-BE49-F238E27FC236}">
                <a16:creationId xmlns:a16="http://schemas.microsoft.com/office/drawing/2014/main" id="{B37E6170-1D5F-FA4B-81C5-396C714111CC}"/>
              </a:ext>
            </a:extLst>
          </p:cNvPr>
          <p:cNvSpPr txBox="1">
            <a:spLocks/>
          </p:cNvSpPr>
          <p:nvPr/>
        </p:nvSpPr>
        <p:spPr>
          <a:xfrm>
            <a:off x="4951413" y="2267193"/>
            <a:ext cx="6097587" cy="2971800"/>
          </a:xfrm>
          <a:prstGeom prst="rect">
            <a:avLst/>
          </a:prstGeom>
        </p:spPr>
        <p:txBody>
          <a:bodyPr rtlCol="0">
            <a:noAutofit/>
          </a:bodyPr>
          <a:lst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dirty="0"/>
              <a:t>55, male, married, good health</a:t>
            </a:r>
          </a:p>
          <a:p>
            <a:pPr marL="0" indent="0">
              <a:buNone/>
              <a:defRPr/>
            </a:pPr>
            <a:r>
              <a:rPr lang="en-US" dirty="0"/>
              <a:t>Premiums: $10,000 per year for 10 years ($100,000 total)</a:t>
            </a:r>
          </a:p>
          <a:p>
            <a:pPr marL="0" indent="0">
              <a:buNone/>
              <a:defRPr/>
            </a:pPr>
            <a:r>
              <a:rPr lang="en-US" dirty="0"/>
              <a:t>Fund allocation: 80% in LVIP SSGA S&amp;P 500 Index Fund; 20% in LVIP Delaware Bond Fund</a:t>
            </a:r>
          </a:p>
          <a:p>
            <a:pPr marL="0" indent="0">
              <a:buNone/>
              <a:defRPr/>
            </a:pPr>
            <a:r>
              <a:rPr lang="en-US" dirty="0"/>
              <a:t>Historical period from 2001 to 2021</a:t>
            </a:r>
          </a:p>
          <a:p>
            <a:pPr marL="0" indent="0">
              <a:buNone/>
              <a:defRPr/>
            </a:pPr>
            <a:r>
              <a:rPr lang="en-US" dirty="0"/>
              <a:t>Net worth of $1M in nonqualified assets with his financial professional and $2M in his company’s 401(k)</a:t>
            </a:r>
          </a:p>
          <a:p>
            <a:pPr marL="0" indent="0">
              <a:buNone/>
              <a:defRPr/>
            </a:pPr>
            <a:r>
              <a:rPr lang="en-US" dirty="0"/>
              <a:t>Concerned about the tax impact of funding a potential long-term care event out of his investable assets </a:t>
            </a:r>
          </a:p>
          <a:p>
            <a:pPr marL="0" indent="0">
              <a:buNone/>
              <a:defRPr/>
            </a:pPr>
            <a:endParaRPr lang="en-US" dirty="0"/>
          </a:p>
        </p:txBody>
      </p:sp>
      <p:sp>
        <p:nvSpPr>
          <p:cNvPr id="5" name="Text Placeholder 4">
            <a:extLst>
              <a:ext uri="{FF2B5EF4-FFF2-40B4-BE49-F238E27FC236}">
                <a16:creationId xmlns:a16="http://schemas.microsoft.com/office/drawing/2014/main" id="{A0DB8680-6280-BF42-9E40-F457B125EE7F}"/>
              </a:ext>
            </a:extLst>
          </p:cNvPr>
          <p:cNvSpPr txBox="1">
            <a:spLocks noChangeArrowheads="1"/>
          </p:cNvSpPr>
          <p:nvPr/>
        </p:nvSpPr>
        <p:spPr>
          <a:xfrm>
            <a:off x="4953000" y="1581150"/>
            <a:ext cx="5430838" cy="523220"/>
          </a:xfrm>
          <a:prstGeom prst="rect">
            <a:avLst/>
          </a:prstGeom>
        </p:spPr>
        <p:txBody>
          <a:bodyPr>
            <a:spAutoFit/>
          </a:bodyPr>
          <a:lst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ct val="0"/>
              </a:spcAft>
              <a:buNone/>
            </a:pPr>
            <a:r>
              <a:rPr lang="en-US" altLang="en-US" sz="2800" dirty="0">
                <a:solidFill>
                  <a:schemeClr val="accent1"/>
                </a:solidFill>
                <a:latin typeface="Georgia" panose="02040502050405020303" pitchFamily="18" charset="0"/>
              </a:rPr>
              <a:t>Meet Jim</a:t>
            </a:r>
          </a:p>
        </p:txBody>
      </p:sp>
      <p:pic>
        <p:nvPicPr>
          <p:cNvPr id="6" name="Picture 12">
            <a:extLst>
              <a:ext uri="{FF2B5EF4-FFF2-40B4-BE49-F238E27FC236}">
                <a16:creationId xmlns:a16="http://schemas.microsoft.com/office/drawing/2014/main" id="{49C6561B-BCD7-F247-8BE5-3F76FD57A8DE}"/>
              </a:ext>
            </a:extLst>
          </p:cNvP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7700" y="1562100"/>
            <a:ext cx="3733800" cy="373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72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9AD461-2663-474B-9107-37AAF4E99704}"/>
              </a:ext>
            </a:extLst>
          </p:cNvPr>
          <p:cNvSpPr>
            <a:spLocks noGrp="1"/>
          </p:cNvSpPr>
          <p:nvPr>
            <p:ph type="title"/>
          </p:nvPr>
        </p:nvSpPr>
        <p:spPr/>
        <p:txBody>
          <a:bodyPr/>
          <a:lstStyle/>
          <a:p>
            <a:r>
              <a:rPr lang="en-US" dirty="0"/>
              <a:t>Agenda</a:t>
            </a:r>
          </a:p>
        </p:txBody>
      </p:sp>
      <p:sp>
        <p:nvSpPr>
          <p:cNvPr id="7" name="Text Placeholder 13">
            <a:extLst>
              <a:ext uri="{FF2B5EF4-FFF2-40B4-BE49-F238E27FC236}">
                <a16:creationId xmlns:a16="http://schemas.microsoft.com/office/drawing/2014/main" id="{DF7489FE-DDDF-DF49-8CDD-C82C7DB39FE6}"/>
              </a:ext>
            </a:extLst>
          </p:cNvPr>
          <p:cNvSpPr txBox="1">
            <a:spLocks/>
          </p:cNvSpPr>
          <p:nvPr/>
        </p:nvSpPr>
        <p:spPr>
          <a:xfrm>
            <a:off x="6172200" y="2133600"/>
            <a:ext cx="2433637" cy="2151063"/>
          </a:xfrm>
          <a:prstGeom prst="rect">
            <a:avLst/>
          </a:prstGeom>
          <a:solidFill>
            <a:schemeClr val="accent3"/>
          </a:solidFill>
          <a:ln>
            <a:noFill/>
          </a:ln>
        </p:spPr>
        <p:txBody>
          <a:bodyPr anchor="ctr"/>
          <a:lst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ct val="0"/>
              </a:spcAft>
              <a:buNone/>
            </a:pPr>
            <a:r>
              <a:rPr lang="en-US" altLang="en-US" sz="1800" b="1" dirty="0">
                <a:solidFill>
                  <a:schemeClr val="bg1"/>
                </a:solidFill>
              </a:rPr>
              <a:t>WHY</a:t>
            </a:r>
            <a:r>
              <a:rPr lang="en-US" altLang="en-US" sz="1800" dirty="0">
                <a:solidFill>
                  <a:schemeClr val="bg1"/>
                </a:solidFill>
              </a:rPr>
              <a:t> Lincoln </a:t>
            </a:r>
            <a:r>
              <a:rPr lang="en-US" altLang="en-US" sz="1800" i="1" dirty="0">
                <a:solidFill>
                  <a:schemeClr val="bg1"/>
                </a:solidFill>
              </a:rPr>
              <a:t>MoneyGuard® </a:t>
            </a:r>
            <a:r>
              <a:rPr lang="en-US" altLang="en-US" sz="1800" dirty="0">
                <a:solidFill>
                  <a:schemeClr val="bg1"/>
                </a:solidFill>
              </a:rPr>
              <a:t>solutions</a:t>
            </a:r>
          </a:p>
        </p:txBody>
      </p:sp>
      <p:sp>
        <p:nvSpPr>
          <p:cNvPr id="8" name="Text Placeholder 9">
            <a:extLst>
              <a:ext uri="{FF2B5EF4-FFF2-40B4-BE49-F238E27FC236}">
                <a16:creationId xmlns:a16="http://schemas.microsoft.com/office/drawing/2014/main" id="{5A88FDD2-01BE-8C44-B79E-9631F686B6F9}"/>
              </a:ext>
            </a:extLst>
          </p:cNvPr>
          <p:cNvSpPr txBox="1">
            <a:spLocks/>
          </p:cNvSpPr>
          <p:nvPr/>
        </p:nvSpPr>
        <p:spPr bwMode="auto">
          <a:xfrm>
            <a:off x="865506" y="2133600"/>
            <a:ext cx="2433637" cy="2151063"/>
          </a:xfrm>
          <a:prstGeom prst="rect">
            <a:avLst/>
          </a:prstGeom>
          <a:solidFill>
            <a:srgbClr val="1A9698"/>
          </a:solidFill>
          <a:ln>
            <a:noFill/>
          </a:ln>
        </p:spPr>
        <p:txBody>
          <a:bodyPr lIns="0" tIns="0" rIns="0" bIns="0" anchor="ctr"/>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eaLnBrk="1" hangingPunct="1">
              <a:buFont typeface="Arial" panose="020B0604020202020204" pitchFamily="34" charset="0"/>
              <a:buNone/>
              <a:defRPr/>
            </a:pPr>
            <a:r>
              <a:rPr lang="en-US" altLang="en-US" sz="1800" b="1" dirty="0">
                <a:solidFill>
                  <a:schemeClr val="bg1"/>
                </a:solidFill>
              </a:rPr>
              <a:t>WHY </a:t>
            </a:r>
            <a:r>
              <a:rPr lang="en-US" altLang="en-US" sz="1800" dirty="0">
                <a:solidFill>
                  <a:schemeClr val="bg1"/>
                </a:solidFill>
              </a:rPr>
              <a:t>plan for </a:t>
            </a:r>
            <a:br>
              <a:rPr lang="en-US" altLang="en-US" sz="1800" dirty="0">
                <a:solidFill>
                  <a:schemeClr val="bg1"/>
                </a:solidFill>
              </a:rPr>
            </a:br>
            <a:r>
              <a:rPr lang="en-US" altLang="en-US" sz="1800" dirty="0">
                <a:solidFill>
                  <a:schemeClr val="bg1"/>
                </a:solidFill>
              </a:rPr>
              <a:t>LTC expenses</a:t>
            </a:r>
          </a:p>
        </p:txBody>
      </p:sp>
      <p:sp>
        <p:nvSpPr>
          <p:cNvPr id="9" name="Text Placeholder 11">
            <a:extLst>
              <a:ext uri="{FF2B5EF4-FFF2-40B4-BE49-F238E27FC236}">
                <a16:creationId xmlns:a16="http://schemas.microsoft.com/office/drawing/2014/main" id="{A0D3AB37-A3A1-3345-944D-71DC54A39035}"/>
              </a:ext>
            </a:extLst>
          </p:cNvPr>
          <p:cNvSpPr txBox="1">
            <a:spLocks noChangeArrowheads="1"/>
          </p:cNvSpPr>
          <p:nvPr/>
        </p:nvSpPr>
        <p:spPr bwMode="auto">
          <a:xfrm>
            <a:off x="3531553" y="2133600"/>
            <a:ext cx="2433637" cy="2151063"/>
          </a:xfrm>
          <a:prstGeom prst="rect">
            <a:avLst/>
          </a:prstGeom>
          <a:solidFill>
            <a:srgbClr val="1673AF"/>
          </a:solidFill>
          <a:ln>
            <a:noFill/>
          </a:ln>
        </p:spPr>
        <p:txBody>
          <a:bodyPr lIns="0" tIns="0" rIns="0" bIns="0" anchor="ctr"/>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eaLnBrk="1" hangingPunct="1">
              <a:buFont typeface="Arial" panose="020B0604020202020204" pitchFamily="34" charset="0"/>
              <a:buNone/>
            </a:pPr>
            <a:r>
              <a:rPr lang="en-US" altLang="en-US" sz="1800" b="1" dirty="0">
                <a:solidFill>
                  <a:schemeClr val="bg1"/>
                </a:solidFill>
              </a:rPr>
              <a:t>HOW</a:t>
            </a:r>
            <a:r>
              <a:rPr lang="en-US" altLang="en-US" sz="1800" dirty="0">
                <a:solidFill>
                  <a:schemeClr val="bg1"/>
                </a:solidFill>
              </a:rPr>
              <a:t> to have </a:t>
            </a:r>
            <a:br>
              <a:rPr lang="en-US" altLang="en-US" sz="1800" dirty="0">
                <a:solidFill>
                  <a:schemeClr val="bg1"/>
                </a:solidFill>
              </a:rPr>
            </a:br>
            <a:r>
              <a:rPr lang="en-US" altLang="en-US" sz="1800" dirty="0">
                <a:solidFill>
                  <a:schemeClr val="bg1"/>
                </a:solidFill>
              </a:rPr>
              <a:t>the conversation</a:t>
            </a:r>
          </a:p>
        </p:txBody>
      </p:sp>
      <p:sp>
        <p:nvSpPr>
          <p:cNvPr id="10" name="Text Placeholder 13">
            <a:extLst>
              <a:ext uri="{FF2B5EF4-FFF2-40B4-BE49-F238E27FC236}">
                <a16:creationId xmlns:a16="http://schemas.microsoft.com/office/drawing/2014/main" id="{0C6FF6CF-E6C0-9741-9704-D5D8AF94EAFA}"/>
              </a:ext>
            </a:extLst>
          </p:cNvPr>
          <p:cNvSpPr txBox="1">
            <a:spLocks/>
          </p:cNvSpPr>
          <p:nvPr/>
        </p:nvSpPr>
        <p:spPr bwMode="auto">
          <a:xfrm>
            <a:off x="8812847" y="2133600"/>
            <a:ext cx="2433637" cy="2151063"/>
          </a:xfrm>
          <a:prstGeom prst="rect">
            <a:avLst/>
          </a:prstGeom>
          <a:solidFill>
            <a:schemeClr val="accent1"/>
          </a:solidFill>
          <a:ln>
            <a:noFill/>
          </a:ln>
        </p:spPr>
        <p:txBody>
          <a:bodyPr vert="horz" wrap="square" lIns="0" tIns="0" rIns="0" bIns="0" numCol="1" anchor="ctr" anchorCtr="0" compatLnSpc="1">
            <a:prstTxWarp prst="textNoShape">
              <a:avLst/>
            </a:prstTxWarp>
          </a:bodyPr>
          <a:lstStyle>
            <a:lvl1pPr marL="0" indent="0" algn="ctr" rtl="0" fontAlgn="base">
              <a:spcBef>
                <a:spcPct val="0"/>
              </a:spcBef>
              <a:spcAft>
                <a:spcPts val="0"/>
              </a:spcAft>
              <a:buClr>
                <a:schemeClr val="accent1"/>
              </a:buClr>
              <a:buFont typeface="Wingdings" pitchFamily="2" charset="2"/>
              <a:buNone/>
              <a:defRPr sz="1000" b="0" kern="400">
                <a:solidFill>
                  <a:schemeClr val="tx1"/>
                </a:solidFill>
                <a:latin typeface="+mn-lt"/>
                <a:ea typeface="+mn-ea"/>
                <a:cs typeface="Arial" panose="020B0604020202020204" pitchFamily="34" charset="0"/>
              </a:defRPr>
            </a:lvl1pPr>
            <a:lvl2pPr marL="365125" indent="-182563" algn="l" rtl="0" fontAlgn="base">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fontAlgn="base">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spcAft>
                <a:spcPct val="0"/>
              </a:spcAft>
            </a:pPr>
            <a:r>
              <a:rPr lang="en-US" altLang="en-US" sz="1800" b="1" dirty="0">
                <a:solidFill>
                  <a:schemeClr val="bg1"/>
                </a:solidFill>
              </a:rPr>
              <a:t>WHY</a:t>
            </a:r>
            <a:r>
              <a:rPr lang="en-US" altLang="en-US" sz="1800" dirty="0">
                <a:solidFill>
                  <a:schemeClr val="bg1"/>
                </a:solidFill>
              </a:rPr>
              <a:t> Lincoln</a:t>
            </a:r>
          </a:p>
        </p:txBody>
      </p:sp>
    </p:spTree>
    <p:extLst>
      <p:ext uri="{BB962C8B-B14F-4D97-AF65-F5344CB8AC3E}">
        <p14:creationId xmlns:p14="http://schemas.microsoft.com/office/powerpoint/2010/main" val="905086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Chart 57">
            <a:extLst>
              <a:ext uri="{FF2B5EF4-FFF2-40B4-BE49-F238E27FC236}">
                <a16:creationId xmlns:a16="http://schemas.microsoft.com/office/drawing/2014/main" id="{70F1EA16-9C09-F608-9752-9AD82FA9CAFB}"/>
              </a:ext>
            </a:extLst>
          </p:cNvPr>
          <p:cNvGraphicFramePr>
            <a:graphicFrameLocks/>
          </p:cNvGraphicFramePr>
          <p:nvPr>
            <p:extLst>
              <p:ext uri="{D42A27DB-BD31-4B8C-83A1-F6EECF244321}">
                <p14:modId xmlns:p14="http://schemas.microsoft.com/office/powerpoint/2010/main" val="3049652614"/>
              </p:ext>
            </p:extLst>
          </p:nvPr>
        </p:nvGraphicFramePr>
        <p:xfrm>
          <a:off x="458814" y="1625167"/>
          <a:ext cx="7043801" cy="3116027"/>
        </p:xfrm>
        <a:graphic>
          <a:graphicData uri="http://schemas.openxmlformats.org/drawingml/2006/chart">
            <c:chart xmlns:c="http://schemas.openxmlformats.org/drawingml/2006/chart" xmlns:r="http://schemas.openxmlformats.org/officeDocument/2006/relationships" r:id="rId3"/>
          </a:graphicData>
        </a:graphic>
      </p:graphicFrame>
      <p:pic>
        <p:nvPicPr>
          <p:cNvPr id="49" name="Picture 48">
            <a:extLst>
              <a:ext uri="{FF2B5EF4-FFF2-40B4-BE49-F238E27FC236}">
                <a16:creationId xmlns:a16="http://schemas.microsoft.com/office/drawing/2014/main" id="{92FBD050-B096-6742-BF08-CE896EFD6E1F}"/>
              </a:ext>
            </a:extLst>
          </p:cNvPr>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t="43144"/>
          <a:stretch/>
        </p:blipFill>
        <p:spPr>
          <a:xfrm>
            <a:off x="1283826" y="3815430"/>
            <a:ext cx="6163110" cy="996419"/>
          </a:xfrm>
          <a:prstGeom prst="rect">
            <a:avLst/>
          </a:prstGeom>
        </p:spPr>
      </p:pic>
      <p:sp>
        <p:nvSpPr>
          <p:cNvPr id="2" name="Title 1">
            <a:extLst>
              <a:ext uri="{FF2B5EF4-FFF2-40B4-BE49-F238E27FC236}">
                <a16:creationId xmlns:a16="http://schemas.microsoft.com/office/drawing/2014/main" id="{E1A435C0-F609-1A44-AE3C-8560B527B8BD}"/>
              </a:ext>
            </a:extLst>
          </p:cNvPr>
          <p:cNvSpPr>
            <a:spLocks noGrp="1"/>
          </p:cNvSpPr>
          <p:nvPr>
            <p:ph type="title"/>
          </p:nvPr>
        </p:nvSpPr>
        <p:spPr/>
        <p:txBody>
          <a:bodyPr/>
          <a:lstStyle/>
          <a:p>
            <a:r>
              <a:rPr lang="en-US" dirty="0"/>
              <a:t>Hypothetical example using historical values</a:t>
            </a:r>
          </a:p>
        </p:txBody>
      </p:sp>
      <p:sp>
        <p:nvSpPr>
          <p:cNvPr id="3" name="Text Placeholder 2">
            <a:extLst>
              <a:ext uri="{FF2B5EF4-FFF2-40B4-BE49-F238E27FC236}">
                <a16:creationId xmlns:a16="http://schemas.microsoft.com/office/drawing/2014/main" id="{8AA673A6-6FC7-F74E-A270-955D650279DC}"/>
              </a:ext>
            </a:extLst>
          </p:cNvPr>
          <p:cNvSpPr>
            <a:spLocks noGrp="1"/>
          </p:cNvSpPr>
          <p:nvPr>
            <p:ph type="body" sz="quarter" idx="10"/>
          </p:nvPr>
        </p:nvSpPr>
        <p:spPr/>
        <p:txBody>
          <a:bodyPr/>
          <a:lstStyle/>
          <a:p>
            <a:r>
              <a:rPr lang="en-US" dirty="0"/>
              <a:t>80% in LVIP SSGA S&amp;P 500 Index; 20% in LVIP Delaware Bond </a:t>
            </a:r>
          </a:p>
          <a:p>
            <a:endParaRPr lang="en-US" dirty="0"/>
          </a:p>
          <a:p>
            <a:endParaRPr lang="en-US" dirty="0"/>
          </a:p>
        </p:txBody>
      </p:sp>
      <p:sp>
        <p:nvSpPr>
          <p:cNvPr id="4" name="Rectangle 3">
            <a:extLst>
              <a:ext uri="{FF2B5EF4-FFF2-40B4-BE49-F238E27FC236}">
                <a16:creationId xmlns:a16="http://schemas.microsoft.com/office/drawing/2014/main" id="{B35BF793-79CA-EF40-8983-10266BB3C507}"/>
              </a:ext>
            </a:extLst>
          </p:cNvPr>
          <p:cNvSpPr/>
          <p:nvPr/>
        </p:nvSpPr>
        <p:spPr>
          <a:xfrm>
            <a:off x="520446" y="5111484"/>
            <a:ext cx="11151108" cy="1261884"/>
          </a:xfrm>
          <a:prstGeom prst="rect">
            <a:avLst/>
          </a:prstGeom>
        </p:spPr>
        <p:txBody>
          <a:bodyPr wrap="square" anchor="b">
            <a:spAutoFit/>
          </a:bodyPr>
          <a:lstStyle/>
          <a:p>
            <a:r>
              <a:rPr lang="en-US" sz="800" b="1" dirty="0"/>
              <a:t>Quoted performance data represents past performance. Current performance may be lower or higher than the performance data quoted. Please keep in mind that double-digit and triple-digit returns are highly unusual and cannot be sustained. Investors should also be aware that some returns were primarily achieved during favorable market conditions. Return and principal value may fluctuate so when withdrawn it may be worth more or less than the original cost. Past performance is no guarantee of future results.</a:t>
            </a:r>
          </a:p>
          <a:p>
            <a:endParaRPr lang="en-US" sz="400" b="1" dirty="0"/>
          </a:p>
          <a:p>
            <a:r>
              <a:rPr lang="en-US" sz="800" dirty="0"/>
              <a:t>This scenario is purely hypothetical as </a:t>
            </a:r>
            <a:r>
              <a:rPr lang="en-US" sz="800" i="1" dirty="0"/>
              <a:t>MoneyGuard Market Advantage</a:t>
            </a:r>
            <a:r>
              <a:rPr lang="en-US" sz="800" i="1" baseline="30000" dirty="0">
                <a:latin typeface="Times New Roman" panose="02020603050405020304" pitchFamily="18" charset="0"/>
                <a:cs typeface="Times New Roman" panose="02020603050405020304" pitchFamily="18" charset="0"/>
              </a:rPr>
              <a:t>®</a:t>
            </a:r>
            <a:r>
              <a:rPr lang="en-US" sz="800" dirty="0"/>
              <a:t> did not exist for most of the period illustrated. The purpose is to show how the actual performance might impact death benefit and Long-Term Care Benefit Rider values through the policy.</a:t>
            </a:r>
          </a:p>
          <a:p>
            <a:endParaRPr lang="en-US" sz="400" dirty="0"/>
          </a:p>
          <a:p>
            <a:r>
              <a:rPr lang="en-US" sz="800" dirty="0">
                <a:cs typeface="Arial" panose="020B0604020202020204" pitchFamily="34" charset="0"/>
              </a:rPr>
              <a:t>Assumptions: Male, age 55, couples discount, $10,000 annual premium paid for 10 years. Assumed historical returns from 2001 through 2021 with 80% allocated to the </a:t>
            </a:r>
            <a:r>
              <a:rPr lang="en-US" sz="800" dirty="0"/>
              <a:t>LVIP SSGA S&amp;P 500 Index</a:t>
            </a:r>
            <a:r>
              <a:rPr lang="en-US" sz="800" dirty="0">
                <a:cs typeface="Arial" panose="020B0604020202020204" pitchFamily="34" charset="0"/>
              </a:rPr>
              <a:t> Fund with a current management fee of 23bps and 20% to the </a:t>
            </a:r>
            <a:r>
              <a:rPr lang="en-US" sz="800" dirty="0"/>
              <a:t>LVIP Delaware Bond Fund with a current management fee of 37bps</a:t>
            </a:r>
            <a:r>
              <a:rPr lang="en-US" sz="800" dirty="0">
                <a:cs typeface="Arial" panose="020B0604020202020204" pitchFamily="34" charset="0"/>
              </a:rPr>
              <a:t>. At 0% rate of return with guaranteed charges age 75 benefits would be: Market Value of $34,529; Protected Value of $131,260; Base Value of $204,101; Death Benefit of $136,067.</a:t>
            </a:r>
          </a:p>
          <a:p>
            <a:endParaRPr lang="en-US" sz="400" dirty="0">
              <a:cs typeface="Arial" panose="020B0604020202020204" pitchFamily="34" charset="0"/>
            </a:endParaRPr>
          </a:p>
          <a:p>
            <a:r>
              <a:rPr lang="en-US" sz="800" b="1" dirty="0"/>
              <a:t>Please note: </a:t>
            </a:r>
            <a:r>
              <a:rPr lang="en-US" sz="800" dirty="0"/>
              <a:t>There are three Tiers of Funds that you can allocate funds to: </a:t>
            </a:r>
            <a:r>
              <a:rPr lang="en-US" sz="800" b="1" dirty="0"/>
              <a:t>Tier 1 </a:t>
            </a:r>
            <a:r>
              <a:rPr lang="en-US" sz="800" dirty="0"/>
              <a:t>– Investment options include a Fixed Account and Bond Funds; </a:t>
            </a:r>
            <a:r>
              <a:rPr lang="en-US" sz="800" b="1" dirty="0"/>
              <a:t>Tier 2 </a:t>
            </a:r>
            <a:r>
              <a:rPr lang="en-US" sz="800" dirty="0"/>
              <a:t>– Investment options include Blended (Equity/Bond) Funds, Asset Allocation Funds, and Target Date Funds; </a:t>
            </a:r>
            <a:br>
              <a:rPr lang="en-US" sz="800" dirty="0"/>
            </a:br>
            <a:r>
              <a:rPr lang="en-US" sz="800" b="1" dirty="0"/>
              <a:t>Tier 3</a:t>
            </a:r>
            <a:r>
              <a:rPr lang="en-US" sz="800" dirty="0"/>
              <a:t> – Investment options include Equity Funds. If any money is allocated to </a:t>
            </a:r>
            <a:r>
              <a:rPr lang="en-US" sz="800" b="1" dirty="0"/>
              <a:t>Tier 3</a:t>
            </a:r>
            <a:r>
              <a:rPr lang="en-US" sz="800" dirty="0"/>
              <a:t>, then 20% of your allocation must be to </a:t>
            </a:r>
            <a:r>
              <a:rPr lang="en-US" sz="800" b="1" dirty="0"/>
              <a:t>Tier 1</a:t>
            </a:r>
            <a:r>
              <a:rPr lang="en-US" sz="800" dirty="0"/>
              <a:t>. Auto Rebalancing and these allocation requirements are required to maintain the Value Protection Rider (VPR).</a:t>
            </a:r>
          </a:p>
          <a:p>
            <a:endParaRPr lang="en-US" sz="800" dirty="0"/>
          </a:p>
        </p:txBody>
      </p:sp>
      <p:grpSp>
        <p:nvGrpSpPr>
          <p:cNvPr id="5" name="Group 4">
            <a:extLst>
              <a:ext uri="{FF2B5EF4-FFF2-40B4-BE49-F238E27FC236}">
                <a16:creationId xmlns:a16="http://schemas.microsoft.com/office/drawing/2014/main" id="{BDC0837F-9FB0-974E-836B-EE6D7F9F8D72}"/>
              </a:ext>
            </a:extLst>
          </p:cNvPr>
          <p:cNvGrpSpPr/>
          <p:nvPr/>
        </p:nvGrpSpPr>
        <p:grpSpPr>
          <a:xfrm>
            <a:off x="1242643" y="4615137"/>
            <a:ext cx="6375028" cy="235614"/>
            <a:chOff x="1219200" y="5835134"/>
            <a:chExt cx="6425985" cy="184666"/>
          </a:xfrm>
        </p:grpSpPr>
        <p:sp>
          <p:nvSpPr>
            <p:cNvPr id="6" name="TextBox 5">
              <a:extLst>
                <a:ext uri="{FF2B5EF4-FFF2-40B4-BE49-F238E27FC236}">
                  <a16:creationId xmlns:a16="http://schemas.microsoft.com/office/drawing/2014/main" id="{FD17F582-1466-9F48-B152-F85C8749E2AD}"/>
                </a:ext>
              </a:extLst>
            </p:cNvPr>
            <p:cNvSpPr txBox="1"/>
            <p:nvPr/>
          </p:nvSpPr>
          <p:spPr>
            <a:xfrm>
              <a:off x="1219200" y="5835134"/>
              <a:ext cx="457200" cy="184666"/>
            </a:xfrm>
            <a:prstGeom prst="rect">
              <a:avLst/>
            </a:prstGeom>
            <a:noFill/>
          </p:spPr>
          <p:txBody>
            <a:bodyPr wrap="square" lIns="0" tIns="0" rIns="0" bIns="0" rtlCol="0">
              <a:spAutoFit/>
            </a:bodyPr>
            <a:lstStyle/>
            <a:p>
              <a:pPr algn="ctr"/>
              <a:r>
                <a:rPr lang="en-US" sz="1200" dirty="0">
                  <a:cs typeface="Arial" panose="020B0604020202020204" pitchFamily="34" charset="0"/>
                </a:rPr>
                <a:t>55</a:t>
              </a:r>
            </a:p>
          </p:txBody>
        </p:sp>
        <p:sp>
          <p:nvSpPr>
            <p:cNvPr id="7" name="TextBox 6">
              <a:extLst>
                <a:ext uri="{FF2B5EF4-FFF2-40B4-BE49-F238E27FC236}">
                  <a16:creationId xmlns:a16="http://schemas.microsoft.com/office/drawing/2014/main" id="{709EFD08-AF63-C74E-8005-4BD1F84F32F4}"/>
                </a:ext>
              </a:extLst>
            </p:cNvPr>
            <p:cNvSpPr txBox="1"/>
            <p:nvPr/>
          </p:nvSpPr>
          <p:spPr>
            <a:xfrm>
              <a:off x="1518777" y="5835134"/>
              <a:ext cx="457200" cy="184666"/>
            </a:xfrm>
            <a:prstGeom prst="rect">
              <a:avLst/>
            </a:prstGeom>
            <a:noFill/>
          </p:spPr>
          <p:txBody>
            <a:bodyPr wrap="square" lIns="0" tIns="0" rIns="0" bIns="0" rtlCol="0">
              <a:spAutoFit/>
            </a:bodyPr>
            <a:lstStyle/>
            <a:p>
              <a:pPr algn="ctr"/>
              <a:r>
                <a:rPr lang="en-US" sz="1200" dirty="0">
                  <a:cs typeface="Arial" panose="020B0604020202020204" pitchFamily="34" charset="0"/>
                </a:rPr>
                <a:t>56</a:t>
              </a:r>
            </a:p>
          </p:txBody>
        </p:sp>
        <p:sp>
          <p:nvSpPr>
            <p:cNvPr id="8" name="TextBox 7">
              <a:extLst>
                <a:ext uri="{FF2B5EF4-FFF2-40B4-BE49-F238E27FC236}">
                  <a16:creationId xmlns:a16="http://schemas.microsoft.com/office/drawing/2014/main" id="{72005343-AB40-BF42-8642-7C4FC6715DFC}"/>
                </a:ext>
              </a:extLst>
            </p:cNvPr>
            <p:cNvSpPr txBox="1"/>
            <p:nvPr/>
          </p:nvSpPr>
          <p:spPr>
            <a:xfrm>
              <a:off x="1818354" y="5835134"/>
              <a:ext cx="457200" cy="184666"/>
            </a:xfrm>
            <a:prstGeom prst="rect">
              <a:avLst/>
            </a:prstGeom>
            <a:noFill/>
          </p:spPr>
          <p:txBody>
            <a:bodyPr wrap="square" lIns="0" tIns="0" rIns="0" bIns="0" rtlCol="0">
              <a:spAutoFit/>
            </a:bodyPr>
            <a:lstStyle/>
            <a:p>
              <a:pPr algn="ctr"/>
              <a:r>
                <a:rPr lang="en-US" sz="1200" dirty="0">
                  <a:cs typeface="Arial" panose="020B0604020202020204" pitchFamily="34" charset="0"/>
                </a:rPr>
                <a:t>57</a:t>
              </a:r>
            </a:p>
          </p:txBody>
        </p:sp>
        <p:sp>
          <p:nvSpPr>
            <p:cNvPr id="9" name="TextBox 8">
              <a:extLst>
                <a:ext uri="{FF2B5EF4-FFF2-40B4-BE49-F238E27FC236}">
                  <a16:creationId xmlns:a16="http://schemas.microsoft.com/office/drawing/2014/main" id="{7636ABCE-38FE-A745-B3C1-39782D1FFFF9}"/>
                </a:ext>
              </a:extLst>
            </p:cNvPr>
            <p:cNvSpPr txBox="1"/>
            <p:nvPr/>
          </p:nvSpPr>
          <p:spPr>
            <a:xfrm>
              <a:off x="2117931" y="5835134"/>
              <a:ext cx="457200" cy="184666"/>
            </a:xfrm>
            <a:prstGeom prst="rect">
              <a:avLst/>
            </a:prstGeom>
            <a:noFill/>
          </p:spPr>
          <p:txBody>
            <a:bodyPr wrap="square" lIns="0" tIns="0" rIns="0" bIns="0" rtlCol="0">
              <a:spAutoFit/>
            </a:bodyPr>
            <a:lstStyle/>
            <a:p>
              <a:pPr algn="ctr"/>
              <a:r>
                <a:rPr lang="en-US" sz="1200" dirty="0">
                  <a:cs typeface="Arial" panose="020B0604020202020204" pitchFamily="34" charset="0"/>
                </a:rPr>
                <a:t>58</a:t>
              </a:r>
            </a:p>
          </p:txBody>
        </p:sp>
        <p:sp>
          <p:nvSpPr>
            <p:cNvPr id="10" name="TextBox 9">
              <a:extLst>
                <a:ext uri="{FF2B5EF4-FFF2-40B4-BE49-F238E27FC236}">
                  <a16:creationId xmlns:a16="http://schemas.microsoft.com/office/drawing/2014/main" id="{A3BDBAF6-AC60-6141-B4B8-B0B9B87E880C}"/>
                </a:ext>
              </a:extLst>
            </p:cNvPr>
            <p:cNvSpPr txBox="1"/>
            <p:nvPr/>
          </p:nvSpPr>
          <p:spPr>
            <a:xfrm>
              <a:off x="2417508" y="5835134"/>
              <a:ext cx="457200" cy="184666"/>
            </a:xfrm>
            <a:prstGeom prst="rect">
              <a:avLst/>
            </a:prstGeom>
            <a:noFill/>
          </p:spPr>
          <p:txBody>
            <a:bodyPr wrap="square" lIns="0" tIns="0" rIns="0" bIns="0" rtlCol="0">
              <a:spAutoFit/>
            </a:bodyPr>
            <a:lstStyle/>
            <a:p>
              <a:pPr algn="ctr"/>
              <a:r>
                <a:rPr lang="en-US" sz="1200" dirty="0">
                  <a:cs typeface="Arial" panose="020B0604020202020204" pitchFamily="34" charset="0"/>
                </a:rPr>
                <a:t>59</a:t>
              </a:r>
            </a:p>
          </p:txBody>
        </p:sp>
        <p:sp>
          <p:nvSpPr>
            <p:cNvPr id="11" name="TextBox 10">
              <a:extLst>
                <a:ext uri="{FF2B5EF4-FFF2-40B4-BE49-F238E27FC236}">
                  <a16:creationId xmlns:a16="http://schemas.microsoft.com/office/drawing/2014/main" id="{FF6CA8D8-D7A5-284C-8304-F639FB85605D}"/>
                </a:ext>
              </a:extLst>
            </p:cNvPr>
            <p:cNvSpPr txBox="1"/>
            <p:nvPr/>
          </p:nvSpPr>
          <p:spPr>
            <a:xfrm>
              <a:off x="2717085" y="5835134"/>
              <a:ext cx="457200" cy="184666"/>
            </a:xfrm>
            <a:prstGeom prst="rect">
              <a:avLst/>
            </a:prstGeom>
            <a:noFill/>
          </p:spPr>
          <p:txBody>
            <a:bodyPr wrap="square" lIns="0" tIns="0" rIns="0" bIns="0" rtlCol="0">
              <a:spAutoFit/>
            </a:bodyPr>
            <a:lstStyle/>
            <a:p>
              <a:pPr algn="ctr"/>
              <a:r>
                <a:rPr lang="en-US" sz="1200" dirty="0">
                  <a:cs typeface="Arial" panose="020B0604020202020204" pitchFamily="34" charset="0"/>
                </a:rPr>
                <a:t>60</a:t>
              </a:r>
            </a:p>
          </p:txBody>
        </p:sp>
        <p:sp>
          <p:nvSpPr>
            <p:cNvPr id="12" name="TextBox 11">
              <a:extLst>
                <a:ext uri="{FF2B5EF4-FFF2-40B4-BE49-F238E27FC236}">
                  <a16:creationId xmlns:a16="http://schemas.microsoft.com/office/drawing/2014/main" id="{9C854162-98DE-6E45-BEC9-F4F7F03588E6}"/>
                </a:ext>
              </a:extLst>
            </p:cNvPr>
            <p:cNvSpPr txBox="1"/>
            <p:nvPr/>
          </p:nvSpPr>
          <p:spPr>
            <a:xfrm>
              <a:off x="5413278" y="5835134"/>
              <a:ext cx="457200" cy="184666"/>
            </a:xfrm>
            <a:prstGeom prst="rect">
              <a:avLst/>
            </a:prstGeom>
            <a:noFill/>
          </p:spPr>
          <p:txBody>
            <a:bodyPr wrap="square" lIns="0" tIns="0" rIns="0" bIns="0" rtlCol="0">
              <a:spAutoFit/>
            </a:bodyPr>
            <a:lstStyle/>
            <a:p>
              <a:pPr algn="ctr"/>
              <a:r>
                <a:rPr lang="en-US" sz="1200" dirty="0">
                  <a:cs typeface="Arial" panose="020B0604020202020204" pitchFamily="34" charset="0"/>
                </a:rPr>
                <a:t>69</a:t>
              </a:r>
            </a:p>
          </p:txBody>
        </p:sp>
        <p:sp>
          <p:nvSpPr>
            <p:cNvPr id="13" name="TextBox 12">
              <a:extLst>
                <a:ext uri="{FF2B5EF4-FFF2-40B4-BE49-F238E27FC236}">
                  <a16:creationId xmlns:a16="http://schemas.microsoft.com/office/drawing/2014/main" id="{65A4BABD-BE7D-C54D-A553-6834315B46FC}"/>
                </a:ext>
              </a:extLst>
            </p:cNvPr>
            <p:cNvSpPr txBox="1"/>
            <p:nvPr/>
          </p:nvSpPr>
          <p:spPr>
            <a:xfrm>
              <a:off x="5712855" y="5835134"/>
              <a:ext cx="457200" cy="184666"/>
            </a:xfrm>
            <a:prstGeom prst="rect">
              <a:avLst/>
            </a:prstGeom>
            <a:noFill/>
          </p:spPr>
          <p:txBody>
            <a:bodyPr wrap="square" lIns="0" tIns="0" rIns="0" bIns="0" rtlCol="0">
              <a:spAutoFit/>
            </a:bodyPr>
            <a:lstStyle/>
            <a:p>
              <a:pPr algn="ctr"/>
              <a:r>
                <a:rPr lang="en-US" sz="1200" dirty="0">
                  <a:cs typeface="Arial" panose="020B0604020202020204" pitchFamily="34" charset="0"/>
                </a:rPr>
                <a:t>70</a:t>
              </a:r>
            </a:p>
          </p:txBody>
        </p:sp>
        <p:sp>
          <p:nvSpPr>
            <p:cNvPr id="14" name="TextBox 13">
              <a:extLst>
                <a:ext uri="{FF2B5EF4-FFF2-40B4-BE49-F238E27FC236}">
                  <a16:creationId xmlns:a16="http://schemas.microsoft.com/office/drawing/2014/main" id="{EBAADD08-3A33-0140-9BA1-87D3F4339A5B}"/>
                </a:ext>
              </a:extLst>
            </p:cNvPr>
            <p:cNvSpPr txBox="1"/>
            <p:nvPr/>
          </p:nvSpPr>
          <p:spPr>
            <a:xfrm>
              <a:off x="6012432" y="5835134"/>
              <a:ext cx="457200" cy="184666"/>
            </a:xfrm>
            <a:prstGeom prst="rect">
              <a:avLst/>
            </a:prstGeom>
            <a:noFill/>
          </p:spPr>
          <p:txBody>
            <a:bodyPr wrap="square" lIns="0" tIns="0" rIns="0" bIns="0" rtlCol="0">
              <a:spAutoFit/>
            </a:bodyPr>
            <a:lstStyle/>
            <a:p>
              <a:pPr algn="ctr"/>
              <a:r>
                <a:rPr lang="en-US" sz="1200" dirty="0">
                  <a:cs typeface="Arial" panose="020B0604020202020204" pitchFamily="34" charset="0"/>
                </a:rPr>
                <a:t>71</a:t>
              </a:r>
            </a:p>
          </p:txBody>
        </p:sp>
        <p:sp>
          <p:nvSpPr>
            <p:cNvPr id="15" name="TextBox 14">
              <a:extLst>
                <a:ext uri="{FF2B5EF4-FFF2-40B4-BE49-F238E27FC236}">
                  <a16:creationId xmlns:a16="http://schemas.microsoft.com/office/drawing/2014/main" id="{B5828611-1C4F-604F-B6FA-420A89043EE3}"/>
                </a:ext>
              </a:extLst>
            </p:cNvPr>
            <p:cNvSpPr txBox="1"/>
            <p:nvPr/>
          </p:nvSpPr>
          <p:spPr>
            <a:xfrm>
              <a:off x="6312009" y="5835134"/>
              <a:ext cx="457200" cy="184666"/>
            </a:xfrm>
            <a:prstGeom prst="rect">
              <a:avLst/>
            </a:prstGeom>
            <a:noFill/>
          </p:spPr>
          <p:txBody>
            <a:bodyPr wrap="square" lIns="0" tIns="0" rIns="0" bIns="0" rtlCol="0">
              <a:spAutoFit/>
            </a:bodyPr>
            <a:lstStyle/>
            <a:p>
              <a:pPr algn="ctr"/>
              <a:r>
                <a:rPr lang="en-US" sz="1200" dirty="0">
                  <a:cs typeface="Arial" panose="020B0604020202020204" pitchFamily="34" charset="0"/>
                </a:rPr>
                <a:t>72</a:t>
              </a:r>
            </a:p>
          </p:txBody>
        </p:sp>
        <p:sp>
          <p:nvSpPr>
            <p:cNvPr id="16" name="TextBox 15">
              <a:extLst>
                <a:ext uri="{FF2B5EF4-FFF2-40B4-BE49-F238E27FC236}">
                  <a16:creationId xmlns:a16="http://schemas.microsoft.com/office/drawing/2014/main" id="{0972CB46-76DC-1F46-82D4-F073F4BA7AE4}"/>
                </a:ext>
              </a:extLst>
            </p:cNvPr>
            <p:cNvSpPr txBox="1"/>
            <p:nvPr/>
          </p:nvSpPr>
          <p:spPr>
            <a:xfrm>
              <a:off x="6611586" y="5835134"/>
              <a:ext cx="457200" cy="184666"/>
            </a:xfrm>
            <a:prstGeom prst="rect">
              <a:avLst/>
            </a:prstGeom>
            <a:noFill/>
          </p:spPr>
          <p:txBody>
            <a:bodyPr wrap="square" lIns="0" tIns="0" rIns="0" bIns="0" rtlCol="0">
              <a:spAutoFit/>
            </a:bodyPr>
            <a:lstStyle/>
            <a:p>
              <a:pPr algn="ctr"/>
              <a:r>
                <a:rPr lang="en-US" sz="1200" dirty="0">
                  <a:cs typeface="Arial" panose="020B0604020202020204" pitchFamily="34" charset="0"/>
                </a:rPr>
                <a:t>73</a:t>
              </a:r>
            </a:p>
          </p:txBody>
        </p:sp>
        <p:sp>
          <p:nvSpPr>
            <p:cNvPr id="17" name="TextBox 16">
              <a:extLst>
                <a:ext uri="{FF2B5EF4-FFF2-40B4-BE49-F238E27FC236}">
                  <a16:creationId xmlns:a16="http://schemas.microsoft.com/office/drawing/2014/main" id="{4AF57B4A-7336-194E-B23B-B8BDD4CBDFA5}"/>
                </a:ext>
              </a:extLst>
            </p:cNvPr>
            <p:cNvSpPr txBox="1"/>
            <p:nvPr/>
          </p:nvSpPr>
          <p:spPr>
            <a:xfrm>
              <a:off x="6911164" y="5835134"/>
              <a:ext cx="457200" cy="184666"/>
            </a:xfrm>
            <a:prstGeom prst="rect">
              <a:avLst/>
            </a:prstGeom>
            <a:noFill/>
          </p:spPr>
          <p:txBody>
            <a:bodyPr wrap="square" lIns="0" tIns="0" rIns="0" bIns="0" rtlCol="0">
              <a:spAutoFit/>
            </a:bodyPr>
            <a:lstStyle/>
            <a:p>
              <a:pPr algn="ctr"/>
              <a:r>
                <a:rPr lang="en-US" sz="1200" dirty="0">
                  <a:cs typeface="Arial" panose="020B0604020202020204" pitchFamily="34" charset="0"/>
                </a:rPr>
                <a:t>74</a:t>
              </a:r>
            </a:p>
          </p:txBody>
        </p:sp>
        <p:sp>
          <p:nvSpPr>
            <p:cNvPr id="18" name="TextBox 17">
              <a:extLst>
                <a:ext uri="{FF2B5EF4-FFF2-40B4-BE49-F238E27FC236}">
                  <a16:creationId xmlns:a16="http://schemas.microsoft.com/office/drawing/2014/main" id="{BEBDDDBE-B8DD-C749-BDCC-CE525FDA750B}"/>
                </a:ext>
              </a:extLst>
            </p:cNvPr>
            <p:cNvSpPr txBox="1"/>
            <p:nvPr/>
          </p:nvSpPr>
          <p:spPr>
            <a:xfrm>
              <a:off x="3016662" y="5835134"/>
              <a:ext cx="457200" cy="184666"/>
            </a:xfrm>
            <a:prstGeom prst="rect">
              <a:avLst/>
            </a:prstGeom>
            <a:noFill/>
          </p:spPr>
          <p:txBody>
            <a:bodyPr wrap="square" lIns="0" tIns="0" rIns="0" bIns="0" rtlCol="0">
              <a:spAutoFit/>
            </a:bodyPr>
            <a:lstStyle/>
            <a:p>
              <a:pPr algn="ctr"/>
              <a:r>
                <a:rPr lang="en-US" sz="1200" dirty="0">
                  <a:cs typeface="Arial" panose="020B0604020202020204" pitchFamily="34" charset="0"/>
                </a:rPr>
                <a:t>61</a:t>
              </a:r>
            </a:p>
          </p:txBody>
        </p:sp>
        <p:sp>
          <p:nvSpPr>
            <p:cNvPr id="19" name="TextBox 18">
              <a:extLst>
                <a:ext uri="{FF2B5EF4-FFF2-40B4-BE49-F238E27FC236}">
                  <a16:creationId xmlns:a16="http://schemas.microsoft.com/office/drawing/2014/main" id="{D2CD4D07-6081-1241-8321-23996A4A40A3}"/>
                </a:ext>
              </a:extLst>
            </p:cNvPr>
            <p:cNvSpPr txBox="1"/>
            <p:nvPr/>
          </p:nvSpPr>
          <p:spPr>
            <a:xfrm>
              <a:off x="3316239" y="5835134"/>
              <a:ext cx="457200" cy="184666"/>
            </a:xfrm>
            <a:prstGeom prst="rect">
              <a:avLst/>
            </a:prstGeom>
            <a:noFill/>
          </p:spPr>
          <p:txBody>
            <a:bodyPr wrap="square" lIns="0" tIns="0" rIns="0" bIns="0" rtlCol="0">
              <a:spAutoFit/>
            </a:bodyPr>
            <a:lstStyle/>
            <a:p>
              <a:pPr algn="ctr"/>
              <a:r>
                <a:rPr lang="en-US" sz="1200" dirty="0">
                  <a:cs typeface="Arial" panose="020B0604020202020204" pitchFamily="34" charset="0"/>
                </a:rPr>
                <a:t>62</a:t>
              </a:r>
            </a:p>
          </p:txBody>
        </p:sp>
        <p:sp>
          <p:nvSpPr>
            <p:cNvPr id="20" name="TextBox 19">
              <a:extLst>
                <a:ext uri="{FF2B5EF4-FFF2-40B4-BE49-F238E27FC236}">
                  <a16:creationId xmlns:a16="http://schemas.microsoft.com/office/drawing/2014/main" id="{595882C7-0BDB-A347-BAAE-D2017712EA3E}"/>
                </a:ext>
              </a:extLst>
            </p:cNvPr>
            <p:cNvSpPr txBox="1"/>
            <p:nvPr/>
          </p:nvSpPr>
          <p:spPr>
            <a:xfrm>
              <a:off x="3615816" y="5835134"/>
              <a:ext cx="457200" cy="184666"/>
            </a:xfrm>
            <a:prstGeom prst="rect">
              <a:avLst/>
            </a:prstGeom>
            <a:noFill/>
          </p:spPr>
          <p:txBody>
            <a:bodyPr wrap="square" lIns="0" tIns="0" rIns="0" bIns="0" rtlCol="0">
              <a:spAutoFit/>
            </a:bodyPr>
            <a:lstStyle/>
            <a:p>
              <a:pPr algn="ctr"/>
              <a:r>
                <a:rPr lang="en-US" sz="1200" dirty="0">
                  <a:cs typeface="Arial" panose="020B0604020202020204" pitchFamily="34" charset="0"/>
                </a:rPr>
                <a:t>63</a:t>
              </a:r>
            </a:p>
          </p:txBody>
        </p:sp>
        <p:sp>
          <p:nvSpPr>
            <p:cNvPr id="21" name="TextBox 20">
              <a:extLst>
                <a:ext uri="{FF2B5EF4-FFF2-40B4-BE49-F238E27FC236}">
                  <a16:creationId xmlns:a16="http://schemas.microsoft.com/office/drawing/2014/main" id="{4B29518E-3F22-2E48-8328-B6327C121912}"/>
                </a:ext>
              </a:extLst>
            </p:cNvPr>
            <p:cNvSpPr txBox="1"/>
            <p:nvPr/>
          </p:nvSpPr>
          <p:spPr>
            <a:xfrm>
              <a:off x="3915393" y="5835134"/>
              <a:ext cx="457200" cy="184666"/>
            </a:xfrm>
            <a:prstGeom prst="rect">
              <a:avLst/>
            </a:prstGeom>
            <a:noFill/>
          </p:spPr>
          <p:txBody>
            <a:bodyPr wrap="square" lIns="0" tIns="0" rIns="0" bIns="0" rtlCol="0">
              <a:spAutoFit/>
            </a:bodyPr>
            <a:lstStyle/>
            <a:p>
              <a:pPr algn="ctr"/>
              <a:r>
                <a:rPr lang="en-US" sz="1200" dirty="0">
                  <a:cs typeface="Arial" panose="020B0604020202020204" pitchFamily="34" charset="0"/>
                </a:rPr>
                <a:t>64</a:t>
              </a:r>
            </a:p>
          </p:txBody>
        </p:sp>
        <p:sp>
          <p:nvSpPr>
            <p:cNvPr id="22" name="TextBox 21">
              <a:extLst>
                <a:ext uri="{FF2B5EF4-FFF2-40B4-BE49-F238E27FC236}">
                  <a16:creationId xmlns:a16="http://schemas.microsoft.com/office/drawing/2014/main" id="{1DB9F035-2615-1141-8782-2FD8D277A8AD}"/>
                </a:ext>
              </a:extLst>
            </p:cNvPr>
            <p:cNvSpPr txBox="1"/>
            <p:nvPr/>
          </p:nvSpPr>
          <p:spPr>
            <a:xfrm>
              <a:off x="4214970" y="5835134"/>
              <a:ext cx="457200" cy="184666"/>
            </a:xfrm>
            <a:prstGeom prst="rect">
              <a:avLst/>
            </a:prstGeom>
            <a:noFill/>
          </p:spPr>
          <p:txBody>
            <a:bodyPr wrap="square" lIns="0" tIns="0" rIns="0" bIns="0" rtlCol="0">
              <a:spAutoFit/>
            </a:bodyPr>
            <a:lstStyle/>
            <a:p>
              <a:pPr algn="ctr"/>
              <a:r>
                <a:rPr lang="en-US" sz="1200" dirty="0">
                  <a:cs typeface="Arial" panose="020B0604020202020204" pitchFamily="34" charset="0"/>
                </a:rPr>
                <a:t>65</a:t>
              </a:r>
            </a:p>
          </p:txBody>
        </p:sp>
        <p:sp>
          <p:nvSpPr>
            <p:cNvPr id="23" name="TextBox 22">
              <a:extLst>
                <a:ext uri="{FF2B5EF4-FFF2-40B4-BE49-F238E27FC236}">
                  <a16:creationId xmlns:a16="http://schemas.microsoft.com/office/drawing/2014/main" id="{C4371470-D400-8944-ABF4-18778FF62E5F}"/>
                </a:ext>
              </a:extLst>
            </p:cNvPr>
            <p:cNvSpPr txBox="1"/>
            <p:nvPr/>
          </p:nvSpPr>
          <p:spPr>
            <a:xfrm>
              <a:off x="4514547" y="5835134"/>
              <a:ext cx="457200" cy="184666"/>
            </a:xfrm>
            <a:prstGeom prst="rect">
              <a:avLst/>
            </a:prstGeom>
            <a:noFill/>
          </p:spPr>
          <p:txBody>
            <a:bodyPr wrap="square" lIns="0" tIns="0" rIns="0" bIns="0" rtlCol="0">
              <a:spAutoFit/>
            </a:bodyPr>
            <a:lstStyle/>
            <a:p>
              <a:pPr algn="ctr"/>
              <a:r>
                <a:rPr lang="en-US" sz="1200" dirty="0">
                  <a:cs typeface="Arial" panose="020B0604020202020204" pitchFamily="34" charset="0"/>
                </a:rPr>
                <a:t>66</a:t>
              </a:r>
            </a:p>
          </p:txBody>
        </p:sp>
        <p:sp>
          <p:nvSpPr>
            <p:cNvPr id="24" name="TextBox 23">
              <a:extLst>
                <a:ext uri="{FF2B5EF4-FFF2-40B4-BE49-F238E27FC236}">
                  <a16:creationId xmlns:a16="http://schemas.microsoft.com/office/drawing/2014/main" id="{BFF715E5-B752-2C42-BF1A-3B0E4E9B8EA1}"/>
                </a:ext>
              </a:extLst>
            </p:cNvPr>
            <p:cNvSpPr txBox="1"/>
            <p:nvPr/>
          </p:nvSpPr>
          <p:spPr>
            <a:xfrm>
              <a:off x="4814124" y="5835134"/>
              <a:ext cx="457200" cy="184666"/>
            </a:xfrm>
            <a:prstGeom prst="rect">
              <a:avLst/>
            </a:prstGeom>
            <a:noFill/>
          </p:spPr>
          <p:txBody>
            <a:bodyPr wrap="square" lIns="0" tIns="0" rIns="0" bIns="0" rtlCol="0">
              <a:spAutoFit/>
            </a:bodyPr>
            <a:lstStyle/>
            <a:p>
              <a:pPr algn="ctr"/>
              <a:r>
                <a:rPr lang="en-US" sz="1200" dirty="0">
                  <a:cs typeface="Arial" panose="020B0604020202020204" pitchFamily="34" charset="0"/>
                </a:rPr>
                <a:t>67</a:t>
              </a:r>
            </a:p>
          </p:txBody>
        </p:sp>
        <p:sp>
          <p:nvSpPr>
            <p:cNvPr id="25" name="TextBox 24">
              <a:extLst>
                <a:ext uri="{FF2B5EF4-FFF2-40B4-BE49-F238E27FC236}">
                  <a16:creationId xmlns:a16="http://schemas.microsoft.com/office/drawing/2014/main" id="{31F160A0-6E6A-A046-B1F1-2C56704FB1F2}"/>
                </a:ext>
              </a:extLst>
            </p:cNvPr>
            <p:cNvSpPr txBox="1"/>
            <p:nvPr/>
          </p:nvSpPr>
          <p:spPr>
            <a:xfrm>
              <a:off x="5113701" y="5835134"/>
              <a:ext cx="457200" cy="184666"/>
            </a:xfrm>
            <a:prstGeom prst="rect">
              <a:avLst/>
            </a:prstGeom>
            <a:noFill/>
          </p:spPr>
          <p:txBody>
            <a:bodyPr wrap="square" lIns="0" tIns="0" rIns="0" bIns="0" rtlCol="0">
              <a:spAutoFit/>
            </a:bodyPr>
            <a:lstStyle/>
            <a:p>
              <a:pPr algn="ctr"/>
              <a:r>
                <a:rPr lang="en-US" sz="1200" dirty="0">
                  <a:cs typeface="Arial" panose="020B0604020202020204" pitchFamily="34" charset="0"/>
                </a:rPr>
                <a:t>68</a:t>
              </a:r>
            </a:p>
          </p:txBody>
        </p:sp>
        <p:sp>
          <p:nvSpPr>
            <p:cNvPr id="53" name="TextBox 52">
              <a:extLst>
                <a:ext uri="{FF2B5EF4-FFF2-40B4-BE49-F238E27FC236}">
                  <a16:creationId xmlns:a16="http://schemas.microsoft.com/office/drawing/2014/main" id="{29CC4C80-1174-EBD3-432A-C6709576AB28}"/>
                </a:ext>
              </a:extLst>
            </p:cNvPr>
            <p:cNvSpPr txBox="1"/>
            <p:nvPr/>
          </p:nvSpPr>
          <p:spPr>
            <a:xfrm>
              <a:off x="7187985" y="5835134"/>
              <a:ext cx="457200" cy="184666"/>
            </a:xfrm>
            <a:prstGeom prst="rect">
              <a:avLst/>
            </a:prstGeom>
            <a:noFill/>
          </p:spPr>
          <p:txBody>
            <a:bodyPr wrap="square" lIns="0" tIns="0" rIns="0" bIns="0" rtlCol="0">
              <a:spAutoFit/>
            </a:bodyPr>
            <a:lstStyle/>
            <a:p>
              <a:pPr algn="ctr"/>
              <a:r>
                <a:rPr lang="en-US" sz="1200" dirty="0">
                  <a:cs typeface="Arial" panose="020B0604020202020204" pitchFamily="34" charset="0"/>
                </a:rPr>
                <a:t>75</a:t>
              </a:r>
            </a:p>
          </p:txBody>
        </p:sp>
      </p:grpSp>
      <p:sp>
        <p:nvSpPr>
          <p:cNvPr id="26" name="TextBox 25">
            <a:extLst>
              <a:ext uri="{FF2B5EF4-FFF2-40B4-BE49-F238E27FC236}">
                <a16:creationId xmlns:a16="http://schemas.microsoft.com/office/drawing/2014/main" id="{4B0128BF-953E-5B47-B8E7-4580031EC6F0}"/>
              </a:ext>
            </a:extLst>
          </p:cNvPr>
          <p:cNvSpPr txBox="1"/>
          <p:nvPr/>
        </p:nvSpPr>
        <p:spPr>
          <a:xfrm>
            <a:off x="1447799" y="4844534"/>
            <a:ext cx="5720223" cy="184666"/>
          </a:xfrm>
          <a:prstGeom prst="rect">
            <a:avLst/>
          </a:prstGeom>
          <a:noFill/>
        </p:spPr>
        <p:txBody>
          <a:bodyPr wrap="square" lIns="0" tIns="0" rIns="0" bIns="0" rtlCol="0">
            <a:spAutoFit/>
          </a:bodyPr>
          <a:lstStyle/>
          <a:p>
            <a:pPr algn="ctr"/>
            <a:r>
              <a:rPr lang="en-US" sz="1200" b="1" dirty="0">
                <a:cs typeface="Arial" panose="020B0604020202020204" pitchFamily="34" charset="0"/>
              </a:rPr>
              <a:t>Age</a:t>
            </a:r>
          </a:p>
        </p:txBody>
      </p:sp>
      <p:grpSp>
        <p:nvGrpSpPr>
          <p:cNvPr id="27" name="Group 26">
            <a:extLst>
              <a:ext uri="{FF2B5EF4-FFF2-40B4-BE49-F238E27FC236}">
                <a16:creationId xmlns:a16="http://schemas.microsoft.com/office/drawing/2014/main" id="{06DC963F-D508-1940-8C7A-E71F0679F165}"/>
              </a:ext>
            </a:extLst>
          </p:cNvPr>
          <p:cNvGrpSpPr/>
          <p:nvPr/>
        </p:nvGrpSpPr>
        <p:grpSpPr>
          <a:xfrm>
            <a:off x="7524541" y="1876401"/>
            <a:ext cx="4083767" cy="387519"/>
            <a:chOff x="7543800" y="1461185"/>
            <a:chExt cx="4083767" cy="387519"/>
          </a:xfrm>
        </p:grpSpPr>
        <p:sp>
          <p:nvSpPr>
            <p:cNvPr id="28" name="TextBox 27">
              <a:extLst>
                <a:ext uri="{FF2B5EF4-FFF2-40B4-BE49-F238E27FC236}">
                  <a16:creationId xmlns:a16="http://schemas.microsoft.com/office/drawing/2014/main" id="{38A1CC48-0772-3B40-ABAF-D52CCB542A37}"/>
                </a:ext>
              </a:extLst>
            </p:cNvPr>
            <p:cNvSpPr txBox="1"/>
            <p:nvPr/>
          </p:nvSpPr>
          <p:spPr>
            <a:xfrm>
              <a:off x="9265367" y="1562611"/>
              <a:ext cx="2362200" cy="215444"/>
            </a:xfrm>
            <a:prstGeom prst="rect">
              <a:avLst/>
            </a:prstGeom>
            <a:noFill/>
          </p:spPr>
          <p:txBody>
            <a:bodyPr wrap="square" lIns="0" tIns="0" rIns="0" bIns="0" rtlCol="0">
              <a:spAutoFit/>
            </a:bodyPr>
            <a:lstStyle/>
            <a:p>
              <a:pPr algn="l"/>
              <a:r>
                <a:rPr lang="en-US" sz="1400" b="1" dirty="0">
                  <a:cs typeface="Arial" panose="020B0604020202020204" pitchFamily="34" charset="0"/>
                </a:rPr>
                <a:t>Market Value Total Benefits</a:t>
              </a:r>
            </a:p>
          </p:txBody>
        </p:sp>
        <p:sp>
          <p:nvSpPr>
            <p:cNvPr id="29" name="Rectangle 28">
              <a:extLst>
                <a:ext uri="{FF2B5EF4-FFF2-40B4-BE49-F238E27FC236}">
                  <a16:creationId xmlns:a16="http://schemas.microsoft.com/office/drawing/2014/main" id="{290A7A5E-3517-C649-97E3-60CC777C68A9}"/>
                </a:ext>
              </a:extLst>
            </p:cNvPr>
            <p:cNvSpPr/>
            <p:nvPr/>
          </p:nvSpPr>
          <p:spPr>
            <a:xfrm>
              <a:off x="7543800" y="1461185"/>
              <a:ext cx="1447800" cy="387519"/>
            </a:xfrm>
            <a:prstGeom prst="rect">
              <a:avLst/>
            </a:prstGeom>
            <a:solidFill>
              <a:srgbClr val="1D9699"/>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B4B9CE7B-A257-EF40-B343-624B0D3996CE}"/>
                </a:ext>
              </a:extLst>
            </p:cNvPr>
            <p:cNvSpPr txBox="1"/>
            <p:nvPr/>
          </p:nvSpPr>
          <p:spPr>
            <a:xfrm>
              <a:off x="7543800" y="1531834"/>
              <a:ext cx="1447800" cy="246221"/>
            </a:xfrm>
            <a:prstGeom prst="rect">
              <a:avLst/>
            </a:prstGeom>
            <a:noFill/>
          </p:spPr>
          <p:txBody>
            <a:bodyPr wrap="square" lIns="0" tIns="0" rIns="0" bIns="0" rtlCol="0" anchor="ctr">
              <a:spAutoFit/>
            </a:bodyPr>
            <a:lstStyle/>
            <a:p>
              <a:pPr algn="ctr"/>
              <a:r>
                <a:rPr lang="en-US" sz="1600" b="1" dirty="0">
                  <a:solidFill>
                    <a:schemeClr val="bg1"/>
                  </a:solidFill>
                  <a:cs typeface="Arial" panose="020B0604020202020204" pitchFamily="34" charset="0"/>
                </a:rPr>
                <a:t>$1,141,830</a:t>
              </a:r>
            </a:p>
          </p:txBody>
        </p:sp>
      </p:grpSp>
      <p:grpSp>
        <p:nvGrpSpPr>
          <p:cNvPr id="31" name="Group 30">
            <a:extLst>
              <a:ext uri="{FF2B5EF4-FFF2-40B4-BE49-F238E27FC236}">
                <a16:creationId xmlns:a16="http://schemas.microsoft.com/office/drawing/2014/main" id="{40A8BE52-5945-054C-913C-796DACC07013}"/>
              </a:ext>
            </a:extLst>
          </p:cNvPr>
          <p:cNvGrpSpPr/>
          <p:nvPr/>
        </p:nvGrpSpPr>
        <p:grpSpPr>
          <a:xfrm>
            <a:off x="7524541" y="2686048"/>
            <a:ext cx="4083767" cy="387519"/>
            <a:chOff x="7543800" y="1955587"/>
            <a:chExt cx="4083767" cy="387519"/>
          </a:xfrm>
        </p:grpSpPr>
        <p:sp>
          <p:nvSpPr>
            <p:cNvPr id="32" name="TextBox 31">
              <a:extLst>
                <a:ext uri="{FF2B5EF4-FFF2-40B4-BE49-F238E27FC236}">
                  <a16:creationId xmlns:a16="http://schemas.microsoft.com/office/drawing/2014/main" id="{78EEB16F-62CE-9D42-9AFC-CCFA45EA6505}"/>
                </a:ext>
              </a:extLst>
            </p:cNvPr>
            <p:cNvSpPr txBox="1"/>
            <p:nvPr/>
          </p:nvSpPr>
          <p:spPr>
            <a:xfrm>
              <a:off x="9265367" y="2057013"/>
              <a:ext cx="2362200" cy="215444"/>
            </a:xfrm>
            <a:prstGeom prst="rect">
              <a:avLst/>
            </a:prstGeom>
            <a:noFill/>
          </p:spPr>
          <p:txBody>
            <a:bodyPr wrap="square" lIns="0" tIns="0" rIns="0" bIns="0" rtlCol="0">
              <a:spAutoFit/>
            </a:bodyPr>
            <a:lstStyle/>
            <a:p>
              <a:pPr algn="l"/>
              <a:r>
                <a:rPr lang="en-US" sz="1400" b="1" dirty="0">
                  <a:cs typeface="Arial" panose="020B0604020202020204" pitchFamily="34" charset="0"/>
                </a:rPr>
                <a:t>Protected Value Total Benefits</a:t>
              </a:r>
            </a:p>
          </p:txBody>
        </p:sp>
        <p:sp>
          <p:nvSpPr>
            <p:cNvPr id="33" name="Rectangle 32">
              <a:extLst>
                <a:ext uri="{FF2B5EF4-FFF2-40B4-BE49-F238E27FC236}">
                  <a16:creationId xmlns:a16="http://schemas.microsoft.com/office/drawing/2014/main" id="{67A8F02F-AA5A-A442-ABC3-0668EE14DF82}"/>
                </a:ext>
              </a:extLst>
            </p:cNvPr>
            <p:cNvSpPr/>
            <p:nvPr/>
          </p:nvSpPr>
          <p:spPr>
            <a:xfrm>
              <a:off x="7543800" y="1955587"/>
              <a:ext cx="1447800" cy="387519"/>
            </a:xfrm>
            <a:prstGeom prst="rect">
              <a:avLst/>
            </a:prstGeom>
            <a:solidFill>
              <a:schemeClr val="accent6"/>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752AD620-57D3-1D4C-9D65-36D9254B850F}"/>
                </a:ext>
              </a:extLst>
            </p:cNvPr>
            <p:cNvSpPr txBox="1"/>
            <p:nvPr/>
          </p:nvSpPr>
          <p:spPr>
            <a:xfrm>
              <a:off x="7543800" y="2026236"/>
              <a:ext cx="1447800" cy="246221"/>
            </a:xfrm>
            <a:prstGeom prst="rect">
              <a:avLst/>
            </a:prstGeom>
            <a:noFill/>
          </p:spPr>
          <p:txBody>
            <a:bodyPr wrap="square" lIns="0" tIns="0" rIns="0" bIns="0" rtlCol="0" anchor="ctr">
              <a:spAutoFit/>
            </a:bodyPr>
            <a:lstStyle/>
            <a:p>
              <a:pPr algn="ctr"/>
              <a:r>
                <a:rPr lang="en-US" sz="1600" b="1" dirty="0">
                  <a:solidFill>
                    <a:schemeClr val="bg1"/>
                  </a:solidFill>
                  <a:cs typeface="Arial" panose="020B0604020202020204" pitchFamily="34" charset="0"/>
                </a:rPr>
                <a:t>$593,609</a:t>
              </a:r>
            </a:p>
          </p:txBody>
        </p:sp>
      </p:grpSp>
      <p:grpSp>
        <p:nvGrpSpPr>
          <p:cNvPr id="35" name="Group 34">
            <a:extLst>
              <a:ext uri="{FF2B5EF4-FFF2-40B4-BE49-F238E27FC236}">
                <a16:creationId xmlns:a16="http://schemas.microsoft.com/office/drawing/2014/main" id="{50527BF5-FF48-1646-965F-D3EFDA3AED64}"/>
              </a:ext>
            </a:extLst>
          </p:cNvPr>
          <p:cNvGrpSpPr/>
          <p:nvPr/>
        </p:nvGrpSpPr>
        <p:grpSpPr>
          <a:xfrm>
            <a:off x="7543800" y="3690666"/>
            <a:ext cx="4083767" cy="387519"/>
            <a:chOff x="7543800" y="2449989"/>
            <a:chExt cx="4083767" cy="387519"/>
          </a:xfrm>
        </p:grpSpPr>
        <p:sp>
          <p:nvSpPr>
            <p:cNvPr id="36" name="TextBox 35">
              <a:extLst>
                <a:ext uri="{FF2B5EF4-FFF2-40B4-BE49-F238E27FC236}">
                  <a16:creationId xmlns:a16="http://schemas.microsoft.com/office/drawing/2014/main" id="{DECC90AF-28FA-E741-ACE1-E37DC2D1F244}"/>
                </a:ext>
              </a:extLst>
            </p:cNvPr>
            <p:cNvSpPr txBox="1"/>
            <p:nvPr/>
          </p:nvSpPr>
          <p:spPr>
            <a:xfrm>
              <a:off x="9265367" y="2551415"/>
              <a:ext cx="2362200" cy="215444"/>
            </a:xfrm>
            <a:prstGeom prst="rect">
              <a:avLst/>
            </a:prstGeom>
            <a:noFill/>
          </p:spPr>
          <p:txBody>
            <a:bodyPr wrap="square" lIns="0" tIns="0" rIns="0" bIns="0" rtlCol="0">
              <a:spAutoFit/>
            </a:bodyPr>
            <a:lstStyle/>
            <a:p>
              <a:r>
                <a:rPr lang="en-US" sz="1400" b="1" dirty="0">
                  <a:cs typeface="Arial" panose="020B0604020202020204" pitchFamily="34" charset="0"/>
                </a:rPr>
                <a:t>Base Value Total Benefits</a:t>
              </a:r>
            </a:p>
          </p:txBody>
        </p:sp>
        <p:sp>
          <p:nvSpPr>
            <p:cNvPr id="37" name="Rectangle 36">
              <a:extLst>
                <a:ext uri="{FF2B5EF4-FFF2-40B4-BE49-F238E27FC236}">
                  <a16:creationId xmlns:a16="http://schemas.microsoft.com/office/drawing/2014/main" id="{79473739-76E9-4C40-B212-43F2EC751ECA}"/>
                </a:ext>
              </a:extLst>
            </p:cNvPr>
            <p:cNvSpPr/>
            <p:nvPr/>
          </p:nvSpPr>
          <p:spPr>
            <a:xfrm>
              <a:off x="7543800" y="2449989"/>
              <a:ext cx="1447800" cy="387519"/>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509DC290-2D13-654A-8C59-4DF84258A715}"/>
                </a:ext>
              </a:extLst>
            </p:cNvPr>
            <p:cNvSpPr txBox="1"/>
            <p:nvPr/>
          </p:nvSpPr>
          <p:spPr>
            <a:xfrm>
              <a:off x="7543800" y="2520638"/>
              <a:ext cx="1447800" cy="246221"/>
            </a:xfrm>
            <a:prstGeom prst="rect">
              <a:avLst/>
            </a:prstGeom>
            <a:noFill/>
          </p:spPr>
          <p:txBody>
            <a:bodyPr wrap="square" lIns="0" tIns="0" rIns="0" bIns="0" rtlCol="0" anchor="ctr">
              <a:spAutoFit/>
            </a:bodyPr>
            <a:lstStyle/>
            <a:p>
              <a:pPr algn="ctr"/>
              <a:r>
                <a:rPr lang="en-US" sz="1600" b="1" dirty="0">
                  <a:solidFill>
                    <a:schemeClr val="bg1"/>
                  </a:solidFill>
                  <a:cs typeface="Arial" panose="020B0604020202020204" pitchFamily="34" charset="0"/>
                </a:rPr>
                <a:t>$204,101</a:t>
              </a:r>
            </a:p>
          </p:txBody>
        </p:sp>
      </p:grpSp>
      <p:grpSp>
        <p:nvGrpSpPr>
          <p:cNvPr id="39" name="Group 38">
            <a:extLst>
              <a:ext uri="{FF2B5EF4-FFF2-40B4-BE49-F238E27FC236}">
                <a16:creationId xmlns:a16="http://schemas.microsoft.com/office/drawing/2014/main" id="{6B53548F-F605-A540-B00F-7C67AE0E6922}"/>
              </a:ext>
            </a:extLst>
          </p:cNvPr>
          <p:cNvGrpSpPr/>
          <p:nvPr/>
        </p:nvGrpSpPr>
        <p:grpSpPr>
          <a:xfrm>
            <a:off x="7543800" y="3226570"/>
            <a:ext cx="4083767" cy="387519"/>
            <a:chOff x="7543800" y="2892117"/>
            <a:chExt cx="4083767" cy="387519"/>
          </a:xfrm>
        </p:grpSpPr>
        <p:sp>
          <p:nvSpPr>
            <p:cNvPr id="40" name="TextBox 39">
              <a:extLst>
                <a:ext uri="{FF2B5EF4-FFF2-40B4-BE49-F238E27FC236}">
                  <a16:creationId xmlns:a16="http://schemas.microsoft.com/office/drawing/2014/main" id="{CE121C99-D511-B545-B00E-200A1D5C3FF4}"/>
                </a:ext>
              </a:extLst>
            </p:cNvPr>
            <p:cNvSpPr txBox="1"/>
            <p:nvPr/>
          </p:nvSpPr>
          <p:spPr>
            <a:xfrm>
              <a:off x="9265367" y="2993543"/>
              <a:ext cx="2362200" cy="215444"/>
            </a:xfrm>
            <a:prstGeom prst="rect">
              <a:avLst/>
            </a:prstGeom>
            <a:noFill/>
          </p:spPr>
          <p:txBody>
            <a:bodyPr wrap="square" lIns="0" tIns="0" rIns="0" bIns="0" rtlCol="0">
              <a:spAutoFit/>
            </a:bodyPr>
            <a:lstStyle/>
            <a:p>
              <a:r>
                <a:rPr lang="en-US" sz="1400" b="1" dirty="0">
                  <a:cs typeface="Arial" panose="020B0604020202020204" pitchFamily="34" charset="0"/>
                </a:rPr>
                <a:t>Death Benefit</a:t>
              </a:r>
            </a:p>
          </p:txBody>
        </p:sp>
        <p:sp>
          <p:nvSpPr>
            <p:cNvPr id="41" name="Rectangle 40">
              <a:extLst>
                <a:ext uri="{FF2B5EF4-FFF2-40B4-BE49-F238E27FC236}">
                  <a16:creationId xmlns:a16="http://schemas.microsoft.com/office/drawing/2014/main" id="{E8896E89-2057-734E-B237-D0E880A95660}"/>
                </a:ext>
              </a:extLst>
            </p:cNvPr>
            <p:cNvSpPr/>
            <p:nvPr/>
          </p:nvSpPr>
          <p:spPr>
            <a:xfrm>
              <a:off x="7543800" y="2892117"/>
              <a:ext cx="1447800" cy="387519"/>
            </a:xfrm>
            <a:prstGeom prst="rect">
              <a:avLst/>
            </a:prstGeom>
            <a:solidFill>
              <a:srgbClr val="224F8B"/>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3525950A-8375-2C40-8EB3-F494CFD7F793}"/>
                </a:ext>
              </a:extLst>
            </p:cNvPr>
            <p:cNvSpPr txBox="1"/>
            <p:nvPr/>
          </p:nvSpPr>
          <p:spPr>
            <a:xfrm>
              <a:off x="7543800" y="2962767"/>
              <a:ext cx="1447800" cy="246221"/>
            </a:xfrm>
            <a:prstGeom prst="rect">
              <a:avLst/>
            </a:prstGeom>
            <a:noFill/>
          </p:spPr>
          <p:txBody>
            <a:bodyPr wrap="square" lIns="0" tIns="0" rIns="0" bIns="0" rtlCol="0" anchor="ctr">
              <a:spAutoFit/>
            </a:bodyPr>
            <a:lstStyle/>
            <a:p>
              <a:pPr algn="ctr"/>
              <a:r>
                <a:rPr lang="en-US" sz="1600" b="1" dirty="0">
                  <a:solidFill>
                    <a:schemeClr val="bg1"/>
                  </a:solidFill>
                  <a:cs typeface="Arial" panose="020B0604020202020204" pitchFamily="34" charset="0"/>
                </a:rPr>
                <a:t>$442,459</a:t>
              </a:r>
            </a:p>
          </p:txBody>
        </p:sp>
      </p:grpSp>
      <p:sp>
        <p:nvSpPr>
          <p:cNvPr id="43" name="TextBox 42">
            <a:extLst>
              <a:ext uri="{FF2B5EF4-FFF2-40B4-BE49-F238E27FC236}">
                <a16:creationId xmlns:a16="http://schemas.microsoft.com/office/drawing/2014/main" id="{2009D480-690F-9646-940D-F182BE5411C1}"/>
              </a:ext>
            </a:extLst>
          </p:cNvPr>
          <p:cNvSpPr txBox="1"/>
          <p:nvPr/>
        </p:nvSpPr>
        <p:spPr>
          <a:xfrm>
            <a:off x="7524541" y="1604575"/>
            <a:ext cx="1995487" cy="215444"/>
          </a:xfrm>
          <a:prstGeom prst="rect">
            <a:avLst/>
          </a:prstGeom>
          <a:noFill/>
        </p:spPr>
        <p:txBody>
          <a:bodyPr wrap="square" lIns="0" tIns="0" rIns="0" bIns="0" rtlCol="0">
            <a:spAutoFit/>
          </a:bodyPr>
          <a:lstStyle/>
          <a:p>
            <a:pPr algn="l"/>
            <a:r>
              <a:rPr lang="en-US" sz="1400" b="1" dirty="0">
                <a:solidFill>
                  <a:schemeClr val="accent1"/>
                </a:solidFill>
                <a:cs typeface="Arial" panose="020B0604020202020204" pitchFamily="34" charset="0"/>
              </a:rPr>
              <a:t>Values at age 75:</a:t>
            </a:r>
            <a:endParaRPr lang="en-US" sz="1400" b="1" baseline="30000" dirty="0">
              <a:solidFill>
                <a:schemeClr val="accent1"/>
              </a:solidFill>
              <a:cs typeface="Arial" panose="020B0604020202020204" pitchFamily="34" charset="0"/>
            </a:endParaRPr>
          </a:p>
        </p:txBody>
      </p:sp>
      <p:grpSp>
        <p:nvGrpSpPr>
          <p:cNvPr id="45" name="Group 44">
            <a:extLst>
              <a:ext uri="{FF2B5EF4-FFF2-40B4-BE49-F238E27FC236}">
                <a16:creationId xmlns:a16="http://schemas.microsoft.com/office/drawing/2014/main" id="{69E36705-D646-DA46-BDD9-73CC4984DD63}"/>
              </a:ext>
            </a:extLst>
          </p:cNvPr>
          <p:cNvGrpSpPr/>
          <p:nvPr/>
        </p:nvGrpSpPr>
        <p:grpSpPr>
          <a:xfrm>
            <a:off x="7534364" y="4170756"/>
            <a:ext cx="4083767" cy="387519"/>
            <a:chOff x="7543800" y="2892117"/>
            <a:chExt cx="4083767" cy="387519"/>
          </a:xfrm>
        </p:grpSpPr>
        <p:sp>
          <p:nvSpPr>
            <p:cNvPr id="46" name="TextBox 45">
              <a:extLst>
                <a:ext uri="{FF2B5EF4-FFF2-40B4-BE49-F238E27FC236}">
                  <a16:creationId xmlns:a16="http://schemas.microsoft.com/office/drawing/2014/main" id="{13A416BD-C36A-514E-B049-DCF959F01521}"/>
                </a:ext>
              </a:extLst>
            </p:cNvPr>
            <p:cNvSpPr txBox="1"/>
            <p:nvPr/>
          </p:nvSpPr>
          <p:spPr>
            <a:xfrm>
              <a:off x="9265367" y="2993543"/>
              <a:ext cx="2362200" cy="215444"/>
            </a:xfrm>
            <a:prstGeom prst="rect">
              <a:avLst/>
            </a:prstGeom>
            <a:noFill/>
          </p:spPr>
          <p:txBody>
            <a:bodyPr wrap="square" lIns="0" tIns="0" rIns="0" bIns="0" rtlCol="0">
              <a:spAutoFit/>
            </a:bodyPr>
            <a:lstStyle/>
            <a:p>
              <a:r>
                <a:rPr lang="en-US" sz="1400" b="1" dirty="0">
                  <a:cs typeface="Arial" panose="020B0604020202020204" pitchFamily="34" charset="0"/>
                </a:rPr>
                <a:t>Accumulation Value</a:t>
              </a:r>
            </a:p>
          </p:txBody>
        </p:sp>
        <p:sp>
          <p:nvSpPr>
            <p:cNvPr id="47" name="Rectangle 46">
              <a:extLst>
                <a:ext uri="{FF2B5EF4-FFF2-40B4-BE49-F238E27FC236}">
                  <a16:creationId xmlns:a16="http://schemas.microsoft.com/office/drawing/2014/main" id="{E9F38FDE-566F-614E-949E-BAE0D1BAA74D}"/>
                </a:ext>
              </a:extLst>
            </p:cNvPr>
            <p:cNvSpPr/>
            <p:nvPr/>
          </p:nvSpPr>
          <p:spPr>
            <a:xfrm>
              <a:off x="7543800" y="2892117"/>
              <a:ext cx="1447800" cy="387519"/>
            </a:xfrm>
            <a:prstGeom prst="rect">
              <a:avLst/>
            </a:prstGeom>
            <a:solidFill>
              <a:schemeClr val="accent2">
                <a:alpha val="25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EFA02B92-3267-BC4D-B7D2-CF5706483DAC}"/>
                </a:ext>
              </a:extLst>
            </p:cNvPr>
            <p:cNvSpPr txBox="1"/>
            <p:nvPr/>
          </p:nvSpPr>
          <p:spPr>
            <a:xfrm>
              <a:off x="7543800" y="2962767"/>
              <a:ext cx="1447800" cy="246221"/>
            </a:xfrm>
            <a:prstGeom prst="rect">
              <a:avLst/>
            </a:prstGeom>
            <a:noFill/>
          </p:spPr>
          <p:txBody>
            <a:bodyPr wrap="square" lIns="0" tIns="0" rIns="0" bIns="0" rtlCol="0" anchor="ctr">
              <a:spAutoFit/>
            </a:bodyPr>
            <a:lstStyle/>
            <a:p>
              <a:pPr algn="ctr"/>
              <a:r>
                <a:rPr lang="en-US" sz="1600" b="1" dirty="0">
                  <a:cs typeface="Arial" panose="020B0604020202020204" pitchFamily="34" charset="0"/>
                </a:rPr>
                <a:t>$285,458</a:t>
              </a:r>
            </a:p>
          </p:txBody>
        </p:sp>
      </p:grpSp>
      <p:cxnSp>
        <p:nvCxnSpPr>
          <p:cNvPr id="55" name="Straight Connector 54">
            <a:extLst>
              <a:ext uri="{FF2B5EF4-FFF2-40B4-BE49-F238E27FC236}">
                <a16:creationId xmlns:a16="http://schemas.microsoft.com/office/drawing/2014/main" id="{71162DB1-86D3-177C-3AE1-4402D7F96DA7}"/>
              </a:ext>
            </a:extLst>
          </p:cNvPr>
          <p:cNvCxnSpPr>
            <a:cxnSpLocks/>
          </p:cNvCxnSpPr>
          <p:nvPr/>
        </p:nvCxnSpPr>
        <p:spPr>
          <a:xfrm>
            <a:off x="1409698" y="4126727"/>
            <a:ext cx="5975427" cy="23247"/>
          </a:xfrm>
          <a:prstGeom prst="line">
            <a:avLst/>
          </a:prstGeom>
          <a:ln w="28575" cap="rnd">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68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2000"/>
                                        <p:tgtEl>
                                          <p:spTgt spid="4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10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8">
                                            <p:graphicEl>
                                              <a:chart seriesIdx="0" categoryIdx="-4" bldStep="series"/>
                                            </p:graphicEl>
                                          </p:spTgt>
                                        </p:tgtEl>
                                        <p:attrNameLst>
                                          <p:attrName>style.visibility</p:attrName>
                                        </p:attrNameLst>
                                      </p:cBhvr>
                                      <p:to>
                                        <p:strVal val="visible"/>
                                      </p:to>
                                    </p:set>
                                    <p:animEffect transition="in" filter="wipe(left)">
                                      <p:cBhvr>
                                        <p:cTn id="24" dur="500"/>
                                        <p:tgtEl>
                                          <p:spTgt spid="58">
                                            <p:graphicEl>
                                              <a:chart seriesIdx="0" categoryIdx="-4" bldStep="series"/>
                                            </p:graphic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8">
                                            <p:graphicEl>
                                              <a:chart seriesIdx="1" categoryIdx="-4" bldStep="series"/>
                                            </p:graphicEl>
                                          </p:spTgt>
                                        </p:tgtEl>
                                        <p:attrNameLst>
                                          <p:attrName>style.visibility</p:attrName>
                                        </p:attrNameLst>
                                      </p:cBhvr>
                                      <p:to>
                                        <p:strVal val="visible"/>
                                      </p:to>
                                    </p:set>
                                    <p:animEffect transition="in" filter="wipe(left)">
                                      <p:cBhvr>
                                        <p:cTn id="35" dur="500"/>
                                        <p:tgtEl>
                                          <p:spTgt spid="58">
                                            <p:graphicEl>
                                              <a:chart seriesIdx="1" categoryIdx="-4" bldStep="series"/>
                                            </p:graphicEl>
                                          </p:spTgt>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58">
                                            <p:graphicEl>
                                              <a:chart seriesIdx="2" categoryIdx="-4" bldStep="series"/>
                                            </p:graphicEl>
                                          </p:spTgt>
                                        </p:tgtEl>
                                        <p:attrNameLst>
                                          <p:attrName>style.visibility</p:attrName>
                                        </p:attrNameLst>
                                      </p:cBhvr>
                                      <p:to>
                                        <p:strVal val="visible"/>
                                      </p:to>
                                    </p:set>
                                    <p:animEffect transition="in" filter="wipe(left)">
                                      <p:cBhvr>
                                        <p:cTn id="43" dur="500"/>
                                        <p:tgtEl>
                                          <p:spTgt spid="58">
                                            <p:graphicEl>
                                              <a:chart seriesIdx="2" categoryIdx="-4" bldStep="series"/>
                                            </p:graphicEl>
                                          </p:spTgt>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8" grpId="0" uiExpand="1">
        <p:bldSub>
          <a:bldChart bld="series"/>
        </p:bldSub>
      </p:bldGraphic>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609FF39A-AE14-7E6D-DA54-D0B338FE2BA7}"/>
              </a:ext>
            </a:extLst>
          </p:cNvPr>
          <p:cNvGrpSpPr/>
          <p:nvPr/>
        </p:nvGrpSpPr>
        <p:grpSpPr>
          <a:xfrm>
            <a:off x="495299" y="1422437"/>
            <a:ext cx="8443474" cy="4713287"/>
            <a:chOff x="495300" y="1422438"/>
            <a:chExt cx="6980766" cy="3896779"/>
          </a:xfrm>
        </p:grpSpPr>
        <p:pic>
          <p:nvPicPr>
            <p:cNvPr id="21" name="Picture 20" descr="Table&#10;&#10;Description automatically generated">
              <a:extLst>
                <a:ext uri="{FF2B5EF4-FFF2-40B4-BE49-F238E27FC236}">
                  <a16:creationId xmlns:a16="http://schemas.microsoft.com/office/drawing/2014/main" id="{27416F37-13DD-EBD3-CF80-8446E60FE0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52690"/>
            <a:stretch/>
          </p:blipFill>
          <p:spPr>
            <a:xfrm>
              <a:off x="495300" y="1422438"/>
              <a:ext cx="6972300" cy="1592225"/>
            </a:xfrm>
            <a:prstGeom prst="rect">
              <a:avLst/>
            </a:prstGeom>
          </p:spPr>
        </p:pic>
        <p:pic>
          <p:nvPicPr>
            <p:cNvPr id="27" name="Picture 26">
              <a:extLst>
                <a:ext uri="{FF2B5EF4-FFF2-40B4-BE49-F238E27FC236}">
                  <a16:creationId xmlns:a16="http://schemas.microsoft.com/office/drawing/2014/main" id="{D066355D-5F49-D4E1-492E-9774378B37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300" y="2966214"/>
              <a:ext cx="6972300" cy="749300"/>
            </a:xfrm>
            <a:prstGeom prst="rect">
              <a:avLst/>
            </a:prstGeom>
          </p:spPr>
        </p:pic>
        <p:pic>
          <p:nvPicPr>
            <p:cNvPr id="29" name="Picture 28">
              <a:extLst>
                <a:ext uri="{FF2B5EF4-FFF2-40B4-BE49-F238E27FC236}">
                  <a16:creationId xmlns:a16="http://schemas.microsoft.com/office/drawing/2014/main" id="{3BA18FA6-11C5-94E5-D49C-77B9A6BA56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300" y="3715514"/>
              <a:ext cx="6972300" cy="723900"/>
            </a:xfrm>
            <a:prstGeom prst="rect">
              <a:avLst/>
            </a:prstGeom>
          </p:spPr>
        </p:pic>
        <p:pic>
          <p:nvPicPr>
            <p:cNvPr id="31" name="Picture 30">
              <a:extLst>
                <a:ext uri="{FF2B5EF4-FFF2-40B4-BE49-F238E27FC236}">
                  <a16:creationId xmlns:a16="http://schemas.microsoft.com/office/drawing/2014/main" id="{D9E72107-6ED3-A52A-1B35-762D8ED884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766" y="4430948"/>
              <a:ext cx="6972300" cy="774700"/>
            </a:xfrm>
            <a:prstGeom prst="rect">
              <a:avLst/>
            </a:prstGeom>
          </p:spPr>
        </p:pic>
        <p:pic>
          <p:nvPicPr>
            <p:cNvPr id="33" name="Picture 32">
              <a:extLst>
                <a:ext uri="{FF2B5EF4-FFF2-40B4-BE49-F238E27FC236}">
                  <a16:creationId xmlns:a16="http://schemas.microsoft.com/office/drawing/2014/main" id="{30094E9C-26F3-6417-C020-C4194C30D6E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3766" y="5204917"/>
              <a:ext cx="6972300" cy="114300"/>
            </a:xfrm>
            <a:prstGeom prst="rect">
              <a:avLst/>
            </a:prstGeom>
          </p:spPr>
        </p:pic>
      </p:grpSp>
      <p:sp>
        <p:nvSpPr>
          <p:cNvPr id="2" name="Title 1">
            <a:extLst>
              <a:ext uri="{FF2B5EF4-FFF2-40B4-BE49-F238E27FC236}">
                <a16:creationId xmlns:a16="http://schemas.microsoft.com/office/drawing/2014/main" id="{D5C394DA-81C6-7949-AFFF-34C83BD41DB3}"/>
              </a:ext>
            </a:extLst>
          </p:cNvPr>
          <p:cNvSpPr>
            <a:spLocks noGrp="1"/>
          </p:cNvSpPr>
          <p:nvPr>
            <p:ph type="title"/>
          </p:nvPr>
        </p:nvSpPr>
        <p:spPr/>
        <p:txBody>
          <a:bodyPr/>
          <a:lstStyle/>
          <a:p>
            <a:r>
              <a:rPr lang="en-US" dirty="0"/>
              <a:t>Hypothetical example using historical values</a:t>
            </a:r>
          </a:p>
        </p:txBody>
      </p:sp>
      <p:sp>
        <p:nvSpPr>
          <p:cNvPr id="3" name="Text Placeholder 2">
            <a:extLst>
              <a:ext uri="{FF2B5EF4-FFF2-40B4-BE49-F238E27FC236}">
                <a16:creationId xmlns:a16="http://schemas.microsoft.com/office/drawing/2014/main" id="{B8FAA60B-6FDA-0043-9345-CD046323842C}"/>
              </a:ext>
            </a:extLst>
          </p:cNvPr>
          <p:cNvSpPr>
            <a:spLocks noGrp="1"/>
          </p:cNvSpPr>
          <p:nvPr>
            <p:ph type="body" sz="quarter" idx="10"/>
          </p:nvPr>
        </p:nvSpPr>
        <p:spPr/>
        <p:txBody>
          <a:bodyPr/>
          <a:lstStyle/>
          <a:p>
            <a:r>
              <a:rPr lang="en-US" dirty="0"/>
              <a:t>80% in LVIP SSGA S&amp;P 500 Index; 20% in LVIP Delaware Bond </a:t>
            </a:r>
          </a:p>
        </p:txBody>
      </p:sp>
      <p:sp>
        <p:nvSpPr>
          <p:cNvPr id="9" name="Rectangle 8">
            <a:extLst>
              <a:ext uri="{FF2B5EF4-FFF2-40B4-BE49-F238E27FC236}">
                <a16:creationId xmlns:a16="http://schemas.microsoft.com/office/drawing/2014/main" id="{F5631CF1-326C-E646-97FC-497FDF6A64A5}"/>
              </a:ext>
            </a:extLst>
          </p:cNvPr>
          <p:cNvSpPr/>
          <p:nvPr/>
        </p:nvSpPr>
        <p:spPr>
          <a:xfrm>
            <a:off x="1219380" y="1669551"/>
            <a:ext cx="796924" cy="4466173"/>
          </a:xfrm>
          <a:prstGeom prst="rect">
            <a:avLst/>
          </a:prstGeom>
          <a:noFill/>
          <a:ln w="38100">
            <a:solidFill>
              <a:srgbClr val="224F8B"/>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3C01F4CE-D22B-B54E-8E20-4F0914DEF6E4}"/>
              </a:ext>
            </a:extLst>
          </p:cNvPr>
          <p:cNvSpPr/>
          <p:nvPr/>
        </p:nvSpPr>
        <p:spPr>
          <a:xfrm>
            <a:off x="8217333" y="2362238"/>
            <a:ext cx="711200" cy="431800"/>
          </a:xfrm>
          <a:prstGeom prst="rect">
            <a:avLst/>
          </a:prstGeom>
          <a:noFill/>
          <a:ln w="381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a:extLst>
              <a:ext uri="{FF2B5EF4-FFF2-40B4-BE49-F238E27FC236}">
                <a16:creationId xmlns:a16="http://schemas.microsoft.com/office/drawing/2014/main" id="{F9EB1382-2CD9-4E4B-A676-63B05157714A}"/>
              </a:ext>
            </a:extLst>
          </p:cNvPr>
          <p:cNvSpPr/>
          <p:nvPr/>
        </p:nvSpPr>
        <p:spPr>
          <a:xfrm>
            <a:off x="8217333" y="3628172"/>
            <a:ext cx="711200" cy="206375"/>
          </a:xfrm>
          <a:prstGeom prst="rect">
            <a:avLst/>
          </a:prstGeom>
          <a:noFill/>
          <a:ln w="381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0D4E968D-FD0C-094F-9549-08EC6F61E794}"/>
              </a:ext>
            </a:extLst>
          </p:cNvPr>
          <p:cNvSpPr/>
          <p:nvPr/>
        </p:nvSpPr>
        <p:spPr>
          <a:xfrm>
            <a:off x="2252086" y="4005130"/>
            <a:ext cx="676275" cy="169862"/>
          </a:xfrm>
          <a:prstGeom prst="rect">
            <a:avLst/>
          </a:prstGeom>
          <a:noFill/>
          <a:ln w="38100">
            <a:solidFill>
              <a:srgbClr val="1D9699"/>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D378FEF5-1DFE-6440-841A-BAD91A8B95CE}"/>
              </a:ext>
            </a:extLst>
          </p:cNvPr>
          <p:cNvSpPr/>
          <p:nvPr/>
        </p:nvSpPr>
        <p:spPr>
          <a:xfrm>
            <a:off x="3563588" y="3993841"/>
            <a:ext cx="603250" cy="169862"/>
          </a:xfrm>
          <a:prstGeom prst="rect">
            <a:avLst/>
          </a:prstGeom>
          <a:noFill/>
          <a:ln w="38100">
            <a:solidFill>
              <a:srgbClr val="1D9699"/>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FB604279-4ED4-0E4B-B7A2-987A24DE6935}"/>
              </a:ext>
            </a:extLst>
          </p:cNvPr>
          <p:cNvSpPr/>
          <p:nvPr/>
        </p:nvSpPr>
        <p:spPr>
          <a:xfrm>
            <a:off x="6765073" y="3993841"/>
            <a:ext cx="659463" cy="169861"/>
          </a:xfrm>
          <a:prstGeom prst="rect">
            <a:avLst/>
          </a:prstGeom>
          <a:noFill/>
          <a:ln w="38100">
            <a:solidFill>
              <a:srgbClr val="1D9699"/>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8627F7B9-67F1-4246-89EC-416F75E971BF}"/>
              </a:ext>
            </a:extLst>
          </p:cNvPr>
          <p:cNvSpPr/>
          <p:nvPr/>
        </p:nvSpPr>
        <p:spPr>
          <a:xfrm>
            <a:off x="2252086" y="5965863"/>
            <a:ext cx="676275" cy="169862"/>
          </a:xfrm>
          <a:prstGeom prst="rect">
            <a:avLst/>
          </a:prstGeom>
          <a:noFill/>
          <a:ln w="38100">
            <a:solidFill>
              <a:srgbClr val="1D9699"/>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5">
            <a:extLst>
              <a:ext uri="{FF2B5EF4-FFF2-40B4-BE49-F238E27FC236}">
                <a16:creationId xmlns:a16="http://schemas.microsoft.com/office/drawing/2014/main" id="{1AA37B1E-2529-BB43-94A6-A00BA1216B26}"/>
              </a:ext>
            </a:extLst>
          </p:cNvPr>
          <p:cNvSpPr/>
          <p:nvPr/>
        </p:nvSpPr>
        <p:spPr>
          <a:xfrm>
            <a:off x="3563588" y="5965863"/>
            <a:ext cx="603250" cy="169862"/>
          </a:xfrm>
          <a:prstGeom prst="rect">
            <a:avLst/>
          </a:prstGeom>
          <a:noFill/>
          <a:ln w="38100">
            <a:solidFill>
              <a:srgbClr val="1D9699"/>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6">
            <a:extLst>
              <a:ext uri="{FF2B5EF4-FFF2-40B4-BE49-F238E27FC236}">
                <a16:creationId xmlns:a16="http://schemas.microsoft.com/office/drawing/2014/main" id="{214D4374-5DE0-C04D-B301-CDE93335C252}"/>
              </a:ext>
            </a:extLst>
          </p:cNvPr>
          <p:cNvSpPr/>
          <p:nvPr/>
        </p:nvSpPr>
        <p:spPr>
          <a:xfrm>
            <a:off x="6765073" y="5965863"/>
            <a:ext cx="659463" cy="169861"/>
          </a:xfrm>
          <a:prstGeom prst="rect">
            <a:avLst/>
          </a:prstGeom>
          <a:noFill/>
          <a:ln w="38100">
            <a:solidFill>
              <a:srgbClr val="1D9699"/>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21">
            <a:extLst>
              <a:ext uri="{FF2B5EF4-FFF2-40B4-BE49-F238E27FC236}">
                <a16:creationId xmlns:a16="http://schemas.microsoft.com/office/drawing/2014/main" id="{D9639F07-511D-324B-B7D3-0C2C071E2A82}"/>
              </a:ext>
            </a:extLst>
          </p:cNvPr>
          <p:cNvSpPr>
            <a:spLocks noChangeArrowheads="1"/>
          </p:cNvSpPr>
          <p:nvPr/>
        </p:nvSpPr>
        <p:spPr bwMode="auto">
          <a:xfrm>
            <a:off x="9264601" y="1534745"/>
            <a:ext cx="2492473"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dirty="0"/>
              <a:t>Quoted performance data represents past performance. Current performance may be lower or higher than the performance data quoted. Please keep in mind that double-digit and triple-digit returns are highly unusual and cannot be sustained. Investors should also be aware that some returns were primarily achieved during favorable market conditions. Return and principal value may fluctuate so when withdrawn it may be worth more or less than the original cost. Past performance is no guarantee of future results.</a:t>
            </a:r>
          </a:p>
          <a:p>
            <a:pPr eaLnBrk="1" hangingPunct="1"/>
            <a:endParaRPr lang="en-US" altLang="en-US" sz="400" b="1" dirty="0"/>
          </a:p>
          <a:p>
            <a:pPr eaLnBrk="1" hangingPunct="1"/>
            <a:r>
              <a:rPr lang="en-US" altLang="en-US" sz="800" dirty="0"/>
              <a:t>This scenario is purely hypothetical as </a:t>
            </a:r>
            <a:r>
              <a:rPr lang="en-US" altLang="en-US" sz="800" i="1" dirty="0"/>
              <a:t>MoneyGuard Market Advantage</a:t>
            </a:r>
            <a:r>
              <a:rPr lang="en-US" altLang="en-US" sz="800" i="1" baseline="30000" dirty="0">
                <a:latin typeface="Times New Roman" panose="02020603050405020304" pitchFamily="18" charset="0"/>
                <a:cs typeface="Times New Roman" panose="02020603050405020304" pitchFamily="18" charset="0"/>
              </a:rPr>
              <a:t>®</a:t>
            </a:r>
            <a:r>
              <a:rPr lang="en-US" altLang="en-US" sz="800" dirty="0"/>
              <a:t> did not exist for most of the period illustrated. The purpose is to show how the actual performance might impact death benefit and Long-Term Care Benefit Rider values through the policy.</a:t>
            </a:r>
          </a:p>
          <a:p>
            <a:pPr eaLnBrk="1" hangingPunct="1"/>
            <a:endParaRPr lang="en-US" altLang="en-US" sz="400" dirty="0"/>
          </a:p>
          <a:p>
            <a:pPr eaLnBrk="1" hangingPunct="1"/>
            <a:r>
              <a:rPr lang="en-US" altLang="en-US" sz="800" dirty="0">
                <a:cs typeface="Arial" panose="020B0604020202020204" pitchFamily="34" charset="0"/>
              </a:rPr>
              <a:t>Assumptions: Male, age 55, couples discount, $10,000 annual premium paid for 10 years. Assumed historical returns from 2001 through 2021 with 80% allocated to the </a:t>
            </a:r>
            <a:r>
              <a:rPr lang="en-US" altLang="en-US" sz="800" dirty="0"/>
              <a:t>LVIP SSGA S&amp;P 500 Index</a:t>
            </a:r>
            <a:r>
              <a:rPr lang="en-US" altLang="en-US" sz="800" dirty="0">
                <a:cs typeface="Arial" panose="020B0604020202020204" pitchFamily="34" charset="0"/>
              </a:rPr>
              <a:t> Fund with a current management fee of 23bps and 20% to the </a:t>
            </a:r>
            <a:r>
              <a:rPr lang="en-US" altLang="en-US" sz="800" dirty="0"/>
              <a:t>LVIP Delaware Bond Fund with a current management fee of 37bps</a:t>
            </a:r>
            <a:r>
              <a:rPr lang="en-US" altLang="en-US" sz="800" dirty="0">
                <a:cs typeface="Arial" panose="020B0604020202020204" pitchFamily="34" charset="0"/>
              </a:rPr>
              <a:t>. At 0% rate of return with guaranteed charges age 75 benefits would be: Market Value of $</a:t>
            </a:r>
            <a:r>
              <a:rPr lang="en-US" sz="800" dirty="0">
                <a:cs typeface="Arial" panose="020B0604020202020204" pitchFamily="34" charset="0"/>
              </a:rPr>
              <a:t>34,529</a:t>
            </a:r>
            <a:r>
              <a:rPr lang="en-US" altLang="en-US" sz="800" dirty="0">
                <a:cs typeface="Arial" panose="020B0604020202020204" pitchFamily="34" charset="0"/>
              </a:rPr>
              <a:t>; Protected Value of $</a:t>
            </a:r>
            <a:r>
              <a:rPr lang="en-US" sz="800" dirty="0">
                <a:cs typeface="Arial" panose="020B0604020202020204" pitchFamily="34" charset="0"/>
              </a:rPr>
              <a:t>131,260</a:t>
            </a:r>
            <a:r>
              <a:rPr lang="en-US" altLang="en-US" sz="800" dirty="0">
                <a:cs typeface="Arial" panose="020B0604020202020204" pitchFamily="34" charset="0"/>
              </a:rPr>
              <a:t>; Base Value of $204,101; Death Benefit of $136,067.</a:t>
            </a:r>
          </a:p>
          <a:p>
            <a:pPr eaLnBrk="1" hangingPunct="1"/>
            <a:endParaRPr lang="en-US" altLang="en-US" sz="400" dirty="0">
              <a:cs typeface="Arial" panose="020B0604020202020204" pitchFamily="34" charset="0"/>
            </a:endParaRPr>
          </a:p>
          <a:p>
            <a:pPr eaLnBrk="1" hangingPunct="1"/>
            <a:r>
              <a:rPr lang="en-US" altLang="en-US" sz="800" b="1" dirty="0"/>
              <a:t>Please note: </a:t>
            </a:r>
            <a:r>
              <a:rPr lang="en-US" altLang="en-US" sz="800" dirty="0"/>
              <a:t>There are three Tiers of Funds that you can allocate funds to: </a:t>
            </a:r>
            <a:r>
              <a:rPr lang="en-US" altLang="en-US" sz="800" b="1" dirty="0"/>
              <a:t>Tier 1 </a:t>
            </a:r>
            <a:r>
              <a:rPr lang="en-US" altLang="en-US" sz="800" dirty="0"/>
              <a:t>– Investment options include a Fixed Account and Bond Funds; </a:t>
            </a:r>
            <a:r>
              <a:rPr lang="en-US" altLang="en-US" sz="800" b="1" dirty="0"/>
              <a:t>Tier 2 </a:t>
            </a:r>
            <a:r>
              <a:rPr lang="en-US" altLang="en-US" sz="800" dirty="0"/>
              <a:t>– Investment options include Blended (Equity/Bond) Funds, Asset Allocation Funds, and Target Date Funds; </a:t>
            </a:r>
            <a:r>
              <a:rPr lang="en-US" altLang="en-US" sz="800" b="1" dirty="0"/>
              <a:t>Tier 3 </a:t>
            </a:r>
            <a:r>
              <a:rPr lang="en-US" altLang="en-US" sz="800" dirty="0"/>
              <a:t>– Investment options include Equity Funds. If any money is allocated to </a:t>
            </a:r>
            <a:r>
              <a:rPr lang="en-US" altLang="en-US" sz="800" b="1" dirty="0"/>
              <a:t>Tier 3</a:t>
            </a:r>
            <a:r>
              <a:rPr lang="en-US" altLang="en-US" sz="800" dirty="0"/>
              <a:t>, then 20% of your allocation must be to </a:t>
            </a:r>
            <a:r>
              <a:rPr lang="en-US" altLang="en-US" sz="800" b="1" dirty="0"/>
              <a:t>Tier 1</a:t>
            </a:r>
            <a:r>
              <a:rPr lang="en-US" altLang="en-US" sz="800" dirty="0"/>
              <a:t>. Auto Rebalancing and these allocation requirements are required to maintain the Value Protection Rider (VPR).</a:t>
            </a:r>
          </a:p>
          <a:p>
            <a:pPr eaLnBrk="1" hangingPunct="1"/>
            <a:endParaRPr lang="en-US" altLang="en-US" sz="800" dirty="0"/>
          </a:p>
        </p:txBody>
      </p:sp>
    </p:spTree>
    <p:extLst>
      <p:ext uri="{BB962C8B-B14F-4D97-AF65-F5344CB8AC3E}">
        <p14:creationId xmlns:p14="http://schemas.microsoft.com/office/powerpoint/2010/main" val="263397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1F25CB-4FE7-6240-87BC-B5E60EC0822F}"/>
              </a:ext>
            </a:extLst>
          </p:cNvPr>
          <p:cNvSpPr>
            <a:spLocks noGrp="1"/>
          </p:cNvSpPr>
          <p:nvPr>
            <p:ph type="body" idx="1"/>
          </p:nvPr>
        </p:nvSpPr>
        <p:spPr/>
        <p:txBody>
          <a:bodyPr/>
          <a:lstStyle/>
          <a:p>
            <a:r>
              <a:rPr lang="en-US" i="1" dirty="0" err="1"/>
              <a:t>MoneyGuard</a:t>
            </a:r>
            <a:r>
              <a:rPr lang="en-US" i="1" dirty="0"/>
              <a:t> Fixed Advantage</a:t>
            </a:r>
            <a:r>
              <a:rPr lang="en-US" baseline="30000" dirty="0"/>
              <a:t>®</a:t>
            </a:r>
          </a:p>
        </p:txBody>
      </p:sp>
      <p:sp>
        <p:nvSpPr>
          <p:cNvPr id="3" name="Text Placeholder 2">
            <a:extLst>
              <a:ext uri="{FF2B5EF4-FFF2-40B4-BE49-F238E27FC236}">
                <a16:creationId xmlns:a16="http://schemas.microsoft.com/office/drawing/2014/main" id="{95C3689A-701F-4D4F-9A38-5C262698DEE3}"/>
              </a:ext>
            </a:extLst>
          </p:cNvPr>
          <p:cNvSpPr>
            <a:spLocks noGrp="1"/>
          </p:cNvSpPr>
          <p:nvPr>
            <p:ph type="body" idx="10"/>
          </p:nvPr>
        </p:nvSpPr>
        <p:spPr/>
        <p:txBody>
          <a:bodyPr anchor="t" anchorCtr="0"/>
          <a:lstStyle/>
          <a:p>
            <a:r>
              <a:rPr lang="en-US" dirty="0"/>
              <a:t>A universal life insurance policy with a long-term care rider</a:t>
            </a:r>
          </a:p>
          <a:p>
            <a:r>
              <a:rPr lang="en-US" dirty="0"/>
              <a:t>(Available in all states except CA and NY)</a:t>
            </a:r>
          </a:p>
        </p:txBody>
      </p:sp>
    </p:spTree>
    <p:extLst>
      <p:ext uri="{BB962C8B-B14F-4D97-AF65-F5344CB8AC3E}">
        <p14:creationId xmlns:p14="http://schemas.microsoft.com/office/powerpoint/2010/main" val="881388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EE664916-8730-9349-B172-78CE692A715D}"/>
              </a:ext>
            </a:extLst>
          </p:cNvPr>
          <p:cNvCxnSpPr>
            <a:stCxn id="23" idx="2"/>
          </p:cNvCxnSpPr>
          <p:nvPr/>
        </p:nvCxnSpPr>
        <p:spPr>
          <a:xfrm flipH="1">
            <a:off x="1856232" y="3837354"/>
            <a:ext cx="2286" cy="359742"/>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5ECC1A1-5E9A-C044-BCDF-51E20B3A5DA6}"/>
              </a:ext>
            </a:extLst>
          </p:cNvPr>
          <p:cNvCxnSpPr/>
          <p:nvPr/>
        </p:nvCxnSpPr>
        <p:spPr>
          <a:xfrm flipH="1">
            <a:off x="4800600" y="3837354"/>
            <a:ext cx="2286" cy="359742"/>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0E9CBC-0B0B-1347-8709-DBA35EC392BF}"/>
              </a:ext>
            </a:extLst>
          </p:cNvPr>
          <p:cNvSpPr>
            <a:spLocks noGrp="1"/>
          </p:cNvSpPr>
          <p:nvPr>
            <p:ph type="title"/>
          </p:nvPr>
        </p:nvSpPr>
        <p:spPr>
          <a:xfrm>
            <a:off x="609600" y="484632"/>
            <a:ext cx="11036808" cy="521208"/>
          </a:xfrm>
        </p:spPr>
        <p:txBody>
          <a:bodyPr/>
          <a:lstStyle/>
          <a:p>
            <a:r>
              <a:rPr lang="en-US" dirty="0"/>
              <a:t>Help protect your client’s financial future</a:t>
            </a:r>
          </a:p>
        </p:txBody>
      </p:sp>
      <p:sp>
        <p:nvSpPr>
          <p:cNvPr id="24" name="TextBox 23">
            <a:extLst>
              <a:ext uri="{FF2B5EF4-FFF2-40B4-BE49-F238E27FC236}">
                <a16:creationId xmlns:a16="http://schemas.microsoft.com/office/drawing/2014/main" id="{C8A06261-057A-4FD4-9D2D-50F2D3F36222}"/>
              </a:ext>
            </a:extLst>
          </p:cNvPr>
          <p:cNvSpPr txBox="1"/>
          <p:nvPr/>
        </p:nvSpPr>
        <p:spPr>
          <a:xfrm>
            <a:off x="571641" y="5603620"/>
            <a:ext cx="1143354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srgbClr val="000000"/>
                </a:solidFill>
                <a:effectLst/>
                <a:uLnTx/>
                <a:uFillTx/>
                <a:latin typeface="Calibri"/>
                <a:ea typeface="+mn-ea"/>
                <a:cs typeface="+mn-cs"/>
              </a:rPr>
              <a:t>1</a:t>
            </a:r>
            <a:r>
              <a:rPr kumimoji="0" lang="en-US" sz="1000" b="0" i="0" u="none" strike="noStrike" kern="1200" cap="none" spc="0" normalizeH="0" baseline="0" noProof="0" dirty="0">
                <a:ln>
                  <a:noFill/>
                </a:ln>
                <a:solidFill>
                  <a:srgbClr val="000000"/>
                </a:solidFill>
                <a:effectLst/>
                <a:uLnTx/>
                <a:uFillTx/>
                <a:latin typeface="Calibri"/>
                <a:ea typeface="+mn-ea"/>
                <a:cs typeface="+mn-cs"/>
              </a:rPr>
              <a:t> For policyholders to access their long-term care benefits, a licensed health care practitioner must certify that they are chronically ill and unable to perform at least 2 activities of daily living (bathing, continence, dressing, eating, toileting, transferring) for at least 90 days. </a:t>
            </a:r>
            <a:r>
              <a:rPr kumimoji="0" lang="en-US" sz="1000" b="0" i="0" u="none" strike="noStrike" kern="1200" cap="none" spc="0" normalizeH="0" baseline="30000" noProof="0" dirty="0">
                <a:ln>
                  <a:noFill/>
                </a:ln>
                <a:solidFill>
                  <a:srgbClr val="000000"/>
                </a:solidFill>
                <a:effectLst/>
                <a:uLnTx/>
                <a:uFillTx/>
                <a:latin typeface="Calibri"/>
                <a:ea typeface="+mn-ea"/>
                <a:cs typeface="+mn-cs"/>
              </a:rPr>
              <a:t>2 </a:t>
            </a:r>
            <a:r>
              <a:rPr kumimoji="0" lang="en-US" sz="1000" b="0" i="0" u="none" strike="noStrike" kern="1200" cap="none" spc="0" normalizeH="0" baseline="0" noProof="0" dirty="0">
                <a:ln>
                  <a:noFill/>
                </a:ln>
                <a:solidFill>
                  <a:srgbClr val="000000"/>
                </a:solidFill>
                <a:effectLst/>
                <a:uLnTx/>
                <a:uFillTx/>
                <a:latin typeface="Calibri"/>
                <a:ea typeface="+mn-ea"/>
                <a:cs typeface="+mn-cs"/>
              </a:rPr>
              <a:t>Assuming all premiums are paid on-time as illustrated, no post-issue loans, withdrawals increases or decreases. </a:t>
            </a:r>
            <a:r>
              <a:rPr kumimoji="0" lang="en-US" sz="1000" b="0" i="0" u="none" strike="noStrike" kern="1200" cap="none" spc="0" normalizeH="0" baseline="30000" noProof="0" dirty="0">
                <a:ln>
                  <a:noFill/>
                </a:ln>
                <a:solidFill>
                  <a:srgbClr val="000000"/>
                </a:solidFill>
                <a:effectLst/>
                <a:uLnTx/>
                <a:uFillTx/>
                <a:latin typeface="Calibri"/>
                <a:ea typeface="+mn-ea"/>
                <a:cs typeface="+mn-cs"/>
              </a:rPr>
              <a:t>3 </a:t>
            </a:r>
            <a:r>
              <a:rPr kumimoji="0" lang="en-US" sz="1000" b="0" i="0" u="none" strike="noStrike" kern="1200" cap="none" spc="0" normalizeH="0" baseline="0" noProof="0" dirty="0">
                <a:ln>
                  <a:noFill/>
                </a:ln>
                <a:solidFill>
                  <a:srgbClr val="000000"/>
                </a:solidFill>
                <a:effectLst/>
                <a:uLnTx/>
                <a:uFillTx/>
                <a:latin typeface="Calibri"/>
                <a:ea typeface="+mn-ea"/>
                <a:cs typeface="+mn-cs"/>
              </a:rPr>
              <a:t>LTC reimbursements are generally paid income tax-free under Internal Revenue Code Section 104(a)(3). </a:t>
            </a:r>
            <a:r>
              <a:rPr kumimoji="0" lang="en-US" sz="1000" b="0" i="0" u="none" strike="noStrike" kern="1200" cap="none" spc="0" normalizeH="0" baseline="30000" noProof="0" dirty="0">
                <a:ln>
                  <a:noFill/>
                </a:ln>
                <a:solidFill>
                  <a:srgbClr val="000000"/>
                </a:solidFill>
                <a:effectLst/>
                <a:uLnTx/>
                <a:uFillTx/>
                <a:latin typeface="Calibri"/>
                <a:ea typeface="+mn-ea"/>
                <a:cs typeface="+mn-cs"/>
              </a:rPr>
              <a:t>4 </a:t>
            </a:r>
            <a:r>
              <a:rPr kumimoji="0" lang="en-US" sz="1000" b="0" i="0" u="none" strike="noStrike" kern="1200" cap="none" spc="0" normalizeH="0" baseline="0" noProof="0" dirty="0">
                <a:ln>
                  <a:noFill/>
                </a:ln>
                <a:solidFill>
                  <a:srgbClr val="000000"/>
                </a:solidFill>
                <a:effectLst/>
                <a:uLnTx/>
                <a:uFillTx/>
                <a:latin typeface="Calibri"/>
                <a:ea typeface="+mn-ea"/>
                <a:cs typeface="+mn-cs"/>
              </a:rPr>
              <a:t>Beneficiaries may receive an income tax-free death benefit under IRC Section 101(a)(1). </a:t>
            </a:r>
            <a:r>
              <a:rPr kumimoji="0" lang="en-US" sz="1000" b="0" i="0" u="none" strike="noStrike" kern="1200" cap="none" spc="0" normalizeH="0" baseline="30000" noProof="0" dirty="0">
                <a:ln>
                  <a:noFill/>
                </a:ln>
                <a:solidFill>
                  <a:srgbClr val="000000"/>
                </a:solidFill>
                <a:effectLst/>
                <a:uLnTx/>
                <a:uFillTx/>
                <a:latin typeface="Calibri"/>
                <a:ea typeface="+mn-ea"/>
                <a:cs typeface="+mn-cs"/>
              </a:rPr>
              <a:t>5 </a:t>
            </a:r>
            <a:r>
              <a:rPr kumimoji="0" lang="en-US" sz="1000" b="0" i="0" u="none" strike="noStrike" kern="1200" cap="none" spc="0" normalizeH="0" baseline="0" noProof="0" dirty="0">
                <a:ln>
                  <a:noFill/>
                </a:ln>
                <a:solidFill>
                  <a:srgbClr val="000000"/>
                </a:solidFill>
                <a:effectLst/>
                <a:uLnTx/>
                <a:uFillTx/>
                <a:latin typeface="Calibri"/>
                <a:ea typeface="+mn-ea"/>
                <a:cs typeface="+mn-cs"/>
              </a:rPr>
              <a:t>Two options are available; a 70% return of premium, or a 100% return of premium, subject to an 11-year vesting period. The 70% option provides higher reimbursement amounts. The return of premium option must be chosen at purchase and cannot be changed once selected. </a:t>
            </a:r>
          </a:p>
        </p:txBody>
      </p:sp>
      <p:sp>
        <p:nvSpPr>
          <p:cNvPr id="26" name="TextBox 25">
            <a:extLst>
              <a:ext uri="{FF2B5EF4-FFF2-40B4-BE49-F238E27FC236}">
                <a16:creationId xmlns:a16="http://schemas.microsoft.com/office/drawing/2014/main" id="{E43F9BE6-FA65-4CF3-B99B-E22664478505}"/>
              </a:ext>
            </a:extLst>
          </p:cNvPr>
          <p:cNvSpPr txBox="1"/>
          <p:nvPr/>
        </p:nvSpPr>
        <p:spPr>
          <a:xfrm>
            <a:off x="545592" y="1005840"/>
            <a:ext cx="972921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Publico Headline"/>
                <a:ea typeface="+mn-ea"/>
                <a:cs typeface="+mn-cs"/>
              </a:rPr>
              <a:t>With protection from the impact of a long-term care event</a:t>
            </a:r>
            <a:r>
              <a:rPr kumimoji="0" lang="en-US" sz="1800" b="0" i="0" u="none" strike="noStrike" kern="1200" cap="none" spc="0" normalizeH="0" baseline="30000" noProof="0" dirty="0">
                <a:ln>
                  <a:noFill/>
                </a:ln>
                <a:solidFill>
                  <a:srgbClr val="000000"/>
                </a:solidFill>
                <a:effectLst/>
                <a:uLnTx/>
                <a:uFillTx/>
                <a:latin typeface="Publico Headline"/>
                <a:ea typeface="+mn-ea"/>
                <a:cs typeface="+mn-cs"/>
              </a:rPr>
              <a:t>1</a:t>
            </a:r>
            <a:endParaRPr kumimoji="0" lang="en-US" sz="1800" b="0" i="0" u="none" strike="noStrike" kern="1200" cap="none" spc="0" normalizeH="0" baseline="30000" noProof="0" dirty="0">
              <a:ln>
                <a:noFill/>
              </a:ln>
              <a:solidFill>
                <a:srgbClr val="000000"/>
              </a:solidFill>
              <a:effectLst/>
              <a:uLnTx/>
              <a:uFillTx/>
              <a:latin typeface="Calibri"/>
              <a:ea typeface="+mn-ea"/>
              <a:cs typeface="+mn-cs"/>
            </a:endParaRPr>
          </a:p>
        </p:txBody>
      </p:sp>
      <p:pic>
        <p:nvPicPr>
          <p:cNvPr id="28" name="Picture 27">
            <a:extLst>
              <a:ext uri="{FF2B5EF4-FFF2-40B4-BE49-F238E27FC236}">
                <a16:creationId xmlns:a16="http://schemas.microsoft.com/office/drawing/2014/main" id="{BAF2BCCD-99FC-4AB0-B707-20F85EC836C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662672" y="1618487"/>
            <a:ext cx="3383280" cy="3383281"/>
          </a:xfrm>
          <a:prstGeom prst="rect">
            <a:avLst/>
          </a:prstGeom>
        </p:spPr>
      </p:pic>
      <p:sp>
        <p:nvSpPr>
          <p:cNvPr id="9" name="TextBox 8">
            <a:extLst>
              <a:ext uri="{FF2B5EF4-FFF2-40B4-BE49-F238E27FC236}">
                <a16:creationId xmlns:a16="http://schemas.microsoft.com/office/drawing/2014/main" id="{78EC3CD2-48E7-6B45-BF0A-C873B140B50A}"/>
              </a:ext>
            </a:extLst>
          </p:cNvPr>
          <p:cNvSpPr txBox="1"/>
          <p:nvPr/>
        </p:nvSpPr>
        <p:spPr>
          <a:xfrm>
            <a:off x="341722" y="1551845"/>
            <a:ext cx="6094428"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AD1129"/>
                </a:solidFill>
                <a:effectLst/>
                <a:uLnTx/>
                <a:uFillTx/>
                <a:latin typeface="Georgia" panose="02040502050405020303" pitchFamily="18" charset="0"/>
                <a:ea typeface="+mn-ea"/>
                <a:cs typeface="+mn-cs"/>
              </a:rPr>
              <a:t>Here’s how it works:</a:t>
            </a:r>
          </a:p>
        </p:txBody>
      </p:sp>
      <p:sp>
        <p:nvSpPr>
          <p:cNvPr id="11" name="TextBox 10">
            <a:extLst>
              <a:ext uri="{FF2B5EF4-FFF2-40B4-BE49-F238E27FC236}">
                <a16:creationId xmlns:a16="http://schemas.microsoft.com/office/drawing/2014/main" id="{B785F2DE-1B96-384D-9FB1-D578404727ED}"/>
              </a:ext>
            </a:extLst>
          </p:cNvPr>
          <p:cNvSpPr txBox="1"/>
          <p:nvPr/>
        </p:nvSpPr>
        <p:spPr>
          <a:xfrm>
            <a:off x="2057399" y="2032612"/>
            <a:ext cx="2458039"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Purchase policy</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A58E391B-E2A2-A546-BCCA-018664EBC8A7}"/>
              </a:ext>
            </a:extLst>
          </p:cNvPr>
          <p:cNvSpPr txBox="1"/>
          <p:nvPr/>
        </p:nvSpPr>
        <p:spPr>
          <a:xfrm>
            <a:off x="2061713" y="2346599"/>
            <a:ext cx="2458530" cy="369332"/>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Calibri"/>
                <a:ea typeface="+mn-ea"/>
                <a:cs typeface="+mn-cs"/>
              </a:rPr>
              <a:t>MoneyGuard Fixed Advantage</a:t>
            </a:r>
            <a:r>
              <a:rPr kumimoji="0" lang="en-US" sz="900" b="0" i="0" u="none" strike="noStrike" kern="1200" cap="none" spc="0" normalizeH="0" baseline="0" noProof="0" dirty="0">
                <a:ln>
                  <a:noFill/>
                </a:ln>
                <a:solidFill>
                  <a:srgbClr val="000000"/>
                </a:solidFill>
                <a:effectLst/>
                <a:uLnTx/>
                <a:uFillTx/>
                <a:latin typeface="Calibri"/>
                <a:ea typeface="+mn-ea"/>
                <a:cs typeface="+mn-cs"/>
              </a:rPr>
              <a:t> offers flexible funding guaranteed to never increase.</a:t>
            </a:r>
            <a:r>
              <a:rPr kumimoji="0" lang="en-US" sz="900" b="0" i="0" u="none" strike="noStrike" kern="1200" cap="none" spc="0" normalizeH="0" baseline="30000" noProof="0" dirty="0">
                <a:ln>
                  <a:noFill/>
                </a:ln>
                <a:solidFill>
                  <a:srgbClr val="000000"/>
                </a:solidFill>
                <a:effectLst/>
                <a:uLnTx/>
                <a:uFillTx/>
                <a:latin typeface="Calibri"/>
                <a:ea typeface="+mn-ea"/>
                <a:cs typeface="+mn-cs"/>
              </a:rPr>
              <a:t>2</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E917DEB0-90FE-5A49-A6A8-8599F3E4F01A}"/>
              </a:ext>
            </a:extLst>
          </p:cNvPr>
          <p:cNvSpPr txBox="1"/>
          <p:nvPr/>
        </p:nvSpPr>
        <p:spPr>
          <a:xfrm>
            <a:off x="3587496" y="4160520"/>
            <a:ext cx="2458039" cy="307777"/>
          </a:xfrm>
          <a:prstGeom prst="rect">
            <a:avLst/>
          </a:prstGeom>
          <a:solidFill>
            <a:srgbClr val="00747B"/>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Death benefit</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E320F4DD-9313-8D40-AFA0-9C912AB2DD3E}"/>
              </a:ext>
            </a:extLst>
          </p:cNvPr>
          <p:cNvSpPr txBox="1"/>
          <p:nvPr/>
        </p:nvSpPr>
        <p:spPr>
          <a:xfrm>
            <a:off x="3591810" y="4474506"/>
            <a:ext cx="2458530" cy="371813"/>
          </a:xfrm>
          <a:prstGeom prst="rect">
            <a:avLst/>
          </a:prstGeom>
          <a:solidFill>
            <a:schemeClr val="bg1">
              <a:lumMod val="95000"/>
            </a:schemeClr>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A legacy to leave for their family.</a:t>
            </a:r>
            <a:r>
              <a:rPr kumimoji="0" lang="en-US" sz="900" b="0" i="0" u="none" strike="noStrike" kern="1200" cap="none" spc="0" normalizeH="0" baseline="30000" noProof="0" dirty="0">
                <a:ln>
                  <a:noFill/>
                </a:ln>
                <a:solidFill>
                  <a:srgbClr val="000000"/>
                </a:solidFill>
                <a:effectLst/>
                <a:uLnTx/>
                <a:uFillTx/>
                <a:latin typeface="Calibri"/>
                <a:ea typeface="+mn-ea"/>
                <a:cs typeface="+mn-cs"/>
              </a:rPr>
              <a:t>4</a:t>
            </a:r>
          </a:p>
        </p:txBody>
      </p:sp>
      <p:sp>
        <p:nvSpPr>
          <p:cNvPr id="17" name="TextBox 16">
            <a:extLst>
              <a:ext uri="{FF2B5EF4-FFF2-40B4-BE49-F238E27FC236}">
                <a16:creationId xmlns:a16="http://schemas.microsoft.com/office/drawing/2014/main" id="{2CA5BBE3-9664-1B45-B0E4-098F81EA2AC7}"/>
              </a:ext>
            </a:extLst>
          </p:cNvPr>
          <p:cNvSpPr txBox="1"/>
          <p:nvPr/>
        </p:nvSpPr>
        <p:spPr>
          <a:xfrm>
            <a:off x="609600" y="4166616"/>
            <a:ext cx="2458039" cy="307777"/>
          </a:xfrm>
          <a:prstGeom prst="rect">
            <a:avLst/>
          </a:prstGeom>
          <a:solidFill>
            <a:srgbClr val="1772AE"/>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LTC benefit</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53F229A9-64BD-CB44-9E10-F5F2465EF878}"/>
              </a:ext>
            </a:extLst>
          </p:cNvPr>
          <p:cNvSpPr txBox="1"/>
          <p:nvPr/>
        </p:nvSpPr>
        <p:spPr>
          <a:xfrm>
            <a:off x="613914" y="4480603"/>
            <a:ext cx="2449326" cy="369332"/>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A tax-free, guaranteed funding source</a:t>
            </a:r>
            <a:br>
              <a:rPr kumimoji="0" lang="en-US" sz="900" b="0" i="0" u="none" strike="noStrike" kern="1200" cap="none" spc="0" normalizeH="0" baseline="0" noProof="0" dirty="0">
                <a:ln>
                  <a:noFill/>
                </a:ln>
                <a:solidFill>
                  <a:srgbClr val="000000"/>
                </a:solidFill>
                <a:effectLst/>
                <a:uLnTx/>
                <a:uFillTx/>
                <a:latin typeface="Calibri"/>
                <a:ea typeface="+mn-ea"/>
                <a:cs typeface="+mn-cs"/>
              </a:rPr>
            </a:br>
            <a:r>
              <a:rPr kumimoji="0" lang="en-US" sz="900" b="0" i="0" u="none" strike="noStrike" kern="1200" cap="none" spc="0" normalizeH="0" baseline="0" noProof="0" dirty="0">
                <a:ln>
                  <a:noFill/>
                </a:ln>
                <a:solidFill>
                  <a:srgbClr val="000000"/>
                </a:solidFill>
                <a:effectLst/>
                <a:uLnTx/>
                <a:uFillTx/>
                <a:latin typeface="Calibri"/>
                <a:ea typeface="+mn-ea"/>
                <a:cs typeface="+mn-cs"/>
              </a:rPr>
              <a:t>for LTC expenses.</a:t>
            </a:r>
            <a:r>
              <a:rPr kumimoji="0" lang="en-US" sz="900" b="0" i="0" u="none" strike="noStrike" kern="1200" cap="none" spc="0" normalizeH="0" baseline="30000" noProof="0" dirty="0">
                <a:ln>
                  <a:noFill/>
                </a:ln>
                <a:solidFill>
                  <a:srgbClr val="000000"/>
                </a:solidFill>
                <a:effectLst/>
                <a:uLnTx/>
                <a:uFillTx/>
                <a:latin typeface="Calibri"/>
                <a:ea typeface="+mn-ea"/>
                <a:cs typeface="+mn-cs"/>
              </a:rPr>
              <a:t>3</a:t>
            </a:r>
          </a:p>
        </p:txBody>
      </p:sp>
      <p:sp>
        <p:nvSpPr>
          <p:cNvPr id="23" name="TextBox 22">
            <a:extLst>
              <a:ext uri="{FF2B5EF4-FFF2-40B4-BE49-F238E27FC236}">
                <a16:creationId xmlns:a16="http://schemas.microsoft.com/office/drawing/2014/main" id="{6AB42086-7F42-2A4D-8604-A1E402523BA7}"/>
              </a:ext>
            </a:extLst>
          </p:cNvPr>
          <p:cNvSpPr txBox="1"/>
          <p:nvPr/>
        </p:nvSpPr>
        <p:spPr>
          <a:xfrm>
            <a:off x="1492758" y="3105834"/>
            <a:ext cx="731520" cy="731520"/>
          </a:xfrm>
          <a:prstGeom prst="rect">
            <a:avLst/>
          </a:prstGeom>
          <a:noFill/>
          <a:ln w="6350">
            <a:solidFill>
              <a:schemeClr val="tx2"/>
            </a:solidFill>
          </a:ln>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If your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client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needs care</a:t>
            </a:r>
          </a:p>
        </p:txBody>
      </p:sp>
      <p:sp>
        <p:nvSpPr>
          <p:cNvPr id="25" name="TextBox 24">
            <a:extLst>
              <a:ext uri="{FF2B5EF4-FFF2-40B4-BE49-F238E27FC236}">
                <a16:creationId xmlns:a16="http://schemas.microsoft.com/office/drawing/2014/main" id="{74303F2E-DE99-6F45-80EF-6176FCDF75ED}"/>
              </a:ext>
            </a:extLst>
          </p:cNvPr>
          <p:cNvSpPr txBox="1"/>
          <p:nvPr/>
        </p:nvSpPr>
        <p:spPr>
          <a:xfrm>
            <a:off x="4419600" y="3105834"/>
            <a:ext cx="731520" cy="731520"/>
          </a:xfrm>
          <a:prstGeom prst="rect">
            <a:avLst/>
          </a:prstGeom>
          <a:noFill/>
          <a:ln w="6350">
            <a:solidFill>
              <a:schemeClr val="tx2"/>
            </a:solidFill>
          </a:ln>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If your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client doesn’t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need care</a:t>
            </a:r>
          </a:p>
        </p:txBody>
      </p:sp>
      <p:sp>
        <p:nvSpPr>
          <p:cNvPr id="12" name="TextBox 11">
            <a:extLst>
              <a:ext uri="{FF2B5EF4-FFF2-40B4-BE49-F238E27FC236}">
                <a16:creationId xmlns:a16="http://schemas.microsoft.com/office/drawing/2014/main" id="{81ADD389-439A-1746-91E7-F927CD73E07B}"/>
              </a:ext>
            </a:extLst>
          </p:cNvPr>
          <p:cNvSpPr txBox="1"/>
          <p:nvPr/>
        </p:nvSpPr>
        <p:spPr>
          <a:xfrm>
            <a:off x="3172968" y="3379261"/>
            <a:ext cx="28346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OR</a:t>
            </a:r>
          </a:p>
        </p:txBody>
      </p:sp>
      <p:cxnSp>
        <p:nvCxnSpPr>
          <p:cNvPr id="29" name="Straight Connector 28">
            <a:extLst>
              <a:ext uri="{FF2B5EF4-FFF2-40B4-BE49-F238E27FC236}">
                <a16:creationId xmlns:a16="http://schemas.microsoft.com/office/drawing/2014/main" id="{7C97B0B5-A3C3-DF4F-BCE1-B62EBA9AD867}"/>
              </a:ext>
            </a:extLst>
          </p:cNvPr>
          <p:cNvCxnSpPr>
            <a:cxnSpLocks/>
            <a:endCxn id="23" idx="0"/>
          </p:cNvCxnSpPr>
          <p:nvPr/>
        </p:nvCxnSpPr>
        <p:spPr>
          <a:xfrm flipH="1">
            <a:off x="1858518" y="2718816"/>
            <a:ext cx="1420368" cy="387018"/>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24E48FF-F86C-9E46-BBB8-408020A35DF3}"/>
              </a:ext>
            </a:extLst>
          </p:cNvPr>
          <p:cNvCxnSpPr>
            <a:cxnSpLocks/>
            <a:stCxn id="13" idx="2"/>
            <a:endCxn id="25" idx="0"/>
          </p:cNvCxnSpPr>
          <p:nvPr/>
        </p:nvCxnSpPr>
        <p:spPr>
          <a:xfrm>
            <a:off x="3290978" y="2715931"/>
            <a:ext cx="1494382" cy="389903"/>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2A67CC1-B8D4-1B40-AE06-4058E7C03102}"/>
              </a:ext>
            </a:extLst>
          </p:cNvPr>
          <p:cNvSpPr txBox="1"/>
          <p:nvPr/>
        </p:nvSpPr>
        <p:spPr>
          <a:xfrm>
            <a:off x="609600" y="5071872"/>
            <a:ext cx="54864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D1129"/>
                </a:solidFill>
                <a:effectLst/>
                <a:uLnTx/>
                <a:uFillTx/>
                <a:latin typeface="Georgia" panose="02040502050405020303" pitchFamily="18" charset="0"/>
                <a:ea typeface="+mn-ea"/>
                <a:cs typeface="+mn-cs"/>
              </a:rPr>
              <a:t>And, if clients change </a:t>
            </a:r>
            <a:r>
              <a:rPr lang="en-US" sz="1400" dirty="0">
                <a:solidFill>
                  <a:srgbClr val="AD1129"/>
                </a:solidFill>
                <a:latin typeface="Georgia" panose="02040502050405020303" pitchFamily="18" charset="0"/>
              </a:rPr>
              <a:t>their</a:t>
            </a:r>
            <a:r>
              <a:rPr kumimoji="0" lang="en-US" sz="1400" b="0" i="0" u="none" strike="noStrike" kern="1200" cap="none" spc="0" normalizeH="0" baseline="0" noProof="0" dirty="0">
                <a:ln>
                  <a:noFill/>
                </a:ln>
                <a:solidFill>
                  <a:srgbClr val="AD1129"/>
                </a:solidFill>
                <a:effectLst/>
                <a:uLnTx/>
                <a:uFillTx/>
                <a:latin typeface="Georgia" panose="02040502050405020303" pitchFamily="18" charset="0"/>
                <a:ea typeface="+mn-ea"/>
                <a:cs typeface="+mn-cs"/>
              </a:rPr>
              <a:t> mind, </a:t>
            </a:r>
            <a:r>
              <a:rPr lang="en-US" sz="1400" dirty="0">
                <a:solidFill>
                  <a:srgbClr val="AD1129"/>
                </a:solidFill>
                <a:latin typeface="Georgia" panose="02040502050405020303" pitchFamily="18" charset="0"/>
              </a:rPr>
              <a:t>they</a:t>
            </a:r>
            <a:r>
              <a:rPr kumimoji="0" lang="en-US" sz="1400" b="0" i="0" u="none" strike="noStrike" kern="1200" cap="none" spc="0" normalizeH="0" baseline="0" noProof="0" dirty="0">
                <a:ln>
                  <a:noFill/>
                </a:ln>
                <a:solidFill>
                  <a:srgbClr val="AD1129"/>
                </a:solidFill>
                <a:effectLst/>
                <a:uLnTx/>
                <a:uFillTx/>
                <a:latin typeface="Georgia" panose="02040502050405020303" pitchFamily="18" charset="0"/>
                <a:ea typeface="+mn-ea"/>
                <a:cs typeface="+mn-cs"/>
              </a:rPr>
              <a:t>’re able to get money back</a:t>
            </a:r>
            <a:br>
              <a:rPr kumimoji="0" lang="en-US" sz="1400" b="0" i="0" u="none" strike="noStrike" kern="1200" cap="none" spc="0" normalizeH="0" baseline="0" noProof="0" dirty="0">
                <a:ln>
                  <a:noFill/>
                </a:ln>
                <a:solidFill>
                  <a:srgbClr val="AD1129"/>
                </a:solidFill>
                <a:effectLst/>
                <a:uLnTx/>
                <a:uFillTx/>
                <a:latin typeface="Georgia" panose="02040502050405020303" pitchFamily="18" charset="0"/>
                <a:ea typeface="+mn-ea"/>
                <a:cs typeface="+mn-cs"/>
              </a:rPr>
            </a:br>
            <a:r>
              <a:rPr kumimoji="0" lang="en-US" sz="1400" b="0" i="0" u="none" strike="noStrike" kern="1200" cap="none" spc="0" normalizeH="0" baseline="0" noProof="0" dirty="0">
                <a:ln>
                  <a:noFill/>
                </a:ln>
                <a:solidFill>
                  <a:srgbClr val="AD1129"/>
                </a:solidFill>
                <a:effectLst/>
                <a:uLnTx/>
                <a:uFillTx/>
                <a:latin typeface="Georgia" panose="02040502050405020303" pitchFamily="18" charset="0"/>
                <a:ea typeface="+mn-ea"/>
                <a:cs typeface="+mn-cs"/>
              </a:rPr>
              <a:t>with Return of Premium options.</a:t>
            </a:r>
            <a:r>
              <a:rPr kumimoji="0" lang="en-US" sz="1400" b="0" i="0" u="none" strike="noStrike" kern="1200" cap="none" spc="0" normalizeH="0" baseline="30000" noProof="0" dirty="0">
                <a:ln>
                  <a:noFill/>
                </a:ln>
                <a:solidFill>
                  <a:srgbClr val="AD1129"/>
                </a:solidFill>
                <a:effectLst/>
                <a:uLnTx/>
                <a:uFillTx/>
                <a:latin typeface="Georgia" panose="02040502050405020303" pitchFamily="18" charset="0"/>
                <a:ea typeface="+mn-ea"/>
                <a:cs typeface="+mn-cs"/>
              </a:rPr>
              <a:t>5</a:t>
            </a:r>
          </a:p>
        </p:txBody>
      </p:sp>
      <p:sp>
        <p:nvSpPr>
          <p:cNvPr id="38" name="TextBox 37">
            <a:extLst>
              <a:ext uri="{FF2B5EF4-FFF2-40B4-BE49-F238E27FC236}">
                <a16:creationId xmlns:a16="http://schemas.microsoft.com/office/drawing/2014/main" id="{0D68EACE-E753-1040-A35F-397313BD19B1}"/>
              </a:ext>
            </a:extLst>
          </p:cNvPr>
          <p:cNvSpPr txBox="1"/>
          <p:nvPr/>
        </p:nvSpPr>
        <p:spPr>
          <a:xfrm>
            <a:off x="9825601" y="3763503"/>
            <a:ext cx="1305819" cy="1308369"/>
          </a:xfrm>
          <a:prstGeom prst="rect">
            <a:avLst/>
          </a:prstGeom>
          <a:solidFill>
            <a:schemeClr val="accent1"/>
          </a:solidFill>
          <a:ln w="60325">
            <a:solidFill>
              <a:schemeClr val="bg1"/>
            </a:solidFill>
            <a:miter lim="800000"/>
          </a:ln>
        </p:spPr>
        <p:txBody>
          <a:bodyPr wrap="square" tIns="91440">
            <a:noAutofit/>
          </a:bodyPr>
          <a:lstStyle/>
          <a:p>
            <a:pPr marL="0" marR="0" lvl="0" indent="0" algn="l" defTabSz="914400" rtl="0" eaLnBrk="1" fontAlgn="auto" latinLnBrk="0" hangingPunct="1">
              <a:lnSpc>
                <a:spcPts val="118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rPr>
              <a:t>Our 0-day</a:t>
            </a:r>
            <a:br>
              <a:rPr kumimoji="0" lang="en-US" sz="9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rPr>
            </a:br>
            <a:r>
              <a:rPr kumimoji="0" lang="en-US" sz="9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rPr>
              <a:t>elimination period gives clients access to their benefits sooner without incurring</a:t>
            </a:r>
            <a:br>
              <a:rPr kumimoji="0" lang="en-US" sz="9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rPr>
            </a:br>
            <a:r>
              <a:rPr kumimoji="0" lang="en-US" sz="9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rPr>
              <a:t>out-of-pocket costs, once qualified. </a:t>
            </a:r>
          </a:p>
        </p:txBody>
      </p:sp>
    </p:spTree>
    <p:extLst>
      <p:ext uri="{BB962C8B-B14F-4D97-AF65-F5344CB8AC3E}">
        <p14:creationId xmlns:p14="http://schemas.microsoft.com/office/powerpoint/2010/main" val="240650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Placeholder 1">
            <a:extLst>
              <a:ext uri="{FF2B5EF4-FFF2-40B4-BE49-F238E27FC236}">
                <a16:creationId xmlns:a16="http://schemas.microsoft.com/office/drawing/2014/main" id="{7CCA8634-3AB3-44C9-A050-0AB086DA0DAE}"/>
              </a:ext>
            </a:extLst>
          </p:cNvPr>
          <p:cNvSpPr>
            <a:spLocks noGrp="1"/>
          </p:cNvSpPr>
          <p:nvPr>
            <p:ph type="body" sz="quarter" idx="11"/>
          </p:nvPr>
        </p:nvSpPr>
        <p:spPr>
          <a:xfrm>
            <a:off x="4644656" y="2179003"/>
            <a:ext cx="6030432" cy="3741737"/>
          </a:xfrm>
        </p:spPr>
        <p:txBody>
          <a:bodyPr/>
          <a:lstStyle/>
          <a:p>
            <a:pPr eaLnBrk="1" fontAlgn="t" hangingPunct="1"/>
            <a:r>
              <a:rPr lang="en-US" altLang="en-US" sz="1600" dirty="0"/>
              <a:t>Married, age 65, good health</a:t>
            </a:r>
          </a:p>
          <a:p>
            <a:pPr fontAlgn="t"/>
            <a:r>
              <a:rPr lang="en-US" altLang="en-US" sz="1600" dirty="0"/>
              <a:t>Kelly likes to be in control of her life. She wants to prepare for retirement by protecting her portfolio with a solution that gives her options. </a:t>
            </a:r>
          </a:p>
          <a:p>
            <a:pPr eaLnBrk="1" hangingPunct="1"/>
            <a:r>
              <a:rPr lang="en-US" altLang="en-US" sz="1600" b="1" dirty="0"/>
              <a:t>Concern: </a:t>
            </a:r>
            <a:r>
              <a:rPr lang="en-US" altLang="en-US" sz="1600" dirty="0"/>
              <a:t>Could an illness deplete her savings?</a:t>
            </a:r>
          </a:p>
          <a:p>
            <a:pPr eaLnBrk="1" hangingPunct="1">
              <a:spcAft>
                <a:spcPts val="600"/>
              </a:spcAft>
            </a:pPr>
            <a:r>
              <a:rPr lang="en-US" altLang="en-US" sz="1600" b="1" dirty="0"/>
              <a:t>Solution: </a:t>
            </a:r>
            <a:r>
              <a:rPr lang="en-US" altLang="en-US" sz="1600" dirty="0"/>
              <a:t>Kelly purchases a flexible premium $100,000 Lincoln </a:t>
            </a:r>
            <a:r>
              <a:rPr lang="en-US" altLang="en-US" sz="1600" i="1" dirty="0"/>
              <a:t>MoneyGuard Fixed Advantage</a:t>
            </a:r>
            <a:r>
              <a:rPr lang="en-US" altLang="en-US" sz="1600" dirty="0"/>
              <a:t>® policy with a 6-year Long-Term Care Benefits Rider. She qualifies for </a:t>
            </a:r>
            <a:r>
              <a:rPr lang="en-US" altLang="en-US" sz="1600" i="1" dirty="0"/>
              <a:t>MoneyGuard Fixed Advantage</a:t>
            </a:r>
            <a:r>
              <a:rPr lang="en-US" altLang="en-US" sz="1600" i="1" baseline="30000" dirty="0"/>
              <a:t> </a:t>
            </a:r>
            <a:r>
              <a:rPr lang="en-US" altLang="en-US" sz="1600" dirty="0"/>
              <a:t>with a Couples Discount. </a:t>
            </a:r>
          </a:p>
          <a:p>
            <a:pPr eaLnBrk="1" hangingPunct="1">
              <a:spcAft>
                <a:spcPts val="1800"/>
              </a:spcAft>
            </a:pPr>
            <a:r>
              <a:rPr lang="en-US" altLang="en-US" sz="1600" dirty="0"/>
              <a:t>The Couples Discount is available to married couples and domestic partners as recognized in the state the policy is delivered. Only one partner needs to apply to get the discount. Not available in states where gender and marital status do not affect rates or benefits.</a:t>
            </a:r>
          </a:p>
        </p:txBody>
      </p:sp>
      <p:sp>
        <p:nvSpPr>
          <p:cNvPr id="57346" name="Text Placeholder 4">
            <a:extLst>
              <a:ext uri="{FF2B5EF4-FFF2-40B4-BE49-F238E27FC236}">
                <a16:creationId xmlns:a16="http://schemas.microsoft.com/office/drawing/2014/main" id="{2A6FF89E-8A89-4457-BDFC-91BF5DF47D7D}"/>
              </a:ext>
            </a:extLst>
          </p:cNvPr>
          <p:cNvSpPr>
            <a:spLocks noGrp="1"/>
          </p:cNvSpPr>
          <p:nvPr>
            <p:ph type="body" sz="quarter" idx="18"/>
          </p:nvPr>
        </p:nvSpPr>
        <p:spPr>
          <a:xfrm>
            <a:off x="4644656" y="1664018"/>
            <a:ext cx="5430838" cy="427038"/>
          </a:xfrm>
        </p:spPr>
        <p:txBody>
          <a:bodyPr/>
          <a:lstStyle/>
          <a:p>
            <a:pPr eaLnBrk="1" hangingPunct="1">
              <a:spcAft>
                <a:spcPct val="0"/>
              </a:spcAft>
            </a:pPr>
            <a:r>
              <a:rPr lang="en-US" altLang="en-US" sz="2000" b="0" dirty="0">
                <a:latin typeface="Georgia" panose="02040502050405020303" pitchFamily="18" charset="0"/>
              </a:rPr>
              <a:t>Meet Kelly</a:t>
            </a:r>
          </a:p>
        </p:txBody>
      </p:sp>
      <p:sp>
        <p:nvSpPr>
          <p:cNvPr id="57349" name="Title 1">
            <a:extLst>
              <a:ext uri="{FF2B5EF4-FFF2-40B4-BE49-F238E27FC236}">
                <a16:creationId xmlns:a16="http://schemas.microsoft.com/office/drawing/2014/main" id="{C1C977E8-2559-4EEA-86B2-70182AF5E935}"/>
              </a:ext>
            </a:extLst>
          </p:cNvPr>
          <p:cNvSpPr txBox="1">
            <a:spLocks noChangeArrowheads="1"/>
          </p:cNvSpPr>
          <p:nvPr/>
        </p:nvSpPr>
        <p:spPr bwMode="auto">
          <a:xfrm>
            <a:off x="457200" y="469900"/>
            <a:ext cx="90090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rPr>
              <a:t>A hybrid long-term care solution</a:t>
            </a:r>
          </a:p>
        </p:txBody>
      </p:sp>
      <p:pic>
        <p:nvPicPr>
          <p:cNvPr id="6" name="Picture 5" descr="A person holding a cup and a baseball bat&#10;&#10;Description automatically generated with low confidence">
            <a:extLst>
              <a:ext uri="{FF2B5EF4-FFF2-40B4-BE49-F238E27FC236}">
                <a16:creationId xmlns:a16="http://schemas.microsoft.com/office/drawing/2014/main" id="{9F6A20AC-7766-0448-8D5A-94B313BCC1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1" y="1714501"/>
            <a:ext cx="3238500" cy="3238500"/>
          </a:xfrm>
          <a:prstGeom prst="rect">
            <a:avLst/>
          </a:prstGeom>
        </p:spPr>
      </p:pic>
    </p:spTree>
    <p:extLst>
      <p:ext uri="{BB962C8B-B14F-4D97-AF65-F5344CB8AC3E}">
        <p14:creationId xmlns:p14="http://schemas.microsoft.com/office/powerpoint/2010/main" val="419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itle 1">
            <a:extLst>
              <a:ext uri="{FF2B5EF4-FFF2-40B4-BE49-F238E27FC236}">
                <a16:creationId xmlns:a16="http://schemas.microsoft.com/office/drawing/2014/main" id="{95B82716-7438-4BB6-9107-FE72D24E61CC}"/>
              </a:ext>
            </a:extLst>
          </p:cNvPr>
          <p:cNvSpPr>
            <a:spLocks noGrp="1"/>
          </p:cNvSpPr>
          <p:nvPr>
            <p:ph type="title"/>
          </p:nvPr>
        </p:nvSpPr>
        <p:spPr/>
        <p:txBody>
          <a:bodyPr/>
          <a:lstStyle/>
          <a:p>
            <a:pPr eaLnBrk="1" hangingPunct="1"/>
            <a:r>
              <a:rPr lang="en-US" altLang="en-US" sz="3200" i="1" dirty="0"/>
              <a:t>MoneyGuard Fixed Advantage</a:t>
            </a:r>
            <a:r>
              <a:rPr lang="en-US" sz="3200" baseline="30000" dirty="0"/>
              <a:t>®</a:t>
            </a:r>
            <a:r>
              <a:rPr lang="en-US" altLang="en-US" sz="3200" dirty="0"/>
              <a:t>  </a:t>
            </a:r>
          </a:p>
        </p:txBody>
      </p:sp>
      <p:sp>
        <p:nvSpPr>
          <p:cNvPr id="2" name="Text Placeholder 1">
            <a:extLst>
              <a:ext uri="{FF2B5EF4-FFF2-40B4-BE49-F238E27FC236}">
                <a16:creationId xmlns:a16="http://schemas.microsoft.com/office/drawing/2014/main" id="{6F7ABE98-81AF-CA40-95BC-365B06CC5D80}"/>
              </a:ext>
            </a:extLst>
          </p:cNvPr>
          <p:cNvSpPr>
            <a:spLocks noGrp="1"/>
          </p:cNvSpPr>
          <p:nvPr>
            <p:ph type="body" sz="quarter" idx="10"/>
          </p:nvPr>
        </p:nvSpPr>
        <p:spPr/>
        <p:txBody>
          <a:bodyPr/>
          <a:lstStyle/>
          <a:p>
            <a:r>
              <a:rPr lang="en-US" dirty="0"/>
              <a:t>Your </a:t>
            </a:r>
            <a:r>
              <a:rPr lang="en-US"/>
              <a:t>client can access </a:t>
            </a:r>
            <a:r>
              <a:rPr lang="en-US" dirty="0"/>
              <a:t>LTC benefits or provide a legacy or get money back</a:t>
            </a:r>
          </a:p>
        </p:txBody>
      </p:sp>
      <p:sp>
        <p:nvSpPr>
          <p:cNvPr id="59471" name="TextBox 37">
            <a:extLst>
              <a:ext uri="{FF2B5EF4-FFF2-40B4-BE49-F238E27FC236}">
                <a16:creationId xmlns:a16="http://schemas.microsoft.com/office/drawing/2014/main" id="{3913F16B-F92C-4647-A413-D0FB761E52E6}"/>
              </a:ext>
            </a:extLst>
          </p:cNvPr>
          <p:cNvSpPr txBox="1">
            <a:spLocks noChangeArrowheads="1"/>
          </p:cNvSpPr>
          <p:nvPr/>
        </p:nvSpPr>
        <p:spPr bwMode="auto">
          <a:xfrm>
            <a:off x="463550" y="1628398"/>
            <a:ext cx="2719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Ten $10,000 premiums</a:t>
            </a: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9" name="Text Box 8">
            <a:extLst>
              <a:ext uri="{FF2B5EF4-FFF2-40B4-BE49-F238E27FC236}">
                <a16:creationId xmlns:a16="http://schemas.microsoft.com/office/drawing/2014/main" id="{DB06C803-034C-459D-A93C-D13CC325F052}"/>
              </a:ext>
            </a:extLst>
          </p:cNvPr>
          <p:cNvSpPr txBox="1">
            <a:spLocks noChangeArrowheads="1"/>
          </p:cNvSpPr>
          <p:nvPr/>
        </p:nvSpPr>
        <p:spPr bwMode="auto">
          <a:xfrm>
            <a:off x="609600" y="4848762"/>
            <a:ext cx="5968181" cy="1323439"/>
          </a:xfrm>
          <a:prstGeom prst="rect">
            <a:avLst/>
          </a:prstGeom>
          <a:noFill/>
          <a:ln>
            <a:noFill/>
          </a:ln>
          <a:effectLst/>
        </p:spPr>
        <p:txBody>
          <a:bodyPr wrap="square" anchor="b" anchorCtr="0">
            <a:spAutoFit/>
          </a:bodyPr>
          <a:lstStyle>
            <a:lvl1pPr marL="115888" indent="-115888"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marL="55563" marR="0" lvl="0" indent="-55563" algn="l"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srgbClr val="000000"/>
                </a:solidFill>
                <a:effectLst/>
                <a:uLnTx/>
                <a:uFillTx/>
                <a:latin typeface="Calibri"/>
                <a:ea typeface="MS PGothic" charset="0"/>
              </a:rPr>
              <a:t>1</a:t>
            </a:r>
            <a:r>
              <a:rPr kumimoji="0" lang="en-US" sz="1000" b="0" i="0" u="none" strike="noStrike" kern="1200" cap="none" spc="0" normalizeH="0" baseline="0" noProof="0" dirty="0">
                <a:ln>
                  <a:noFill/>
                </a:ln>
                <a:solidFill>
                  <a:srgbClr val="000000"/>
                </a:solidFill>
                <a:effectLst/>
                <a:uLnTx/>
                <a:uFillTx/>
                <a:latin typeface="Calibri"/>
                <a:ea typeface="MS PGothic" charset="0"/>
              </a:rPr>
              <a:t>Reimbursements for qualified LTC expenses are generally income tax-free under IRC Section 104(a)(3).</a:t>
            </a:r>
          </a:p>
          <a:p>
            <a:pPr marL="55563" marR="0" lvl="0" indent="-55563" algn="l"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srgbClr val="000000"/>
                </a:solidFill>
                <a:effectLst/>
                <a:uLnTx/>
                <a:uFillTx/>
                <a:latin typeface="Calibri"/>
                <a:ea typeface="MS PGothic" charset="0"/>
              </a:rPr>
              <a:t>2</a:t>
            </a:r>
            <a:r>
              <a:rPr kumimoji="0" lang="en-US" sz="1000" b="0" i="0" u="none" strike="noStrike" kern="1200" cap="none" spc="0" normalizeH="0" baseline="0" noProof="0" dirty="0">
                <a:ln>
                  <a:noFill/>
                </a:ln>
                <a:solidFill>
                  <a:srgbClr val="000000"/>
                </a:solidFill>
                <a:effectLst/>
                <a:uLnTx/>
                <a:uFillTx/>
                <a:latin typeface="Calibri"/>
                <a:ea typeface="MS PGothic" charset="0"/>
              </a:rPr>
              <a:t>Income tax-free death benefit would be reduced by any loans, withdrawals and benefits paid. Beneficiaries may receive an income tax-free death benefit under IRC Section 101(a)(1).</a:t>
            </a:r>
          </a:p>
          <a:p>
            <a:pPr marL="55563" marR="0" lvl="0" indent="-55563"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srgbClr val="000000"/>
                </a:solidFill>
                <a:effectLst/>
                <a:uLnTx/>
                <a:uFillTx/>
                <a:latin typeface="Calibri"/>
                <a:ea typeface="MS PGothic" charset="0"/>
              </a:rPr>
              <a:t>3</a:t>
            </a:r>
            <a:r>
              <a:rPr kumimoji="0" lang="en-US" sz="1000" b="0" i="0" u="none" strike="noStrike" kern="1200" cap="none" spc="0" normalizeH="0" baseline="0" noProof="0" dirty="0">
                <a:ln>
                  <a:noFill/>
                </a:ln>
                <a:solidFill>
                  <a:srgbClr val="000000"/>
                </a:solidFill>
                <a:effectLst/>
                <a:uLnTx/>
                <a:uFillTx/>
                <a:latin typeface="Calibri"/>
                <a:ea typeface="MS PGothic" charset="0"/>
              </a:rPr>
              <a:t>Through the Value Protection Endorsement available at issue</a:t>
            </a:r>
            <a:r>
              <a:rPr kumimoji="0" lang="en-US" altLang="ja-JP" sz="1000" b="0" i="0" u="none" strike="noStrike" kern="1200" cap="none" spc="0" normalizeH="0" baseline="0" noProof="0" dirty="0">
                <a:ln>
                  <a:noFill/>
                </a:ln>
                <a:solidFill>
                  <a:srgbClr val="000000"/>
                </a:solidFill>
                <a:effectLst/>
                <a:uLnTx/>
                <a:uFillTx/>
                <a:latin typeface="Calibri"/>
                <a:ea typeface="MS PGothic" charset="0"/>
              </a:rPr>
              <a:t>.</a:t>
            </a:r>
            <a:r>
              <a:rPr kumimoji="0" lang="en-US" sz="1000" b="0" i="0" u="none" strike="noStrike" kern="1200" cap="none" spc="0" normalizeH="0" baseline="0" noProof="0" dirty="0">
                <a:ln>
                  <a:noFill/>
                </a:ln>
                <a:solidFill>
                  <a:srgbClr val="000000"/>
                </a:solidFill>
                <a:effectLst/>
                <a:uLnTx/>
                <a:uFillTx/>
                <a:latin typeface="Calibri"/>
                <a:ea typeface="MS PGothic" charset="0"/>
              </a:rPr>
              <a:t> The money returned will be adjusted for any loans, withdrawals and benefits paid, and may have tax implications.</a:t>
            </a:r>
            <a:r>
              <a:rPr kumimoji="0" lang="en-US" altLang="ja-JP" sz="1000" b="0" i="0" u="none" strike="noStrike" kern="1200" cap="none" spc="0" normalizeH="0" baseline="0" noProof="0" dirty="0">
                <a:ln>
                  <a:noFill/>
                </a:ln>
                <a:solidFill>
                  <a:srgbClr val="000000"/>
                </a:solidFill>
                <a:effectLst/>
                <a:uLnTx/>
                <a:uFillTx/>
                <a:latin typeface="Calibri"/>
                <a:ea typeface="MS PGothic" charset="0"/>
              </a:rPr>
              <a:t> </a:t>
            </a:r>
            <a:r>
              <a:rPr kumimoji="0" lang="en-US" sz="1000" b="0" i="0" u="none" strike="noStrike" kern="1200" cap="none" spc="0" normalizeH="0" baseline="0" noProof="0" dirty="0">
                <a:ln>
                  <a:noFill/>
                </a:ln>
                <a:solidFill>
                  <a:srgbClr val="000000"/>
                </a:solidFill>
                <a:effectLst/>
                <a:uLnTx/>
                <a:uFillTx/>
                <a:latin typeface="Calibri"/>
                <a:ea typeface="MS PGothic" charset="0"/>
              </a:rPr>
              <a:t>Endorsement contains complete terms and conditions. Return of premium is chosen at issue and cannot not be changed once selected. </a:t>
            </a:r>
          </a:p>
          <a:p>
            <a:pPr marL="55563" marR="0" lvl="0" indent="-55563" algn="l"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srgbClr val="000000"/>
                </a:solidFill>
                <a:effectLst/>
                <a:uLnTx/>
                <a:uFillTx/>
                <a:latin typeface="Calibri"/>
                <a:ea typeface="MS PGothic" charset="0"/>
              </a:rPr>
              <a:t>4</a:t>
            </a:r>
            <a:r>
              <a:rPr kumimoji="0" lang="en-US" altLang="en-US" sz="1000" b="0" i="0" u="none" strike="noStrike" kern="1200" cap="none" spc="0" normalizeH="0" baseline="0" noProof="0" dirty="0">
                <a:ln>
                  <a:noFill/>
                </a:ln>
                <a:solidFill>
                  <a:srgbClr val="000000"/>
                </a:solidFill>
                <a:effectLst/>
                <a:uLnTx/>
                <a:uFillTx/>
                <a:latin typeface="Calibri"/>
                <a:ea typeface="MS PGothic" charset="0"/>
              </a:rPr>
              <a:t>In this hypothetical example, a return of 70% of your paid premiums is available after the first premium is paid. If the 100% return of premium option was selected, your client would receive lower </a:t>
            </a:r>
            <a:r>
              <a:rPr kumimoji="0" lang="en-US" sz="1000" b="0" i="0" u="none" strike="noStrike" kern="1200" cap="none" spc="0" normalizeH="0" baseline="0" noProof="0" dirty="0">
                <a:ln>
                  <a:noFill/>
                </a:ln>
                <a:solidFill>
                  <a:srgbClr val="000000"/>
                </a:solidFill>
                <a:effectLst/>
                <a:uLnTx/>
                <a:uFillTx/>
                <a:latin typeface="Calibri" charset="0"/>
                <a:ea typeface="MS PGothic" charset="0"/>
              </a:rPr>
              <a:t>reimbursement amounts.</a:t>
            </a:r>
            <a:endParaRPr kumimoji="0" lang="en-US" altLang="en-US" sz="1000" b="0" i="0" u="none" strike="noStrike" kern="1200" cap="none" spc="0" normalizeH="0" baseline="0" noProof="0" dirty="0">
              <a:ln>
                <a:noFill/>
              </a:ln>
              <a:solidFill>
                <a:srgbClr val="000000"/>
              </a:solidFill>
              <a:effectLst/>
              <a:uLnTx/>
              <a:uFillTx/>
              <a:latin typeface="Calibri"/>
              <a:ea typeface="MS PGothic" charset="0"/>
            </a:endParaRPr>
          </a:p>
        </p:txBody>
      </p:sp>
      <p:sp>
        <p:nvSpPr>
          <p:cNvPr id="17" name="TextBox 16">
            <a:extLst>
              <a:ext uri="{FF2B5EF4-FFF2-40B4-BE49-F238E27FC236}">
                <a16:creationId xmlns:a16="http://schemas.microsoft.com/office/drawing/2014/main" id="{D6AA5967-91A1-DB40-80DC-A6991AA1A84E}"/>
              </a:ext>
            </a:extLst>
          </p:cNvPr>
          <p:cNvSpPr txBox="1"/>
          <p:nvPr/>
        </p:nvSpPr>
        <p:spPr>
          <a:xfrm>
            <a:off x="609600" y="3966800"/>
            <a:ext cx="9144000" cy="246221"/>
          </a:xfrm>
          <a:prstGeom prst="rect">
            <a:avLst/>
          </a:prstGeom>
          <a:noFill/>
        </p:spPr>
        <p:txBody>
          <a:bodyPr wrap="square">
            <a:spAutoFit/>
          </a:bodyPr>
          <a:lstStyle/>
          <a:p>
            <a:pPr marL="55563" marR="0" lvl="0" indent="-55563"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mn-ea"/>
                <a:cs typeface="+mn-cs"/>
              </a:rPr>
              <a:t> Hypothetical example only. Benefit amounts will vary by your client’s age and gender. Assumes 3% inflation protection and shows available benefits at age 85.</a:t>
            </a:r>
          </a:p>
        </p:txBody>
      </p:sp>
      <p:graphicFrame>
        <p:nvGraphicFramePr>
          <p:cNvPr id="12" name="Table 11">
            <a:extLst>
              <a:ext uri="{FF2B5EF4-FFF2-40B4-BE49-F238E27FC236}">
                <a16:creationId xmlns:a16="http://schemas.microsoft.com/office/drawing/2014/main" id="{9A142DED-4467-AB43-BE18-9C0A8F169B5A}"/>
              </a:ext>
            </a:extLst>
          </p:cNvPr>
          <p:cNvGraphicFramePr>
            <a:graphicFrameLocks noGrp="1"/>
          </p:cNvGraphicFramePr>
          <p:nvPr/>
        </p:nvGraphicFramePr>
        <p:xfrm>
          <a:off x="610161" y="2089252"/>
          <a:ext cx="1783087" cy="1154279"/>
        </p:xfrm>
        <a:graphic>
          <a:graphicData uri="http://schemas.openxmlformats.org/drawingml/2006/table">
            <a:tbl>
              <a:tblPr firstRow="1">
                <a:tableStyleId>{5C22544A-7EE6-4342-B048-85BDC9FD1C3A}</a:tableStyleId>
              </a:tblPr>
              <a:tblGrid>
                <a:gridCol w="1783087">
                  <a:extLst>
                    <a:ext uri="{9D8B030D-6E8A-4147-A177-3AD203B41FA5}">
                      <a16:colId xmlns:a16="http://schemas.microsoft.com/office/drawing/2014/main" val="20000"/>
                    </a:ext>
                  </a:extLst>
                </a:gridCol>
              </a:tblGrid>
              <a:tr h="759931">
                <a:tc>
                  <a:txBody>
                    <a:bodyPr/>
                    <a:lstStyle/>
                    <a:p>
                      <a:pPr algn="ctr"/>
                      <a:r>
                        <a:rPr lang="en-US" sz="1600" dirty="0"/>
                        <a:t>Return of</a:t>
                      </a:r>
                      <a:br>
                        <a:rPr lang="en-US" sz="1600" dirty="0"/>
                      </a:br>
                      <a:r>
                        <a:rPr lang="en-US" sz="1600" dirty="0"/>
                        <a:t>premium optio</a:t>
                      </a:r>
                      <a:r>
                        <a:rPr lang="en-US" sz="1800" dirty="0"/>
                        <a:t>n</a:t>
                      </a:r>
                    </a:p>
                  </a:txBody>
                  <a:tcPr marL="91395" marR="91395" marT="45716" marB="45716"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94348">
                <a:tc>
                  <a:txBody>
                    <a:bodyPr/>
                    <a:lstStyle/>
                    <a:p>
                      <a:pPr algn="ctr"/>
                      <a:r>
                        <a:rPr lang="en-US" sz="1500" dirty="0"/>
                        <a:t>Option 1—Basic</a:t>
                      </a:r>
                      <a:r>
                        <a:rPr lang="en-US" sz="1500" baseline="30000" dirty="0"/>
                        <a:t>4</a:t>
                      </a:r>
                    </a:p>
                  </a:txBody>
                  <a:tcPr marL="91395" marR="91395" marT="45716" marB="45716" anchor="ctr">
                    <a:lnT w="1905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0F70E396-B3E7-E84A-B07A-FA7422D45319}"/>
              </a:ext>
            </a:extLst>
          </p:cNvPr>
          <p:cNvGraphicFramePr>
            <a:graphicFrameLocks noGrp="1"/>
          </p:cNvGraphicFramePr>
          <p:nvPr>
            <p:extLst>
              <p:ext uri="{D42A27DB-BD31-4B8C-83A1-F6EECF244321}">
                <p14:modId xmlns:p14="http://schemas.microsoft.com/office/powerpoint/2010/main" val="1716246921"/>
              </p:ext>
            </p:extLst>
          </p:nvPr>
        </p:nvGraphicFramePr>
        <p:xfrm>
          <a:off x="2408238" y="2089252"/>
          <a:ext cx="5187951" cy="1149966"/>
        </p:xfrm>
        <a:graphic>
          <a:graphicData uri="http://schemas.openxmlformats.org/drawingml/2006/table">
            <a:tbl>
              <a:tblPr firstRow="1">
                <a:tableStyleId>{5C22544A-7EE6-4342-B048-85BDC9FD1C3A}</a:tableStyleId>
              </a:tblPr>
              <a:tblGrid>
                <a:gridCol w="1729317">
                  <a:extLst>
                    <a:ext uri="{9D8B030D-6E8A-4147-A177-3AD203B41FA5}">
                      <a16:colId xmlns:a16="http://schemas.microsoft.com/office/drawing/2014/main" val="20000"/>
                    </a:ext>
                  </a:extLst>
                </a:gridCol>
                <a:gridCol w="1729317">
                  <a:extLst>
                    <a:ext uri="{9D8B030D-6E8A-4147-A177-3AD203B41FA5}">
                      <a16:colId xmlns:a16="http://schemas.microsoft.com/office/drawing/2014/main" val="20001"/>
                    </a:ext>
                  </a:extLst>
                </a:gridCol>
                <a:gridCol w="1729317">
                  <a:extLst>
                    <a:ext uri="{9D8B030D-6E8A-4147-A177-3AD203B41FA5}">
                      <a16:colId xmlns:a16="http://schemas.microsoft.com/office/drawing/2014/main" val="20002"/>
                    </a:ext>
                  </a:extLst>
                </a:gridCol>
              </a:tblGrid>
              <a:tr h="383322">
                <a:tc gridSpan="3">
                  <a:txBody>
                    <a:bodyPr/>
                    <a:lstStyle/>
                    <a:p>
                      <a:pPr algn="ctr"/>
                      <a:r>
                        <a:rPr lang="en-US" sz="1600" dirty="0"/>
                        <a:t>Long-term care benefit at age 85</a:t>
                      </a:r>
                      <a:r>
                        <a:rPr lang="en-US" sz="1600" baseline="30000" dirty="0"/>
                        <a:t>1</a:t>
                      </a:r>
                    </a:p>
                  </a:txBody>
                  <a:tcPr marL="91435" marR="91435" marT="45727" marB="45727"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83322">
                <a:tc>
                  <a:txBody>
                    <a:bodyPr/>
                    <a:lstStyle/>
                    <a:p>
                      <a:pPr algn="ctr"/>
                      <a:r>
                        <a:rPr lang="en-US" sz="1500" b="1" dirty="0"/>
                        <a:t>Monthly maximum</a:t>
                      </a:r>
                    </a:p>
                  </a:txBody>
                  <a:tcPr marL="91435" marR="91435" marT="45727" marB="45727" anchor="ctr">
                    <a:solidFill>
                      <a:schemeClr val="bg1">
                        <a:lumMod val="95000"/>
                      </a:schemeClr>
                    </a:solidFill>
                  </a:tcPr>
                </a:tc>
                <a:tc>
                  <a:txBody>
                    <a:bodyPr/>
                    <a:lstStyle/>
                    <a:p>
                      <a:pPr algn="ctr"/>
                      <a:r>
                        <a:rPr lang="en-US" sz="1500" b="1" dirty="0"/>
                        <a:t>Annual maximum</a:t>
                      </a:r>
                    </a:p>
                  </a:txBody>
                  <a:tcPr marL="91435" marR="91435" marT="45727" marB="45727" anchor="ctr">
                    <a:solidFill>
                      <a:schemeClr val="bg1">
                        <a:lumMod val="95000"/>
                      </a:schemeClr>
                    </a:solidFill>
                  </a:tcPr>
                </a:tc>
                <a:tc>
                  <a:txBody>
                    <a:bodyPr/>
                    <a:lstStyle/>
                    <a:p>
                      <a:pPr algn="ctr"/>
                      <a:r>
                        <a:rPr lang="en-US" sz="1500" b="1" dirty="0"/>
                        <a:t>Total</a:t>
                      </a:r>
                    </a:p>
                  </a:txBody>
                  <a:tcPr marL="91435" marR="91435" marT="45727" marB="45727" anchor="ctr">
                    <a:solidFill>
                      <a:schemeClr val="bg1">
                        <a:lumMod val="95000"/>
                      </a:schemeClr>
                    </a:solidFill>
                  </a:tcPr>
                </a:tc>
                <a:extLst>
                  <a:ext uri="{0D108BD9-81ED-4DB2-BD59-A6C34878D82A}">
                    <a16:rowId xmlns:a16="http://schemas.microsoft.com/office/drawing/2014/main" val="10001"/>
                  </a:ext>
                </a:extLst>
              </a:tr>
              <a:tr h="383322">
                <a:tc>
                  <a:txBody>
                    <a:bodyPr/>
                    <a:lstStyle/>
                    <a:p>
                      <a:pPr algn="ctr"/>
                      <a:r>
                        <a:rPr lang="en-US" sz="1500" dirty="0"/>
                        <a:t>$</a:t>
                      </a:r>
                      <a:r>
                        <a:rPr lang="en-US" sz="1500" b="0" i="0" u="none" strike="noStrike" kern="1200" baseline="0" dirty="0">
                          <a:solidFill>
                            <a:schemeClr val="dk1"/>
                          </a:solidFill>
                          <a:latin typeface="+mn-lt"/>
                          <a:ea typeface="+mn-ea"/>
                          <a:cs typeface="+mn-cs"/>
                        </a:rPr>
                        <a:t>6,983</a:t>
                      </a:r>
                      <a:endParaRPr lang="en-US" sz="1500" dirty="0">
                        <a:solidFill>
                          <a:srgbClr val="FF0000"/>
                        </a:solidFill>
                      </a:endParaRPr>
                    </a:p>
                  </a:txBody>
                  <a:tcPr marL="91435" marR="91435" marT="45727" marB="45727" anchor="ctr">
                    <a:solidFill>
                      <a:schemeClr val="bg1">
                        <a:lumMod val="95000"/>
                      </a:schemeClr>
                    </a:solidFill>
                  </a:tcPr>
                </a:tc>
                <a:tc>
                  <a:txBody>
                    <a:bodyPr/>
                    <a:lstStyle/>
                    <a:p>
                      <a:pPr algn="ctr"/>
                      <a:r>
                        <a:rPr lang="en-US" sz="1500" dirty="0"/>
                        <a:t>$</a:t>
                      </a:r>
                      <a:r>
                        <a:rPr lang="en-US" sz="1500" b="0" i="0" u="none" strike="noStrike" kern="1200" baseline="0" dirty="0">
                          <a:solidFill>
                            <a:schemeClr val="dk1"/>
                          </a:solidFill>
                          <a:latin typeface="+mn-lt"/>
                          <a:ea typeface="+mn-ea"/>
                          <a:cs typeface="+mn-cs"/>
                        </a:rPr>
                        <a:t>83,793</a:t>
                      </a:r>
                      <a:endParaRPr lang="en-US" sz="1500" dirty="0">
                        <a:solidFill>
                          <a:srgbClr val="FF0000"/>
                        </a:solidFill>
                      </a:endParaRPr>
                    </a:p>
                  </a:txBody>
                  <a:tcPr marL="91435" marR="91435" marT="45727" marB="45727" anchor="ctr">
                    <a:solidFill>
                      <a:schemeClr val="bg1">
                        <a:lumMod val="95000"/>
                      </a:schemeClr>
                    </a:solidFill>
                  </a:tcPr>
                </a:tc>
                <a:tc>
                  <a:txBody>
                    <a:bodyPr/>
                    <a:lstStyle/>
                    <a:p>
                      <a:pPr algn="ctr"/>
                      <a:r>
                        <a:rPr lang="en-US" sz="1500" dirty="0"/>
                        <a:t>$</a:t>
                      </a:r>
                      <a:r>
                        <a:rPr lang="en-US" sz="1500" b="0" i="0" u="none" strike="noStrike" kern="1200" baseline="0" dirty="0">
                          <a:solidFill>
                            <a:schemeClr val="dk1"/>
                          </a:solidFill>
                          <a:latin typeface="+mn-lt"/>
                          <a:ea typeface="+mn-ea"/>
                          <a:cs typeface="+mn-cs"/>
                        </a:rPr>
                        <a:t>541,994</a:t>
                      </a:r>
                      <a:endParaRPr lang="en-US" sz="1500" dirty="0">
                        <a:solidFill>
                          <a:srgbClr val="FF0000"/>
                        </a:solidFill>
                      </a:endParaRPr>
                    </a:p>
                  </a:txBody>
                  <a:tcPr marL="91435" marR="91435" marT="45727" marB="45727" anchor="ctr">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14" name="Table 13">
            <a:extLst>
              <a:ext uri="{FF2B5EF4-FFF2-40B4-BE49-F238E27FC236}">
                <a16:creationId xmlns:a16="http://schemas.microsoft.com/office/drawing/2014/main" id="{D721BA07-53FC-7449-8845-3AB8E958DC1A}"/>
              </a:ext>
            </a:extLst>
          </p:cNvPr>
          <p:cNvGraphicFramePr>
            <a:graphicFrameLocks noGrp="1"/>
          </p:cNvGraphicFramePr>
          <p:nvPr/>
        </p:nvGraphicFramePr>
        <p:xfrm>
          <a:off x="7607300" y="2089253"/>
          <a:ext cx="1838325" cy="1158592"/>
        </p:xfrm>
        <a:graphic>
          <a:graphicData uri="http://schemas.openxmlformats.org/drawingml/2006/table">
            <a:tbl>
              <a:tblPr firstRow="1">
                <a:tableStyleId>{5C22544A-7EE6-4342-B048-85BDC9FD1C3A}</a:tableStyleId>
              </a:tblPr>
              <a:tblGrid>
                <a:gridCol w="1838325">
                  <a:extLst>
                    <a:ext uri="{9D8B030D-6E8A-4147-A177-3AD203B41FA5}">
                      <a16:colId xmlns:a16="http://schemas.microsoft.com/office/drawing/2014/main" val="20000"/>
                    </a:ext>
                  </a:extLst>
                </a:gridCol>
              </a:tblGrid>
              <a:tr h="764312">
                <a:tc>
                  <a:txBody>
                    <a:bodyPr/>
                    <a:lstStyle/>
                    <a:p>
                      <a:pPr algn="ctr"/>
                      <a:r>
                        <a:rPr lang="en-US" sz="1600" dirty="0"/>
                        <a:t>Death </a:t>
                      </a:r>
                    </a:p>
                    <a:p>
                      <a:pPr algn="ctr"/>
                      <a:r>
                        <a:rPr lang="en-US" sz="1600" dirty="0"/>
                        <a:t>Benefit</a:t>
                      </a:r>
                      <a:r>
                        <a:rPr lang="en-US" sz="1600" baseline="30000" dirty="0"/>
                        <a:t>2</a:t>
                      </a:r>
                    </a:p>
                    <a:p>
                      <a:pPr algn="ctr"/>
                      <a:endParaRPr lang="en-US" sz="1600" baseline="30000" dirty="0"/>
                    </a:p>
                  </a:txBody>
                  <a:tcPr marL="91432" marR="91432" marT="45761" marB="45761"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94280">
                <a:tc>
                  <a:txBody>
                    <a:bodyPr/>
                    <a:lstStyle/>
                    <a:p>
                      <a:pPr algn="ctr"/>
                      <a:r>
                        <a:rPr lang="en-US" sz="1500" dirty="0"/>
                        <a:t>$100,000</a:t>
                      </a:r>
                      <a:endParaRPr lang="en-US" sz="1500" dirty="0">
                        <a:solidFill>
                          <a:srgbClr val="FF0000"/>
                        </a:solidFill>
                      </a:endParaRPr>
                    </a:p>
                  </a:txBody>
                  <a:tcPr marL="91432" marR="91432" marT="45761" marB="45761" anchor="ctr">
                    <a:lnT w="1905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432BD0C1-531D-6941-9DEF-00DB58BEF753}"/>
              </a:ext>
            </a:extLst>
          </p:cNvPr>
          <p:cNvGraphicFramePr>
            <a:graphicFrameLocks noGrp="1"/>
          </p:cNvGraphicFramePr>
          <p:nvPr/>
        </p:nvGraphicFramePr>
        <p:xfrm>
          <a:off x="9456738" y="2089253"/>
          <a:ext cx="2125662" cy="1162905"/>
        </p:xfrm>
        <a:graphic>
          <a:graphicData uri="http://schemas.openxmlformats.org/drawingml/2006/table">
            <a:tbl>
              <a:tblPr firstRow="1">
                <a:tableStyleId>{5C22544A-7EE6-4342-B048-85BDC9FD1C3A}</a:tableStyleId>
              </a:tblPr>
              <a:tblGrid>
                <a:gridCol w="2125662">
                  <a:extLst>
                    <a:ext uri="{9D8B030D-6E8A-4147-A177-3AD203B41FA5}">
                      <a16:colId xmlns:a16="http://schemas.microsoft.com/office/drawing/2014/main" val="20000"/>
                    </a:ext>
                  </a:extLst>
                </a:gridCol>
              </a:tblGrid>
              <a:tr h="767099">
                <a:tc>
                  <a:txBody>
                    <a:bodyPr/>
                    <a:lstStyle/>
                    <a:p>
                      <a:pPr algn="ctr"/>
                      <a:r>
                        <a:rPr lang="en-US" sz="1600" dirty="0"/>
                        <a:t>Return of </a:t>
                      </a:r>
                    </a:p>
                    <a:p>
                      <a:pPr algn="ctr"/>
                      <a:r>
                        <a:rPr lang="en-US" sz="1600" dirty="0"/>
                        <a:t>Premium</a:t>
                      </a:r>
                      <a:r>
                        <a:rPr lang="en-US" sz="1600" baseline="30000" dirty="0"/>
                        <a:t>3</a:t>
                      </a:r>
                    </a:p>
                    <a:p>
                      <a:pPr algn="ctr"/>
                      <a:endParaRPr lang="en-US" sz="1600" baseline="30000" dirty="0"/>
                    </a:p>
                  </a:txBody>
                  <a:tcPr marL="91452" marR="91452" marT="45773" marB="45773"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95806">
                <a:tc>
                  <a:txBody>
                    <a:bodyPr/>
                    <a:lstStyle/>
                    <a:p>
                      <a:pPr algn="ctr"/>
                      <a:r>
                        <a:rPr lang="en-US" sz="1500" dirty="0"/>
                        <a:t>$70,000</a:t>
                      </a:r>
                      <a:endParaRPr lang="en-US" sz="1500" dirty="0">
                        <a:solidFill>
                          <a:srgbClr val="FF0000"/>
                        </a:solidFill>
                      </a:endParaRPr>
                    </a:p>
                  </a:txBody>
                  <a:tcPr marL="91452" marR="91452" marT="45773" marB="45773" anchor="ctr">
                    <a:lnT w="1905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0000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E3F312-40E3-2741-9A50-36F6CD49B715}"/>
              </a:ext>
            </a:extLst>
          </p:cNvPr>
          <p:cNvSpPr>
            <a:spLocks noGrp="1"/>
          </p:cNvSpPr>
          <p:nvPr>
            <p:ph type="body" idx="1"/>
          </p:nvPr>
        </p:nvSpPr>
        <p:spPr/>
        <p:txBody>
          <a:bodyPr/>
          <a:lstStyle/>
          <a:p>
            <a:r>
              <a:rPr lang="en-US" dirty="0"/>
              <a:t>Lincoln </a:t>
            </a:r>
            <a:r>
              <a:rPr lang="en-US" i="1" dirty="0"/>
              <a:t>MoneyGuard</a:t>
            </a:r>
            <a:r>
              <a:rPr lang="en-US" baseline="30000" dirty="0"/>
              <a:t>®</a:t>
            </a:r>
            <a:r>
              <a:rPr lang="en-US" dirty="0"/>
              <a:t> II</a:t>
            </a:r>
          </a:p>
        </p:txBody>
      </p:sp>
      <p:sp>
        <p:nvSpPr>
          <p:cNvPr id="3" name="Text Placeholder 2">
            <a:extLst>
              <a:ext uri="{FF2B5EF4-FFF2-40B4-BE49-F238E27FC236}">
                <a16:creationId xmlns:a16="http://schemas.microsoft.com/office/drawing/2014/main" id="{8AE2928D-B9A0-6242-8160-0598328D4894}"/>
              </a:ext>
            </a:extLst>
          </p:cNvPr>
          <p:cNvSpPr>
            <a:spLocks noGrp="1"/>
          </p:cNvSpPr>
          <p:nvPr>
            <p:ph type="body" idx="10"/>
          </p:nvPr>
        </p:nvSpPr>
        <p:spPr/>
        <p:txBody>
          <a:bodyPr anchor="t" anchorCtr="0"/>
          <a:lstStyle/>
          <a:p>
            <a:r>
              <a:rPr lang="en-US" dirty="0"/>
              <a:t>A universal life insurance policy with an optional long-term care rider</a:t>
            </a:r>
          </a:p>
          <a:p>
            <a:r>
              <a:rPr lang="en-US" dirty="0"/>
              <a:t>(Available in CA only)</a:t>
            </a:r>
          </a:p>
        </p:txBody>
      </p:sp>
    </p:spTree>
    <p:extLst>
      <p:ext uri="{BB962C8B-B14F-4D97-AF65-F5344CB8AC3E}">
        <p14:creationId xmlns:p14="http://schemas.microsoft.com/office/powerpoint/2010/main" val="3365089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B2D5E-5644-C64B-8F10-B2B1624DB421}"/>
              </a:ext>
            </a:extLst>
          </p:cNvPr>
          <p:cNvSpPr>
            <a:spLocks noGrp="1"/>
          </p:cNvSpPr>
          <p:nvPr>
            <p:ph type="title"/>
          </p:nvPr>
        </p:nvSpPr>
        <p:spPr/>
        <p:txBody>
          <a:bodyPr/>
          <a:lstStyle/>
          <a:p>
            <a:r>
              <a:rPr lang="en-US" dirty="0"/>
              <a:t>Help protect your client’s financial future</a:t>
            </a:r>
          </a:p>
        </p:txBody>
      </p:sp>
      <p:sp>
        <p:nvSpPr>
          <p:cNvPr id="4" name="Rectangle 1">
            <a:extLst>
              <a:ext uri="{FF2B5EF4-FFF2-40B4-BE49-F238E27FC236}">
                <a16:creationId xmlns:a16="http://schemas.microsoft.com/office/drawing/2014/main" id="{85A27E41-2A77-5E4F-8DA5-96112A69C7C3}"/>
              </a:ext>
            </a:extLst>
          </p:cNvPr>
          <p:cNvSpPr>
            <a:spLocks noChangeArrowheads="1"/>
          </p:cNvSpPr>
          <p:nvPr/>
        </p:nvSpPr>
        <p:spPr bwMode="auto">
          <a:xfrm>
            <a:off x="532255" y="4945586"/>
            <a:ext cx="7970837" cy="1323439"/>
          </a:xfrm>
          <a:prstGeom prst="rect">
            <a:avLst/>
          </a:prstGeom>
          <a:noFill/>
          <a:ln>
            <a:noFill/>
          </a:ln>
          <a:extLst>
            <a:ext uri="{909E8E84-426E-40dd-AFC4-6F175D3DCCD1}"/>
            <a:ext uri="{91240B29-F687-4f45-9708-019B960494DF}"/>
          </a:extLst>
        </p:spPr>
        <p:txBody>
          <a:bodyPr>
            <a:spAutoFit/>
          </a:bodyPr>
          <a:lstStyle/>
          <a:p>
            <a:pPr marL="55563" indent="-55563" eaLnBrk="1" fontAlgn="auto" hangingPunct="1">
              <a:spcBef>
                <a:spcPts val="0"/>
              </a:spcBef>
              <a:spcAft>
                <a:spcPts val="0"/>
              </a:spcAft>
              <a:defRPr/>
            </a:pPr>
            <a:r>
              <a:rPr lang="en-US" sz="1000" baseline="30000" dirty="0"/>
              <a:t>1</a:t>
            </a:r>
            <a:r>
              <a:rPr lang="en-US" sz="1000" dirty="0"/>
              <a:t> For policyholders to access their long-term care benefits, a licensed health care practitioner must certify that they are chronically ill and unable to perform at least two activities of daily living (bathing, continence, dressing, eating, toileting, transferring) for at least 90 days.</a:t>
            </a:r>
          </a:p>
          <a:p>
            <a:pPr marL="55563" indent="-55563">
              <a:defRPr/>
            </a:pPr>
            <a:r>
              <a:rPr lang="en-US" sz="1000" baseline="30000" dirty="0"/>
              <a:t>2</a:t>
            </a:r>
            <a:r>
              <a:rPr lang="en-US" sz="1000" dirty="0"/>
              <a:t> Two options are available; a 70% return of premium, or a 100% of premium, subject to a 6-year vesting period. The 70% option provides higher reimbursement amounts. The return of premium option must be chosen at purchase and cannot be changed once selected.</a:t>
            </a:r>
          </a:p>
          <a:p>
            <a:pPr marL="55563" indent="-55563">
              <a:defRPr/>
            </a:pPr>
            <a:r>
              <a:rPr lang="en-US" sz="1000" baseline="30000" dirty="0">
                <a:solidFill>
                  <a:srgbClr val="000000"/>
                </a:solidFill>
                <a:latin typeface="+mj-lt"/>
              </a:rPr>
              <a:t>3</a:t>
            </a:r>
            <a:r>
              <a:rPr lang="en-US" sz="1000" dirty="0"/>
              <a:t> </a:t>
            </a:r>
            <a:r>
              <a:rPr lang="en-US" sz="1000" dirty="0">
                <a:solidFill>
                  <a:srgbClr val="000000"/>
                </a:solidFill>
                <a:latin typeface="+mj-lt"/>
              </a:rPr>
              <a:t>LTC reimbursements are generally income tax-free under IRC Section 104(a)(3). </a:t>
            </a:r>
          </a:p>
          <a:p>
            <a:pPr marL="55563" indent="-55563">
              <a:defRPr/>
            </a:pPr>
            <a:r>
              <a:rPr lang="en-US" sz="1000" baseline="30000" dirty="0">
                <a:solidFill>
                  <a:srgbClr val="000000"/>
                </a:solidFill>
                <a:latin typeface="+mj-lt"/>
              </a:rPr>
              <a:t>4</a:t>
            </a:r>
            <a:r>
              <a:rPr lang="en-US" sz="1000" dirty="0"/>
              <a:t> </a:t>
            </a:r>
            <a:r>
              <a:rPr lang="en-US" sz="1000" dirty="0">
                <a:solidFill>
                  <a:srgbClr val="000000"/>
                </a:solidFill>
                <a:latin typeface="+mj-lt"/>
              </a:rPr>
              <a:t>Beneficiaries may receive an income tax-free death benefit under IRC Section 101(a)(1).</a:t>
            </a:r>
          </a:p>
          <a:p>
            <a:pPr marL="55563" indent="-55563">
              <a:defRPr/>
            </a:pPr>
            <a:r>
              <a:rPr lang="en-US" sz="1000" baseline="30000" dirty="0">
                <a:latin typeface="+mj-lt"/>
              </a:rPr>
              <a:t>5</a:t>
            </a:r>
            <a:r>
              <a:rPr lang="en-US" sz="1000" dirty="0"/>
              <a:t> Through the Value Protection Rider available at issue</a:t>
            </a:r>
            <a:r>
              <a:rPr lang="en-US" altLang="ja-JP" sz="1000" dirty="0"/>
              <a:t>.</a:t>
            </a:r>
            <a:r>
              <a:rPr lang="en-US" sz="1000" dirty="0"/>
              <a:t> The money returned will be adjusted for any loans, withdrawals and benefits paid, and may have tax implications.</a:t>
            </a:r>
            <a:r>
              <a:rPr lang="en-US" altLang="ja-JP" sz="1000" dirty="0"/>
              <a:t> </a:t>
            </a:r>
            <a:r>
              <a:rPr lang="en-US" sz="1000" dirty="0"/>
              <a:t>Rider contains complete terms and conditions.</a:t>
            </a:r>
          </a:p>
        </p:txBody>
      </p:sp>
      <p:sp>
        <p:nvSpPr>
          <p:cNvPr id="5" name="TextBox 10">
            <a:extLst>
              <a:ext uri="{FF2B5EF4-FFF2-40B4-BE49-F238E27FC236}">
                <a16:creationId xmlns:a16="http://schemas.microsoft.com/office/drawing/2014/main" id="{EF005400-1D0B-694E-A07C-305A56A60ABF}"/>
              </a:ext>
            </a:extLst>
          </p:cNvPr>
          <p:cNvSpPr txBox="1">
            <a:spLocks noChangeArrowheads="1"/>
          </p:cNvSpPr>
          <p:nvPr/>
        </p:nvSpPr>
        <p:spPr bwMode="auto">
          <a:xfrm>
            <a:off x="445607" y="1532596"/>
            <a:ext cx="2965093" cy="27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chemeClr val="accent1"/>
                </a:solidFill>
                <a:cs typeface="Arial" panose="020B0604020202020204" pitchFamily="34" charset="0"/>
              </a:rPr>
              <a:t>Access LTC benefits</a:t>
            </a:r>
            <a:r>
              <a:rPr lang="en-US" altLang="en-US" b="1" baseline="30000" dirty="0">
                <a:solidFill>
                  <a:schemeClr val="accent1"/>
                </a:solidFill>
                <a:cs typeface="Arial" panose="020B0604020202020204" pitchFamily="34" charset="0"/>
              </a:rPr>
              <a:t>1</a:t>
            </a:r>
          </a:p>
        </p:txBody>
      </p:sp>
      <p:sp>
        <p:nvSpPr>
          <p:cNvPr id="6" name="TextBox 13">
            <a:extLst>
              <a:ext uri="{FF2B5EF4-FFF2-40B4-BE49-F238E27FC236}">
                <a16:creationId xmlns:a16="http://schemas.microsoft.com/office/drawing/2014/main" id="{408FC60A-3FF7-7A4A-BCD8-C69772B819A4}"/>
              </a:ext>
            </a:extLst>
          </p:cNvPr>
          <p:cNvSpPr txBox="1">
            <a:spLocks noChangeArrowheads="1"/>
          </p:cNvSpPr>
          <p:nvPr/>
        </p:nvSpPr>
        <p:spPr bwMode="auto">
          <a:xfrm>
            <a:off x="647124" y="3686069"/>
            <a:ext cx="256205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dirty="0"/>
              <a:t>If clients do need care, they have a tax-efficient, dedicated funding source, designed to meet their needs.</a:t>
            </a:r>
            <a:r>
              <a:rPr lang="en-US" altLang="en-US" sz="1600" baseline="30000" dirty="0"/>
              <a:t>3</a:t>
            </a:r>
            <a:endParaRPr lang="en-US" altLang="en-US" sz="1600" baseline="30000" dirty="0">
              <a:solidFill>
                <a:srgbClr val="000000"/>
              </a:solidFill>
            </a:endParaRPr>
          </a:p>
        </p:txBody>
      </p:sp>
      <p:cxnSp>
        <p:nvCxnSpPr>
          <p:cNvPr id="7" name="Straight Connector 6">
            <a:extLst>
              <a:ext uri="{FF2B5EF4-FFF2-40B4-BE49-F238E27FC236}">
                <a16:creationId xmlns:a16="http://schemas.microsoft.com/office/drawing/2014/main" id="{2F77B898-F2FF-2841-A3E0-E0B02F948DB1}"/>
              </a:ext>
            </a:extLst>
          </p:cNvPr>
          <p:cNvCxnSpPr>
            <a:cxnSpLocks/>
          </p:cNvCxnSpPr>
          <p:nvPr/>
        </p:nvCxnSpPr>
        <p:spPr>
          <a:xfrm>
            <a:off x="8428499" y="3159783"/>
            <a:ext cx="0" cy="1476375"/>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TextBox 34">
            <a:extLst>
              <a:ext uri="{FF2B5EF4-FFF2-40B4-BE49-F238E27FC236}">
                <a16:creationId xmlns:a16="http://schemas.microsoft.com/office/drawing/2014/main" id="{49A57FAE-0219-2A4C-85D1-807EC0D8E64F}"/>
              </a:ext>
            </a:extLst>
          </p:cNvPr>
          <p:cNvSpPr txBox="1">
            <a:spLocks noChangeArrowheads="1"/>
          </p:cNvSpPr>
          <p:nvPr/>
        </p:nvSpPr>
        <p:spPr bwMode="auto">
          <a:xfrm>
            <a:off x="8817194" y="3159783"/>
            <a:ext cx="299380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b="1" dirty="0"/>
              <a:t>Option 2</a:t>
            </a:r>
          </a:p>
          <a:p>
            <a:pPr algn="ctr" eaLnBrk="1" hangingPunct="1"/>
            <a:r>
              <a:rPr lang="en-US" altLang="en-US" sz="1400" dirty="0"/>
              <a:t>100% return of premium is available after year 5 once the total planned premiums are paid; additional cost applies.</a:t>
            </a:r>
            <a:r>
              <a:rPr lang="en-US" altLang="en-US" sz="1400" baseline="30000" dirty="0"/>
              <a:t>5  </a:t>
            </a:r>
            <a:r>
              <a:rPr lang="en-US" altLang="en-US" sz="1400" dirty="0"/>
              <a:t>The amount returned is subject to the vesting schedule below.</a:t>
            </a:r>
          </a:p>
          <a:p>
            <a:pPr eaLnBrk="1" hangingPunct="1"/>
            <a:endParaRPr lang="en-US" altLang="en-US" sz="1600" dirty="0">
              <a:cs typeface="Arial" panose="020B0604020202020204" pitchFamily="34" charset="0"/>
            </a:endParaRPr>
          </a:p>
        </p:txBody>
      </p:sp>
      <p:cxnSp>
        <p:nvCxnSpPr>
          <p:cNvPr id="9" name="Straight Connector 8">
            <a:extLst>
              <a:ext uri="{FF2B5EF4-FFF2-40B4-BE49-F238E27FC236}">
                <a16:creationId xmlns:a16="http://schemas.microsoft.com/office/drawing/2014/main" id="{81B36094-0B17-DF46-BF0B-0AF54F3FEB39}"/>
              </a:ext>
            </a:extLst>
          </p:cNvPr>
          <p:cNvCxnSpPr>
            <a:cxnSpLocks/>
          </p:cNvCxnSpPr>
          <p:nvPr/>
        </p:nvCxnSpPr>
        <p:spPr bwMode="auto">
          <a:xfrm>
            <a:off x="3576638" y="1532596"/>
            <a:ext cx="0" cy="3216275"/>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0" name="TextBox 11">
            <a:extLst>
              <a:ext uri="{FF2B5EF4-FFF2-40B4-BE49-F238E27FC236}">
                <a16:creationId xmlns:a16="http://schemas.microsoft.com/office/drawing/2014/main" id="{50943C60-9E12-294A-A465-8A1C63B7A0B4}"/>
              </a:ext>
            </a:extLst>
          </p:cNvPr>
          <p:cNvSpPr txBox="1">
            <a:spLocks noChangeArrowheads="1"/>
          </p:cNvSpPr>
          <p:nvPr/>
        </p:nvSpPr>
        <p:spPr bwMode="auto">
          <a:xfrm>
            <a:off x="3576638" y="1533302"/>
            <a:ext cx="2812326" cy="27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chemeClr val="accent1"/>
                </a:solidFill>
                <a:cs typeface="Arial" panose="020B0604020202020204" pitchFamily="34" charset="0"/>
              </a:rPr>
              <a:t>Provide a legacy</a:t>
            </a:r>
          </a:p>
        </p:txBody>
      </p:sp>
      <p:sp>
        <p:nvSpPr>
          <p:cNvPr id="11" name="TextBox 27">
            <a:extLst>
              <a:ext uri="{FF2B5EF4-FFF2-40B4-BE49-F238E27FC236}">
                <a16:creationId xmlns:a16="http://schemas.microsoft.com/office/drawing/2014/main" id="{4916660B-4032-E142-814C-20C3F4F9E1AA}"/>
              </a:ext>
            </a:extLst>
          </p:cNvPr>
          <p:cNvSpPr txBox="1">
            <a:spLocks noChangeArrowheads="1"/>
          </p:cNvSpPr>
          <p:nvPr/>
        </p:nvSpPr>
        <p:spPr bwMode="auto">
          <a:xfrm>
            <a:off x="3816920" y="3670731"/>
            <a:ext cx="233176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dirty="0"/>
              <a:t>Should clients not need care, they’re able to give their family a legacy through a death benefit.</a:t>
            </a:r>
            <a:r>
              <a:rPr lang="en-US" altLang="en-US" sz="1600" baseline="30000" dirty="0"/>
              <a:t>4</a:t>
            </a:r>
            <a:endParaRPr lang="en-US" altLang="en-US" sz="1600" baseline="30000" dirty="0">
              <a:solidFill>
                <a:srgbClr val="000000"/>
              </a:solidFill>
            </a:endParaRPr>
          </a:p>
        </p:txBody>
      </p:sp>
      <p:sp>
        <p:nvSpPr>
          <p:cNvPr id="12" name="TextBox 2">
            <a:extLst>
              <a:ext uri="{FF2B5EF4-FFF2-40B4-BE49-F238E27FC236}">
                <a16:creationId xmlns:a16="http://schemas.microsoft.com/office/drawing/2014/main" id="{2E20B83C-7258-664D-8316-8D573B676999}"/>
              </a:ext>
            </a:extLst>
          </p:cNvPr>
          <p:cNvSpPr txBox="1">
            <a:spLocks noChangeArrowheads="1"/>
          </p:cNvSpPr>
          <p:nvPr/>
        </p:nvSpPr>
        <p:spPr bwMode="auto">
          <a:xfrm>
            <a:off x="3439796" y="2840206"/>
            <a:ext cx="419225" cy="3077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dirty="0">
                <a:solidFill>
                  <a:schemeClr val="accent1"/>
                </a:solidFill>
                <a:cs typeface="Arial" panose="020B0604020202020204" pitchFamily="34" charset="0"/>
              </a:rPr>
              <a:t>OR</a:t>
            </a:r>
          </a:p>
        </p:txBody>
      </p:sp>
      <p:sp>
        <p:nvSpPr>
          <p:cNvPr id="13" name="TextBox 28">
            <a:extLst>
              <a:ext uri="{FF2B5EF4-FFF2-40B4-BE49-F238E27FC236}">
                <a16:creationId xmlns:a16="http://schemas.microsoft.com/office/drawing/2014/main" id="{6B70BCFC-A235-4847-A273-F8B5F77B3B9D}"/>
              </a:ext>
            </a:extLst>
          </p:cNvPr>
          <p:cNvSpPr txBox="1">
            <a:spLocks noChangeArrowheads="1"/>
          </p:cNvSpPr>
          <p:nvPr/>
        </p:nvSpPr>
        <p:spPr bwMode="auto">
          <a:xfrm>
            <a:off x="8287212" y="3602696"/>
            <a:ext cx="4191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dirty="0">
                <a:solidFill>
                  <a:schemeClr val="accent1"/>
                </a:solidFill>
                <a:cs typeface="Arial" panose="020B0604020202020204" pitchFamily="34" charset="0"/>
              </a:rPr>
              <a:t>OR</a:t>
            </a:r>
          </a:p>
        </p:txBody>
      </p:sp>
      <p:sp>
        <p:nvSpPr>
          <p:cNvPr id="14" name="TextBox 12">
            <a:extLst>
              <a:ext uri="{FF2B5EF4-FFF2-40B4-BE49-F238E27FC236}">
                <a16:creationId xmlns:a16="http://schemas.microsoft.com/office/drawing/2014/main" id="{C5F0E327-525D-EE49-BCE3-2F0D5D7D5E58}"/>
              </a:ext>
            </a:extLst>
          </p:cNvPr>
          <p:cNvSpPr txBox="1">
            <a:spLocks noChangeArrowheads="1"/>
          </p:cNvSpPr>
          <p:nvPr/>
        </p:nvSpPr>
        <p:spPr bwMode="auto">
          <a:xfrm>
            <a:off x="6525846" y="1542729"/>
            <a:ext cx="3857619" cy="2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chemeClr val="accent1"/>
                </a:solidFill>
                <a:cs typeface="Arial" panose="020B0604020202020204" pitchFamily="34" charset="0"/>
              </a:rPr>
              <a:t>Get money back</a:t>
            </a:r>
            <a:r>
              <a:rPr lang="en-US" altLang="en-US" b="1" baseline="30000" dirty="0">
                <a:solidFill>
                  <a:schemeClr val="accent1"/>
                </a:solidFill>
                <a:cs typeface="Arial" panose="020B0604020202020204" pitchFamily="34" charset="0"/>
              </a:rPr>
              <a:t>2</a:t>
            </a:r>
          </a:p>
        </p:txBody>
      </p:sp>
      <p:sp>
        <p:nvSpPr>
          <p:cNvPr id="15" name="TextBox 33">
            <a:extLst>
              <a:ext uri="{FF2B5EF4-FFF2-40B4-BE49-F238E27FC236}">
                <a16:creationId xmlns:a16="http://schemas.microsoft.com/office/drawing/2014/main" id="{5D3665F7-9B4F-0F4E-9B6C-83857973201E}"/>
              </a:ext>
            </a:extLst>
          </p:cNvPr>
          <p:cNvSpPr txBox="1">
            <a:spLocks noChangeArrowheads="1"/>
          </p:cNvSpPr>
          <p:nvPr/>
        </p:nvSpPr>
        <p:spPr bwMode="auto">
          <a:xfrm>
            <a:off x="6640818" y="3187175"/>
            <a:ext cx="153551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b="1" dirty="0"/>
              <a:t>Option 1</a:t>
            </a:r>
          </a:p>
          <a:p>
            <a:pPr algn="ctr" eaLnBrk="1" hangingPunct="1"/>
            <a:r>
              <a:rPr lang="en-US" altLang="en-US" sz="1400" dirty="0"/>
              <a:t>A return of 70% of </a:t>
            </a:r>
            <a:br>
              <a:rPr lang="en-US" altLang="en-US" sz="1400" dirty="0"/>
            </a:br>
            <a:r>
              <a:rPr lang="en-US" altLang="en-US" sz="1400" dirty="0"/>
              <a:t>your paid premiums is available.</a:t>
            </a:r>
            <a:r>
              <a:rPr lang="en-US" altLang="en-US" sz="1400" baseline="30000" dirty="0"/>
              <a:t>5</a:t>
            </a:r>
          </a:p>
        </p:txBody>
      </p:sp>
      <p:cxnSp>
        <p:nvCxnSpPr>
          <p:cNvPr id="16" name="Straight Connector 15">
            <a:extLst>
              <a:ext uri="{FF2B5EF4-FFF2-40B4-BE49-F238E27FC236}">
                <a16:creationId xmlns:a16="http://schemas.microsoft.com/office/drawing/2014/main" id="{E4338B82-02CF-F445-8E94-4059049A49BB}"/>
              </a:ext>
            </a:extLst>
          </p:cNvPr>
          <p:cNvCxnSpPr>
            <a:cxnSpLocks/>
          </p:cNvCxnSpPr>
          <p:nvPr/>
        </p:nvCxnSpPr>
        <p:spPr bwMode="auto">
          <a:xfrm>
            <a:off x="6388969" y="1419883"/>
            <a:ext cx="0" cy="3216275"/>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7" name="TextBox 29">
            <a:extLst>
              <a:ext uri="{FF2B5EF4-FFF2-40B4-BE49-F238E27FC236}">
                <a16:creationId xmlns:a16="http://schemas.microsoft.com/office/drawing/2014/main" id="{BAAC2AF6-B307-A242-9C72-872CADDC7FFE}"/>
              </a:ext>
            </a:extLst>
          </p:cNvPr>
          <p:cNvSpPr txBox="1">
            <a:spLocks noChangeArrowheads="1"/>
          </p:cNvSpPr>
          <p:nvPr/>
        </p:nvSpPr>
        <p:spPr bwMode="auto">
          <a:xfrm>
            <a:off x="6252444" y="2727493"/>
            <a:ext cx="419204" cy="3077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dirty="0">
                <a:solidFill>
                  <a:schemeClr val="accent1"/>
                </a:solidFill>
                <a:cs typeface="Arial" panose="020B0604020202020204" pitchFamily="34" charset="0"/>
              </a:rPr>
              <a:t>OR</a:t>
            </a:r>
          </a:p>
        </p:txBody>
      </p:sp>
      <p:pic>
        <p:nvPicPr>
          <p:cNvPr id="18" name="Picture 17">
            <a:extLst>
              <a:ext uri="{FF2B5EF4-FFF2-40B4-BE49-F238E27FC236}">
                <a16:creationId xmlns:a16="http://schemas.microsoft.com/office/drawing/2014/main" id="{DFD4C908-13F1-8B4E-85B6-7ED8038867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822" y="2010367"/>
            <a:ext cx="1556663" cy="1261560"/>
          </a:xfrm>
          <a:prstGeom prst="rect">
            <a:avLst/>
          </a:prstGeom>
        </p:spPr>
      </p:pic>
      <p:pic>
        <p:nvPicPr>
          <p:cNvPr id="19" name="Picture 18">
            <a:extLst>
              <a:ext uri="{FF2B5EF4-FFF2-40B4-BE49-F238E27FC236}">
                <a16:creationId xmlns:a16="http://schemas.microsoft.com/office/drawing/2014/main" id="{F3DF1199-8FE4-0A4A-B767-5A4A7CFD83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72644" y="2133494"/>
            <a:ext cx="1220320" cy="1015306"/>
          </a:xfrm>
          <a:prstGeom prst="rect">
            <a:avLst/>
          </a:prstGeom>
        </p:spPr>
      </p:pic>
      <p:pic>
        <p:nvPicPr>
          <p:cNvPr id="20" name="Picture 19">
            <a:extLst>
              <a:ext uri="{FF2B5EF4-FFF2-40B4-BE49-F238E27FC236}">
                <a16:creationId xmlns:a16="http://schemas.microsoft.com/office/drawing/2014/main" id="{1604B085-EE14-F14B-BB7B-BA473FFC85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01321" y="2226239"/>
            <a:ext cx="1054356" cy="829817"/>
          </a:xfrm>
          <a:prstGeom prst="rect">
            <a:avLst/>
          </a:prstGeom>
        </p:spPr>
      </p:pic>
      <p:graphicFrame>
        <p:nvGraphicFramePr>
          <p:cNvPr id="21" name="Table 20">
            <a:extLst>
              <a:ext uri="{FF2B5EF4-FFF2-40B4-BE49-F238E27FC236}">
                <a16:creationId xmlns:a16="http://schemas.microsoft.com/office/drawing/2014/main" id="{694737E0-B7B5-E744-909C-DAB194BB0FA0}"/>
              </a:ext>
            </a:extLst>
          </p:cNvPr>
          <p:cNvGraphicFramePr>
            <a:graphicFrameLocks noGrp="1"/>
          </p:cNvGraphicFramePr>
          <p:nvPr>
            <p:extLst>
              <p:ext uri="{D42A27DB-BD31-4B8C-83A1-F6EECF244321}">
                <p14:modId xmlns:p14="http://schemas.microsoft.com/office/powerpoint/2010/main" val="808631995"/>
              </p:ext>
            </p:extLst>
          </p:nvPr>
        </p:nvGraphicFramePr>
        <p:xfrm>
          <a:off x="9249114" y="4636158"/>
          <a:ext cx="2380406" cy="868860"/>
        </p:xfrm>
        <a:graphic>
          <a:graphicData uri="http://schemas.openxmlformats.org/drawingml/2006/table">
            <a:tbl>
              <a:tblPr>
                <a:tableStyleId>{5C22544A-7EE6-4342-B048-85BDC9FD1C3A}</a:tableStyleId>
              </a:tblPr>
              <a:tblGrid>
                <a:gridCol w="1190203">
                  <a:extLst>
                    <a:ext uri="{9D8B030D-6E8A-4147-A177-3AD203B41FA5}">
                      <a16:colId xmlns:a16="http://schemas.microsoft.com/office/drawing/2014/main" val="20000"/>
                    </a:ext>
                  </a:extLst>
                </a:gridCol>
                <a:gridCol w="1190203">
                  <a:extLst>
                    <a:ext uri="{9D8B030D-6E8A-4147-A177-3AD203B41FA5}">
                      <a16:colId xmlns:a16="http://schemas.microsoft.com/office/drawing/2014/main" val="20001"/>
                    </a:ext>
                  </a:extLst>
                </a:gridCol>
              </a:tblGrid>
              <a:tr h="259138">
                <a:tc>
                  <a:txBody>
                    <a:bodyPr/>
                    <a:lstStyle/>
                    <a:p>
                      <a:r>
                        <a:rPr lang="en-US" sz="1300" dirty="0"/>
                        <a:t>Year 1: 70%</a:t>
                      </a:r>
                    </a:p>
                  </a:txBody>
                  <a:tcPr marL="91432" marR="91432" marT="45750" marB="45750" anchor="ctr">
                    <a:solidFill>
                      <a:schemeClr val="bg1">
                        <a:lumMod val="95000"/>
                      </a:schemeClr>
                    </a:solidFill>
                  </a:tcPr>
                </a:tc>
                <a:tc>
                  <a:txBody>
                    <a:bodyPr/>
                    <a:lstStyle/>
                    <a:p>
                      <a:r>
                        <a:rPr lang="en-US" sz="1300" dirty="0"/>
                        <a:t>Year 4: 86%</a:t>
                      </a:r>
                    </a:p>
                  </a:txBody>
                  <a:tcPr marL="91432" marR="91432" marT="45750" marB="45750" anchor="ctr">
                    <a:solidFill>
                      <a:schemeClr val="bg1">
                        <a:lumMod val="95000"/>
                      </a:schemeClr>
                    </a:solidFill>
                  </a:tcPr>
                </a:tc>
                <a:extLst>
                  <a:ext uri="{0D108BD9-81ED-4DB2-BD59-A6C34878D82A}">
                    <a16:rowId xmlns:a16="http://schemas.microsoft.com/office/drawing/2014/main" val="10000"/>
                  </a:ext>
                </a:extLst>
              </a:tr>
              <a:tr h="259138">
                <a:tc>
                  <a:txBody>
                    <a:bodyPr/>
                    <a:lstStyle/>
                    <a:p>
                      <a:r>
                        <a:rPr lang="en-US" sz="1300" dirty="0"/>
                        <a:t>Year 2: 75%</a:t>
                      </a:r>
                    </a:p>
                  </a:txBody>
                  <a:tcPr marL="91432" marR="91432" marT="45750" marB="45750" anchor="ctr">
                    <a:solidFill>
                      <a:schemeClr val="bg1">
                        <a:lumMod val="95000"/>
                      </a:schemeClr>
                    </a:solidFill>
                  </a:tcPr>
                </a:tc>
                <a:tc>
                  <a:txBody>
                    <a:bodyPr/>
                    <a:lstStyle/>
                    <a:p>
                      <a:r>
                        <a:rPr lang="en-US" sz="1300" dirty="0"/>
                        <a:t>Year 5: 94%</a:t>
                      </a:r>
                    </a:p>
                  </a:txBody>
                  <a:tcPr marL="91432" marR="91432" marT="45750" marB="45750" anchor="ctr">
                    <a:solidFill>
                      <a:schemeClr val="bg1">
                        <a:lumMod val="95000"/>
                      </a:schemeClr>
                    </a:solidFill>
                  </a:tcPr>
                </a:tc>
                <a:extLst>
                  <a:ext uri="{0D108BD9-81ED-4DB2-BD59-A6C34878D82A}">
                    <a16:rowId xmlns:a16="http://schemas.microsoft.com/office/drawing/2014/main" val="10001"/>
                  </a:ext>
                </a:extLst>
              </a:tr>
              <a:tr h="259138">
                <a:tc>
                  <a:txBody>
                    <a:bodyPr/>
                    <a:lstStyle/>
                    <a:p>
                      <a:r>
                        <a:rPr lang="en-US" sz="1300" dirty="0"/>
                        <a:t>Year 3: 80%</a:t>
                      </a:r>
                    </a:p>
                  </a:txBody>
                  <a:tcPr marL="91432" marR="91432" marT="45750" marB="45750" anchor="ctr">
                    <a:solidFill>
                      <a:schemeClr val="bg1">
                        <a:lumMod val="95000"/>
                      </a:schemeClr>
                    </a:solidFill>
                  </a:tcPr>
                </a:tc>
                <a:tc>
                  <a:txBody>
                    <a:bodyPr/>
                    <a:lstStyle/>
                    <a:p>
                      <a:r>
                        <a:rPr lang="en-US" sz="1300" dirty="0"/>
                        <a:t>Year 6+: 100%</a:t>
                      </a:r>
                    </a:p>
                  </a:txBody>
                  <a:tcPr marL="91432" marR="91432" marT="45750" marB="45750" anchor="ctr">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95270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Placeholder 1">
            <a:extLst>
              <a:ext uri="{FF2B5EF4-FFF2-40B4-BE49-F238E27FC236}">
                <a16:creationId xmlns:a16="http://schemas.microsoft.com/office/drawing/2014/main" id="{A7D8E707-572E-464E-8419-D91C2390D1E2}"/>
              </a:ext>
            </a:extLst>
          </p:cNvPr>
          <p:cNvSpPr>
            <a:spLocks noGrp="1"/>
          </p:cNvSpPr>
          <p:nvPr>
            <p:ph type="body" sz="quarter" idx="11"/>
          </p:nvPr>
        </p:nvSpPr>
        <p:spPr>
          <a:xfrm>
            <a:off x="5867400" y="2373312"/>
            <a:ext cx="5318125" cy="3265487"/>
          </a:xfrm>
        </p:spPr>
        <p:txBody>
          <a:bodyPr/>
          <a:lstStyle/>
          <a:p>
            <a:pPr eaLnBrk="1" fontAlgn="t" hangingPunct="1"/>
            <a:r>
              <a:rPr lang="en-US" altLang="en-US" sz="1600" dirty="0"/>
              <a:t>Married, age 54, good health</a:t>
            </a:r>
          </a:p>
          <a:p>
            <a:pPr eaLnBrk="1" fontAlgn="t" hangingPunct="1"/>
            <a:r>
              <a:rPr lang="en-US" altLang="en-US" sz="1600" dirty="0"/>
              <a:t>He wants to prepare for retirement by protecting his portfolio with a solution that gives him options. </a:t>
            </a:r>
          </a:p>
          <a:p>
            <a:pPr eaLnBrk="1" hangingPunct="1"/>
            <a:r>
              <a:rPr lang="en-US" altLang="en-US" sz="1600" b="1" dirty="0"/>
              <a:t>Concern: </a:t>
            </a:r>
            <a:r>
              <a:rPr lang="en-US" altLang="en-US" sz="1600" dirty="0"/>
              <a:t>Could an illness deplete his savings?</a:t>
            </a:r>
          </a:p>
          <a:p>
            <a:pPr eaLnBrk="1" hangingPunct="1"/>
            <a:r>
              <a:rPr lang="en-US" altLang="en-US" sz="1600" b="1" dirty="0"/>
              <a:t>Solution: </a:t>
            </a:r>
            <a:r>
              <a:rPr lang="en-US" altLang="en-US" sz="1600" dirty="0"/>
              <a:t>He purchases a flexible premium $100,000</a:t>
            </a:r>
            <a:br>
              <a:rPr lang="en-US" altLang="en-US" sz="1600" dirty="0"/>
            </a:br>
            <a:r>
              <a:rPr lang="en-US" altLang="en-US" sz="1600" dirty="0"/>
              <a:t>Lincoln </a:t>
            </a:r>
            <a:r>
              <a:rPr lang="en-US" altLang="en-US" sz="1600" i="1" dirty="0"/>
              <a:t>MoneyGuard</a:t>
            </a:r>
            <a:r>
              <a:rPr lang="en-US" altLang="en-US" sz="1600" dirty="0"/>
              <a:t>® II policy with a </a:t>
            </a:r>
            <a:r>
              <a:rPr lang="en-US" altLang="ja-JP" sz="1600" dirty="0"/>
              <a:t>2-year</a:t>
            </a:r>
            <a:r>
              <a:rPr lang="en-US" altLang="en-US" sz="1600" dirty="0">
                <a:solidFill>
                  <a:srgbClr val="FF0000"/>
                </a:solidFill>
                <a:ea typeface="MS PGothic" panose="020B0600070205080204" pitchFamily="34" charset="-128"/>
              </a:rPr>
              <a:t> </a:t>
            </a:r>
            <a:r>
              <a:rPr lang="en-US" altLang="ja-JP" sz="1600" dirty="0"/>
              <a:t>Long-Term Care Acceleration of Benefits Rider (LABR) and a 4-year</a:t>
            </a:r>
            <a:r>
              <a:rPr lang="en-US" altLang="en-US" sz="1600" dirty="0">
                <a:solidFill>
                  <a:srgbClr val="FF0000"/>
                </a:solidFill>
                <a:ea typeface="MS PGothic" panose="020B0600070205080204" pitchFamily="34" charset="-128"/>
              </a:rPr>
              <a:t> </a:t>
            </a:r>
            <a:r>
              <a:rPr lang="en-US" altLang="ja-JP" sz="1600" dirty="0"/>
              <a:t>Long-Term Care Extension of Benefits Rider </a:t>
            </a:r>
            <a:r>
              <a:rPr lang="en-US" altLang="en-US" sz="1600" dirty="0"/>
              <a:t>with a Couples Discount.</a:t>
            </a:r>
          </a:p>
          <a:p>
            <a:pPr eaLnBrk="1" hangingPunct="1"/>
            <a:endParaRPr lang="en-US" altLang="en-US" sz="1600" dirty="0"/>
          </a:p>
          <a:p>
            <a:pPr eaLnBrk="1" hangingPunct="1"/>
            <a:r>
              <a:rPr lang="en-US" altLang="en-US" sz="1400" dirty="0"/>
              <a:t>The Couples Discount is available to married couples and domestic partners as recognized in the state the policy is delivered. Only one partner needs to apply to get the discount. </a:t>
            </a:r>
          </a:p>
        </p:txBody>
      </p:sp>
      <p:sp>
        <p:nvSpPr>
          <p:cNvPr id="56324" name="Text Placeholder 4">
            <a:extLst>
              <a:ext uri="{FF2B5EF4-FFF2-40B4-BE49-F238E27FC236}">
                <a16:creationId xmlns:a16="http://schemas.microsoft.com/office/drawing/2014/main" id="{7065C61C-D01E-4CB7-B01C-C8F51035C9DC}"/>
              </a:ext>
            </a:extLst>
          </p:cNvPr>
          <p:cNvSpPr>
            <a:spLocks noGrp="1"/>
          </p:cNvSpPr>
          <p:nvPr>
            <p:ph type="body" sz="quarter" idx="18"/>
          </p:nvPr>
        </p:nvSpPr>
        <p:spPr>
          <a:xfrm>
            <a:off x="5867400" y="1960563"/>
            <a:ext cx="5430838" cy="427037"/>
          </a:xfrm>
        </p:spPr>
        <p:txBody>
          <a:bodyPr/>
          <a:lstStyle/>
          <a:p>
            <a:pPr eaLnBrk="1" hangingPunct="1">
              <a:spcAft>
                <a:spcPct val="0"/>
              </a:spcAft>
            </a:pPr>
            <a:r>
              <a:rPr lang="en-US" altLang="en-US" sz="2000" dirty="0">
                <a:latin typeface="Georgia" panose="02040502050405020303" pitchFamily="18" charset="0"/>
              </a:rPr>
              <a:t>Hypothetical client</a:t>
            </a:r>
          </a:p>
        </p:txBody>
      </p:sp>
      <p:pic>
        <p:nvPicPr>
          <p:cNvPr id="56325" name="Picture 5" descr="A person sitting in front of a computer&#10;&#10;Description automatically generated">
            <a:extLst>
              <a:ext uri="{FF2B5EF4-FFF2-40B4-BE49-F238E27FC236}">
                <a16:creationId xmlns:a16="http://schemas.microsoft.com/office/drawing/2014/main" id="{E271369B-7BCA-47E6-9449-A02372B882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71500" y="1634014"/>
            <a:ext cx="4480560" cy="448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1">
            <a:extLst>
              <a:ext uri="{FF2B5EF4-FFF2-40B4-BE49-F238E27FC236}">
                <a16:creationId xmlns:a16="http://schemas.microsoft.com/office/drawing/2014/main" id="{6B5F6039-8393-3344-8E1E-48041FBB5BB9}"/>
              </a:ext>
            </a:extLst>
          </p:cNvPr>
          <p:cNvSpPr txBox="1">
            <a:spLocks/>
          </p:cNvSpPr>
          <p:nvPr/>
        </p:nvSpPr>
        <p:spPr>
          <a:xfrm>
            <a:off x="457200" y="470509"/>
            <a:ext cx="9008559" cy="522287"/>
          </a:xfrm>
          <a:prstGeom prst="rect">
            <a:avLst/>
          </a:prstGeom>
        </p:spPr>
        <p:txBody>
          <a:bodyPr/>
          <a:lst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a:lstStyle>
          <a:p>
            <a:pPr eaLnBrk="1" hangingPunct="1"/>
            <a:r>
              <a:rPr lang="en-US" altLang="en-US" sz="3200" dirty="0"/>
              <a:t>A hybrid long-term care solution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A1B588-9876-414F-AF04-8F6856ECFE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9273" y="1802434"/>
            <a:ext cx="1176354" cy="953348"/>
          </a:xfrm>
          <a:prstGeom prst="rect">
            <a:avLst/>
          </a:prstGeom>
        </p:spPr>
      </p:pic>
      <p:pic>
        <p:nvPicPr>
          <p:cNvPr id="5" name="Picture 4">
            <a:extLst>
              <a:ext uri="{FF2B5EF4-FFF2-40B4-BE49-F238E27FC236}">
                <a16:creationId xmlns:a16="http://schemas.microsoft.com/office/drawing/2014/main" id="{EFC88735-22FE-564B-88A1-4EE6BEAFBD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41715" y="1912506"/>
            <a:ext cx="881256" cy="733205"/>
          </a:xfrm>
          <a:prstGeom prst="rect">
            <a:avLst/>
          </a:prstGeom>
        </p:spPr>
      </p:pic>
      <p:pic>
        <p:nvPicPr>
          <p:cNvPr id="7" name="Picture 6">
            <a:extLst>
              <a:ext uri="{FF2B5EF4-FFF2-40B4-BE49-F238E27FC236}">
                <a16:creationId xmlns:a16="http://schemas.microsoft.com/office/drawing/2014/main" id="{A10288D8-C010-944B-B39F-3096164B4A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36717" y="1979481"/>
            <a:ext cx="761405" cy="599254"/>
          </a:xfrm>
          <a:prstGeom prst="rect">
            <a:avLst/>
          </a:prstGeom>
        </p:spPr>
      </p:pic>
      <p:graphicFrame>
        <p:nvGraphicFramePr>
          <p:cNvPr id="37" name="Table 36">
            <a:extLst>
              <a:ext uri="{FF2B5EF4-FFF2-40B4-BE49-F238E27FC236}">
                <a16:creationId xmlns:a16="http://schemas.microsoft.com/office/drawing/2014/main" id="{09951656-129D-4DDB-B66D-7B6A656ACE97}"/>
              </a:ext>
            </a:extLst>
          </p:cNvPr>
          <p:cNvGraphicFramePr>
            <a:graphicFrameLocks noGrp="1"/>
          </p:cNvGraphicFramePr>
          <p:nvPr/>
        </p:nvGraphicFramePr>
        <p:xfrm>
          <a:off x="516763" y="2858218"/>
          <a:ext cx="1891474" cy="1531938"/>
        </p:xfrm>
        <a:graphic>
          <a:graphicData uri="http://schemas.openxmlformats.org/drawingml/2006/table">
            <a:tbl>
              <a:tblPr firstRow="1">
                <a:tableStyleId>{5C22544A-7EE6-4342-B048-85BDC9FD1C3A}</a:tableStyleId>
              </a:tblPr>
              <a:tblGrid>
                <a:gridCol w="1891474">
                  <a:extLst>
                    <a:ext uri="{9D8B030D-6E8A-4147-A177-3AD203B41FA5}">
                      <a16:colId xmlns:a16="http://schemas.microsoft.com/office/drawing/2014/main" val="20000"/>
                    </a:ext>
                  </a:extLst>
                </a:gridCol>
              </a:tblGrid>
              <a:tr h="740669">
                <a:tc>
                  <a:txBody>
                    <a:bodyPr/>
                    <a:lstStyle/>
                    <a:p>
                      <a:pPr algn="ctr"/>
                      <a:r>
                        <a:rPr lang="en-US" sz="1600" dirty="0"/>
                        <a:t>Return of</a:t>
                      </a:r>
                      <a:br>
                        <a:rPr lang="en-US" sz="1600" dirty="0"/>
                      </a:br>
                      <a:r>
                        <a:rPr lang="en-US" sz="1600" dirty="0"/>
                        <a:t>premium optio</a:t>
                      </a:r>
                      <a:r>
                        <a:rPr lang="en-US" sz="1800" dirty="0"/>
                        <a:t>n</a:t>
                      </a:r>
                    </a:p>
                  </a:txBody>
                  <a:tcPr marL="91432" marR="91432" marT="45716" marB="45716" anchor="ctr"/>
                </a:tc>
                <a:extLst>
                  <a:ext uri="{0D108BD9-81ED-4DB2-BD59-A6C34878D82A}">
                    <a16:rowId xmlns:a16="http://schemas.microsoft.com/office/drawing/2014/main" val="10000"/>
                  </a:ext>
                </a:extLst>
              </a:tr>
              <a:tr h="384353">
                <a:tc>
                  <a:txBody>
                    <a:bodyPr/>
                    <a:lstStyle/>
                    <a:p>
                      <a:pPr algn="ctr"/>
                      <a:r>
                        <a:rPr lang="en-US" sz="1500" dirty="0"/>
                        <a:t>Option 1—Basic</a:t>
                      </a:r>
                      <a:r>
                        <a:rPr lang="en-US" sz="1500" baseline="30000" dirty="0"/>
                        <a:t>4</a:t>
                      </a:r>
                    </a:p>
                  </a:txBody>
                  <a:tcPr marL="91432" marR="91432" marT="45716" marB="45716" anchor="ctr">
                    <a:solidFill>
                      <a:schemeClr val="bg1">
                        <a:lumMod val="95000"/>
                      </a:schemeClr>
                    </a:solidFill>
                  </a:tcPr>
                </a:tc>
                <a:extLst>
                  <a:ext uri="{0D108BD9-81ED-4DB2-BD59-A6C34878D82A}">
                    <a16:rowId xmlns:a16="http://schemas.microsoft.com/office/drawing/2014/main" val="10001"/>
                  </a:ext>
                </a:extLst>
              </a:tr>
              <a:tr h="406916">
                <a:tc>
                  <a:txBody>
                    <a:bodyPr/>
                    <a:lstStyle/>
                    <a:p>
                      <a:pPr algn="ctr"/>
                      <a:r>
                        <a:rPr lang="en-US" sz="1500" dirty="0"/>
                        <a:t>Option 2—Vested</a:t>
                      </a:r>
                      <a:r>
                        <a:rPr lang="en-US" sz="1500" baseline="30000" dirty="0"/>
                        <a:t>5</a:t>
                      </a:r>
                    </a:p>
                  </a:txBody>
                  <a:tcPr marL="91432" marR="91432" marT="45716" marB="45716" anchor="ctr">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38" name="Table 37">
            <a:extLst>
              <a:ext uri="{FF2B5EF4-FFF2-40B4-BE49-F238E27FC236}">
                <a16:creationId xmlns:a16="http://schemas.microsoft.com/office/drawing/2014/main" id="{24797744-95EC-42A4-8807-3B48EC1ECF8B}"/>
              </a:ext>
            </a:extLst>
          </p:cNvPr>
          <p:cNvGraphicFramePr>
            <a:graphicFrameLocks noGrp="1"/>
          </p:cNvGraphicFramePr>
          <p:nvPr>
            <p:extLst>
              <p:ext uri="{D42A27DB-BD31-4B8C-83A1-F6EECF244321}">
                <p14:modId xmlns:p14="http://schemas.microsoft.com/office/powerpoint/2010/main" val="1296757005"/>
              </p:ext>
            </p:extLst>
          </p:nvPr>
        </p:nvGraphicFramePr>
        <p:xfrm>
          <a:off x="2408237" y="2861392"/>
          <a:ext cx="5188416" cy="1528764"/>
        </p:xfrm>
        <a:graphic>
          <a:graphicData uri="http://schemas.openxmlformats.org/drawingml/2006/table">
            <a:tbl>
              <a:tblPr firstRow="1">
                <a:tableStyleId>{5C22544A-7EE6-4342-B048-85BDC9FD1C3A}</a:tableStyleId>
              </a:tblPr>
              <a:tblGrid>
                <a:gridCol w="1729472">
                  <a:extLst>
                    <a:ext uri="{9D8B030D-6E8A-4147-A177-3AD203B41FA5}">
                      <a16:colId xmlns:a16="http://schemas.microsoft.com/office/drawing/2014/main" val="20000"/>
                    </a:ext>
                  </a:extLst>
                </a:gridCol>
                <a:gridCol w="1729472">
                  <a:extLst>
                    <a:ext uri="{9D8B030D-6E8A-4147-A177-3AD203B41FA5}">
                      <a16:colId xmlns:a16="http://schemas.microsoft.com/office/drawing/2014/main" val="20001"/>
                    </a:ext>
                  </a:extLst>
                </a:gridCol>
                <a:gridCol w="1729472">
                  <a:extLst>
                    <a:ext uri="{9D8B030D-6E8A-4147-A177-3AD203B41FA5}">
                      <a16:colId xmlns:a16="http://schemas.microsoft.com/office/drawing/2014/main" val="20002"/>
                    </a:ext>
                  </a:extLst>
                </a:gridCol>
              </a:tblGrid>
              <a:tr h="382191">
                <a:tc gridSpan="3">
                  <a:txBody>
                    <a:bodyPr/>
                    <a:lstStyle/>
                    <a:p>
                      <a:pPr algn="ctr"/>
                      <a:r>
                        <a:rPr lang="en-US" sz="1600" dirty="0"/>
                        <a:t>Long-term care benefit</a:t>
                      </a:r>
                      <a:r>
                        <a:rPr lang="en-US" sz="1600" baseline="30000" dirty="0"/>
                        <a:t>1</a:t>
                      </a:r>
                    </a:p>
                  </a:txBody>
                  <a:tcPr marL="91443" marR="91443" marT="45727" marB="45727"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82191">
                <a:tc>
                  <a:txBody>
                    <a:bodyPr/>
                    <a:lstStyle/>
                    <a:p>
                      <a:pPr algn="ctr"/>
                      <a:r>
                        <a:rPr lang="en-US" sz="1500" b="1" dirty="0"/>
                        <a:t>Monthly maximum</a:t>
                      </a:r>
                    </a:p>
                  </a:txBody>
                  <a:tcPr marL="91443" marR="91443" marT="45727" marB="45727" anchor="ctr">
                    <a:solidFill>
                      <a:schemeClr val="bg1">
                        <a:lumMod val="95000"/>
                      </a:schemeClr>
                    </a:solidFill>
                  </a:tcPr>
                </a:tc>
                <a:tc>
                  <a:txBody>
                    <a:bodyPr/>
                    <a:lstStyle/>
                    <a:p>
                      <a:pPr algn="ctr"/>
                      <a:r>
                        <a:rPr lang="en-US" sz="1500" b="1" dirty="0"/>
                        <a:t>Annual maximum</a:t>
                      </a:r>
                    </a:p>
                  </a:txBody>
                  <a:tcPr marL="91443" marR="91443" marT="45727" marB="45727" anchor="ctr">
                    <a:solidFill>
                      <a:schemeClr val="bg1">
                        <a:lumMod val="95000"/>
                      </a:schemeClr>
                    </a:solidFill>
                  </a:tcPr>
                </a:tc>
                <a:tc>
                  <a:txBody>
                    <a:bodyPr/>
                    <a:lstStyle/>
                    <a:p>
                      <a:pPr algn="ctr"/>
                      <a:r>
                        <a:rPr lang="en-US" sz="1500" b="1" dirty="0"/>
                        <a:t>Total</a:t>
                      </a:r>
                    </a:p>
                  </a:txBody>
                  <a:tcPr marL="91443" marR="91443" marT="45727" marB="45727" anchor="ctr">
                    <a:solidFill>
                      <a:schemeClr val="bg1">
                        <a:lumMod val="95000"/>
                      </a:schemeClr>
                    </a:solidFill>
                  </a:tcPr>
                </a:tc>
                <a:extLst>
                  <a:ext uri="{0D108BD9-81ED-4DB2-BD59-A6C34878D82A}">
                    <a16:rowId xmlns:a16="http://schemas.microsoft.com/office/drawing/2014/main" val="10001"/>
                  </a:ext>
                </a:extLst>
              </a:tr>
              <a:tr h="382191">
                <a:tc>
                  <a:txBody>
                    <a:bodyPr/>
                    <a:lstStyle/>
                    <a:p>
                      <a:pPr algn="ctr"/>
                      <a:r>
                        <a:rPr lang="en-US" sz="1600" dirty="0"/>
                        <a:t>$13,849</a:t>
                      </a:r>
                      <a:endParaRPr lang="en-US" sz="1600" dirty="0">
                        <a:solidFill>
                          <a:schemeClr val="accent4"/>
                        </a:solidFill>
                      </a:endParaRPr>
                    </a:p>
                  </a:txBody>
                  <a:tcPr marL="91443" marR="91443" marT="45727" marB="45727">
                    <a:solidFill>
                      <a:schemeClr val="bg1">
                        <a:lumMod val="95000"/>
                      </a:schemeClr>
                    </a:solidFill>
                  </a:tcPr>
                </a:tc>
                <a:tc>
                  <a:txBody>
                    <a:bodyPr/>
                    <a:lstStyle/>
                    <a:p>
                      <a:pPr algn="ctr"/>
                      <a:r>
                        <a:rPr lang="en-US" sz="1600" dirty="0"/>
                        <a:t>$166,183</a:t>
                      </a:r>
                      <a:endParaRPr lang="en-US" sz="1600" dirty="0">
                        <a:solidFill>
                          <a:schemeClr val="accent4"/>
                        </a:solidFill>
                      </a:endParaRPr>
                    </a:p>
                  </a:txBody>
                  <a:tcPr marL="91443" marR="91443" marT="45727" marB="45727">
                    <a:solidFill>
                      <a:schemeClr val="bg1">
                        <a:lumMod val="95000"/>
                      </a:schemeClr>
                    </a:solidFill>
                  </a:tcPr>
                </a:tc>
                <a:tc>
                  <a:txBody>
                    <a:bodyPr/>
                    <a:lstStyle/>
                    <a:p>
                      <a:pPr algn="ctr"/>
                      <a:r>
                        <a:rPr lang="en-US" sz="1600" dirty="0"/>
                        <a:t>$1,074,939</a:t>
                      </a:r>
                      <a:endParaRPr lang="en-US" sz="1600" dirty="0">
                        <a:solidFill>
                          <a:schemeClr val="accent4"/>
                        </a:solidFill>
                      </a:endParaRPr>
                    </a:p>
                  </a:txBody>
                  <a:tcPr marL="91443" marR="91443" marT="45727" marB="45727">
                    <a:solidFill>
                      <a:schemeClr val="bg1">
                        <a:lumMod val="95000"/>
                      </a:schemeClr>
                    </a:solidFill>
                  </a:tcPr>
                </a:tc>
                <a:extLst>
                  <a:ext uri="{0D108BD9-81ED-4DB2-BD59-A6C34878D82A}">
                    <a16:rowId xmlns:a16="http://schemas.microsoft.com/office/drawing/2014/main" val="10002"/>
                  </a:ext>
                </a:extLst>
              </a:tr>
              <a:tr h="382191">
                <a:tc>
                  <a:txBody>
                    <a:bodyPr/>
                    <a:lstStyle/>
                    <a:p>
                      <a:pPr algn="ctr"/>
                      <a:r>
                        <a:rPr lang="en-US" sz="1600" dirty="0"/>
                        <a:t>$11,952</a:t>
                      </a:r>
                      <a:endParaRPr lang="en-US" sz="1600" dirty="0">
                        <a:solidFill>
                          <a:schemeClr val="accent4"/>
                        </a:solidFill>
                      </a:endParaRPr>
                    </a:p>
                  </a:txBody>
                  <a:tcPr marL="91443" marR="91443" marT="45727" marB="45727">
                    <a:solidFill>
                      <a:schemeClr val="bg1">
                        <a:lumMod val="95000"/>
                      </a:schemeClr>
                    </a:solidFill>
                  </a:tcPr>
                </a:tc>
                <a:tc>
                  <a:txBody>
                    <a:bodyPr/>
                    <a:lstStyle/>
                    <a:p>
                      <a:pPr algn="ctr"/>
                      <a:r>
                        <a:rPr lang="en-US" sz="1600" dirty="0"/>
                        <a:t>$143,418</a:t>
                      </a:r>
                      <a:endParaRPr lang="en-US" sz="1600" dirty="0">
                        <a:solidFill>
                          <a:schemeClr val="accent4"/>
                        </a:solidFill>
                      </a:endParaRPr>
                    </a:p>
                  </a:txBody>
                  <a:tcPr marL="91443" marR="91443" marT="45727" marB="45727">
                    <a:solidFill>
                      <a:schemeClr val="bg1">
                        <a:lumMod val="95000"/>
                      </a:schemeClr>
                    </a:solidFill>
                  </a:tcPr>
                </a:tc>
                <a:tc>
                  <a:txBody>
                    <a:bodyPr/>
                    <a:lstStyle/>
                    <a:p>
                      <a:pPr algn="ctr"/>
                      <a:r>
                        <a:rPr lang="en-US" sz="1600" dirty="0"/>
                        <a:t>$927,689</a:t>
                      </a:r>
                      <a:endParaRPr lang="en-US" sz="1600" dirty="0">
                        <a:solidFill>
                          <a:schemeClr val="accent4"/>
                        </a:solidFill>
                      </a:endParaRPr>
                    </a:p>
                  </a:txBody>
                  <a:tcPr marL="91443" marR="91443" marT="45727" marB="45727">
                    <a:solidFill>
                      <a:schemeClr val="bg1">
                        <a:lumMod val="95000"/>
                      </a:schemeClr>
                    </a:solidFill>
                  </a:tcPr>
                </a:tc>
                <a:extLst>
                  <a:ext uri="{0D108BD9-81ED-4DB2-BD59-A6C34878D82A}">
                    <a16:rowId xmlns:a16="http://schemas.microsoft.com/office/drawing/2014/main" val="10003"/>
                  </a:ext>
                </a:extLst>
              </a:tr>
            </a:tbl>
          </a:graphicData>
        </a:graphic>
      </p:graphicFrame>
      <p:graphicFrame>
        <p:nvGraphicFramePr>
          <p:cNvPr id="39" name="Table 38">
            <a:extLst>
              <a:ext uri="{FF2B5EF4-FFF2-40B4-BE49-F238E27FC236}">
                <a16:creationId xmlns:a16="http://schemas.microsoft.com/office/drawing/2014/main" id="{C7A512BF-DACE-4FBC-9C25-8A48D4EE6A79}"/>
              </a:ext>
            </a:extLst>
          </p:cNvPr>
          <p:cNvGraphicFramePr>
            <a:graphicFrameLocks noGrp="1"/>
          </p:cNvGraphicFramePr>
          <p:nvPr>
            <p:extLst>
              <p:ext uri="{D42A27DB-BD31-4B8C-83A1-F6EECF244321}">
                <p14:modId xmlns:p14="http://schemas.microsoft.com/office/powerpoint/2010/main" val="1490938204"/>
              </p:ext>
            </p:extLst>
          </p:nvPr>
        </p:nvGraphicFramePr>
        <p:xfrm>
          <a:off x="7607765" y="2866156"/>
          <a:ext cx="1838325" cy="1528863"/>
        </p:xfrm>
        <a:graphic>
          <a:graphicData uri="http://schemas.openxmlformats.org/drawingml/2006/table">
            <a:tbl>
              <a:tblPr firstRow="1">
                <a:tableStyleId>{5C22544A-7EE6-4342-B048-85BDC9FD1C3A}</a:tableStyleId>
              </a:tblPr>
              <a:tblGrid>
                <a:gridCol w="1838325">
                  <a:extLst>
                    <a:ext uri="{9D8B030D-6E8A-4147-A177-3AD203B41FA5}">
                      <a16:colId xmlns:a16="http://schemas.microsoft.com/office/drawing/2014/main" val="20000"/>
                    </a:ext>
                  </a:extLst>
                </a:gridCol>
              </a:tblGrid>
              <a:tr h="389878">
                <a:tc>
                  <a:txBody>
                    <a:bodyPr/>
                    <a:lstStyle/>
                    <a:p>
                      <a:pPr algn="ctr"/>
                      <a:r>
                        <a:rPr lang="en-US" sz="1600" dirty="0"/>
                        <a:t>Death </a:t>
                      </a:r>
                    </a:p>
                    <a:p>
                      <a:pPr algn="ctr"/>
                      <a:r>
                        <a:rPr lang="en-US" sz="1600" dirty="0"/>
                        <a:t>benefit</a:t>
                      </a:r>
                      <a:r>
                        <a:rPr lang="en-US" sz="1600" baseline="30000" dirty="0"/>
                        <a:t>2</a:t>
                      </a:r>
                    </a:p>
                    <a:p>
                      <a:pPr algn="ctr"/>
                      <a:endParaRPr lang="en-US" sz="1600" baseline="30000" dirty="0"/>
                    </a:p>
                  </a:txBody>
                  <a:tcPr marL="91432" marR="91432" marT="45727" marB="45727" anchor="ctr"/>
                </a:tc>
                <a:extLst>
                  <a:ext uri="{0D108BD9-81ED-4DB2-BD59-A6C34878D82A}">
                    <a16:rowId xmlns:a16="http://schemas.microsoft.com/office/drawing/2014/main" val="10000"/>
                  </a:ext>
                </a:extLst>
              </a:tr>
              <a:tr h="382362">
                <a:tc>
                  <a:txBody>
                    <a:bodyPr/>
                    <a:lstStyle/>
                    <a:p>
                      <a:pPr algn="ctr"/>
                      <a:r>
                        <a:rPr lang="en-US" sz="1600" dirty="0"/>
                        <a:t>$132,942</a:t>
                      </a:r>
                      <a:endParaRPr lang="en-US" sz="1600" dirty="0">
                        <a:solidFill>
                          <a:schemeClr val="accent4"/>
                        </a:solidFill>
                      </a:endParaRPr>
                    </a:p>
                  </a:txBody>
                  <a:tcPr marL="91432" marR="91432" marT="45727" marB="45727">
                    <a:solidFill>
                      <a:schemeClr val="bg1">
                        <a:lumMod val="95000"/>
                      </a:schemeClr>
                    </a:solidFill>
                  </a:tcPr>
                </a:tc>
                <a:extLst>
                  <a:ext uri="{0D108BD9-81ED-4DB2-BD59-A6C34878D82A}">
                    <a16:rowId xmlns:a16="http://schemas.microsoft.com/office/drawing/2014/main" val="10001"/>
                  </a:ext>
                </a:extLst>
              </a:tr>
              <a:tr h="404807">
                <a:tc>
                  <a:txBody>
                    <a:bodyPr/>
                    <a:lstStyle/>
                    <a:p>
                      <a:pPr algn="ctr"/>
                      <a:r>
                        <a:rPr lang="en-US" sz="1600" dirty="0"/>
                        <a:t>$117,000</a:t>
                      </a:r>
                      <a:endParaRPr lang="en-US" sz="1600" dirty="0">
                        <a:solidFill>
                          <a:schemeClr val="accent4"/>
                        </a:solidFill>
                      </a:endParaRPr>
                    </a:p>
                  </a:txBody>
                  <a:tcPr marL="91432" marR="91432" marT="45727" marB="45727">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40" name="Table 39">
            <a:extLst>
              <a:ext uri="{FF2B5EF4-FFF2-40B4-BE49-F238E27FC236}">
                <a16:creationId xmlns:a16="http://schemas.microsoft.com/office/drawing/2014/main" id="{B0172B8E-B45D-4252-B52D-7124EED93984}"/>
              </a:ext>
            </a:extLst>
          </p:cNvPr>
          <p:cNvGraphicFramePr>
            <a:graphicFrameLocks noGrp="1"/>
          </p:cNvGraphicFramePr>
          <p:nvPr>
            <p:extLst>
              <p:ext uri="{D42A27DB-BD31-4B8C-83A1-F6EECF244321}">
                <p14:modId xmlns:p14="http://schemas.microsoft.com/office/powerpoint/2010/main" val="3117688965"/>
              </p:ext>
            </p:extLst>
          </p:nvPr>
        </p:nvGraphicFramePr>
        <p:xfrm>
          <a:off x="9457202" y="2866156"/>
          <a:ext cx="2429998" cy="1864159"/>
        </p:xfrm>
        <a:graphic>
          <a:graphicData uri="http://schemas.openxmlformats.org/drawingml/2006/table">
            <a:tbl>
              <a:tblPr firstRow="1">
                <a:tableStyleId>{5C22544A-7EE6-4342-B048-85BDC9FD1C3A}</a:tableStyleId>
              </a:tblPr>
              <a:tblGrid>
                <a:gridCol w="2429998">
                  <a:extLst>
                    <a:ext uri="{9D8B030D-6E8A-4147-A177-3AD203B41FA5}">
                      <a16:colId xmlns:a16="http://schemas.microsoft.com/office/drawing/2014/main" val="20000"/>
                    </a:ext>
                  </a:extLst>
                </a:gridCol>
              </a:tblGrid>
              <a:tr h="389878">
                <a:tc>
                  <a:txBody>
                    <a:bodyPr/>
                    <a:lstStyle/>
                    <a:p>
                      <a:pPr algn="ctr"/>
                      <a:r>
                        <a:rPr lang="en-US" sz="1600" dirty="0"/>
                        <a:t>Return of </a:t>
                      </a:r>
                    </a:p>
                    <a:p>
                      <a:pPr algn="ctr"/>
                      <a:r>
                        <a:rPr lang="en-US" sz="1600" dirty="0"/>
                        <a:t>Premium</a:t>
                      </a:r>
                      <a:r>
                        <a:rPr lang="en-US" sz="1600" baseline="30000" dirty="0"/>
                        <a:t>3</a:t>
                      </a:r>
                    </a:p>
                    <a:p>
                      <a:pPr algn="ctr"/>
                      <a:endParaRPr lang="en-US" sz="1600" baseline="30000" dirty="0"/>
                    </a:p>
                  </a:txBody>
                  <a:tcPr marL="91432" marR="91432" marT="45727" marB="45727" anchor="ctr"/>
                </a:tc>
                <a:extLst>
                  <a:ext uri="{0D108BD9-81ED-4DB2-BD59-A6C34878D82A}">
                    <a16:rowId xmlns:a16="http://schemas.microsoft.com/office/drawing/2014/main" val="10000"/>
                  </a:ext>
                </a:extLst>
              </a:tr>
              <a:tr h="382363">
                <a:tc>
                  <a:txBody>
                    <a:bodyPr/>
                    <a:lstStyle/>
                    <a:p>
                      <a:pPr algn="ctr"/>
                      <a:r>
                        <a:rPr lang="en-US" sz="1500" dirty="0"/>
                        <a:t>$70,000</a:t>
                      </a:r>
                      <a:endParaRPr lang="en-US" sz="1500" dirty="0">
                        <a:solidFill>
                          <a:srgbClr val="FF0000"/>
                        </a:solidFill>
                      </a:endParaRPr>
                    </a:p>
                  </a:txBody>
                  <a:tcPr marL="91432" marR="91432" marT="45727" marB="45727" anchor="ctr">
                    <a:solidFill>
                      <a:schemeClr val="bg1">
                        <a:lumMod val="95000"/>
                      </a:schemeClr>
                    </a:solidFill>
                  </a:tcPr>
                </a:tc>
                <a:extLst>
                  <a:ext uri="{0D108BD9-81ED-4DB2-BD59-A6C34878D82A}">
                    <a16:rowId xmlns:a16="http://schemas.microsoft.com/office/drawing/2014/main" val="10001"/>
                  </a:ext>
                </a:extLst>
              </a:tr>
              <a:tr h="404808">
                <a:tc>
                  <a:txBody>
                    <a:bodyPr/>
                    <a:lstStyle/>
                    <a:p>
                      <a:pPr algn="ctr"/>
                      <a:r>
                        <a:rPr lang="en-US" sz="1500" dirty="0"/>
                        <a:t>$100,000</a:t>
                      </a:r>
                      <a:endParaRPr lang="en-US" sz="1500" dirty="0">
                        <a:solidFill>
                          <a:srgbClr val="FF0000"/>
                        </a:solidFill>
                      </a:endParaRPr>
                    </a:p>
                  </a:txBody>
                  <a:tcPr marL="91432" marR="91432" marT="45727" marB="45727" anchor="ctr">
                    <a:solidFill>
                      <a:schemeClr val="bg1">
                        <a:lumMod val="95000"/>
                      </a:schemeClr>
                    </a:solidFill>
                  </a:tcPr>
                </a:tc>
                <a:extLst>
                  <a:ext uri="{0D108BD9-81ED-4DB2-BD59-A6C34878D82A}">
                    <a16:rowId xmlns:a16="http://schemas.microsoft.com/office/drawing/2014/main" val="10002"/>
                  </a:ext>
                </a:extLst>
              </a:tr>
              <a:tr h="305677">
                <a:tc>
                  <a:txBody>
                    <a:bodyPr/>
                    <a:lstStyle/>
                    <a:p>
                      <a:pPr algn="ctr"/>
                      <a:r>
                        <a:rPr lang="en-US" sz="1600" b="1" dirty="0"/>
                        <a:t>Vesting schedule</a:t>
                      </a:r>
                    </a:p>
                  </a:txBody>
                  <a:tcPr marL="91432" marR="91432" marT="45727" marB="45727" anchor="c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54351" name="TextBox 37">
            <a:extLst>
              <a:ext uri="{FF2B5EF4-FFF2-40B4-BE49-F238E27FC236}">
                <a16:creationId xmlns:a16="http://schemas.microsoft.com/office/drawing/2014/main" id="{565DB5E1-65DA-44CF-8264-39A120652451}"/>
              </a:ext>
            </a:extLst>
          </p:cNvPr>
          <p:cNvSpPr txBox="1">
            <a:spLocks noChangeArrowheads="1"/>
          </p:cNvSpPr>
          <p:nvPr/>
        </p:nvSpPr>
        <p:spPr bwMode="auto">
          <a:xfrm>
            <a:off x="463424" y="2394668"/>
            <a:ext cx="2719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t>Ten $10,000 premiums</a:t>
            </a:r>
            <a:r>
              <a:rPr lang="en-US" altLang="en-US" dirty="0"/>
              <a:t> </a:t>
            </a:r>
            <a:endParaRPr lang="en-US" altLang="en-US" sz="2400" dirty="0"/>
          </a:p>
        </p:txBody>
      </p:sp>
      <p:sp>
        <p:nvSpPr>
          <p:cNvPr id="54352" name="TextBox 17">
            <a:extLst>
              <a:ext uri="{FF2B5EF4-FFF2-40B4-BE49-F238E27FC236}">
                <a16:creationId xmlns:a16="http://schemas.microsoft.com/office/drawing/2014/main" id="{0ACB521E-F302-42A8-9AD4-2608B49E0F99}"/>
              </a:ext>
            </a:extLst>
          </p:cNvPr>
          <p:cNvSpPr txBox="1">
            <a:spLocks noChangeArrowheads="1"/>
          </p:cNvSpPr>
          <p:nvPr/>
        </p:nvSpPr>
        <p:spPr bwMode="auto">
          <a:xfrm>
            <a:off x="6452376" y="2125121"/>
            <a:ext cx="4191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dirty="0">
                <a:solidFill>
                  <a:schemeClr val="accent1"/>
                </a:solidFill>
                <a:cs typeface="Arial" panose="020B0604020202020204" pitchFamily="34" charset="0"/>
              </a:rPr>
              <a:t>OR</a:t>
            </a:r>
          </a:p>
        </p:txBody>
      </p:sp>
      <p:sp>
        <p:nvSpPr>
          <p:cNvPr id="54353" name="TextBox 18">
            <a:extLst>
              <a:ext uri="{FF2B5EF4-FFF2-40B4-BE49-F238E27FC236}">
                <a16:creationId xmlns:a16="http://schemas.microsoft.com/office/drawing/2014/main" id="{74C6FFDB-F6D4-405F-84FA-2CE47F03CCEE}"/>
              </a:ext>
            </a:extLst>
          </p:cNvPr>
          <p:cNvSpPr txBox="1">
            <a:spLocks noChangeArrowheads="1"/>
          </p:cNvSpPr>
          <p:nvPr/>
        </p:nvSpPr>
        <p:spPr bwMode="auto">
          <a:xfrm>
            <a:off x="9236540" y="2125915"/>
            <a:ext cx="419100" cy="3063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dirty="0">
                <a:solidFill>
                  <a:schemeClr val="accent1"/>
                </a:solidFill>
                <a:cs typeface="Arial" panose="020B0604020202020204" pitchFamily="34" charset="0"/>
              </a:rPr>
              <a:t>OR</a:t>
            </a:r>
          </a:p>
        </p:txBody>
      </p:sp>
      <p:sp>
        <p:nvSpPr>
          <p:cNvPr id="54355" name="TextBox 10">
            <a:extLst>
              <a:ext uri="{FF2B5EF4-FFF2-40B4-BE49-F238E27FC236}">
                <a16:creationId xmlns:a16="http://schemas.microsoft.com/office/drawing/2014/main" id="{FD918530-79D7-47A7-B1F9-D0BCF92A640F}"/>
              </a:ext>
            </a:extLst>
          </p:cNvPr>
          <p:cNvSpPr txBox="1">
            <a:spLocks noChangeArrowheads="1"/>
          </p:cNvSpPr>
          <p:nvPr/>
        </p:nvSpPr>
        <p:spPr bwMode="auto">
          <a:xfrm>
            <a:off x="3911600" y="1439378"/>
            <a:ext cx="2171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eaLnBrk="1" hangingPunct="1">
              <a:spcAft>
                <a:spcPct val="0"/>
              </a:spcAft>
              <a:buClrTx/>
              <a:buFontTx/>
              <a:buNone/>
            </a:pPr>
            <a:r>
              <a:rPr lang="en-US" altLang="en-US" sz="1800" b="1" dirty="0">
                <a:solidFill>
                  <a:schemeClr val="accent1"/>
                </a:solidFill>
              </a:rPr>
              <a:t>Access LTC benefits</a:t>
            </a:r>
          </a:p>
        </p:txBody>
      </p:sp>
      <p:sp>
        <p:nvSpPr>
          <p:cNvPr id="54356" name="TextBox 23">
            <a:extLst>
              <a:ext uri="{FF2B5EF4-FFF2-40B4-BE49-F238E27FC236}">
                <a16:creationId xmlns:a16="http://schemas.microsoft.com/office/drawing/2014/main" id="{61FEF1BE-FAF1-4E11-A525-5C57CF8C32F4}"/>
              </a:ext>
            </a:extLst>
          </p:cNvPr>
          <p:cNvSpPr txBox="1">
            <a:spLocks noChangeArrowheads="1"/>
          </p:cNvSpPr>
          <p:nvPr/>
        </p:nvSpPr>
        <p:spPr bwMode="auto">
          <a:xfrm>
            <a:off x="7339343" y="1439378"/>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chemeClr val="accent1"/>
                </a:solidFill>
                <a:cs typeface="Arial" panose="020B0604020202020204" pitchFamily="34" charset="0"/>
              </a:rPr>
              <a:t>Provide a legacy</a:t>
            </a:r>
          </a:p>
        </p:txBody>
      </p:sp>
      <p:sp>
        <p:nvSpPr>
          <p:cNvPr id="54357" name="TextBox 25">
            <a:extLst>
              <a:ext uri="{FF2B5EF4-FFF2-40B4-BE49-F238E27FC236}">
                <a16:creationId xmlns:a16="http://schemas.microsoft.com/office/drawing/2014/main" id="{A5825A4C-021A-494D-9451-CF7A940C9459}"/>
              </a:ext>
            </a:extLst>
          </p:cNvPr>
          <p:cNvSpPr txBox="1">
            <a:spLocks noChangeArrowheads="1"/>
          </p:cNvSpPr>
          <p:nvPr/>
        </p:nvSpPr>
        <p:spPr bwMode="auto">
          <a:xfrm>
            <a:off x="9374419" y="1439378"/>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chemeClr val="accent1"/>
                </a:solidFill>
                <a:cs typeface="Arial" panose="020B0604020202020204" pitchFamily="34" charset="0"/>
              </a:rPr>
              <a:t>Get money back</a:t>
            </a:r>
          </a:p>
        </p:txBody>
      </p:sp>
      <p:sp>
        <p:nvSpPr>
          <p:cNvPr id="28" name="Title 1">
            <a:extLst>
              <a:ext uri="{FF2B5EF4-FFF2-40B4-BE49-F238E27FC236}">
                <a16:creationId xmlns:a16="http://schemas.microsoft.com/office/drawing/2014/main" id="{0D71806B-177C-8E41-9894-09D18B3A1D8F}"/>
              </a:ext>
            </a:extLst>
          </p:cNvPr>
          <p:cNvSpPr txBox="1">
            <a:spLocks/>
          </p:cNvSpPr>
          <p:nvPr/>
        </p:nvSpPr>
        <p:spPr bwMode="auto">
          <a:xfrm>
            <a:off x="528638" y="481085"/>
            <a:ext cx="909670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a:lstStyle>
          <a:p>
            <a:pPr eaLnBrk="1" hangingPunct="1"/>
            <a:r>
              <a:rPr lang="en-US" altLang="en-US" sz="3200" dirty="0"/>
              <a:t>Lincoln </a:t>
            </a:r>
            <a:r>
              <a:rPr lang="en-US" altLang="en-US" sz="3200" i="1" dirty="0"/>
              <a:t>MoneyGuard</a:t>
            </a:r>
            <a:r>
              <a:rPr lang="en-US" altLang="en-US" sz="3200" i="1" baseline="30000" dirty="0"/>
              <a:t>®</a:t>
            </a:r>
            <a:r>
              <a:rPr lang="en-US" altLang="en-US" sz="3200" dirty="0"/>
              <a:t> II  </a:t>
            </a:r>
          </a:p>
        </p:txBody>
      </p:sp>
      <p:sp>
        <p:nvSpPr>
          <p:cNvPr id="30" name="Text Box 8">
            <a:extLst>
              <a:ext uri="{FF2B5EF4-FFF2-40B4-BE49-F238E27FC236}">
                <a16:creationId xmlns:a16="http://schemas.microsoft.com/office/drawing/2014/main" id="{6524045E-7B9F-4EE3-AFED-C3567DC2DE49}"/>
              </a:ext>
            </a:extLst>
          </p:cNvPr>
          <p:cNvSpPr txBox="1">
            <a:spLocks noChangeArrowheads="1"/>
          </p:cNvSpPr>
          <p:nvPr/>
        </p:nvSpPr>
        <p:spPr bwMode="auto">
          <a:xfrm>
            <a:off x="528638" y="4522788"/>
            <a:ext cx="6734175" cy="1661993"/>
          </a:xfrm>
          <a:prstGeom prst="rect">
            <a:avLst/>
          </a:prstGeom>
          <a:noFill/>
          <a:ln>
            <a:noFill/>
          </a:ln>
          <a:effectLst/>
        </p:spPr>
        <p:txBody>
          <a:bodyPr>
            <a:spAutoFit/>
          </a:bodyPr>
          <a:lstStyle>
            <a:lvl1pPr marL="115888" indent="-115888"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marL="55563" indent="-55563" fontAlgn="auto">
              <a:spcBef>
                <a:spcPts val="0"/>
              </a:spcBef>
              <a:spcAft>
                <a:spcPts val="0"/>
              </a:spcAft>
              <a:defRPr/>
            </a:pPr>
            <a:r>
              <a:rPr lang="en-US" sz="1100" b="1" dirty="0"/>
              <a:t>  </a:t>
            </a:r>
            <a:r>
              <a:rPr lang="en-US" sz="1100" b="1" dirty="0">
                <a:latin typeface="+mj-lt"/>
              </a:rPr>
              <a:t>Hypothetical example only. Benefit amounts will vary by client’s age and gender. Assumes 3% inflation protection and shows available benefits at age 85.</a:t>
            </a:r>
          </a:p>
          <a:p>
            <a:pPr marL="55563" indent="-55563" fontAlgn="auto">
              <a:spcBef>
                <a:spcPts val="0"/>
              </a:spcBef>
              <a:spcAft>
                <a:spcPts val="0"/>
              </a:spcAft>
              <a:defRPr/>
            </a:pPr>
            <a:endParaRPr lang="en-US" sz="1000" b="1" dirty="0">
              <a:latin typeface="+mj-lt"/>
            </a:endParaRPr>
          </a:p>
          <a:p>
            <a:pPr marL="55563" indent="-55563" fontAlgn="auto">
              <a:spcBef>
                <a:spcPts val="0"/>
              </a:spcBef>
              <a:spcAft>
                <a:spcPts val="0"/>
              </a:spcAft>
              <a:defRPr/>
            </a:pPr>
            <a:r>
              <a:rPr lang="en-US" sz="1000" baseline="30000" dirty="0">
                <a:latin typeface="+mj-lt"/>
              </a:rPr>
              <a:t>1</a:t>
            </a:r>
            <a:r>
              <a:rPr lang="en-US" sz="1000" dirty="0">
                <a:latin typeface="+mj-lt"/>
              </a:rPr>
              <a:t>Reimbursements for qualified LTC expenses are generally income tax-free under IRC Section 104(a)(3).</a:t>
            </a:r>
          </a:p>
          <a:p>
            <a:pPr marL="55563" indent="-55563" fontAlgn="auto">
              <a:spcBef>
                <a:spcPts val="0"/>
              </a:spcBef>
              <a:spcAft>
                <a:spcPts val="0"/>
              </a:spcAft>
              <a:defRPr/>
            </a:pPr>
            <a:r>
              <a:rPr lang="en-US" sz="1000" baseline="30000" dirty="0">
                <a:latin typeface="+mj-lt"/>
              </a:rPr>
              <a:t>2</a:t>
            </a:r>
            <a:r>
              <a:rPr lang="en-US" sz="1000" dirty="0">
                <a:latin typeface="+mj-lt"/>
              </a:rPr>
              <a:t>Income tax-free death benefit would be reduced by any loans, withdrawals and benefits paid. Beneficiaries may receive an income tax-free death benefit under IRC Section 101(a)(1).</a:t>
            </a:r>
          </a:p>
          <a:p>
            <a:pPr marL="55563" indent="-55563" eaLnBrk="1" fontAlgn="auto" hangingPunct="1">
              <a:spcBef>
                <a:spcPts val="0"/>
              </a:spcBef>
              <a:spcAft>
                <a:spcPts val="0"/>
              </a:spcAft>
              <a:defRPr/>
            </a:pPr>
            <a:r>
              <a:rPr lang="en-US" sz="1000" baseline="30000" dirty="0"/>
              <a:t>3</a:t>
            </a:r>
            <a:r>
              <a:rPr lang="en-US" sz="1000" dirty="0"/>
              <a:t>Through the Value Protection Rider available at issue</a:t>
            </a:r>
            <a:r>
              <a:rPr lang="en-US" altLang="ja-JP" sz="1000" dirty="0"/>
              <a:t>.</a:t>
            </a:r>
            <a:r>
              <a:rPr lang="en-US" sz="1000" dirty="0"/>
              <a:t> The money returned will be adjusted for any loans, withdrawals and benefits paid, and may have tax implications.</a:t>
            </a:r>
            <a:r>
              <a:rPr lang="en-US" altLang="ja-JP" sz="1000" dirty="0"/>
              <a:t> </a:t>
            </a:r>
            <a:r>
              <a:rPr lang="en-US" sz="1000" dirty="0"/>
              <a:t>Rider contains complete terms and conditions. </a:t>
            </a:r>
          </a:p>
          <a:p>
            <a:pPr marL="55563" indent="-55563" fontAlgn="auto">
              <a:spcBef>
                <a:spcPts val="0"/>
              </a:spcBef>
              <a:spcAft>
                <a:spcPts val="0"/>
              </a:spcAft>
              <a:defRPr/>
            </a:pPr>
            <a:r>
              <a:rPr lang="en-US" sz="1000" baseline="30000" dirty="0"/>
              <a:t>4</a:t>
            </a:r>
            <a:r>
              <a:rPr lang="en-US" altLang="en-US" sz="1000" dirty="0">
                <a:solidFill>
                  <a:srgbClr val="000000"/>
                </a:solidFill>
              </a:rPr>
              <a:t>A return of 70% of your paid premiums is available after all total planned premiums are paid.</a:t>
            </a:r>
          </a:p>
          <a:p>
            <a:pPr marL="55563" indent="-55563" fontAlgn="auto">
              <a:spcBef>
                <a:spcPts val="0"/>
              </a:spcBef>
              <a:spcAft>
                <a:spcPts val="0"/>
              </a:spcAft>
              <a:defRPr/>
            </a:pPr>
            <a:r>
              <a:rPr lang="en-US" sz="1000" baseline="30000" dirty="0"/>
              <a:t>5</a:t>
            </a:r>
            <a:r>
              <a:rPr lang="en-US" altLang="en-US" sz="1000" dirty="0"/>
              <a:t>1</a:t>
            </a:r>
            <a:r>
              <a:rPr lang="en-US" sz="1000" dirty="0"/>
              <a:t>00% return of premium is available after year 5; additional cost applies. </a:t>
            </a:r>
          </a:p>
        </p:txBody>
      </p:sp>
      <p:graphicFrame>
        <p:nvGraphicFramePr>
          <p:cNvPr id="31" name="Table 30">
            <a:extLst>
              <a:ext uri="{FF2B5EF4-FFF2-40B4-BE49-F238E27FC236}">
                <a16:creationId xmlns:a16="http://schemas.microsoft.com/office/drawing/2014/main" id="{A8778D0D-DB35-4F24-8FE7-ABBECB954BEE}"/>
              </a:ext>
            </a:extLst>
          </p:cNvPr>
          <p:cNvGraphicFramePr>
            <a:graphicFrameLocks noGrp="1"/>
          </p:cNvGraphicFramePr>
          <p:nvPr>
            <p:extLst>
              <p:ext uri="{D42A27DB-BD31-4B8C-83A1-F6EECF244321}">
                <p14:modId xmlns:p14="http://schemas.microsoft.com/office/powerpoint/2010/main" val="4215156566"/>
              </p:ext>
            </p:extLst>
          </p:nvPr>
        </p:nvGraphicFramePr>
        <p:xfrm>
          <a:off x="9452438" y="4738848"/>
          <a:ext cx="2434762" cy="868860"/>
        </p:xfrm>
        <a:graphic>
          <a:graphicData uri="http://schemas.openxmlformats.org/drawingml/2006/table">
            <a:tbl>
              <a:tblPr>
                <a:tableStyleId>{5C22544A-7EE6-4342-B048-85BDC9FD1C3A}</a:tableStyleId>
              </a:tblPr>
              <a:tblGrid>
                <a:gridCol w="1217381">
                  <a:extLst>
                    <a:ext uri="{9D8B030D-6E8A-4147-A177-3AD203B41FA5}">
                      <a16:colId xmlns:a16="http://schemas.microsoft.com/office/drawing/2014/main" val="20000"/>
                    </a:ext>
                  </a:extLst>
                </a:gridCol>
                <a:gridCol w="1217381">
                  <a:extLst>
                    <a:ext uri="{9D8B030D-6E8A-4147-A177-3AD203B41FA5}">
                      <a16:colId xmlns:a16="http://schemas.microsoft.com/office/drawing/2014/main" val="20001"/>
                    </a:ext>
                  </a:extLst>
                </a:gridCol>
              </a:tblGrid>
              <a:tr h="259138">
                <a:tc>
                  <a:txBody>
                    <a:bodyPr/>
                    <a:lstStyle/>
                    <a:p>
                      <a:r>
                        <a:rPr lang="en-US" sz="1300" dirty="0"/>
                        <a:t>Year 1: 70%</a:t>
                      </a:r>
                    </a:p>
                  </a:txBody>
                  <a:tcPr marL="91432" marR="91432" marT="45750" marB="45750" anchor="ctr">
                    <a:solidFill>
                      <a:schemeClr val="bg1">
                        <a:lumMod val="95000"/>
                      </a:schemeClr>
                    </a:solidFill>
                  </a:tcPr>
                </a:tc>
                <a:tc>
                  <a:txBody>
                    <a:bodyPr/>
                    <a:lstStyle/>
                    <a:p>
                      <a:r>
                        <a:rPr lang="en-US" sz="1300" dirty="0"/>
                        <a:t>Year 4: 86%</a:t>
                      </a:r>
                    </a:p>
                  </a:txBody>
                  <a:tcPr marL="91432" marR="91432" marT="45750" marB="45750" anchor="ctr">
                    <a:solidFill>
                      <a:schemeClr val="bg1">
                        <a:lumMod val="95000"/>
                      </a:schemeClr>
                    </a:solidFill>
                  </a:tcPr>
                </a:tc>
                <a:extLst>
                  <a:ext uri="{0D108BD9-81ED-4DB2-BD59-A6C34878D82A}">
                    <a16:rowId xmlns:a16="http://schemas.microsoft.com/office/drawing/2014/main" val="10000"/>
                  </a:ext>
                </a:extLst>
              </a:tr>
              <a:tr h="259138">
                <a:tc>
                  <a:txBody>
                    <a:bodyPr/>
                    <a:lstStyle/>
                    <a:p>
                      <a:r>
                        <a:rPr lang="en-US" sz="1300" dirty="0"/>
                        <a:t>Year 2: 75%</a:t>
                      </a:r>
                    </a:p>
                  </a:txBody>
                  <a:tcPr marL="91432" marR="91432" marT="45750" marB="45750" anchor="ctr">
                    <a:solidFill>
                      <a:schemeClr val="bg1">
                        <a:lumMod val="95000"/>
                      </a:schemeClr>
                    </a:solidFill>
                  </a:tcPr>
                </a:tc>
                <a:tc>
                  <a:txBody>
                    <a:bodyPr/>
                    <a:lstStyle/>
                    <a:p>
                      <a:r>
                        <a:rPr lang="en-US" sz="1300" dirty="0"/>
                        <a:t>Year 5: 94%</a:t>
                      </a:r>
                    </a:p>
                  </a:txBody>
                  <a:tcPr marL="91432" marR="91432" marT="45750" marB="45750" anchor="ctr">
                    <a:solidFill>
                      <a:schemeClr val="bg1">
                        <a:lumMod val="95000"/>
                      </a:schemeClr>
                    </a:solidFill>
                  </a:tcPr>
                </a:tc>
                <a:extLst>
                  <a:ext uri="{0D108BD9-81ED-4DB2-BD59-A6C34878D82A}">
                    <a16:rowId xmlns:a16="http://schemas.microsoft.com/office/drawing/2014/main" val="10001"/>
                  </a:ext>
                </a:extLst>
              </a:tr>
              <a:tr h="259138">
                <a:tc>
                  <a:txBody>
                    <a:bodyPr/>
                    <a:lstStyle/>
                    <a:p>
                      <a:r>
                        <a:rPr lang="en-US" sz="1300" dirty="0"/>
                        <a:t>Year 3: 80%</a:t>
                      </a:r>
                    </a:p>
                  </a:txBody>
                  <a:tcPr marL="91432" marR="91432" marT="45750" marB="45750" anchor="ctr">
                    <a:solidFill>
                      <a:schemeClr val="bg1">
                        <a:lumMod val="95000"/>
                      </a:schemeClr>
                    </a:solidFill>
                  </a:tcPr>
                </a:tc>
                <a:tc>
                  <a:txBody>
                    <a:bodyPr/>
                    <a:lstStyle/>
                    <a:p>
                      <a:r>
                        <a:rPr lang="en-US" sz="1300" dirty="0"/>
                        <a:t>Year 6+: 100%</a:t>
                      </a:r>
                    </a:p>
                  </a:txBody>
                  <a:tcPr marL="91432" marR="91432" marT="45750" marB="45750" anchor="ctr">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1938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9AD461-2663-474B-9107-37AAF4E99704}"/>
              </a:ext>
            </a:extLst>
          </p:cNvPr>
          <p:cNvSpPr>
            <a:spLocks noGrp="1"/>
          </p:cNvSpPr>
          <p:nvPr>
            <p:ph type="title"/>
          </p:nvPr>
        </p:nvSpPr>
        <p:spPr/>
        <p:txBody>
          <a:bodyPr/>
          <a:lstStyle/>
          <a:p>
            <a:r>
              <a:rPr lang="en-US" dirty="0"/>
              <a:t>Agenda</a:t>
            </a:r>
          </a:p>
        </p:txBody>
      </p:sp>
      <p:sp>
        <p:nvSpPr>
          <p:cNvPr id="7" name="Text Placeholder 13">
            <a:extLst>
              <a:ext uri="{FF2B5EF4-FFF2-40B4-BE49-F238E27FC236}">
                <a16:creationId xmlns:a16="http://schemas.microsoft.com/office/drawing/2014/main" id="{DF7489FE-DDDF-DF49-8CDD-C82C7DB39FE6}"/>
              </a:ext>
            </a:extLst>
          </p:cNvPr>
          <p:cNvSpPr txBox="1">
            <a:spLocks/>
          </p:cNvSpPr>
          <p:nvPr/>
        </p:nvSpPr>
        <p:spPr>
          <a:xfrm>
            <a:off x="4718785" y="2181726"/>
            <a:ext cx="2433637" cy="2151063"/>
          </a:xfrm>
          <a:prstGeom prst="rect">
            <a:avLst/>
          </a:prstGeom>
          <a:solidFill>
            <a:schemeClr val="accent3"/>
          </a:solidFill>
          <a:ln>
            <a:noFill/>
          </a:ln>
        </p:spPr>
        <p:txBody>
          <a:bodyPr anchor="ctr"/>
          <a:lst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ct val="0"/>
              </a:spcAft>
              <a:buNone/>
            </a:pPr>
            <a:r>
              <a:rPr lang="en-US" altLang="en-US" sz="1800" b="1" dirty="0">
                <a:solidFill>
                  <a:schemeClr val="bg1"/>
                </a:solidFill>
              </a:rPr>
              <a:t>WHY</a:t>
            </a:r>
            <a:r>
              <a:rPr lang="en-US" altLang="en-US" sz="1800" dirty="0">
                <a:solidFill>
                  <a:schemeClr val="bg1"/>
                </a:solidFill>
              </a:rPr>
              <a:t> Lincoln </a:t>
            </a:r>
            <a:r>
              <a:rPr lang="en-US" altLang="en-US" sz="1800" i="1" dirty="0">
                <a:solidFill>
                  <a:schemeClr val="bg1"/>
                </a:solidFill>
              </a:rPr>
              <a:t>MoneyGuard® </a:t>
            </a:r>
            <a:r>
              <a:rPr lang="en-US" altLang="en-US" sz="1800" dirty="0">
                <a:solidFill>
                  <a:schemeClr val="bg1"/>
                </a:solidFill>
              </a:rPr>
              <a:t>solutions</a:t>
            </a:r>
          </a:p>
        </p:txBody>
      </p:sp>
      <p:sp>
        <p:nvSpPr>
          <p:cNvPr id="9" name="Text Placeholder 11">
            <a:extLst>
              <a:ext uri="{FF2B5EF4-FFF2-40B4-BE49-F238E27FC236}">
                <a16:creationId xmlns:a16="http://schemas.microsoft.com/office/drawing/2014/main" id="{A0D3AB37-A3A1-3345-944D-71DC54A39035}"/>
              </a:ext>
            </a:extLst>
          </p:cNvPr>
          <p:cNvSpPr txBox="1">
            <a:spLocks noChangeArrowheads="1"/>
          </p:cNvSpPr>
          <p:nvPr/>
        </p:nvSpPr>
        <p:spPr bwMode="auto">
          <a:xfrm>
            <a:off x="2078138" y="2181726"/>
            <a:ext cx="2433637" cy="2151063"/>
          </a:xfrm>
          <a:prstGeom prst="rect">
            <a:avLst/>
          </a:prstGeom>
          <a:solidFill>
            <a:srgbClr val="1673AF"/>
          </a:solidFill>
          <a:ln>
            <a:noFill/>
          </a:ln>
        </p:spPr>
        <p:txBody>
          <a:bodyPr lIns="0" tIns="0" rIns="0" bIns="0" anchor="ctr"/>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eaLnBrk="1" hangingPunct="1">
              <a:buFont typeface="Arial" panose="020B0604020202020204" pitchFamily="34" charset="0"/>
              <a:buNone/>
            </a:pPr>
            <a:r>
              <a:rPr lang="en-US" altLang="en-US" sz="1800" b="1" dirty="0">
                <a:solidFill>
                  <a:schemeClr val="bg1"/>
                </a:solidFill>
              </a:rPr>
              <a:t>HOW</a:t>
            </a:r>
            <a:r>
              <a:rPr lang="en-US" altLang="en-US" sz="1800" dirty="0">
                <a:solidFill>
                  <a:schemeClr val="bg1"/>
                </a:solidFill>
              </a:rPr>
              <a:t> to have </a:t>
            </a:r>
            <a:br>
              <a:rPr lang="en-US" altLang="en-US" sz="1800" dirty="0">
                <a:solidFill>
                  <a:schemeClr val="bg1"/>
                </a:solidFill>
              </a:rPr>
            </a:br>
            <a:r>
              <a:rPr lang="en-US" altLang="en-US" sz="1800" dirty="0">
                <a:solidFill>
                  <a:schemeClr val="bg1"/>
                </a:solidFill>
              </a:rPr>
              <a:t>the conversation</a:t>
            </a:r>
          </a:p>
        </p:txBody>
      </p:sp>
      <p:sp>
        <p:nvSpPr>
          <p:cNvPr id="10" name="Text Placeholder 13">
            <a:extLst>
              <a:ext uri="{FF2B5EF4-FFF2-40B4-BE49-F238E27FC236}">
                <a16:creationId xmlns:a16="http://schemas.microsoft.com/office/drawing/2014/main" id="{0C6FF6CF-E6C0-9741-9704-D5D8AF94EAFA}"/>
              </a:ext>
            </a:extLst>
          </p:cNvPr>
          <p:cNvSpPr txBox="1">
            <a:spLocks/>
          </p:cNvSpPr>
          <p:nvPr/>
        </p:nvSpPr>
        <p:spPr bwMode="auto">
          <a:xfrm>
            <a:off x="7359432" y="2181726"/>
            <a:ext cx="2433637" cy="2151063"/>
          </a:xfrm>
          <a:prstGeom prst="rect">
            <a:avLst/>
          </a:prstGeom>
          <a:solidFill>
            <a:schemeClr val="accent1"/>
          </a:solidFill>
          <a:ln>
            <a:noFill/>
          </a:ln>
        </p:spPr>
        <p:txBody>
          <a:bodyPr vert="horz" wrap="square" lIns="0" tIns="0" rIns="0" bIns="0" numCol="1" anchor="ctr" anchorCtr="0" compatLnSpc="1">
            <a:prstTxWarp prst="textNoShape">
              <a:avLst/>
            </a:prstTxWarp>
          </a:bodyPr>
          <a:lstStyle>
            <a:lvl1pPr marL="0" indent="0" algn="ctr" rtl="0" fontAlgn="base">
              <a:spcBef>
                <a:spcPct val="0"/>
              </a:spcBef>
              <a:spcAft>
                <a:spcPts val="0"/>
              </a:spcAft>
              <a:buClr>
                <a:schemeClr val="accent1"/>
              </a:buClr>
              <a:buFont typeface="Wingdings" pitchFamily="2" charset="2"/>
              <a:buNone/>
              <a:defRPr sz="1000" b="0" kern="400">
                <a:solidFill>
                  <a:schemeClr val="tx1"/>
                </a:solidFill>
                <a:latin typeface="+mn-lt"/>
                <a:ea typeface="+mn-ea"/>
                <a:cs typeface="Arial" panose="020B0604020202020204" pitchFamily="34" charset="0"/>
              </a:defRPr>
            </a:lvl1pPr>
            <a:lvl2pPr marL="365125" indent="-182563" algn="l" rtl="0" fontAlgn="base">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fontAlgn="base">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spcAft>
                <a:spcPct val="0"/>
              </a:spcAft>
            </a:pPr>
            <a:r>
              <a:rPr lang="en-US" altLang="en-US" sz="1800" b="1" dirty="0">
                <a:solidFill>
                  <a:schemeClr val="bg1"/>
                </a:solidFill>
              </a:rPr>
              <a:t>WHY</a:t>
            </a:r>
            <a:r>
              <a:rPr lang="en-US" altLang="en-US" sz="1800" dirty="0">
                <a:solidFill>
                  <a:schemeClr val="bg1"/>
                </a:solidFill>
              </a:rPr>
              <a:t> Lincoln</a:t>
            </a:r>
          </a:p>
        </p:txBody>
      </p:sp>
    </p:spTree>
    <p:extLst>
      <p:ext uri="{BB962C8B-B14F-4D97-AF65-F5344CB8AC3E}">
        <p14:creationId xmlns:p14="http://schemas.microsoft.com/office/powerpoint/2010/main" val="1787959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2C74719-77D3-DD40-A6C9-14F35325502D}"/>
              </a:ext>
            </a:extLst>
          </p:cNvPr>
          <p:cNvSpPr>
            <a:spLocks noGrp="1"/>
          </p:cNvSpPr>
          <p:nvPr>
            <p:ph type="body" idx="1"/>
          </p:nvPr>
        </p:nvSpPr>
        <p:spPr/>
        <p:txBody>
          <a:bodyPr/>
          <a:lstStyle/>
          <a:p>
            <a:r>
              <a:rPr lang="en-US" dirty="0"/>
              <a:t>WHY Lincoln</a:t>
            </a:r>
          </a:p>
        </p:txBody>
      </p:sp>
    </p:spTree>
    <p:extLst>
      <p:ext uri="{BB962C8B-B14F-4D97-AF65-F5344CB8AC3E}">
        <p14:creationId xmlns:p14="http://schemas.microsoft.com/office/powerpoint/2010/main" val="1677261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C8D4-8BB6-3D47-869B-DD2DBB43DED2}"/>
              </a:ext>
            </a:extLst>
          </p:cNvPr>
          <p:cNvSpPr>
            <a:spLocks noGrp="1"/>
          </p:cNvSpPr>
          <p:nvPr>
            <p:ph type="title"/>
          </p:nvPr>
        </p:nvSpPr>
        <p:spPr/>
        <p:txBody>
          <a:bodyPr/>
          <a:lstStyle/>
          <a:p>
            <a:r>
              <a:rPr lang="en-US" dirty="0"/>
              <a:t>Our 0-day elimination period saves your client’s money</a:t>
            </a:r>
          </a:p>
        </p:txBody>
      </p:sp>
      <p:sp>
        <p:nvSpPr>
          <p:cNvPr id="5" name="Rectangle 5">
            <a:extLst>
              <a:ext uri="{FF2B5EF4-FFF2-40B4-BE49-F238E27FC236}">
                <a16:creationId xmlns:a16="http://schemas.microsoft.com/office/drawing/2014/main" id="{24764D34-E668-B948-992F-8AB08E43F9FB}"/>
              </a:ext>
            </a:extLst>
          </p:cNvPr>
          <p:cNvSpPr>
            <a:spLocks noChangeArrowheads="1"/>
          </p:cNvSpPr>
          <p:nvPr/>
        </p:nvSpPr>
        <p:spPr bwMode="auto">
          <a:xfrm>
            <a:off x="2542238" y="1638012"/>
            <a:ext cx="68811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1800" b="0" i="0" u="none" strike="noStrike" kern="1200" cap="none" spc="0" normalizeH="0" baseline="0" noProof="0" dirty="0">
                <a:ln>
                  <a:noFill/>
                </a:ln>
                <a:solidFill>
                  <a:srgbClr val="AD112B"/>
                </a:solidFill>
                <a:effectLst/>
                <a:uLnTx/>
                <a:uFillTx/>
                <a:latin typeface="Georgia" panose="02040502050405020303" pitchFamily="18" charset="0"/>
                <a:ea typeface="+mn-ea"/>
                <a:cs typeface="+mn-cs"/>
              </a:rPr>
              <a:t>Our 0-day elimination period gives clients access to their benefits sooner without incurring out-of-pocket costs, once qualified.</a:t>
            </a:r>
            <a:r>
              <a:rPr kumimoji="0" lang="en-US" altLang="en-US" sz="1800" b="0" i="0" u="none" strike="noStrike" kern="1200" cap="none" spc="0" normalizeH="0" baseline="30000" noProof="0" dirty="0">
                <a:ln>
                  <a:noFill/>
                </a:ln>
                <a:solidFill>
                  <a:srgbClr val="AD112B"/>
                </a:solidFill>
                <a:effectLst/>
                <a:uLnTx/>
                <a:uFillTx/>
                <a:latin typeface="Georgia" panose="02040502050405020303" pitchFamily="18" charset="0"/>
                <a:ea typeface="+mn-ea"/>
                <a:cs typeface="+mn-cs"/>
              </a:rPr>
              <a:t>1</a:t>
            </a:r>
          </a:p>
        </p:txBody>
      </p:sp>
      <p:sp>
        <p:nvSpPr>
          <p:cNvPr id="6" name="Rectangle 8">
            <a:extLst>
              <a:ext uri="{FF2B5EF4-FFF2-40B4-BE49-F238E27FC236}">
                <a16:creationId xmlns:a16="http://schemas.microsoft.com/office/drawing/2014/main" id="{9B735760-EE63-444D-939E-B937D49F0E30}"/>
              </a:ext>
            </a:extLst>
          </p:cNvPr>
          <p:cNvSpPr>
            <a:spLocks noChangeArrowheads="1"/>
          </p:cNvSpPr>
          <p:nvPr/>
        </p:nvSpPr>
        <p:spPr bwMode="auto">
          <a:xfrm>
            <a:off x="517501" y="5391449"/>
            <a:ext cx="1106489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1</a:t>
            </a:r>
            <a:r>
              <a:rPr kumimoji="0" lang="en-US" alt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Lincoln will request an assessment be performed by a licensed health care practitioner to determine your benefit eligibility. If we provide the assessor, it will be provided at our expense. We may also choose to accept the assessment of your licensed health care practitioner. To be eligible for benefits, the licensed health care practitioner who performs the assessment must certify that you are chronically ill and unable to perform at least two activities of daily living (bathing, continence, dressing, eating, toileting, and transferring) for at least 90 days. You are also considered chronically ill if you require substantial supervision to protect you from threats to health and safety caused by severe cognitive impairment. Recertification of your benefit eligibility is required at least annually.   </a:t>
            </a:r>
            <a:r>
              <a:rPr kumimoji="0" lang="en-US" altLang="en-US" sz="10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2</a:t>
            </a:r>
            <a:r>
              <a:rPr kumimoji="0" lang="en-US" alt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LTCG, "2021 Lincoln Financial Cost of Care Survey," March 2022, www.whatcarecosts.com/lincoln. For a printed copy, call 877-ASK-LINCOLN. </a:t>
            </a:r>
          </a:p>
        </p:txBody>
      </p:sp>
      <p:sp>
        <p:nvSpPr>
          <p:cNvPr id="11" name="Rectangle 4">
            <a:extLst>
              <a:ext uri="{FF2B5EF4-FFF2-40B4-BE49-F238E27FC236}">
                <a16:creationId xmlns:a16="http://schemas.microsoft.com/office/drawing/2014/main" id="{64778115-1415-4444-AE26-0A55585B0129}"/>
              </a:ext>
            </a:extLst>
          </p:cNvPr>
          <p:cNvSpPr>
            <a:spLocks noChangeArrowheads="1"/>
          </p:cNvSpPr>
          <p:nvPr/>
        </p:nvSpPr>
        <p:spPr bwMode="auto">
          <a:xfrm>
            <a:off x="1625910" y="4864036"/>
            <a:ext cx="29575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Assumes 90-day costs using national averages.</a:t>
            </a:r>
            <a:r>
              <a:rPr kumimoji="0" lang="en-US" altLang="en-US" sz="1000" b="1"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2</a:t>
            </a:r>
            <a:r>
              <a:rPr kumimoji="0" lang="en-US" altLang="en-US" sz="1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altLang="en-US" sz="1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46" name="Group 45">
            <a:extLst>
              <a:ext uri="{FF2B5EF4-FFF2-40B4-BE49-F238E27FC236}">
                <a16:creationId xmlns:a16="http://schemas.microsoft.com/office/drawing/2014/main" id="{6DE5BD44-2F11-1D42-AD49-51CDD7A65D5B}"/>
              </a:ext>
            </a:extLst>
          </p:cNvPr>
          <p:cNvGrpSpPr/>
          <p:nvPr/>
        </p:nvGrpSpPr>
        <p:grpSpPr>
          <a:xfrm>
            <a:off x="2383126" y="3216349"/>
            <a:ext cx="1500188" cy="1463040"/>
            <a:chOff x="2347912" y="3054985"/>
            <a:chExt cx="1500188" cy="1463040"/>
          </a:xfrm>
        </p:grpSpPr>
        <p:sp>
          <p:nvSpPr>
            <p:cNvPr id="9" name="Rectangle 22">
              <a:extLst>
                <a:ext uri="{FF2B5EF4-FFF2-40B4-BE49-F238E27FC236}">
                  <a16:creationId xmlns:a16="http://schemas.microsoft.com/office/drawing/2014/main" id="{EE3569A4-CDB0-334C-9695-C3C984C5D095}"/>
                </a:ext>
              </a:extLst>
            </p:cNvPr>
            <p:cNvSpPr>
              <a:spLocks noChangeArrowheads="1"/>
            </p:cNvSpPr>
            <p:nvPr/>
          </p:nvSpPr>
          <p:spPr bwMode="auto">
            <a:xfrm>
              <a:off x="2347912" y="3756660"/>
              <a:ext cx="1500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Assisted living facility</a:t>
              </a:r>
              <a:b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(one bedroom)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$14,479</a:t>
              </a:r>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3" name="Rectangle 12">
              <a:extLst>
                <a:ext uri="{FF2B5EF4-FFF2-40B4-BE49-F238E27FC236}">
                  <a16:creationId xmlns:a16="http://schemas.microsoft.com/office/drawing/2014/main" id="{5A3EB999-DE0A-BC44-BD80-F25CFE58F06A}"/>
                </a:ext>
              </a:extLst>
            </p:cNvPr>
            <p:cNvSpPr/>
            <p:nvPr/>
          </p:nvSpPr>
          <p:spPr>
            <a:xfrm>
              <a:off x="2366486" y="3054985"/>
              <a:ext cx="1463040" cy="1463040"/>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8" name="Picture 27" descr="A picture containing shape&#10;&#10;Description automatically generated">
              <a:extLst>
                <a:ext uri="{FF2B5EF4-FFF2-40B4-BE49-F238E27FC236}">
                  <a16:creationId xmlns:a16="http://schemas.microsoft.com/office/drawing/2014/main" id="{A22ECD85-6937-124B-BF57-52345D8CEEB1}"/>
                </a:ext>
              </a:extLst>
            </p:cNvPr>
            <p:cNvPicPr>
              <a:picLocks noChangeAspect="1"/>
            </p:cNvPicPr>
            <p:nvPr/>
          </p:nvPicPr>
          <p:blipFill>
            <a:blip r:embed="rId3" cstate="screen">
              <a:duotone>
                <a:schemeClr val="bg2">
                  <a:shade val="45000"/>
                  <a:satMod val="135000"/>
                </a:schemeClr>
                <a:prstClr val="white"/>
              </a:duotone>
            </a:blip>
            <a:stretch>
              <a:fillRect/>
            </a:stretch>
          </p:blipFill>
          <p:spPr>
            <a:xfrm>
              <a:off x="2781282" y="3141791"/>
              <a:ext cx="633449" cy="633449"/>
            </a:xfrm>
            <a:prstGeom prst="rect">
              <a:avLst/>
            </a:prstGeom>
          </p:spPr>
        </p:pic>
      </p:grpSp>
      <p:grpSp>
        <p:nvGrpSpPr>
          <p:cNvPr id="47" name="Group 46">
            <a:extLst>
              <a:ext uri="{FF2B5EF4-FFF2-40B4-BE49-F238E27FC236}">
                <a16:creationId xmlns:a16="http://schemas.microsoft.com/office/drawing/2014/main" id="{7143DA93-083C-C941-81F3-5D0FC6A87768}"/>
              </a:ext>
            </a:extLst>
          </p:cNvPr>
          <p:cNvGrpSpPr/>
          <p:nvPr/>
        </p:nvGrpSpPr>
        <p:grpSpPr>
          <a:xfrm>
            <a:off x="4192614" y="3216349"/>
            <a:ext cx="1469986" cy="1463040"/>
            <a:chOff x="4079059" y="3054985"/>
            <a:chExt cx="1469986" cy="1463040"/>
          </a:xfrm>
        </p:grpSpPr>
        <p:sp>
          <p:nvSpPr>
            <p:cNvPr id="10" name="Rectangle 23">
              <a:extLst>
                <a:ext uri="{FF2B5EF4-FFF2-40B4-BE49-F238E27FC236}">
                  <a16:creationId xmlns:a16="http://schemas.microsoft.com/office/drawing/2014/main" id="{AD10C0AE-4847-BF47-923A-4664B68AC0F8}"/>
                </a:ext>
              </a:extLst>
            </p:cNvPr>
            <p:cNvSpPr>
              <a:spLocks noChangeArrowheads="1"/>
            </p:cNvSpPr>
            <p:nvPr/>
          </p:nvSpPr>
          <p:spPr bwMode="auto">
            <a:xfrm>
              <a:off x="4079059" y="3756660"/>
              <a:ext cx="146998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Nursing home </a:t>
              </a:r>
              <a:b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(private room)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$28,776</a:t>
              </a:r>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4" name="Rectangle 13">
              <a:extLst>
                <a:ext uri="{FF2B5EF4-FFF2-40B4-BE49-F238E27FC236}">
                  <a16:creationId xmlns:a16="http://schemas.microsoft.com/office/drawing/2014/main" id="{69C6FA8F-2BEC-2243-84D5-BE26DD15A1B3}"/>
                </a:ext>
              </a:extLst>
            </p:cNvPr>
            <p:cNvSpPr/>
            <p:nvPr/>
          </p:nvSpPr>
          <p:spPr>
            <a:xfrm>
              <a:off x="4082532" y="3054985"/>
              <a:ext cx="1463040" cy="1463040"/>
            </a:xfrm>
            <a:prstGeom prst="rect">
              <a:avLst/>
            </a:prstGeom>
            <a:noFill/>
            <a:ln w="19050">
              <a:solidFill>
                <a:srgbClr val="1673A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30" name="Picture 29" descr="A picture containing shape&#10;&#10;Description automatically generated">
              <a:extLst>
                <a:ext uri="{FF2B5EF4-FFF2-40B4-BE49-F238E27FC236}">
                  <a16:creationId xmlns:a16="http://schemas.microsoft.com/office/drawing/2014/main" id="{18657660-9E27-D946-BE84-32270F9FA5FC}"/>
                </a:ext>
              </a:extLst>
            </p:cNvPr>
            <p:cNvPicPr>
              <a:picLocks noChangeAspect="1"/>
            </p:cNvPicPr>
            <p:nvPr/>
          </p:nvPicPr>
          <p:blipFill>
            <a:blip r:embed="rId4" cstate="screen">
              <a:duotone>
                <a:schemeClr val="bg2">
                  <a:shade val="45000"/>
                  <a:satMod val="135000"/>
                </a:schemeClr>
                <a:prstClr val="white"/>
              </a:duotone>
            </a:blip>
            <a:stretch>
              <a:fillRect/>
            </a:stretch>
          </p:blipFill>
          <p:spPr>
            <a:xfrm>
              <a:off x="4455990" y="3075888"/>
              <a:ext cx="716124" cy="716124"/>
            </a:xfrm>
            <a:prstGeom prst="rect">
              <a:avLst/>
            </a:prstGeom>
          </p:spPr>
        </p:pic>
      </p:grpSp>
      <p:grpSp>
        <p:nvGrpSpPr>
          <p:cNvPr id="3" name="Group 2">
            <a:extLst>
              <a:ext uri="{FF2B5EF4-FFF2-40B4-BE49-F238E27FC236}">
                <a16:creationId xmlns:a16="http://schemas.microsoft.com/office/drawing/2014/main" id="{C6C8E84B-6CC9-C84E-8864-B0DEA642F814}"/>
              </a:ext>
            </a:extLst>
          </p:cNvPr>
          <p:cNvGrpSpPr/>
          <p:nvPr/>
        </p:nvGrpSpPr>
        <p:grpSpPr>
          <a:xfrm>
            <a:off x="6492775" y="3216348"/>
            <a:ext cx="1493134" cy="1463040"/>
            <a:chOff x="5822069" y="3054984"/>
            <a:chExt cx="1493134" cy="1463040"/>
          </a:xfrm>
        </p:grpSpPr>
        <p:sp>
          <p:nvSpPr>
            <p:cNvPr id="20" name="Rectangle 19">
              <a:extLst>
                <a:ext uri="{FF2B5EF4-FFF2-40B4-BE49-F238E27FC236}">
                  <a16:creationId xmlns:a16="http://schemas.microsoft.com/office/drawing/2014/main" id="{816BB379-9ED7-064D-A137-B9D03707E6F6}"/>
                </a:ext>
              </a:extLst>
            </p:cNvPr>
            <p:cNvSpPr>
              <a:spLocks/>
            </p:cNvSpPr>
            <p:nvPr/>
          </p:nvSpPr>
          <p:spPr>
            <a:xfrm>
              <a:off x="5837116" y="3054984"/>
              <a:ext cx="1463040" cy="1463040"/>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3" name="Rectangle 43">
              <a:extLst>
                <a:ext uri="{FF2B5EF4-FFF2-40B4-BE49-F238E27FC236}">
                  <a16:creationId xmlns:a16="http://schemas.microsoft.com/office/drawing/2014/main" id="{ADD66E27-6B8E-2B4E-953D-2EF3027596B2}"/>
                </a:ext>
              </a:extLst>
            </p:cNvPr>
            <p:cNvSpPr>
              <a:spLocks noChangeArrowheads="1"/>
            </p:cNvSpPr>
            <p:nvPr/>
          </p:nvSpPr>
          <p:spPr bwMode="auto">
            <a:xfrm>
              <a:off x="5822069" y="3756660"/>
              <a:ext cx="149313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Home health aide </a:t>
              </a:r>
              <a:br>
                <a:rPr kumimoji="0" lang="en-US" alt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br>
              <a:r>
                <a:rPr kumimoji="0" lang="en-US" alt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(60 hours/week)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r>
                <a:rPr kumimoji="0" lang="en-US" alt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47,267</a:t>
              </a:r>
              <a:endParaRPr kumimoji="0" lang="en-US" alt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27" name="Picture 46" descr="Icon&#10;&#10;Description automatically generated">
              <a:extLst>
                <a:ext uri="{FF2B5EF4-FFF2-40B4-BE49-F238E27FC236}">
                  <a16:creationId xmlns:a16="http://schemas.microsoft.com/office/drawing/2014/main" id="{3A5EDF02-5095-8048-8511-CAEC124A73F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68599" y="3142298"/>
              <a:ext cx="600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a:extLst>
              <a:ext uri="{FF2B5EF4-FFF2-40B4-BE49-F238E27FC236}">
                <a16:creationId xmlns:a16="http://schemas.microsoft.com/office/drawing/2014/main" id="{E4784E23-F850-3645-8D4C-7E29E0E69FDE}"/>
              </a:ext>
            </a:extLst>
          </p:cNvPr>
          <p:cNvGrpSpPr/>
          <p:nvPr/>
        </p:nvGrpSpPr>
        <p:grpSpPr>
          <a:xfrm>
            <a:off x="8295210" y="3216348"/>
            <a:ext cx="1500188" cy="1463040"/>
            <a:chOff x="8402456" y="3054984"/>
            <a:chExt cx="1500188" cy="1463040"/>
          </a:xfrm>
        </p:grpSpPr>
        <p:sp>
          <p:nvSpPr>
            <p:cNvPr id="21" name="Rectangle 20">
              <a:extLst>
                <a:ext uri="{FF2B5EF4-FFF2-40B4-BE49-F238E27FC236}">
                  <a16:creationId xmlns:a16="http://schemas.microsoft.com/office/drawing/2014/main" id="{E1EF8393-41D6-B043-AB0B-B8F943911379}"/>
                </a:ext>
              </a:extLst>
            </p:cNvPr>
            <p:cNvSpPr>
              <a:spLocks/>
            </p:cNvSpPr>
            <p:nvPr/>
          </p:nvSpPr>
          <p:spPr>
            <a:xfrm>
              <a:off x="8421030" y="3054984"/>
              <a:ext cx="1463040" cy="1463040"/>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4" name="Rectangle 44">
              <a:extLst>
                <a:ext uri="{FF2B5EF4-FFF2-40B4-BE49-F238E27FC236}">
                  <a16:creationId xmlns:a16="http://schemas.microsoft.com/office/drawing/2014/main" id="{173BA72D-2A41-684D-B4D6-9696F012D086}"/>
                </a:ext>
              </a:extLst>
            </p:cNvPr>
            <p:cNvSpPr>
              <a:spLocks noChangeArrowheads="1"/>
            </p:cNvSpPr>
            <p:nvPr/>
          </p:nvSpPr>
          <p:spPr bwMode="auto">
            <a:xfrm>
              <a:off x="8402456" y="3756660"/>
              <a:ext cx="1500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Assisted living facility</a:t>
              </a:r>
              <a:br>
                <a:rPr kumimoji="0" lang="en-US" alt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br>
              <a:r>
                <a:rPr kumimoji="0" lang="en-US" alt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(one bedroom)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$35,115</a:t>
              </a:r>
              <a:endParaRPr kumimoji="0" lang="en-US" alt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pic>
          <p:nvPicPr>
            <p:cNvPr id="29" name="Picture 8" descr="Icon&#10;&#10;Description automatically generated">
              <a:extLst>
                <a:ext uri="{FF2B5EF4-FFF2-40B4-BE49-F238E27FC236}">
                  <a16:creationId xmlns:a16="http://schemas.microsoft.com/office/drawing/2014/main" id="{29C0A187-D4B7-6744-A40C-E36FB78DDC8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50131" y="3154998"/>
              <a:ext cx="6048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Rectangle 31">
            <a:extLst>
              <a:ext uri="{FF2B5EF4-FFF2-40B4-BE49-F238E27FC236}">
                <a16:creationId xmlns:a16="http://schemas.microsoft.com/office/drawing/2014/main" id="{D7BB856A-7E0E-9C4F-BE52-3854DC2999B0}"/>
              </a:ext>
            </a:extLst>
          </p:cNvPr>
          <p:cNvSpPr/>
          <p:nvPr/>
        </p:nvSpPr>
        <p:spPr>
          <a:xfrm>
            <a:off x="6400799" y="4874124"/>
            <a:ext cx="546774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mn-ea"/>
                <a:cs typeface="+mn-cs"/>
              </a:rPr>
              <a:t>Assumes 90-day costs using national averages projected for 30 years with a 3% annual increase.</a:t>
            </a:r>
            <a:r>
              <a:rPr kumimoji="0" lang="en-US" sz="1000" b="1" i="0" u="none" strike="noStrike" kern="1200" cap="none" spc="0" normalizeH="0" baseline="30000" noProof="0" dirty="0">
                <a:ln>
                  <a:noFill/>
                </a:ln>
                <a:solidFill>
                  <a:srgbClr val="000000"/>
                </a:solidFill>
                <a:effectLst/>
                <a:uLnTx/>
                <a:uFillTx/>
                <a:latin typeface="Calibri"/>
                <a:ea typeface="+mn-ea"/>
                <a:cs typeface="+mn-cs"/>
              </a:rPr>
              <a:t>2</a:t>
            </a:r>
          </a:p>
        </p:txBody>
      </p:sp>
      <p:grpSp>
        <p:nvGrpSpPr>
          <p:cNvPr id="48" name="Group 47">
            <a:extLst>
              <a:ext uri="{FF2B5EF4-FFF2-40B4-BE49-F238E27FC236}">
                <a16:creationId xmlns:a16="http://schemas.microsoft.com/office/drawing/2014/main" id="{83101BCD-0D0E-4345-AC21-2619A877F6C5}"/>
              </a:ext>
            </a:extLst>
          </p:cNvPr>
          <p:cNvGrpSpPr/>
          <p:nvPr/>
        </p:nvGrpSpPr>
        <p:grpSpPr>
          <a:xfrm>
            <a:off x="610786" y="3216349"/>
            <a:ext cx="1463040" cy="1463040"/>
            <a:chOff x="610786" y="3054985"/>
            <a:chExt cx="1463040" cy="1463040"/>
          </a:xfrm>
        </p:grpSpPr>
        <p:sp>
          <p:nvSpPr>
            <p:cNvPr id="8" name="Rectangle 2">
              <a:extLst>
                <a:ext uri="{FF2B5EF4-FFF2-40B4-BE49-F238E27FC236}">
                  <a16:creationId xmlns:a16="http://schemas.microsoft.com/office/drawing/2014/main" id="{D624E2D6-CA1D-A84A-BA17-659A7FDC2D35}"/>
                </a:ext>
              </a:extLst>
            </p:cNvPr>
            <p:cNvSpPr>
              <a:spLocks noChangeArrowheads="1"/>
            </p:cNvSpPr>
            <p:nvPr/>
          </p:nvSpPr>
          <p:spPr bwMode="auto">
            <a:xfrm>
              <a:off x="611172" y="3756660"/>
              <a:ext cx="146226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Home health aide </a:t>
              </a:r>
              <a:b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(60 hours/week)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$19,490</a:t>
              </a:r>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2" name="Rectangle 11">
              <a:extLst>
                <a:ext uri="{FF2B5EF4-FFF2-40B4-BE49-F238E27FC236}">
                  <a16:creationId xmlns:a16="http://schemas.microsoft.com/office/drawing/2014/main" id="{5A0C3037-3CDC-1443-A6E6-FA9259CA2283}"/>
                </a:ext>
              </a:extLst>
            </p:cNvPr>
            <p:cNvSpPr/>
            <p:nvPr/>
          </p:nvSpPr>
          <p:spPr>
            <a:xfrm>
              <a:off x="610786" y="3054985"/>
              <a:ext cx="1463040" cy="1463040"/>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6" name="Picture 6" descr="A close up of a sign&#10;&#10;Description automatically generated">
              <a:extLst>
                <a:ext uri="{FF2B5EF4-FFF2-40B4-BE49-F238E27FC236}">
                  <a16:creationId xmlns:a16="http://schemas.microsoft.com/office/drawing/2014/main" id="{99C6DA89-A98C-7C41-981C-F15D23B9CBD8}"/>
                </a:ext>
              </a:extLst>
            </p:cNvPr>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42269" y="3166110"/>
              <a:ext cx="600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 name="Group 43">
            <a:extLst>
              <a:ext uri="{FF2B5EF4-FFF2-40B4-BE49-F238E27FC236}">
                <a16:creationId xmlns:a16="http://schemas.microsoft.com/office/drawing/2014/main" id="{82888B7F-9475-4945-B3B8-5B7CA8197893}"/>
              </a:ext>
            </a:extLst>
          </p:cNvPr>
          <p:cNvGrpSpPr/>
          <p:nvPr/>
        </p:nvGrpSpPr>
        <p:grpSpPr>
          <a:xfrm>
            <a:off x="10104699" y="3216348"/>
            <a:ext cx="1477701" cy="1463040"/>
            <a:chOff x="10104699" y="3054984"/>
            <a:chExt cx="1477701" cy="1463040"/>
          </a:xfrm>
        </p:grpSpPr>
        <p:sp>
          <p:nvSpPr>
            <p:cNvPr id="41" name="Rectangle 40">
              <a:extLst>
                <a:ext uri="{FF2B5EF4-FFF2-40B4-BE49-F238E27FC236}">
                  <a16:creationId xmlns:a16="http://schemas.microsoft.com/office/drawing/2014/main" id="{5BCB53E3-9C8D-9246-BAB0-0DABB2B94BF7}"/>
                </a:ext>
              </a:extLst>
            </p:cNvPr>
            <p:cNvSpPr/>
            <p:nvPr/>
          </p:nvSpPr>
          <p:spPr>
            <a:xfrm>
              <a:off x="10112029" y="3054984"/>
              <a:ext cx="1463040" cy="1463040"/>
            </a:xfrm>
            <a:prstGeom prst="rect">
              <a:avLst/>
            </a:prstGeom>
            <a:solidFill>
              <a:srgbClr val="1673A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2" name="Rectangle 45">
              <a:extLst>
                <a:ext uri="{FF2B5EF4-FFF2-40B4-BE49-F238E27FC236}">
                  <a16:creationId xmlns:a16="http://schemas.microsoft.com/office/drawing/2014/main" id="{C8B6E2C4-8E30-0248-9A44-1505609ECBE4}"/>
                </a:ext>
              </a:extLst>
            </p:cNvPr>
            <p:cNvSpPr>
              <a:spLocks noChangeArrowheads="1"/>
            </p:cNvSpPr>
            <p:nvPr/>
          </p:nvSpPr>
          <p:spPr bwMode="auto">
            <a:xfrm>
              <a:off x="10104699" y="3756660"/>
              <a:ext cx="14777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Nursing home </a:t>
              </a:r>
              <a:br>
                <a:rPr kumimoji="0" lang="en-US" alt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br>
              <a:r>
                <a:rPr kumimoji="0" lang="en-US" alt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(private room)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$69,789</a:t>
              </a:r>
              <a:endParaRPr kumimoji="0" lang="en-US" alt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pic>
          <p:nvPicPr>
            <p:cNvPr id="43" name="Picture 12" descr="Icon&#10;&#10;Description automatically generated">
              <a:extLst>
                <a:ext uri="{FF2B5EF4-FFF2-40B4-BE49-F238E27FC236}">
                  <a16:creationId xmlns:a16="http://schemas.microsoft.com/office/drawing/2014/main" id="{AA29A356-9395-2743-92EE-004CCE546F0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483981" y="3099435"/>
              <a:ext cx="719137"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0" name="Straight Connector 49">
            <a:extLst>
              <a:ext uri="{FF2B5EF4-FFF2-40B4-BE49-F238E27FC236}">
                <a16:creationId xmlns:a16="http://schemas.microsoft.com/office/drawing/2014/main" id="{D65A01FD-E9B3-2B41-9092-662A962EA196}"/>
              </a:ext>
            </a:extLst>
          </p:cNvPr>
          <p:cNvCxnSpPr/>
          <p:nvPr/>
        </p:nvCxnSpPr>
        <p:spPr>
          <a:xfrm>
            <a:off x="609600" y="2891117"/>
            <a:ext cx="5038165" cy="0"/>
          </a:xfrm>
          <a:prstGeom prst="line">
            <a:avLst/>
          </a:prstGeom>
          <a:ln w="1270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4041862-FA85-1D4C-8DD8-151639639319}"/>
              </a:ext>
            </a:extLst>
          </p:cNvPr>
          <p:cNvCxnSpPr/>
          <p:nvPr/>
        </p:nvCxnSpPr>
        <p:spPr>
          <a:xfrm>
            <a:off x="6553200" y="2891117"/>
            <a:ext cx="5038165" cy="0"/>
          </a:xfrm>
          <a:prstGeom prst="line">
            <a:avLst/>
          </a:prstGeom>
          <a:ln w="1270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7" name="Rectangle 1">
            <a:extLst>
              <a:ext uri="{FF2B5EF4-FFF2-40B4-BE49-F238E27FC236}">
                <a16:creationId xmlns:a16="http://schemas.microsoft.com/office/drawing/2014/main" id="{66B8033F-1B71-8443-83A5-C2084A0D631C}"/>
              </a:ext>
            </a:extLst>
          </p:cNvPr>
          <p:cNvSpPr>
            <a:spLocks noChangeArrowheads="1"/>
          </p:cNvSpPr>
          <p:nvPr/>
        </p:nvSpPr>
        <p:spPr bwMode="auto">
          <a:xfrm>
            <a:off x="2329205" y="2688366"/>
            <a:ext cx="1626471" cy="338554"/>
          </a:xfrm>
          <a:prstGeom prst="rect">
            <a:avLst/>
          </a:prstGeom>
          <a:solidFill>
            <a:schemeClr val="bg1"/>
          </a:solid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This much today</a:t>
            </a:r>
          </a:p>
        </p:txBody>
      </p:sp>
      <p:sp>
        <p:nvSpPr>
          <p:cNvPr id="15" name="Rectangle 35">
            <a:extLst>
              <a:ext uri="{FF2B5EF4-FFF2-40B4-BE49-F238E27FC236}">
                <a16:creationId xmlns:a16="http://schemas.microsoft.com/office/drawing/2014/main" id="{BA7A7B98-2CD9-9640-97FE-C27EE084937F}"/>
              </a:ext>
            </a:extLst>
          </p:cNvPr>
          <p:cNvSpPr>
            <a:spLocks noChangeArrowheads="1"/>
          </p:cNvSpPr>
          <p:nvPr/>
        </p:nvSpPr>
        <p:spPr bwMode="auto">
          <a:xfrm>
            <a:off x="7749987" y="2688366"/>
            <a:ext cx="2600840" cy="338554"/>
          </a:xfrm>
          <a:prstGeom prst="rect">
            <a:avLst/>
          </a:prstGeom>
          <a:solidFill>
            <a:schemeClr val="bg1"/>
          </a:solid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And even more in the future</a:t>
            </a:r>
          </a:p>
        </p:txBody>
      </p:sp>
    </p:spTree>
    <p:extLst>
      <p:ext uri="{BB962C8B-B14F-4D97-AF65-F5344CB8AC3E}">
        <p14:creationId xmlns:p14="http://schemas.microsoft.com/office/powerpoint/2010/main" val="402564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18F43-F591-A64F-8298-0150111574AC}"/>
              </a:ext>
            </a:extLst>
          </p:cNvPr>
          <p:cNvSpPr>
            <a:spLocks noGrp="1"/>
          </p:cNvSpPr>
          <p:nvPr>
            <p:ph type="title"/>
          </p:nvPr>
        </p:nvSpPr>
        <p:spPr/>
        <p:txBody>
          <a:bodyPr/>
          <a:lstStyle/>
          <a:p>
            <a:r>
              <a:rPr lang="en-US" dirty="0"/>
              <a:t>Tailored to your client’s lifestyle</a:t>
            </a:r>
          </a:p>
        </p:txBody>
      </p:sp>
      <p:pic>
        <p:nvPicPr>
          <p:cNvPr id="4" name="Picture 18">
            <a:extLst>
              <a:ext uri="{FF2B5EF4-FFF2-40B4-BE49-F238E27FC236}">
                <a16:creationId xmlns:a16="http://schemas.microsoft.com/office/drawing/2014/main" id="{23B30D7D-7B97-9C46-8679-5E496E6E8073}"/>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09600" y="1714500"/>
            <a:ext cx="3430719" cy="228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a:extLst>
              <a:ext uri="{FF2B5EF4-FFF2-40B4-BE49-F238E27FC236}">
                <a16:creationId xmlns:a16="http://schemas.microsoft.com/office/drawing/2014/main" id="{1DBCCDF2-7586-E24B-B372-35BB233C0582}"/>
              </a:ext>
            </a:extLst>
          </p:cNvPr>
          <p:cNvSpPr>
            <a:spLocks noChangeArrowheads="1"/>
          </p:cNvSpPr>
          <p:nvPr/>
        </p:nvSpPr>
        <p:spPr bwMode="auto">
          <a:xfrm>
            <a:off x="609600" y="4002437"/>
            <a:ext cx="3429505" cy="923330"/>
          </a:xfrm>
          <a:prstGeom prst="rect">
            <a:avLst/>
          </a:prstGeom>
          <a:solidFill>
            <a:srgbClr val="1772AE"/>
          </a:solidFill>
          <a:ln>
            <a:noFill/>
          </a:ln>
        </p:spPr>
        <p:txBody>
          <a:bodyPr wrap="square" lIns="182880" tIns="91440" bIns="9144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Lincoln</a:t>
            </a:r>
            <a:r>
              <a:rPr kumimoji="0" lang="en-US" altLang="en-US" sz="16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MoneyGuard</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solutions </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provide flexibility and customization for clients and their loved ones</a:t>
            </a:r>
            <a:r>
              <a:rPr kumimoji="0" lang="en-US" altLang="en-US" sz="1600" b="0" i="0" u="none" strike="noStrike" kern="1200" cap="none" spc="0" normalizeH="0" baseline="3000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pic>
        <p:nvPicPr>
          <p:cNvPr id="16" name="Graphic 15">
            <a:extLst>
              <a:ext uri="{FF2B5EF4-FFF2-40B4-BE49-F238E27FC236}">
                <a16:creationId xmlns:a16="http://schemas.microsoft.com/office/drawing/2014/main" id="{FDCA4FB2-2E0C-7945-9FA3-1F8BC9FD0A4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14070" y="1689964"/>
            <a:ext cx="516292" cy="516292"/>
          </a:xfrm>
          <a:prstGeom prst="rect">
            <a:avLst/>
          </a:prstGeom>
        </p:spPr>
      </p:pic>
      <p:sp>
        <p:nvSpPr>
          <p:cNvPr id="18" name="TextBox 17">
            <a:extLst>
              <a:ext uri="{FF2B5EF4-FFF2-40B4-BE49-F238E27FC236}">
                <a16:creationId xmlns:a16="http://schemas.microsoft.com/office/drawing/2014/main" id="{49E3D20E-70E6-D14E-B55F-92805B22BD35}"/>
              </a:ext>
            </a:extLst>
          </p:cNvPr>
          <p:cNvSpPr txBox="1"/>
          <p:nvPr/>
        </p:nvSpPr>
        <p:spPr>
          <a:xfrm>
            <a:off x="5242560" y="1662928"/>
            <a:ext cx="6522720" cy="3539430"/>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In-home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If clients prefer to have assistance in their home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Assisted living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If clients choose to downsize and prefer a social atmosphere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Nursing home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If clients need more skilled care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p>
            <a:r>
              <a:rPr kumimoji="0" lang="en-US" sz="1600" b="1" i="0" u="none" strike="noStrike" kern="1200" cap="none" spc="0" normalizeH="0" baseline="0" noProof="0" dirty="0">
                <a:ln>
                  <a:noFill/>
                </a:ln>
                <a:solidFill>
                  <a:srgbClr val="000000"/>
                </a:solidFill>
                <a:effectLst/>
                <a:uLnTx/>
                <a:uFillTx/>
                <a:latin typeface="Calibri"/>
                <a:ea typeface="+mn-ea"/>
                <a:cs typeface="+mn-cs"/>
              </a:rPr>
              <a:t>Flex Care Cash</a:t>
            </a:r>
            <a:r>
              <a:rPr kumimoji="0" lang="en-US" sz="1600" b="1" i="0" u="none" strike="noStrike" kern="1200" cap="none" spc="0" normalizeH="0" baseline="30000" noProof="0" dirty="0">
                <a:ln>
                  <a:noFill/>
                </a:ln>
                <a:solidFill>
                  <a:srgbClr val="000000"/>
                </a:solidFill>
                <a:effectLst/>
                <a:uLnTx/>
                <a:uFillTx/>
                <a:latin typeface="Calibri"/>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Access cash to compensate caregivers, including spouses or family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Alternative care services</a:t>
            </a:r>
            <a:r>
              <a:rPr kumimoji="0" lang="en-US" sz="1600" b="1" i="0" u="none" strike="noStrike" kern="1200" cap="none" spc="0" normalizeH="0" baseline="30000" noProof="0" dirty="0">
                <a:ln>
                  <a:noFill/>
                </a:ln>
                <a:solidFill>
                  <a:srgbClr val="000000"/>
                </a:solidFill>
                <a:effectLst/>
                <a:uLnTx/>
                <a:uFillTx/>
                <a:latin typeface="Calibri"/>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Not covered by traditional services or options that may evolve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Other care services:</a:t>
            </a:r>
            <a:r>
              <a:rPr kumimoji="0" lang="en-US" sz="1600" b="0" i="0" u="none" strike="noStrike" kern="1200" cap="none" spc="0" normalizeH="0" baseline="0" noProof="0" dirty="0">
                <a:ln>
                  <a:noFill/>
                </a:ln>
                <a:solidFill>
                  <a:srgbClr val="000000"/>
                </a:solidFill>
                <a:effectLst/>
                <a:uLnTx/>
                <a:uFillTx/>
                <a:latin typeface="Calibri"/>
                <a:ea typeface="+mn-ea"/>
                <a:cs typeface="+mn-cs"/>
              </a:rPr>
              <a:t> Caregiver training and care planning services, adult day care, respite care, hospice, bed reservation and non-continual services.</a:t>
            </a:r>
          </a:p>
        </p:txBody>
      </p:sp>
      <p:pic>
        <p:nvPicPr>
          <p:cNvPr id="19" name="Graphic 18">
            <a:extLst>
              <a:ext uri="{FF2B5EF4-FFF2-40B4-BE49-F238E27FC236}">
                <a16:creationId xmlns:a16="http://schemas.microsoft.com/office/drawing/2014/main" id="{39CB4E6F-8BB8-6C49-AED1-227AA881B0C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4540454" y="2457798"/>
            <a:ext cx="463524" cy="463524"/>
          </a:xfrm>
          <a:prstGeom prst="rect">
            <a:avLst/>
          </a:prstGeom>
        </p:spPr>
      </p:pic>
      <p:pic>
        <p:nvPicPr>
          <p:cNvPr id="20" name="Graphic 19">
            <a:extLst>
              <a:ext uri="{FF2B5EF4-FFF2-40B4-BE49-F238E27FC236}">
                <a16:creationId xmlns:a16="http://schemas.microsoft.com/office/drawing/2014/main" id="{40765BB7-171F-D646-960E-C4A9F16E341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4551099" y="3210038"/>
            <a:ext cx="442235" cy="442235"/>
          </a:xfrm>
          <a:prstGeom prst="rect">
            <a:avLst/>
          </a:prstGeom>
        </p:spPr>
      </p:pic>
      <p:pic>
        <p:nvPicPr>
          <p:cNvPr id="21" name="Graphic 20">
            <a:extLst>
              <a:ext uri="{FF2B5EF4-FFF2-40B4-BE49-F238E27FC236}">
                <a16:creationId xmlns:a16="http://schemas.microsoft.com/office/drawing/2014/main" id="{F497076A-5226-2648-8679-809F6EB1645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4532492" y="3926364"/>
            <a:ext cx="479449" cy="479449"/>
          </a:xfrm>
          <a:prstGeom prst="rect">
            <a:avLst/>
          </a:prstGeom>
        </p:spPr>
      </p:pic>
      <p:pic>
        <p:nvPicPr>
          <p:cNvPr id="22" name="Graphic 21">
            <a:extLst>
              <a:ext uri="{FF2B5EF4-FFF2-40B4-BE49-F238E27FC236}">
                <a16:creationId xmlns:a16="http://schemas.microsoft.com/office/drawing/2014/main" id="{1FC1CD43-5B51-E143-9A75-C49354BE9841}"/>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4559564" y="4673009"/>
            <a:ext cx="425304" cy="425304"/>
          </a:xfrm>
          <a:prstGeom prst="rect">
            <a:avLst/>
          </a:prstGeom>
        </p:spPr>
      </p:pic>
      <p:sp>
        <p:nvSpPr>
          <p:cNvPr id="12" name="Rectangle 23">
            <a:extLst>
              <a:ext uri="{FF2B5EF4-FFF2-40B4-BE49-F238E27FC236}">
                <a16:creationId xmlns:a16="http://schemas.microsoft.com/office/drawing/2014/main" id="{AA40A09F-8FCC-44D5-93FD-19AA202C5BC5}"/>
              </a:ext>
            </a:extLst>
          </p:cNvPr>
          <p:cNvSpPr>
            <a:spLocks noChangeArrowheads="1"/>
          </p:cNvSpPr>
          <p:nvPr/>
        </p:nvSpPr>
        <p:spPr bwMode="auto">
          <a:xfrm>
            <a:off x="481564" y="5855032"/>
            <a:ext cx="1087765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kumimoji="0" lang="en-US" sz="1000" b="0" i="0" u="none" strike="noStrike" kern="1200" cap="none" spc="0" normalizeH="0" baseline="30000" noProof="0" dirty="0">
                <a:ln>
                  <a:noFill/>
                </a:ln>
                <a:solidFill>
                  <a:srgbClr val="000000"/>
                </a:solidFill>
                <a:effectLst/>
                <a:uLnTx/>
                <a:uFillTx/>
                <a:latin typeface="Calibri"/>
                <a:ea typeface="+mn-ea"/>
                <a:cs typeface="+mn-cs"/>
              </a:rPr>
              <a:t>1</a:t>
            </a:r>
            <a:r>
              <a:rPr kumimoji="0" lang="en-US" sz="1000" b="0" i="0" u="none" strike="noStrike" kern="1200" cap="none" spc="0" normalizeH="0" baseline="0" noProof="0" dirty="0">
                <a:ln>
                  <a:noFill/>
                </a:ln>
                <a:solidFill>
                  <a:srgbClr val="000000"/>
                </a:solidFill>
                <a:effectLst/>
                <a:uLnTx/>
                <a:uFillTx/>
                <a:latin typeface="Calibri"/>
                <a:ea typeface="+mn-ea"/>
                <a:cs typeface="+mn-cs"/>
              </a:rPr>
              <a:t> </a:t>
            </a:r>
            <a:r>
              <a:rPr kumimoji="0" lang="en-US" sz="10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Care options/services are subject to the plan of care by a licensed health care practitioner. </a:t>
            </a:r>
          </a:p>
          <a:p>
            <a:r>
              <a:rPr kumimoji="0" lang="en-US" sz="1000" b="0" i="0" u="none" strike="noStrike" kern="1200" cap="none" spc="0" normalizeH="0" baseline="30000" noProof="0" dirty="0">
                <a:ln>
                  <a:noFill/>
                </a:ln>
                <a:solidFill>
                  <a:srgbClr val="000000"/>
                </a:solidFill>
                <a:effectLst/>
                <a:uLnTx/>
                <a:uFillTx/>
                <a:latin typeface="Calibri"/>
                <a:ea typeface="+mn-ea"/>
                <a:cs typeface="+mn-cs"/>
              </a:rPr>
              <a:t>2</a:t>
            </a:r>
            <a:r>
              <a:rPr kumimoji="0" lang="en-US" sz="1000" b="0" i="0" u="none" strike="noStrike" kern="1200" cap="none" spc="0" normalizeH="0" baseline="0" noProof="0" dirty="0">
                <a:ln>
                  <a:noFill/>
                </a:ln>
                <a:solidFill>
                  <a:srgbClr val="000000"/>
                </a:solidFill>
                <a:effectLst/>
                <a:uLnTx/>
                <a:uFillTx/>
                <a:latin typeface="Calibri"/>
                <a:ea typeface="+mn-ea"/>
                <a:cs typeface="+mn-cs"/>
              </a:rPr>
              <a:t> </a:t>
            </a:r>
            <a:r>
              <a:rPr kumimoji="0" lang="en-US" sz="10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mn-cs"/>
              </a:rPr>
              <a:t>Up to 50% of the maximum daily LTC benefit. Benefit is available as long as Base LTC value remains and informal care is approved as part of the Plan of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srgbClr val="000000"/>
                </a:solidFill>
                <a:effectLst/>
                <a:uLnTx/>
                <a:uFillTx/>
                <a:latin typeface="Calibri"/>
                <a:ea typeface="+mn-ea"/>
                <a:cs typeface="+mn-cs"/>
              </a:rPr>
              <a:t>3 </a:t>
            </a:r>
            <a:r>
              <a:rPr kumimoji="0" lang="en-US" sz="1000" b="0" i="0" u="none" strike="noStrike" kern="1200" cap="none" spc="0" normalizeH="0" baseline="0" noProof="0" dirty="0">
                <a:ln>
                  <a:noFill/>
                </a:ln>
                <a:solidFill>
                  <a:srgbClr val="000000"/>
                </a:solidFill>
                <a:effectLst/>
                <a:uLnTx/>
                <a:uFillTx/>
                <a:latin typeface="Calibri"/>
                <a:ea typeface="+mn-ea"/>
                <a:cs typeface="+mn-cs"/>
              </a:rPr>
              <a:t>These services are an alternative to services otherwise covered but are prescribed in the plan of care from a licensed health care practitioner.</a:t>
            </a:r>
          </a:p>
        </p:txBody>
      </p:sp>
    </p:spTree>
    <p:extLst>
      <p:ext uri="{BB962C8B-B14F-4D97-AF65-F5344CB8AC3E}">
        <p14:creationId xmlns:p14="http://schemas.microsoft.com/office/powerpoint/2010/main" val="380582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histogram&#10;&#10;Description automatically generated">
            <a:extLst>
              <a:ext uri="{FF2B5EF4-FFF2-40B4-BE49-F238E27FC236}">
                <a16:creationId xmlns:a16="http://schemas.microsoft.com/office/drawing/2014/main" id="{C864C30E-E223-75C2-351D-E3F8D9BFCE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7487" y="1859925"/>
            <a:ext cx="4213290" cy="2944423"/>
          </a:xfrm>
          <a:prstGeom prst="rect">
            <a:avLst/>
          </a:prstGeom>
        </p:spPr>
      </p:pic>
      <p:sp>
        <p:nvSpPr>
          <p:cNvPr id="2" name="Title 1">
            <a:extLst>
              <a:ext uri="{FF2B5EF4-FFF2-40B4-BE49-F238E27FC236}">
                <a16:creationId xmlns:a16="http://schemas.microsoft.com/office/drawing/2014/main" id="{9D887729-F0D9-BA43-86E7-496B2F7FE8B3}"/>
              </a:ext>
            </a:extLst>
          </p:cNvPr>
          <p:cNvSpPr>
            <a:spLocks noGrp="1"/>
          </p:cNvSpPr>
          <p:nvPr>
            <p:ph type="title"/>
          </p:nvPr>
        </p:nvSpPr>
        <p:spPr/>
        <p:txBody>
          <a:bodyPr/>
          <a:lstStyle/>
          <a:p>
            <a:r>
              <a:rPr lang="en-US" dirty="0"/>
              <a:t>Flex Care Cash Benefits	</a:t>
            </a:r>
          </a:p>
        </p:txBody>
      </p:sp>
      <p:sp>
        <p:nvSpPr>
          <p:cNvPr id="5" name="Rectangle 4">
            <a:extLst>
              <a:ext uri="{FF2B5EF4-FFF2-40B4-BE49-F238E27FC236}">
                <a16:creationId xmlns:a16="http://schemas.microsoft.com/office/drawing/2014/main" id="{8E49DD62-11D3-8140-9985-B4D9FF53AC56}"/>
              </a:ext>
            </a:extLst>
          </p:cNvPr>
          <p:cNvSpPr/>
          <p:nvPr/>
        </p:nvSpPr>
        <p:spPr>
          <a:xfrm>
            <a:off x="558800" y="5461090"/>
            <a:ext cx="1045743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AE1129"/>
                </a:solidFill>
                <a:effectLst/>
                <a:uLnTx/>
                <a:uFillTx/>
                <a:latin typeface="Georgia" panose="02040502050405020303" pitchFamily="18" charset="0"/>
                <a:ea typeface="+mn-ea"/>
                <a:cs typeface="+mn-cs"/>
              </a:rPr>
              <a:t>Stay in control with a policy that provides convenience and flexibility for today and tomorrow.</a:t>
            </a:r>
            <a:endParaRPr kumimoji="0" lang="en-US" sz="18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p:txBody>
      </p:sp>
      <p:sp>
        <p:nvSpPr>
          <p:cNvPr id="17" name="Rectangle 16">
            <a:extLst>
              <a:ext uri="{FF2B5EF4-FFF2-40B4-BE49-F238E27FC236}">
                <a16:creationId xmlns:a16="http://schemas.microsoft.com/office/drawing/2014/main" id="{42696919-08A1-B749-85AC-F00B9F0B5929}"/>
              </a:ext>
            </a:extLst>
          </p:cNvPr>
          <p:cNvSpPr/>
          <p:nvPr/>
        </p:nvSpPr>
        <p:spPr>
          <a:xfrm>
            <a:off x="558800" y="1517800"/>
            <a:ext cx="4732528" cy="838200"/>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AE1129"/>
                </a:solidFill>
                <a:effectLst/>
                <a:uLnTx/>
                <a:uFillTx/>
                <a:latin typeface="Georgia" panose="02040502050405020303" pitchFamily="18" charset="0"/>
                <a:ea typeface="+mn-ea"/>
                <a:cs typeface="+mn-cs"/>
              </a:rPr>
              <a:t>Hypothetical example of how it works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At the time of claim, the plan of care includes an arrangement for the spouse to provide informal care.</a:t>
            </a:r>
          </a:p>
        </p:txBody>
      </p:sp>
      <p:sp>
        <p:nvSpPr>
          <p:cNvPr id="18" name="TextBox 17">
            <a:extLst>
              <a:ext uri="{FF2B5EF4-FFF2-40B4-BE49-F238E27FC236}">
                <a16:creationId xmlns:a16="http://schemas.microsoft.com/office/drawing/2014/main" id="{586C0721-8FA2-5641-A1A7-813FDD72A9DF}"/>
              </a:ext>
            </a:extLst>
          </p:cNvPr>
          <p:cNvSpPr txBox="1"/>
          <p:nvPr/>
        </p:nvSpPr>
        <p:spPr>
          <a:xfrm>
            <a:off x="549657" y="2788923"/>
            <a:ext cx="4123944"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Benefits available at claim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Max monthly LTC benefit = $9,000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Flex Care Cash</a:t>
            </a:r>
          </a:p>
        </p:txBody>
      </p:sp>
      <p:sp>
        <p:nvSpPr>
          <p:cNvPr id="19" name="TextBox 18">
            <a:extLst>
              <a:ext uri="{FF2B5EF4-FFF2-40B4-BE49-F238E27FC236}">
                <a16:creationId xmlns:a16="http://schemas.microsoft.com/office/drawing/2014/main" id="{BABB7228-FF0E-DA43-8F63-05CDD4175504}"/>
              </a:ext>
            </a:extLst>
          </p:cNvPr>
          <p:cNvSpPr txBox="1"/>
          <p:nvPr/>
        </p:nvSpPr>
        <p:spPr>
          <a:xfrm>
            <a:off x="537465" y="3821826"/>
            <a:ext cx="1402080"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Days of informal care provided by spouse (7 days)</a:t>
            </a:r>
          </a:p>
        </p:txBody>
      </p:sp>
      <p:sp>
        <p:nvSpPr>
          <p:cNvPr id="20" name="TextBox 19">
            <a:extLst>
              <a:ext uri="{FF2B5EF4-FFF2-40B4-BE49-F238E27FC236}">
                <a16:creationId xmlns:a16="http://schemas.microsoft.com/office/drawing/2014/main" id="{6A7EC69E-A445-1448-844C-96806FCE5A5E}"/>
              </a:ext>
            </a:extLst>
          </p:cNvPr>
          <p:cNvSpPr txBox="1"/>
          <p:nvPr/>
        </p:nvSpPr>
        <p:spPr>
          <a:xfrm>
            <a:off x="2173076" y="3929548"/>
            <a:ext cx="150992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Half of the daily LTC benefit ($150)</a:t>
            </a:r>
          </a:p>
        </p:txBody>
      </p:sp>
      <p:sp>
        <p:nvSpPr>
          <p:cNvPr id="21" name="TextBox 20">
            <a:extLst>
              <a:ext uri="{FF2B5EF4-FFF2-40B4-BE49-F238E27FC236}">
                <a16:creationId xmlns:a16="http://schemas.microsoft.com/office/drawing/2014/main" id="{FC188E66-52E3-D940-B1EB-42B4DC7343AB}"/>
              </a:ext>
            </a:extLst>
          </p:cNvPr>
          <p:cNvSpPr txBox="1"/>
          <p:nvPr/>
        </p:nvSpPr>
        <p:spPr>
          <a:xfrm>
            <a:off x="3865249" y="3929548"/>
            <a:ext cx="150992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$4,500 per month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alibri"/>
              </a:rPr>
              <a:t>(30-day month)</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9BB51A77-673B-0F48-9963-382FFE5DCA15}"/>
              </a:ext>
            </a:extLst>
          </p:cNvPr>
          <p:cNvSpPr txBox="1"/>
          <p:nvPr/>
        </p:nvSpPr>
        <p:spPr>
          <a:xfrm>
            <a:off x="1951579" y="4037270"/>
            <a:ext cx="23774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x</a:t>
            </a:r>
          </a:p>
        </p:txBody>
      </p:sp>
      <p:sp>
        <p:nvSpPr>
          <p:cNvPr id="23" name="TextBox 22">
            <a:extLst>
              <a:ext uri="{FF2B5EF4-FFF2-40B4-BE49-F238E27FC236}">
                <a16:creationId xmlns:a16="http://schemas.microsoft.com/office/drawing/2014/main" id="{7CC39141-D5E5-814C-B6C5-09EC2005D33C}"/>
              </a:ext>
            </a:extLst>
          </p:cNvPr>
          <p:cNvSpPr txBox="1"/>
          <p:nvPr/>
        </p:nvSpPr>
        <p:spPr>
          <a:xfrm>
            <a:off x="3615471" y="4037270"/>
            <a:ext cx="23774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24" name="TextBox 23">
            <a:extLst>
              <a:ext uri="{FF2B5EF4-FFF2-40B4-BE49-F238E27FC236}">
                <a16:creationId xmlns:a16="http://schemas.microsoft.com/office/drawing/2014/main" id="{995F8CE0-7389-0442-AAD7-0F56C1B207E5}"/>
              </a:ext>
            </a:extLst>
          </p:cNvPr>
          <p:cNvSpPr txBox="1"/>
          <p:nvPr/>
        </p:nvSpPr>
        <p:spPr>
          <a:xfrm>
            <a:off x="558016" y="4750504"/>
            <a:ext cx="2229439"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mn-cs"/>
              </a:rPr>
              <a:t>Actual values will vary for each client.</a:t>
            </a:r>
          </a:p>
        </p:txBody>
      </p:sp>
      <p:sp>
        <p:nvSpPr>
          <p:cNvPr id="25" name="Rectangle 24">
            <a:extLst>
              <a:ext uri="{FF2B5EF4-FFF2-40B4-BE49-F238E27FC236}">
                <a16:creationId xmlns:a16="http://schemas.microsoft.com/office/drawing/2014/main" id="{CB1E765A-1E48-A943-937E-A8940C65E088}"/>
              </a:ext>
            </a:extLst>
          </p:cNvPr>
          <p:cNvSpPr/>
          <p:nvPr/>
        </p:nvSpPr>
        <p:spPr>
          <a:xfrm>
            <a:off x="6606032" y="1517800"/>
            <a:ext cx="4634992" cy="354291"/>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AE1129"/>
                </a:solidFill>
                <a:effectLst/>
                <a:uLnTx/>
                <a:uFillTx/>
                <a:latin typeface="Georgia" panose="02040502050405020303" pitchFamily="18" charset="0"/>
                <a:ea typeface="+mn-ea"/>
                <a:cs typeface="+mn-cs"/>
              </a:rPr>
              <a:t>$9,000 Max Monthly LTC Benefit</a:t>
            </a:r>
          </a:p>
        </p:txBody>
      </p:sp>
      <p:sp>
        <p:nvSpPr>
          <p:cNvPr id="27" name="TextBox 26">
            <a:extLst>
              <a:ext uri="{FF2B5EF4-FFF2-40B4-BE49-F238E27FC236}">
                <a16:creationId xmlns:a16="http://schemas.microsoft.com/office/drawing/2014/main" id="{A8AB43B6-696E-6344-811C-ECF2DC786E8B}"/>
              </a:ext>
            </a:extLst>
          </p:cNvPr>
          <p:cNvSpPr txBox="1"/>
          <p:nvPr/>
        </p:nvSpPr>
        <p:spPr>
          <a:xfrm>
            <a:off x="8647082" y="2544628"/>
            <a:ext cx="193720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47B"/>
                </a:solidFill>
                <a:effectLst/>
                <a:uLnTx/>
                <a:uFillTx/>
                <a:latin typeface="Georgia" panose="02040502050405020303" pitchFamily="18" charset="0"/>
                <a:ea typeface="+mn-ea"/>
                <a:cs typeface="+mn-cs"/>
              </a:rPr>
              <a:t>$4,500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Remaining unused max monthly LTC benefit</a:t>
            </a:r>
            <a:r>
              <a:rPr kumimoji="0" lang="en-US" sz="1400" b="0" i="0" u="none" strike="noStrike" kern="1200" cap="none" spc="0" normalizeH="0" baseline="30000" noProof="0" dirty="0">
                <a:ln>
                  <a:noFill/>
                </a:ln>
                <a:solidFill>
                  <a:srgbClr val="000000"/>
                </a:solidFill>
                <a:effectLst/>
                <a:uLnTx/>
                <a:uFillTx/>
                <a:latin typeface="Calibri"/>
                <a:ea typeface="+mn-ea"/>
                <a:cs typeface="+mn-cs"/>
              </a:rPr>
              <a:t>1</a:t>
            </a:r>
          </a:p>
        </p:txBody>
      </p:sp>
      <p:sp>
        <p:nvSpPr>
          <p:cNvPr id="29" name="TextBox 28">
            <a:extLst>
              <a:ext uri="{FF2B5EF4-FFF2-40B4-BE49-F238E27FC236}">
                <a16:creationId xmlns:a16="http://schemas.microsoft.com/office/drawing/2014/main" id="{5C90D9B7-3CE7-3345-A9C8-33AEDED749A0}"/>
              </a:ext>
            </a:extLst>
          </p:cNvPr>
          <p:cNvSpPr txBox="1"/>
          <p:nvPr/>
        </p:nvSpPr>
        <p:spPr>
          <a:xfrm>
            <a:off x="8609373" y="3788967"/>
            <a:ext cx="1937209" cy="6155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47B"/>
                </a:solidFill>
                <a:effectLst/>
                <a:uLnTx/>
                <a:uFillTx/>
                <a:latin typeface="Georgia" panose="02040502050405020303" pitchFamily="18" charset="0"/>
                <a:ea typeface="+mn-ea"/>
                <a:cs typeface="+mn-cs"/>
              </a:rPr>
              <a:t>$4,500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Flex Care Cash available</a:t>
            </a:r>
          </a:p>
        </p:txBody>
      </p:sp>
      <p:sp>
        <p:nvSpPr>
          <p:cNvPr id="31" name="TextBox 30">
            <a:extLst>
              <a:ext uri="{FF2B5EF4-FFF2-40B4-BE49-F238E27FC236}">
                <a16:creationId xmlns:a16="http://schemas.microsoft.com/office/drawing/2014/main" id="{1C656F94-8CB7-B140-91C4-CE251FB0314F}"/>
              </a:ext>
            </a:extLst>
          </p:cNvPr>
          <p:cNvSpPr txBox="1"/>
          <p:nvPr/>
        </p:nvSpPr>
        <p:spPr>
          <a:xfrm>
            <a:off x="7152933" y="4750504"/>
            <a:ext cx="324282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srgbClr val="000000"/>
                </a:solidFill>
                <a:effectLst/>
                <a:uLnTx/>
                <a:uFillTx/>
                <a:latin typeface="Calibri"/>
                <a:ea typeface="+mn-ea"/>
                <a:cs typeface="+mn-cs"/>
              </a:rPr>
              <a:t>1</a:t>
            </a:r>
            <a:r>
              <a:rPr kumimoji="0" lang="en-US" sz="1000" b="0" i="0" u="none" strike="noStrike" kern="1200" cap="none" spc="0" normalizeH="0" baseline="0" noProof="0" dirty="0">
                <a:ln>
                  <a:noFill/>
                </a:ln>
                <a:solidFill>
                  <a:srgbClr val="000000"/>
                </a:solidFill>
                <a:effectLst/>
                <a:uLnTx/>
                <a:uFillTx/>
                <a:latin typeface="Calibri"/>
                <a:ea typeface="+mn-ea"/>
                <a:cs typeface="+mn-cs"/>
              </a:rPr>
              <a:t> The unused max monthly LTC benefit stays within the total LTC benefit pool.</a:t>
            </a:r>
          </a:p>
        </p:txBody>
      </p:sp>
    </p:spTree>
    <p:extLst>
      <p:ext uri="{BB962C8B-B14F-4D97-AF65-F5344CB8AC3E}">
        <p14:creationId xmlns:p14="http://schemas.microsoft.com/office/powerpoint/2010/main" val="420212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0D81E-6E93-4E9A-BEF6-E071967C0330}"/>
              </a:ext>
            </a:extLst>
          </p:cNvPr>
          <p:cNvSpPr>
            <a:spLocks noGrp="1"/>
          </p:cNvSpPr>
          <p:nvPr>
            <p:ph type="title"/>
          </p:nvPr>
        </p:nvSpPr>
        <p:spPr>
          <a:xfrm>
            <a:off x="609600" y="544095"/>
            <a:ext cx="11036808" cy="521208"/>
          </a:xfrm>
        </p:spPr>
        <p:txBody>
          <a:bodyPr/>
          <a:lstStyle/>
          <a:p>
            <a:r>
              <a:rPr lang="en-US" dirty="0"/>
              <a:t>Benefit Transfer Rider</a:t>
            </a:r>
          </a:p>
        </p:txBody>
      </p:sp>
      <p:sp>
        <p:nvSpPr>
          <p:cNvPr id="6" name="TextBox 5">
            <a:extLst>
              <a:ext uri="{FF2B5EF4-FFF2-40B4-BE49-F238E27FC236}">
                <a16:creationId xmlns:a16="http://schemas.microsoft.com/office/drawing/2014/main" id="{31EFC2E5-0A1B-4CAD-807E-DA8A1CE3FA0F}"/>
              </a:ext>
            </a:extLst>
          </p:cNvPr>
          <p:cNvSpPr txBox="1"/>
          <p:nvPr/>
        </p:nvSpPr>
        <p:spPr>
          <a:xfrm>
            <a:off x="636610" y="1170679"/>
            <a:ext cx="5768428" cy="226537"/>
          </a:xfrm>
          <a:prstGeom prst="rect">
            <a:avLst/>
          </a:prstGeom>
          <a:noFill/>
        </p:spPr>
        <p:txBody>
          <a:bodyPr wrap="square" lIns="0" tIns="0" rIns="0" bIns="0" rtlCol="0">
            <a:spAutoFit/>
          </a:bodyPr>
          <a:lstStyle/>
          <a:p>
            <a:pPr marL="6350" marR="0" lvl="0" indent="0" algn="l" defTabSz="914400" rtl="0" eaLnBrk="1" fontAlgn="auto" latinLnBrk="0" hangingPunct="1">
              <a:lnSpc>
                <a:spcPct val="92000"/>
              </a:lnSpc>
              <a:spcBef>
                <a:spcPts val="0"/>
              </a:spcBef>
              <a:spcAft>
                <a:spcPts val="1200"/>
              </a:spcAft>
              <a:buClrTx/>
              <a:buSzTx/>
              <a:buFontTx/>
              <a:buNone/>
              <a:tabLst/>
              <a:defRPr/>
            </a:pPr>
            <a:r>
              <a:rPr kumimoji="0" lang="en-US" sz="1600" b="1" i="0" u="none" strike="noStrike" kern="400" cap="none" spc="0" normalizeH="0" baseline="0" noProof="0" dirty="0">
                <a:ln>
                  <a:noFill/>
                </a:ln>
                <a:solidFill>
                  <a:srgbClr val="000000"/>
                </a:solidFill>
                <a:effectLst/>
                <a:uLnTx/>
                <a:uFillTx/>
                <a:latin typeface="Georgia" panose="02040502050405020303" pitchFamily="18" charset="0"/>
                <a:ea typeface="+mn-ea"/>
                <a:cs typeface="Arial" panose="020B0604020202020204" pitchFamily="34" charset="0"/>
              </a:rPr>
              <a:t>BTR is included at issue for no additional cost</a:t>
            </a:r>
          </a:p>
        </p:txBody>
      </p:sp>
      <p:sp>
        <p:nvSpPr>
          <p:cNvPr id="27" name="Rectangle 26">
            <a:extLst>
              <a:ext uri="{FF2B5EF4-FFF2-40B4-BE49-F238E27FC236}">
                <a16:creationId xmlns:a16="http://schemas.microsoft.com/office/drawing/2014/main" id="{6D61B874-76C3-4A3D-8BBC-2674EFE7B526}"/>
              </a:ext>
            </a:extLst>
          </p:cNvPr>
          <p:cNvSpPr/>
          <p:nvPr/>
        </p:nvSpPr>
        <p:spPr>
          <a:xfrm>
            <a:off x="508000" y="5758509"/>
            <a:ext cx="106426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srgbClr val="000000"/>
                </a:solidFill>
                <a:effectLst/>
                <a:uLnTx/>
                <a:uFillTx/>
                <a:latin typeface="Calibri"/>
                <a:ea typeface="+mn-ea"/>
                <a:cs typeface="Arial" panose="020B0604020202020204" pitchFamily="34" charset="0"/>
              </a:rPr>
              <a:t>1</a:t>
            </a:r>
            <a:r>
              <a:rPr kumimoji="0" lang="en-US" sz="10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To qualify for benefits both the Insured and Beneficiary must be policyholders, the Benefit Transfer Rider must be active on both policies and the beneficiary must be the Insured on their policy.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srgbClr val="000000"/>
                </a:solidFill>
                <a:effectLst/>
                <a:uLnTx/>
                <a:uFillTx/>
                <a:latin typeface="Calibri"/>
                <a:ea typeface="+mn-ea"/>
                <a:cs typeface="Arial" panose="020B0604020202020204" pitchFamily="34" charset="0"/>
              </a:rPr>
              <a:t>2</a:t>
            </a:r>
            <a:r>
              <a:rPr kumimoji="0" lang="en-US" sz="10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Beneficiaries may receive an income tax-free death benefit under IRC Section 101(a)(1). If the beneficiary choses to take the full death benefit it is not part of the Benefit Transfer Rider.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srgbClr val="000000"/>
                </a:solidFill>
                <a:effectLst/>
                <a:uLnTx/>
                <a:uFillTx/>
                <a:latin typeface="Calibri"/>
                <a:ea typeface="+mn-ea"/>
                <a:cs typeface="Arial" panose="020B0604020202020204" pitchFamily="34" charset="0"/>
              </a:rPr>
              <a:t>3</a:t>
            </a:r>
            <a:r>
              <a:rPr kumimoji="0" lang="en-US" sz="10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Underwriting is not required for the death benefit or long-term care benefit purchased through the Benefit Transfer Rider.  </a:t>
            </a:r>
          </a:p>
        </p:txBody>
      </p:sp>
      <p:sp>
        <p:nvSpPr>
          <p:cNvPr id="32" name="TextBox 31">
            <a:extLst>
              <a:ext uri="{FF2B5EF4-FFF2-40B4-BE49-F238E27FC236}">
                <a16:creationId xmlns:a16="http://schemas.microsoft.com/office/drawing/2014/main" id="{58AF531F-2A61-8B43-A115-E4A83FA9BB37}"/>
              </a:ext>
            </a:extLst>
          </p:cNvPr>
          <p:cNvSpPr txBox="1"/>
          <p:nvPr/>
        </p:nvSpPr>
        <p:spPr>
          <a:xfrm>
            <a:off x="508000" y="1938430"/>
            <a:ext cx="609738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Beneficiaries have these three options:</a:t>
            </a:r>
            <a:r>
              <a:rPr kumimoji="0" lang="en-US" sz="1800" b="1" i="0" u="none" strike="noStrike" kern="1200" cap="none" spc="0" normalizeH="0" baseline="30000" noProof="0" dirty="0">
                <a:ln>
                  <a:noFill/>
                </a:ln>
                <a:solidFill>
                  <a:srgbClr val="000000"/>
                </a:solidFill>
                <a:effectLst/>
                <a:uLnTx/>
                <a:uFillTx/>
                <a:latin typeface="Calibri"/>
                <a:ea typeface="+mn-ea"/>
                <a:cs typeface="+mn-cs"/>
              </a:rPr>
              <a:t>1</a:t>
            </a:r>
            <a:r>
              <a:rPr kumimoji="0" lang="en-US" sz="1800" b="1" i="0" u="none" strike="noStrike" kern="1200" cap="none" spc="0" normalizeH="0" baseline="0" noProof="0" dirty="0">
                <a:ln>
                  <a:noFill/>
                </a:ln>
                <a:solidFill>
                  <a:srgbClr val="000000"/>
                </a:solidFill>
                <a:effectLst/>
                <a:uLnTx/>
                <a:uFillTx/>
                <a:latin typeface="Calibri"/>
                <a:ea typeface="+mn-ea"/>
                <a:cs typeface="+mn-cs"/>
              </a:rPr>
              <a:t> </a:t>
            </a:r>
          </a:p>
        </p:txBody>
      </p:sp>
      <p:grpSp>
        <p:nvGrpSpPr>
          <p:cNvPr id="9" name="Group 8">
            <a:extLst>
              <a:ext uri="{FF2B5EF4-FFF2-40B4-BE49-F238E27FC236}">
                <a16:creationId xmlns:a16="http://schemas.microsoft.com/office/drawing/2014/main" id="{D9FF06EC-FBCD-734A-9B68-5D5788100343}"/>
              </a:ext>
            </a:extLst>
          </p:cNvPr>
          <p:cNvGrpSpPr/>
          <p:nvPr/>
        </p:nvGrpSpPr>
        <p:grpSpPr>
          <a:xfrm>
            <a:off x="609601" y="2478459"/>
            <a:ext cx="6520374" cy="914401"/>
            <a:chOff x="609601" y="2628900"/>
            <a:chExt cx="6520374" cy="914401"/>
          </a:xfrm>
        </p:grpSpPr>
        <p:sp>
          <p:nvSpPr>
            <p:cNvPr id="31" name="TextBox 30">
              <a:extLst>
                <a:ext uri="{FF2B5EF4-FFF2-40B4-BE49-F238E27FC236}">
                  <a16:creationId xmlns:a16="http://schemas.microsoft.com/office/drawing/2014/main" id="{5584D961-5EAD-4742-9555-D733856C527F}"/>
                </a:ext>
              </a:extLst>
            </p:cNvPr>
            <p:cNvSpPr txBox="1"/>
            <p:nvPr/>
          </p:nvSpPr>
          <p:spPr>
            <a:xfrm>
              <a:off x="1719384" y="2628900"/>
              <a:ext cx="5410591" cy="914400"/>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t>They can take the full death benefit amount income tax-free.</a:t>
              </a:r>
              <a:r>
                <a:rPr kumimoji="0" lang="en-US" sz="1600" b="0" i="0" u="none" strike="noStrike" kern="1200" cap="none" spc="0" normalizeH="0" baseline="30000" noProof="0" dirty="0">
                  <a:ln>
                    <a:noFill/>
                  </a:ln>
                  <a:solidFill>
                    <a:srgbClr val="000000"/>
                  </a:solidFill>
                  <a:effectLst/>
                  <a:uLnTx/>
                  <a:uFillTx/>
                  <a:latin typeface="Calibri"/>
                  <a:ea typeface="Roboto" panose="02000000000000000000" pitchFamily="2" charset="0"/>
                  <a:cs typeface="Arial" panose="020B0604020202020204" pitchFamily="34" charset="0"/>
                </a:rPr>
                <a:t>2</a:t>
              </a:r>
            </a:p>
          </p:txBody>
        </p:sp>
        <p:grpSp>
          <p:nvGrpSpPr>
            <p:cNvPr id="3" name="Group 2">
              <a:extLst>
                <a:ext uri="{FF2B5EF4-FFF2-40B4-BE49-F238E27FC236}">
                  <a16:creationId xmlns:a16="http://schemas.microsoft.com/office/drawing/2014/main" id="{BF9A0FE4-A0AD-9C45-B9BC-FD0645801AEB}"/>
                </a:ext>
              </a:extLst>
            </p:cNvPr>
            <p:cNvGrpSpPr/>
            <p:nvPr/>
          </p:nvGrpSpPr>
          <p:grpSpPr>
            <a:xfrm>
              <a:off x="609601" y="2628901"/>
              <a:ext cx="914400" cy="914400"/>
              <a:chOff x="2463288" y="2628900"/>
              <a:chExt cx="1372623" cy="1372623"/>
            </a:xfrm>
          </p:grpSpPr>
          <p:sp>
            <p:nvSpPr>
              <p:cNvPr id="30" name="Rectangle 29">
                <a:extLst>
                  <a:ext uri="{FF2B5EF4-FFF2-40B4-BE49-F238E27FC236}">
                    <a16:creationId xmlns:a16="http://schemas.microsoft.com/office/drawing/2014/main" id="{4FA118A8-18CC-8047-8F4B-E72CE76F4CA8}"/>
                  </a:ext>
                </a:extLst>
              </p:cNvPr>
              <p:cNvSpPr/>
              <p:nvPr/>
            </p:nvSpPr>
            <p:spPr>
              <a:xfrm>
                <a:off x="2463288" y="2628900"/>
                <a:ext cx="1372623" cy="1372623"/>
              </a:xfrm>
              <a:prstGeom prst="rect">
                <a:avLst/>
              </a:prstGeom>
              <a:solidFill>
                <a:srgbClr val="007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Calibri"/>
                  <a:ea typeface="Roboto" panose="02000000000000000000" pitchFamily="2" charset="0"/>
                  <a:cs typeface="Arial" panose="020B0604020202020204" pitchFamily="34" charset="0"/>
                </a:endParaRPr>
              </a:p>
            </p:txBody>
          </p:sp>
          <p:pic>
            <p:nvPicPr>
              <p:cNvPr id="5" name="Graphic 4">
                <a:extLst>
                  <a:ext uri="{FF2B5EF4-FFF2-40B4-BE49-F238E27FC236}">
                    <a16:creationId xmlns:a16="http://schemas.microsoft.com/office/drawing/2014/main" id="{06410C62-2622-BA45-B71B-57E2140DC8B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72988" y="2928780"/>
                <a:ext cx="786384" cy="786384"/>
              </a:xfrm>
              <a:prstGeom prst="rect">
                <a:avLst/>
              </a:prstGeom>
            </p:spPr>
          </p:pic>
        </p:grpSp>
      </p:grpSp>
      <p:grpSp>
        <p:nvGrpSpPr>
          <p:cNvPr id="12" name="Group 11">
            <a:extLst>
              <a:ext uri="{FF2B5EF4-FFF2-40B4-BE49-F238E27FC236}">
                <a16:creationId xmlns:a16="http://schemas.microsoft.com/office/drawing/2014/main" id="{A02695E7-7DEE-4641-9B4C-21EC792DD0B4}"/>
              </a:ext>
            </a:extLst>
          </p:cNvPr>
          <p:cNvGrpSpPr/>
          <p:nvPr/>
        </p:nvGrpSpPr>
        <p:grpSpPr>
          <a:xfrm>
            <a:off x="609600" y="4622069"/>
            <a:ext cx="6439875" cy="917333"/>
            <a:chOff x="609600" y="4892430"/>
            <a:chExt cx="6439875" cy="917333"/>
          </a:xfrm>
        </p:grpSpPr>
        <p:sp>
          <p:nvSpPr>
            <p:cNvPr id="29" name="TextBox 28">
              <a:extLst>
                <a:ext uri="{FF2B5EF4-FFF2-40B4-BE49-F238E27FC236}">
                  <a16:creationId xmlns:a16="http://schemas.microsoft.com/office/drawing/2014/main" id="{5D69B9C1-4958-6649-BB00-195C825027B8}"/>
                </a:ext>
              </a:extLst>
            </p:cNvPr>
            <p:cNvSpPr txBox="1"/>
            <p:nvPr/>
          </p:nvSpPr>
          <p:spPr>
            <a:xfrm>
              <a:off x="1719384" y="4892430"/>
              <a:ext cx="5330091" cy="914401"/>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t>Take partial death benefit income tax-free</a:t>
              </a:r>
              <a:r>
                <a:rPr kumimoji="0" lang="en-US" sz="1600" b="0" i="0" u="none" strike="noStrike" kern="1200" cap="none" spc="0" normalizeH="0" baseline="30000" noProof="0" dirty="0">
                  <a:ln>
                    <a:noFill/>
                  </a:ln>
                  <a:solidFill>
                    <a:srgbClr val="000000"/>
                  </a:solidFill>
                  <a:effectLst/>
                  <a:uLnTx/>
                  <a:uFillTx/>
                  <a:latin typeface="Calibri"/>
                  <a:ea typeface="Roboto" panose="02000000000000000000" pitchFamily="2" charset="0"/>
                  <a:cs typeface="Arial" panose="020B0604020202020204" pitchFamily="34" charset="0"/>
                </a:rPr>
                <a:t>2</a:t>
              </a:r>
              <a:r>
                <a:rPr kumimoji="0" lang="en-US" sz="1600" b="0" i="0" u="none" strike="noStrike" kern="1200" cap="none" spc="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t> and use remainder to purchase more benefits on their own policy.</a:t>
              </a:r>
              <a:r>
                <a:rPr kumimoji="0" lang="en-US" sz="1600" b="0" i="0" u="none" strike="noStrike" kern="1200" cap="none" spc="0" normalizeH="0" baseline="30000" noProof="0" dirty="0">
                  <a:ln>
                    <a:noFill/>
                  </a:ln>
                  <a:solidFill>
                    <a:srgbClr val="000000"/>
                  </a:solidFill>
                  <a:effectLst/>
                  <a:uLnTx/>
                  <a:uFillTx/>
                  <a:latin typeface="Calibri"/>
                  <a:ea typeface="Roboto" panose="02000000000000000000" pitchFamily="2" charset="0"/>
                  <a:cs typeface="Arial" panose="020B0604020202020204" pitchFamily="34" charset="0"/>
                </a:rPr>
                <a:t>3</a:t>
              </a:r>
              <a:endParaRPr kumimoji="0" lang="en-US" sz="1600" b="0" i="0" u="none" strike="noStrike" kern="1200" cap="none" spc="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endParaRPr>
            </a:p>
          </p:txBody>
        </p:sp>
        <p:grpSp>
          <p:nvGrpSpPr>
            <p:cNvPr id="7" name="Group 6">
              <a:extLst>
                <a:ext uri="{FF2B5EF4-FFF2-40B4-BE49-F238E27FC236}">
                  <a16:creationId xmlns:a16="http://schemas.microsoft.com/office/drawing/2014/main" id="{A2A9C546-D992-904D-825B-AB3D3A84FF05}"/>
                </a:ext>
              </a:extLst>
            </p:cNvPr>
            <p:cNvGrpSpPr/>
            <p:nvPr/>
          </p:nvGrpSpPr>
          <p:grpSpPr>
            <a:xfrm>
              <a:off x="609600" y="4895363"/>
              <a:ext cx="914400" cy="914400"/>
              <a:chOff x="8342593" y="2628900"/>
              <a:chExt cx="1372623" cy="1372623"/>
            </a:xfrm>
          </p:grpSpPr>
          <p:sp>
            <p:nvSpPr>
              <p:cNvPr id="26" name="Rectangle 25">
                <a:extLst>
                  <a:ext uri="{FF2B5EF4-FFF2-40B4-BE49-F238E27FC236}">
                    <a16:creationId xmlns:a16="http://schemas.microsoft.com/office/drawing/2014/main" id="{2E5B6452-9DCB-E046-BCD8-0F975555D10A}"/>
                  </a:ext>
                </a:extLst>
              </p:cNvPr>
              <p:cNvSpPr/>
              <p:nvPr/>
            </p:nvSpPr>
            <p:spPr>
              <a:xfrm>
                <a:off x="8342593" y="2628900"/>
                <a:ext cx="1372623" cy="1372623"/>
              </a:xfrm>
              <a:prstGeom prst="rect">
                <a:avLst/>
              </a:prstGeom>
              <a:solidFill>
                <a:srgbClr val="007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Calibri"/>
                  <a:ea typeface="Roboto" panose="02000000000000000000" pitchFamily="2" charset="0"/>
                  <a:cs typeface="Arial" panose="020B0604020202020204" pitchFamily="34" charset="0"/>
                </a:endParaRPr>
              </a:p>
            </p:txBody>
          </p:sp>
          <p:pic>
            <p:nvPicPr>
              <p:cNvPr id="8" name="Graphic 7">
                <a:extLst>
                  <a:ext uri="{FF2B5EF4-FFF2-40B4-BE49-F238E27FC236}">
                    <a16:creationId xmlns:a16="http://schemas.microsoft.com/office/drawing/2014/main" id="{1CA25EE2-8491-744F-B332-7BADFCC17AF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33460" y="2926079"/>
                <a:ext cx="791787" cy="791787"/>
              </a:xfrm>
              <a:prstGeom prst="rect">
                <a:avLst/>
              </a:prstGeom>
            </p:spPr>
          </p:pic>
        </p:grpSp>
      </p:grpSp>
      <p:grpSp>
        <p:nvGrpSpPr>
          <p:cNvPr id="11" name="Group 10">
            <a:extLst>
              <a:ext uri="{FF2B5EF4-FFF2-40B4-BE49-F238E27FC236}">
                <a16:creationId xmlns:a16="http://schemas.microsoft.com/office/drawing/2014/main" id="{6EB6ACD0-3DAE-5647-8AED-09AB82816C37}"/>
              </a:ext>
            </a:extLst>
          </p:cNvPr>
          <p:cNvGrpSpPr/>
          <p:nvPr/>
        </p:nvGrpSpPr>
        <p:grpSpPr>
          <a:xfrm>
            <a:off x="609600" y="3547822"/>
            <a:ext cx="7070255" cy="919285"/>
            <a:chOff x="609600" y="3715239"/>
            <a:chExt cx="7070255" cy="919285"/>
          </a:xfrm>
        </p:grpSpPr>
        <p:sp>
          <p:nvSpPr>
            <p:cNvPr id="25" name="TextBox 24">
              <a:extLst>
                <a:ext uri="{FF2B5EF4-FFF2-40B4-BE49-F238E27FC236}">
                  <a16:creationId xmlns:a16="http://schemas.microsoft.com/office/drawing/2014/main" id="{775D37B3-5529-A04B-A4C6-F528B4620E5B}"/>
                </a:ext>
              </a:extLst>
            </p:cNvPr>
            <p:cNvSpPr txBox="1"/>
            <p:nvPr/>
          </p:nvSpPr>
          <p:spPr>
            <a:xfrm>
              <a:off x="1719384" y="3720124"/>
              <a:ext cx="5960471" cy="914400"/>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t>Use full death benefit to purchase more benefits on their own policy.</a:t>
              </a:r>
              <a:r>
                <a:rPr kumimoji="0" lang="en-US" sz="1600" b="0" i="0" u="none" strike="noStrike" kern="1200" cap="none" spc="0" normalizeH="0" baseline="30000" noProof="0" dirty="0">
                  <a:ln>
                    <a:noFill/>
                  </a:ln>
                  <a:solidFill>
                    <a:srgbClr val="000000"/>
                  </a:solidFill>
                  <a:effectLst/>
                  <a:uLnTx/>
                  <a:uFillTx/>
                  <a:latin typeface="Calibri"/>
                  <a:ea typeface="Roboto" panose="02000000000000000000" pitchFamily="2" charset="0"/>
                  <a:cs typeface="Arial" panose="020B0604020202020204" pitchFamily="34" charset="0"/>
                </a:rPr>
                <a:t>3</a:t>
              </a:r>
            </a:p>
          </p:txBody>
        </p:sp>
        <p:grpSp>
          <p:nvGrpSpPr>
            <p:cNvPr id="4" name="Group 3">
              <a:extLst>
                <a:ext uri="{FF2B5EF4-FFF2-40B4-BE49-F238E27FC236}">
                  <a16:creationId xmlns:a16="http://schemas.microsoft.com/office/drawing/2014/main" id="{62776E28-7923-5544-86D4-6B8A5E483ACF}"/>
                </a:ext>
              </a:extLst>
            </p:cNvPr>
            <p:cNvGrpSpPr/>
            <p:nvPr/>
          </p:nvGrpSpPr>
          <p:grpSpPr>
            <a:xfrm>
              <a:off x="609600" y="3715239"/>
              <a:ext cx="914400" cy="914400"/>
              <a:chOff x="5415588" y="2628900"/>
              <a:chExt cx="1372623" cy="1372623"/>
            </a:xfrm>
          </p:grpSpPr>
          <p:sp>
            <p:nvSpPr>
              <p:cNvPr id="22" name="Rectangle 21">
                <a:extLst>
                  <a:ext uri="{FF2B5EF4-FFF2-40B4-BE49-F238E27FC236}">
                    <a16:creationId xmlns:a16="http://schemas.microsoft.com/office/drawing/2014/main" id="{7A313D27-E2E2-6E46-BCAC-242D8ECD2E20}"/>
                  </a:ext>
                </a:extLst>
              </p:cNvPr>
              <p:cNvSpPr/>
              <p:nvPr/>
            </p:nvSpPr>
            <p:spPr>
              <a:xfrm>
                <a:off x="5415588" y="2628900"/>
                <a:ext cx="1372623" cy="1372623"/>
              </a:xfrm>
              <a:prstGeom prst="rect">
                <a:avLst/>
              </a:prstGeom>
              <a:solidFill>
                <a:srgbClr val="00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Calibri"/>
                  <a:ea typeface="Roboto" panose="02000000000000000000" pitchFamily="2" charset="0"/>
                  <a:cs typeface="Arial" panose="020B0604020202020204" pitchFamily="34" charset="0"/>
                </a:endParaRPr>
              </a:p>
            </p:txBody>
          </p:sp>
          <p:pic>
            <p:nvPicPr>
              <p:cNvPr id="10" name="Graphic 9">
                <a:extLst>
                  <a:ext uri="{FF2B5EF4-FFF2-40B4-BE49-F238E27FC236}">
                    <a16:creationId xmlns:a16="http://schemas.microsoft.com/office/drawing/2014/main" id="{0E302A91-002A-4547-A97B-5F0C9E04437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07380" y="2930235"/>
                <a:ext cx="783475" cy="783475"/>
              </a:xfrm>
              <a:prstGeom prst="rect">
                <a:avLst/>
              </a:prstGeom>
            </p:spPr>
          </p:pic>
        </p:grpSp>
      </p:grpSp>
    </p:spTree>
    <p:extLst>
      <p:ext uri="{BB962C8B-B14F-4D97-AF65-F5344CB8AC3E}">
        <p14:creationId xmlns:p14="http://schemas.microsoft.com/office/powerpoint/2010/main" val="54379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1495-D581-0543-A21D-CBBA6B811C41}"/>
              </a:ext>
            </a:extLst>
          </p:cNvPr>
          <p:cNvSpPr>
            <a:spLocks noGrp="1"/>
          </p:cNvSpPr>
          <p:nvPr>
            <p:ph type="title"/>
          </p:nvPr>
        </p:nvSpPr>
        <p:spPr/>
        <p:txBody>
          <a:bodyPr/>
          <a:lstStyle/>
          <a:p>
            <a:r>
              <a:rPr lang="en-US" dirty="0"/>
              <a:t>Lincoln Concierge Care Coordination </a:t>
            </a:r>
          </a:p>
        </p:txBody>
      </p:sp>
      <p:sp>
        <p:nvSpPr>
          <p:cNvPr id="13" name="Rectangle 12">
            <a:extLst>
              <a:ext uri="{FF2B5EF4-FFF2-40B4-BE49-F238E27FC236}">
                <a16:creationId xmlns:a16="http://schemas.microsoft.com/office/drawing/2014/main" id="{D40B3146-E468-CA4A-BD88-E7EC1705F543}"/>
              </a:ext>
            </a:extLst>
          </p:cNvPr>
          <p:cNvSpPr/>
          <p:nvPr/>
        </p:nvSpPr>
        <p:spPr>
          <a:xfrm>
            <a:off x="529186" y="5842024"/>
            <a:ext cx="9907349" cy="4000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mn-cs"/>
              </a:rPr>
              <a:t>A version of Lincoln Concierge Care Coordination is available for Lincoln </a:t>
            </a:r>
            <a:r>
              <a:rPr kumimoji="0" lang="en-US" sz="1000" b="0" i="1" u="none" strike="noStrike" kern="1200" cap="none" spc="0" normalizeH="0" baseline="0" noProof="0" dirty="0">
                <a:ln>
                  <a:noFill/>
                </a:ln>
                <a:solidFill>
                  <a:srgbClr val="000000"/>
                </a:solidFill>
                <a:effectLst/>
                <a:uLnTx/>
                <a:uFillTx/>
                <a:latin typeface="Calibri"/>
                <a:ea typeface="+mn-ea"/>
                <a:cs typeface="+mn-cs"/>
              </a:rPr>
              <a:t>MoneyGuard</a:t>
            </a:r>
            <a:r>
              <a:rPr kumimoji="0" lang="en-US" sz="1000" b="0" i="0" u="none" strike="noStrike" kern="1200" cap="none" spc="0" normalizeH="0" baseline="0" noProof="0" dirty="0">
                <a:ln>
                  <a:noFill/>
                </a:ln>
                <a:solidFill>
                  <a:srgbClr val="000000"/>
                </a:solidFill>
                <a:effectLst/>
                <a:uLnTx/>
                <a:uFillTx/>
                <a:latin typeface="Calibri"/>
                <a:ea typeface="+mn-ea"/>
                <a:cs typeface="+mn-cs"/>
              </a:rPr>
              <a:t>® Solutions policyowners. However, the tools, resources and services may change or evolve over time. All information is current as of the created date of this material.</a:t>
            </a:r>
          </a:p>
        </p:txBody>
      </p:sp>
      <p:sp>
        <p:nvSpPr>
          <p:cNvPr id="22" name="Rectangle 21">
            <a:extLst>
              <a:ext uri="{FF2B5EF4-FFF2-40B4-BE49-F238E27FC236}">
                <a16:creationId xmlns:a16="http://schemas.microsoft.com/office/drawing/2014/main" id="{8A565BE8-4459-9947-8709-895DCD3A06AF}"/>
              </a:ext>
            </a:extLst>
          </p:cNvPr>
          <p:cNvSpPr/>
          <p:nvPr/>
        </p:nvSpPr>
        <p:spPr>
          <a:xfrm>
            <a:off x="5415588" y="2222322"/>
            <a:ext cx="1372623" cy="13726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Calibri"/>
              <a:ea typeface="Roboto" panose="02000000000000000000" pitchFamily="2" charset="0"/>
              <a:cs typeface="Arial" panose="020B0604020202020204" pitchFamily="34" charset="0"/>
            </a:endParaRPr>
          </a:p>
        </p:txBody>
      </p:sp>
      <p:pic>
        <p:nvPicPr>
          <p:cNvPr id="18" name="Picture 17" descr="Icon&#10;&#10;Description automatically generated">
            <a:extLst>
              <a:ext uri="{FF2B5EF4-FFF2-40B4-BE49-F238E27FC236}">
                <a16:creationId xmlns:a16="http://schemas.microsoft.com/office/drawing/2014/main" id="{6C5B63BC-B133-4F02-B6DF-1AEFF378CF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4699" y="2451433"/>
            <a:ext cx="914400" cy="914400"/>
          </a:xfrm>
          <a:prstGeom prst="rect">
            <a:avLst/>
          </a:prstGeom>
        </p:spPr>
      </p:pic>
      <p:sp>
        <p:nvSpPr>
          <p:cNvPr id="20" name="TextBox 19">
            <a:extLst>
              <a:ext uri="{FF2B5EF4-FFF2-40B4-BE49-F238E27FC236}">
                <a16:creationId xmlns:a16="http://schemas.microsoft.com/office/drawing/2014/main" id="{B6883164-B988-453D-95C9-1408CCFC57B1}"/>
              </a:ext>
            </a:extLst>
          </p:cNvPr>
          <p:cNvSpPr txBox="1"/>
          <p:nvPr/>
        </p:nvSpPr>
        <p:spPr>
          <a:xfrm>
            <a:off x="5080819" y="3812520"/>
            <a:ext cx="2042160" cy="136738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t>Explore provider </a:t>
            </a:r>
            <a:br>
              <a:rPr kumimoji="0" lang="en-US" sz="1600" b="1" i="0" u="none" strike="noStrike" kern="1200" cap="none" spc="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br>
            <a:r>
              <a:rPr kumimoji="0" lang="en-US" sz="1600" b="1" i="0" u="none" strike="noStrike" kern="1200" cap="none" spc="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t>services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t>See what’s available </a:t>
            </a:r>
            <a:br>
              <a:rPr kumimoji="0" lang="en-US" sz="1400" b="0" i="0" u="none" strike="noStrike" kern="1200" cap="none" spc="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t>from skilled nursing to </a:t>
            </a:r>
            <a:br>
              <a:rPr kumimoji="0" lang="en-US" sz="1400" b="0" i="0" u="none" strike="noStrike" kern="1200" cap="none" spc="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t>home healthcare and </a:t>
            </a:r>
            <a:br>
              <a:rPr kumimoji="0" lang="en-US" sz="1400" b="0" i="0" u="none" strike="noStrike" kern="1200" cap="none" spc="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t>community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A72AB49A-F0B6-D542-9816-C69C701812A1}"/>
              </a:ext>
            </a:extLst>
          </p:cNvPr>
          <p:cNvSpPr/>
          <p:nvPr/>
        </p:nvSpPr>
        <p:spPr>
          <a:xfrm>
            <a:off x="8348521" y="2222322"/>
            <a:ext cx="1372623" cy="13726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Calibri"/>
              <a:ea typeface="Roboto" panose="02000000000000000000" pitchFamily="2" charset="0"/>
              <a:cs typeface="Arial" panose="020B0604020202020204" pitchFamily="34" charset="0"/>
            </a:endParaRPr>
          </a:p>
        </p:txBody>
      </p:sp>
      <p:pic>
        <p:nvPicPr>
          <p:cNvPr id="17" name="Picture 16" descr="Text&#10;&#10;Description automatically generated">
            <a:extLst>
              <a:ext uri="{FF2B5EF4-FFF2-40B4-BE49-F238E27FC236}">
                <a16:creationId xmlns:a16="http://schemas.microsoft.com/office/drawing/2014/main" id="{8E30520F-4503-4BBE-9540-249EE89F94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69072" y="2542873"/>
            <a:ext cx="731520" cy="731520"/>
          </a:xfrm>
          <a:prstGeom prst="rect">
            <a:avLst/>
          </a:prstGeom>
        </p:spPr>
      </p:pic>
      <p:sp>
        <p:nvSpPr>
          <p:cNvPr id="21" name="TextBox 20">
            <a:extLst>
              <a:ext uri="{FF2B5EF4-FFF2-40B4-BE49-F238E27FC236}">
                <a16:creationId xmlns:a16="http://schemas.microsoft.com/office/drawing/2014/main" id="{5B45BC61-457D-4ADA-A9DF-2199502B3AAE}"/>
              </a:ext>
            </a:extLst>
          </p:cNvPr>
          <p:cNvSpPr txBox="1"/>
          <p:nvPr/>
        </p:nvSpPr>
        <p:spPr>
          <a:xfrm>
            <a:off x="8007719" y="3812520"/>
            <a:ext cx="2054227" cy="152028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t>Access an </a:t>
            </a:r>
            <a:br>
              <a:rPr kumimoji="0" lang="en-US" sz="1600" b="1" i="0" u="none" strike="noStrike" kern="1200" cap="none" spc="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br>
            <a:r>
              <a:rPr kumimoji="0" lang="en-US" sz="1600" b="1" i="0" u="none" strike="noStrike" kern="1200" cap="none" spc="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t>online library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t>Find information, such as </a:t>
            </a:r>
            <a:br>
              <a:rPr kumimoji="0" lang="en-US" sz="1400" b="0" i="0" u="none" strike="noStrike" kern="1200" cap="none" spc="-2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br>
            <a:r>
              <a:rPr kumimoji="0" lang="en-US" sz="1400" b="0" i="0" u="none" strike="noStrike" kern="1200" cap="none" spc="-2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t>third-party articles, videos and checklists on health, </a:t>
            </a:r>
            <a:br>
              <a:rPr kumimoji="0" lang="en-US" sz="1400" b="0" i="0" u="none" strike="noStrike" kern="1200" cap="none" spc="-2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br>
            <a:r>
              <a:rPr kumimoji="0" lang="en-US" sz="1400" b="0" i="0" u="none" strike="noStrike" kern="1200" cap="none" spc="-2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t>aging and elder care.</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B10A35B4-6E27-42BA-9ADD-5B64EB6290F4}"/>
              </a:ext>
            </a:extLst>
          </p:cNvPr>
          <p:cNvSpPr/>
          <p:nvPr/>
        </p:nvSpPr>
        <p:spPr>
          <a:xfrm>
            <a:off x="2463288" y="2222322"/>
            <a:ext cx="1372623" cy="13726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Calibri"/>
              <a:ea typeface="Roboto" panose="02000000000000000000" pitchFamily="2" charset="0"/>
              <a:cs typeface="Arial" panose="020B0604020202020204" pitchFamily="34" charset="0"/>
            </a:endParaRPr>
          </a:p>
        </p:txBody>
      </p:sp>
      <p:pic>
        <p:nvPicPr>
          <p:cNvPr id="19" name="Picture 18" descr="Icon&#10;&#10;Description automatically generated">
            <a:extLst>
              <a:ext uri="{FF2B5EF4-FFF2-40B4-BE49-F238E27FC236}">
                <a16:creationId xmlns:a16="http://schemas.microsoft.com/office/drawing/2014/main" id="{01821631-C43B-4CDA-ABC9-E85D978447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92399" y="2451433"/>
            <a:ext cx="914400" cy="914400"/>
          </a:xfrm>
          <a:prstGeom prst="rect">
            <a:avLst/>
          </a:prstGeom>
        </p:spPr>
      </p:pic>
      <p:sp>
        <p:nvSpPr>
          <p:cNvPr id="30" name="TextBox 29">
            <a:extLst>
              <a:ext uri="{FF2B5EF4-FFF2-40B4-BE49-F238E27FC236}">
                <a16:creationId xmlns:a16="http://schemas.microsoft.com/office/drawing/2014/main" id="{3C6FFC5C-A408-40C5-9E01-8FFFE30B4D20}"/>
              </a:ext>
            </a:extLst>
          </p:cNvPr>
          <p:cNvSpPr txBox="1"/>
          <p:nvPr/>
        </p:nvSpPr>
        <p:spPr>
          <a:xfrm>
            <a:off x="2021840" y="3812520"/>
            <a:ext cx="2255519" cy="138987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t>Create a personalized </a:t>
            </a:r>
            <a:br>
              <a:rPr kumimoji="0" lang="en-US" sz="1600" b="1" i="0" u="none" strike="noStrike" kern="1200" cap="none" spc="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br>
            <a:r>
              <a:rPr kumimoji="0" lang="en-US" sz="1600" b="1" i="0" u="none" strike="noStrike" kern="1200" cap="none" spc="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t>action plan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Roboto" panose="02000000000000000000" pitchFamily="2" charset="0"/>
                <a:cs typeface="Arial" panose="020B0604020202020204" pitchFamily="34" charset="0"/>
              </a:rPr>
              <a:t>Get help building a care plan that provides resources and  recommendations for the care to fit client’s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Text Placeholder 4">
            <a:extLst>
              <a:ext uri="{FF2B5EF4-FFF2-40B4-BE49-F238E27FC236}">
                <a16:creationId xmlns:a16="http://schemas.microsoft.com/office/drawing/2014/main" id="{B33098D7-0EC1-0E40-8BBB-C759E55AD17D}"/>
              </a:ext>
            </a:extLst>
          </p:cNvPr>
          <p:cNvSpPr>
            <a:spLocks noGrp="1"/>
          </p:cNvSpPr>
          <p:nvPr>
            <p:ph type="body" sz="quarter" idx="10"/>
          </p:nvPr>
        </p:nvSpPr>
        <p:spPr/>
        <p:txBody>
          <a:bodyPr/>
          <a:lstStyle/>
          <a:p>
            <a:r>
              <a:rPr lang="en-US" dirty="0">
                <a:solidFill>
                  <a:srgbClr val="2C2C2C"/>
                </a:solidFill>
                <a:cs typeface="Calibri" panose="020F0502020204030204" pitchFamily="34" charset="0"/>
              </a:rPr>
              <a:t>Your client’s care should revolve around them. Help them build a plan to meet their needs.</a:t>
            </a:r>
          </a:p>
        </p:txBody>
      </p:sp>
    </p:spTree>
    <p:extLst>
      <p:ext uri="{BB962C8B-B14F-4D97-AF65-F5344CB8AC3E}">
        <p14:creationId xmlns:p14="http://schemas.microsoft.com/office/powerpoint/2010/main" val="393753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A9217-6B8E-6143-A7C4-CBA39B0B53A7}"/>
              </a:ext>
            </a:extLst>
          </p:cNvPr>
          <p:cNvSpPr>
            <a:spLocks noGrp="1"/>
          </p:cNvSpPr>
          <p:nvPr>
            <p:ph type="title"/>
          </p:nvPr>
        </p:nvSpPr>
        <p:spPr/>
        <p:txBody>
          <a:bodyPr/>
          <a:lstStyle/>
          <a:p>
            <a:r>
              <a:rPr lang="en-US" dirty="0"/>
              <a:t>The advantage of decades of claims-paying expertise</a:t>
            </a:r>
          </a:p>
        </p:txBody>
      </p:sp>
      <p:sp>
        <p:nvSpPr>
          <p:cNvPr id="4" name="Rectangle 3">
            <a:extLst>
              <a:ext uri="{FF2B5EF4-FFF2-40B4-BE49-F238E27FC236}">
                <a16:creationId xmlns:a16="http://schemas.microsoft.com/office/drawing/2014/main" id="{A135B6EC-515C-7E4B-9C4F-B15CEA425B24}"/>
              </a:ext>
            </a:extLst>
          </p:cNvPr>
          <p:cNvSpPr/>
          <p:nvPr/>
        </p:nvSpPr>
        <p:spPr>
          <a:xfrm>
            <a:off x="515938" y="6018213"/>
            <a:ext cx="7048500" cy="246221"/>
          </a:xfrm>
          <a:prstGeom prst="rect">
            <a:avLst/>
          </a:prstGeom>
        </p:spPr>
        <p:txBody>
          <a:bodyPr>
            <a:spAutoFit/>
          </a:bodyPr>
          <a:lstStyle/>
          <a:p>
            <a:pPr>
              <a:defRPr/>
            </a:pPr>
            <a:r>
              <a:rPr lang="en-US" sz="1000" baseline="30000" dirty="0">
                <a:latin typeface="+mn-lt"/>
              </a:rPr>
              <a:t>1</a:t>
            </a:r>
            <a:r>
              <a:rPr lang="en-US" sz="1000" dirty="0">
                <a:latin typeface="+mn-lt"/>
              </a:rPr>
              <a:t> Lincoln </a:t>
            </a:r>
            <a:r>
              <a:rPr lang="en-US" sz="1000" i="1" dirty="0">
                <a:latin typeface="+mn-lt"/>
              </a:rPr>
              <a:t>MoneyGuard</a:t>
            </a:r>
            <a:r>
              <a:rPr lang="en-US" sz="1000" dirty="0">
                <a:latin typeface="+mn-lt"/>
              </a:rPr>
              <a:t>® solutions have been sold since 1988. The Lincoln National Life Insurance Company was established in 1905.</a:t>
            </a:r>
          </a:p>
        </p:txBody>
      </p:sp>
      <p:sp>
        <p:nvSpPr>
          <p:cNvPr id="5" name="TextBox 4">
            <a:extLst>
              <a:ext uri="{FF2B5EF4-FFF2-40B4-BE49-F238E27FC236}">
                <a16:creationId xmlns:a16="http://schemas.microsoft.com/office/drawing/2014/main" id="{7D8FD197-D931-6549-96CC-98F260881897}"/>
              </a:ext>
            </a:extLst>
          </p:cNvPr>
          <p:cNvSpPr txBox="1"/>
          <p:nvPr/>
        </p:nvSpPr>
        <p:spPr>
          <a:xfrm>
            <a:off x="4624388" y="2122512"/>
            <a:ext cx="6653212" cy="1381125"/>
          </a:xfrm>
          <a:prstGeom prst="rect">
            <a:avLst/>
          </a:prstGeom>
          <a:noFill/>
        </p:spPr>
        <p:txBody>
          <a:bodyPr lIns="0" tIns="0" rIns="0" bIns="0">
            <a:spAutoFit/>
          </a:bodyPr>
          <a:lstStyle/>
          <a:p>
            <a:pPr marL="285750" indent="-285750">
              <a:spcAft>
                <a:spcPts val="600"/>
              </a:spcAft>
              <a:buClr>
                <a:schemeClr val="accent1"/>
              </a:buClr>
              <a:buSzPct val="110000"/>
              <a:buFont typeface="Wingdings" pitchFamily="2" charset="2"/>
              <a:buChar char="§"/>
              <a:defRPr/>
            </a:pPr>
            <a:r>
              <a:rPr lang="en-US" sz="1600" dirty="0"/>
              <a:t>File a claim through our streamlined process either online or by phone.</a:t>
            </a:r>
          </a:p>
          <a:p>
            <a:pPr marL="285750" indent="-285750">
              <a:spcAft>
                <a:spcPts val="600"/>
              </a:spcAft>
              <a:buClr>
                <a:schemeClr val="accent1"/>
              </a:buClr>
              <a:buSzPct val="110000"/>
              <a:buFont typeface="Wingdings" pitchFamily="2" charset="2"/>
              <a:buChar char="§"/>
              <a:defRPr/>
            </a:pPr>
            <a:r>
              <a:rPr lang="en-US" sz="1600" dirty="0"/>
              <a:t>Set up direct billing to caregivers and direct deposit to receive and manage their funds easily.</a:t>
            </a:r>
            <a:endParaRPr lang="en-US" sz="1600" dirty="0">
              <a:cs typeface="Arial" panose="020B0604020202020204" pitchFamily="34" charset="0"/>
            </a:endParaRPr>
          </a:p>
          <a:p>
            <a:pPr marL="285750" indent="-285750">
              <a:spcAft>
                <a:spcPts val="600"/>
              </a:spcAft>
              <a:buClr>
                <a:schemeClr val="accent1"/>
              </a:buClr>
              <a:buSzPct val="110000"/>
              <a:buFont typeface="Wingdings" pitchFamily="2" charset="2"/>
              <a:buChar char="§"/>
              <a:defRPr/>
            </a:pPr>
            <a:r>
              <a:rPr lang="en-US" sz="1600" dirty="0"/>
              <a:t>Access their long-term care funds quickly and seamlessly.</a:t>
            </a:r>
            <a:endParaRPr lang="en-US" sz="1600" baseline="30000" dirty="0"/>
          </a:p>
          <a:p>
            <a:pPr>
              <a:spcAft>
                <a:spcPts val="600"/>
              </a:spcAft>
              <a:buClr>
                <a:schemeClr val="accent1"/>
              </a:buClr>
              <a:buSzPct val="110000"/>
              <a:defRPr/>
            </a:pPr>
            <a:endParaRPr lang="en-US" sz="1600" baseline="30000" dirty="0"/>
          </a:p>
        </p:txBody>
      </p:sp>
      <p:sp>
        <p:nvSpPr>
          <p:cNvPr id="6" name="Rectangle 5">
            <a:extLst>
              <a:ext uri="{FF2B5EF4-FFF2-40B4-BE49-F238E27FC236}">
                <a16:creationId xmlns:a16="http://schemas.microsoft.com/office/drawing/2014/main" id="{05F1C8CF-B4DC-D946-9781-487A95063E65}"/>
              </a:ext>
            </a:extLst>
          </p:cNvPr>
          <p:cNvSpPr/>
          <p:nvPr/>
        </p:nvSpPr>
        <p:spPr>
          <a:xfrm>
            <a:off x="4624388" y="3854474"/>
            <a:ext cx="6513512" cy="1501775"/>
          </a:xfrm>
          <a:prstGeom prst="rect">
            <a:avLst/>
          </a:prstGeom>
          <a:solidFill>
            <a:schemeClr val="tx2">
              <a:lumMod val="20000"/>
              <a:lumOff val="80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14">
            <a:extLst>
              <a:ext uri="{FF2B5EF4-FFF2-40B4-BE49-F238E27FC236}">
                <a16:creationId xmlns:a16="http://schemas.microsoft.com/office/drawing/2014/main" id="{A52ACCE0-D4CB-7442-B2D6-BC377986BDC7}"/>
              </a:ext>
            </a:extLst>
          </p:cNvPr>
          <p:cNvSpPr>
            <a:spLocks noChangeArrowheads="1"/>
          </p:cNvSpPr>
          <p:nvPr/>
        </p:nvSpPr>
        <p:spPr bwMode="auto">
          <a:xfrm>
            <a:off x="4884738" y="4067199"/>
            <a:ext cx="61642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dirty="0"/>
              <a:t>With </a:t>
            </a:r>
            <a:r>
              <a:rPr lang="en-US" altLang="en-US" sz="1600" b="1" dirty="0"/>
              <a:t>30+</a:t>
            </a:r>
            <a:r>
              <a:rPr lang="en-US" altLang="en-US" sz="1600" dirty="0"/>
              <a:t> years expertise in developing long-term care solutions and more than </a:t>
            </a:r>
            <a:r>
              <a:rPr lang="en-US" altLang="en-US" sz="1600" b="1" dirty="0"/>
              <a:t>117</a:t>
            </a:r>
            <a:r>
              <a:rPr lang="en-US" altLang="en-US" sz="1600" dirty="0"/>
              <a:t> years of financial stability, Lincoln remains committed to equipping our customers with the strategies they need to accomplish their goals.</a:t>
            </a:r>
            <a:r>
              <a:rPr lang="en-US" altLang="en-US" sz="1600" baseline="30000" dirty="0"/>
              <a:t>1</a:t>
            </a:r>
          </a:p>
        </p:txBody>
      </p:sp>
      <p:sp>
        <p:nvSpPr>
          <p:cNvPr id="9" name="Rectangle 6">
            <a:extLst>
              <a:ext uri="{FF2B5EF4-FFF2-40B4-BE49-F238E27FC236}">
                <a16:creationId xmlns:a16="http://schemas.microsoft.com/office/drawing/2014/main" id="{56994304-4858-BA4C-B892-95F90A591D2D}"/>
              </a:ext>
            </a:extLst>
          </p:cNvPr>
          <p:cNvSpPr>
            <a:spLocks noChangeArrowheads="1"/>
          </p:cNvSpPr>
          <p:nvPr/>
        </p:nvSpPr>
        <p:spPr bwMode="auto">
          <a:xfrm>
            <a:off x="609600" y="4422972"/>
            <a:ext cx="3427079" cy="923330"/>
          </a:xfrm>
          <a:prstGeom prst="rect">
            <a:avLst/>
          </a:prstGeom>
          <a:solidFill>
            <a:schemeClr val="accent1"/>
          </a:solidFill>
          <a:ln>
            <a:noFill/>
          </a:ln>
        </p:spPr>
        <p:txBody>
          <a:bodyPr wrap="square" lIns="182880" tIns="91440" bIns="91440" anchor="ctr" anchorCtr="0">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dirty="0">
                <a:solidFill>
                  <a:schemeClr val="bg1"/>
                </a:solidFill>
                <a:latin typeface="Georgia" panose="02040502050405020303" pitchFamily="18" charset="0"/>
                <a:cs typeface="Calibri" panose="020F0502020204030204" pitchFamily="34" charset="0"/>
              </a:rPr>
              <a:t>Dedicated support to help clients and their loved ones.</a:t>
            </a:r>
          </a:p>
        </p:txBody>
      </p:sp>
      <p:pic>
        <p:nvPicPr>
          <p:cNvPr id="10" name="Picture 2" descr="A person sitting on a bench&#10;&#10;Description automatically generated">
            <a:extLst>
              <a:ext uri="{FF2B5EF4-FFF2-40B4-BE49-F238E27FC236}">
                <a16:creationId xmlns:a16="http://schemas.microsoft.com/office/drawing/2014/main" id="{818D0567-F1FF-2B44-A247-6BC01DC66BE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1714500"/>
            <a:ext cx="3426066" cy="270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06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244B5E-0635-470A-9106-A2A0CE858EFD}"/>
              </a:ext>
            </a:extLst>
          </p:cNvPr>
          <p:cNvSpPr>
            <a:spLocks noGrp="1"/>
          </p:cNvSpPr>
          <p:nvPr>
            <p:ph type="title"/>
          </p:nvPr>
        </p:nvSpPr>
        <p:spPr/>
        <p:txBody>
          <a:bodyPr/>
          <a:lstStyle/>
          <a:p>
            <a:r>
              <a:rPr lang="en-US" altLang="en-US" dirty="0"/>
              <a:t>Important information</a:t>
            </a:r>
            <a:endParaRPr lang="en-US" dirty="0"/>
          </a:p>
        </p:txBody>
      </p:sp>
      <p:sp>
        <p:nvSpPr>
          <p:cNvPr id="9" name="Text Placeholder 8">
            <a:extLst>
              <a:ext uri="{FF2B5EF4-FFF2-40B4-BE49-F238E27FC236}">
                <a16:creationId xmlns:a16="http://schemas.microsoft.com/office/drawing/2014/main" id="{23D2BE49-CB70-4573-A6C4-05F308DA9A59}"/>
              </a:ext>
            </a:extLst>
          </p:cNvPr>
          <p:cNvSpPr>
            <a:spLocks noGrp="1"/>
          </p:cNvSpPr>
          <p:nvPr>
            <p:ph type="body" sz="quarter" idx="11"/>
          </p:nvPr>
        </p:nvSpPr>
        <p:spPr>
          <a:xfrm>
            <a:off x="592189" y="1514037"/>
            <a:ext cx="8419959" cy="4065669"/>
          </a:xfrm>
        </p:spPr>
        <p:txBody>
          <a:bodyPr/>
          <a:lstStyle/>
          <a:p>
            <a:pPr>
              <a:defRPr/>
            </a:pPr>
            <a:r>
              <a:rPr lang="en-US" b="1" dirty="0"/>
              <a:t>Insurance products issued by:</a:t>
            </a:r>
            <a:br>
              <a:rPr lang="en-US" b="1" dirty="0"/>
            </a:br>
            <a:r>
              <a:rPr lang="en-US" dirty="0"/>
              <a:t>The Lincoln National Life Insurance Company </a:t>
            </a:r>
          </a:p>
          <a:p>
            <a:pPr>
              <a:defRPr/>
            </a:pPr>
            <a:r>
              <a:rPr lang="en-US" b="1" dirty="0"/>
              <a:t>Important Information:</a:t>
            </a:r>
            <a:br>
              <a:rPr lang="en-US" b="1" dirty="0"/>
            </a:br>
            <a:r>
              <a:rPr lang="en-US" b="1" dirty="0"/>
              <a:t>Lincoln variable universal life insurance is sold by prospectus. Carefully consider the investment objectives, risks, and charges and expenses of the policy and its underlying investment options. This and other important information can be found in the prospectus for the variable universal life policy and the prospectuses for the underlying investment options. Prospectuses are available upon request and should be read carefully </a:t>
            </a:r>
            <a:br>
              <a:rPr lang="en-US" b="1" dirty="0"/>
            </a:br>
            <a:r>
              <a:rPr lang="en-US" b="1" dirty="0"/>
              <a:t>before investing or sending money. For current prospectuses, please call</a:t>
            </a:r>
            <a:br>
              <a:rPr lang="en-US" b="1" dirty="0"/>
            </a:br>
            <a:r>
              <a:rPr lang="en-US" b="1" dirty="0"/>
              <a:t>800-444-2363 or go to www.LincolnFinancial.com.</a:t>
            </a:r>
          </a:p>
          <a:p>
            <a:pPr>
              <a:defRPr/>
            </a:pPr>
            <a:r>
              <a:rPr lang="en-US" dirty="0"/>
              <a:t>With variable products, policy values will fluctuate and are subject to market risk and to possible loss of principal.</a:t>
            </a:r>
          </a:p>
          <a:p>
            <a:pPr>
              <a:defRPr/>
            </a:pPr>
            <a:r>
              <a:rPr lang="en-US" dirty="0"/>
              <a:t>Products, riders and features are subject to state availability. Limitations and exclusions apply.</a:t>
            </a:r>
          </a:p>
          <a:p>
            <a:pPr>
              <a:defRPr/>
            </a:pPr>
            <a:r>
              <a:rPr lang="en-US" dirty="0"/>
              <a:t>Lincoln Financial Group® affiliates, their distributors, and their respective employees, representatives and/or insurance agents do not provide tax, accounting or legal advice. Please consult an independent professional as to any tax, accounting or legal statements made herein.</a:t>
            </a:r>
          </a:p>
          <a:p>
            <a:pPr>
              <a:defRPr/>
            </a:pPr>
            <a:r>
              <a:rPr lang="en-US" dirty="0"/>
              <a:t>Lincoln Concierge Care Coordination is available for all Lincoln </a:t>
            </a:r>
            <a:r>
              <a:rPr lang="en-US" i="1" dirty="0"/>
              <a:t>MoneyGuard</a:t>
            </a:r>
            <a:r>
              <a:rPr lang="en-US" dirty="0"/>
              <a:t>® solutions policyowners. However, the tools, resources and services may change or evolve over time.</a:t>
            </a:r>
          </a:p>
          <a:p>
            <a:pPr>
              <a:defRPr/>
            </a:pPr>
            <a:r>
              <a:rPr lang="en-US" b="1" dirty="0"/>
              <a:t>Lincoln Concierge Care Coordination includes claims support provided by Lincoln Financial and services provided by a third-party vendor not affiliated with Lincoln Financial. Concierge Care third-party vendors do not provide direct care or home services. Participating providers are not agents or employees of Lincoln Financial Group or the third-party vendor. Results and outcomes cannot be guaranteed. The availability of any particular provider cannot be guaranteed and is subject to change. Lincoln Financial does not monitor or participate in the review of programs or services referred or recommended by third-party vendors. Long-term care coverage is provided through the applicable long-term care rider offered through your Lincoln policy.</a:t>
            </a:r>
          </a:p>
          <a:p>
            <a:pPr>
              <a:defRPr/>
            </a:pPr>
            <a:r>
              <a:rPr lang="en-US" b="1" dirty="0"/>
              <a:t>All guarantees and benefits of the insurance policy are subject to the claims-paying ability of the issuing insurance company. </a:t>
            </a:r>
            <a:r>
              <a:rPr lang="en-US" dirty="0"/>
              <a:t>They are not backed by the broker-dealer and/or insurance agency selling the policy, or any affiliates of those entities other than the issuing company affiliates, and none makes any representations or guarantees regarding the claims-paying ability of the issuer. </a:t>
            </a:r>
          </a:p>
          <a:p>
            <a:pPr>
              <a:defRPr/>
            </a:pPr>
            <a:r>
              <a:rPr lang="en-US" dirty="0"/>
              <a:t>In most cases, based on our understanding of applicable law, the policy will be a Modified Endowment Contract (MEC) as defined in section 7702A of the Internal Revenue Code. Distributions from a MEC will be subject to income tax, and an additional 10% federal income tax penalty applies to taxable distributions received before the policy owner reaches age 59½.</a:t>
            </a:r>
          </a:p>
          <a:p>
            <a:pPr>
              <a:defRPr/>
            </a:pPr>
            <a:endParaRPr lang="en-US" dirty="0"/>
          </a:p>
        </p:txBody>
      </p:sp>
    </p:spTree>
    <p:extLst>
      <p:ext uri="{BB962C8B-B14F-4D97-AF65-F5344CB8AC3E}">
        <p14:creationId xmlns:p14="http://schemas.microsoft.com/office/powerpoint/2010/main" val="4225967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244B5E-0635-470A-9106-A2A0CE858EFD}"/>
              </a:ext>
            </a:extLst>
          </p:cNvPr>
          <p:cNvSpPr>
            <a:spLocks noGrp="1"/>
          </p:cNvSpPr>
          <p:nvPr>
            <p:ph type="title"/>
          </p:nvPr>
        </p:nvSpPr>
        <p:spPr/>
        <p:txBody>
          <a:bodyPr/>
          <a:lstStyle/>
          <a:p>
            <a:r>
              <a:rPr lang="en-US" altLang="en-US" dirty="0"/>
              <a:t>Important information</a:t>
            </a:r>
            <a:endParaRPr lang="en-US" dirty="0"/>
          </a:p>
        </p:txBody>
      </p:sp>
      <p:sp>
        <p:nvSpPr>
          <p:cNvPr id="9" name="Text Placeholder 8">
            <a:extLst>
              <a:ext uri="{FF2B5EF4-FFF2-40B4-BE49-F238E27FC236}">
                <a16:creationId xmlns:a16="http://schemas.microsoft.com/office/drawing/2014/main" id="{23D2BE49-CB70-4573-A6C4-05F308DA9A59}"/>
              </a:ext>
            </a:extLst>
          </p:cNvPr>
          <p:cNvSpPr>
            <a:spLocks noGrp="1"/>
          </p:cNvSpPr>
          <p:nvPr>
            <p:ph type="body" sz="quarter" idx="11"/>
          </p:nvPr>
        </p:nvSpPr>
        <p:spPr>
          <a:xfrm>
            <a:off x="571641" y="1514038"/>
            <a:ext cx="8419959" cy="3953702"/>
          </a:xfrm>
        </p:spPr>
        <p:txBody>
          <a:bodyPr/>
          <a:lstStyle/>
          <a:p>
            <a:pPr>
              <a:defRPr/>
            </a:pPr>
            <a:r>
              <a:rPr lang="en-US" b="1" i="1" dirty="0"/>
              <a:t>MoneyGuard Market Advantage</a:t>
            </a:r>
            <a:r>
              <a:rPr lang="en-US" dirty="0"/>
              <a:t>®</a:t>
            </a:r>
            <a:r>
              <a:rPr lang="en-US" b="1" dirty="0"/>
              <a:t> is a variable life insurance policy issued by The Lincoln National Life Insurance Company, Fort Wayne, IN on Policy Form ICC20-MGV892/20-MGV892 with a Long-Term Care Benefits Rider (LTCBR) on Rider Form ICC20LTCBR-892/LTCBR-892, and a Value Protection Rider on Form ICC20VPR-892/VPR-892. Available in all states except NY. </a:t>
            </a:r>
          </a:p>
          <a:p>
            <a:pPr>
              <a:defRPr/>
            </a:pPr>
            <a:r>
              <a:rPr lang="en-US" b="1" dirty="0"/>
              <a:t>Only appropriately-licensed Registered Representatives can sell variable products.</a:t>
            </a:r>
          </a:p>
          <a:p>
            <a:pPr>
              <a:defRPr/>
            </a:pPr>
            <a:r>
              <a:rPr lang="en-US" b="1" i="1" dirty="0"/>
              <a:t>MoneyGuard Fixed Advantage</a:t>
            </a:r>
            <a:r>
              <a:rPr lang="en-US" dirty="0"/>
              <a:t>®</a:t>
            </a:r>
            <a:r>
              <a:rPr lang="en-US" b="1" dirty="0"/>
              <a:t> is a universal life insurance policy issued by the Lincoln National Life Insurance Company, Fort Wayne, IN, on Policy Form ICC19-MG890/19-MG890 and state variations with the following riders: Value Protection Endorsement (VPE) on form ICC19END-10534/END-10534; Terminal Illness Acceleration of Death Benefit Rider (TIR) on form ICC19TIR-891/TIR-891; Long-Term Care Benefits Rider (LTCBR) on form ICC19LTCBR-890/LTCBR-890; Benefit Transfer Rider (BTR) on form ICC21BTR-894/BTR-894. Available in all states except CA &amp; NY. </a:t>
            </a:r>
          </a:p>
          <a:p>
            <a:pPr>
              <a:defRPr/>
            </a:pPr>
            <a:r>
              <a:rPr lang="en-US" b="1" dirty="0"/>
              <a:t>Lincoln </a:t>
            </a:r>
            <a:r>
              <a:rPr lang="en-US" b="1" i="1" dirty="0"/>
              <a:t>MoneyGuard</a:t>
            </a:r>
            <a:r>
              <a:rPr lang="en-US" b="1" dirty="0"/>
              <a:t>® II is a universal life insurance policy issued by The Lincoln National Life Insurance Company, Fort Wayne, IN, on Policy Form LN880/ICC13LN880 with the following riders: Value Protection Rider (VPR) on form LR880 and state variations/ICC15LR880 Rev; Long-Term Care Acceleration of Benefits Rider (LABR) on form LR881/ICC13LR881; optional Long-Term Care Extension of Benefits Rider (LEBR) on form LR882/ICC13LR882. Only available in CA. </a:t>
            </a:r>
          </a:p>
          <a:p>
            <a:pPr>
              <a:defRPr/>
            </a:pPr>
            <a:r>
              <a:rPr lang="en-US" dirty="0"/>
              <a:t>The insurance policy and riders have limitations, exclusions and reductions; and are subject to medical underwriting. Long-term care benefit riders may not cover all costs associated with long-term care costs incurred by the insured during the coverage period. All contract provisions, including limitations and exclusions, should be carefully reviewed by the owner. A version of Lincoln Concierge Care Coordination is guaranteed for Lincoln </a:t>
            </a:r>
            <a:r>
              <a:rPr lang="en-US" i="1" dirty="0"/>
              <a:t>MoneyGuard</a:t>
            </a:r>
            <a:r>
              <a:rPr lang="en-US" dirty="0"/>
              <a:t>® solutions policyowners. However, the tools, resources and services may change or evolve over time. </a:t>
            </a:r>
          </a:p>
          <a:p>
            <a:pPr>
              <a:defRPr/>
            </a:pPr>
            <a:r>
              <a:rPr lang="en-US" dirty="0"/>
              <a:t>Benefit eligibility If a licensed health care practitioner certifies that you are chronically ill and unable to perform at least two Activities of Daily Living (bathing, continence, dressing, eating, toileting, and transferring) for at least 90 days, and you have met the benefit eligibility conditions identified in your policy, you'll be reimbursed for qualified long-term care expenses — up to the monthly maximum benefit specified in your policy — under a care plan your licensed health care practitioner prescribes. You are also considered chronically ill if you were certified by a licensed health care practitioner as requiring substantial supervision to protect you from threats to health and safety caused by severe cognitive impairment.</a:t>
            </a:r>
          </a:p>
          <a:p>
            <a:pPr>
              <a:defRPr/>
            </a:pPr>
            <a:r>
              <a:rPr lang="en-US" dirty="0"/>
              <a:t>All information within this financial professional guide is current as of the created date of this material. </a:t>
            </a:r>
          </a:p>
          <a:p>
            <a:pPr>
              <a:defRPr/>
            </a:pPr>
            <a:endParaRPr lang="en-US" dirty="0"/>
          </a:p>
        </p:txBody>
      </p:sp>
    </p:spTree>
    <p:extLst>
      <p:ext uri="{BB962C8B-B14F-4D97-AF65-F5344CB8AC3E}">
        <p14:creationId xmlns:p14="http://schemas.microsoft.com/office/powerpoint/2010/main" val="105089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D0A41-5D32-D841-AAE8-D68664EA4587}"/>
              </a:ext>
            </a:extLst>
          </p:cNvPr>
          <p:cNvSpPr>
            <a:spLocks noGrp="1"/>
          </p:cNvSpPr>
          <p:nvPr>
            <p:ph type="body" idx="1"/>
          </p:nvPr>
        </p:nvSpPr>
        <p:spPr/>
        <p:txBody>
          <a:bodyPr/>
          <a:lstStyle/>
          <a:p>
            <a:r>
              <a:rPr lang="en-US" dirty="0"/>
              <a:t>Thank You</a:t>
            </a:r>
          </a:p>
        </p:txBody>
      </p:sp>
      <p:sp>
        <p:nvSpPr>
          <p:cNvPr id="11" name="Text Placeholder 10">
            <a:extLst>
              <a:ext uri="{FF2B5EF4-FFF2-40B4-BE49-F238E27FC236}">
                <a16:creationId xmlns:a16="http://schemas.microsoft.com/office/drawing/2014/main" id="{3E29D805-592D-6745-A7A5-093A80DCAB99}"/>
              </a:ext>
            </a:extLst>
          </p:cNvPr>
          <p:cNvSpPr>
            <a:spLocks noGrp="1"/>
          </p:cNvSpPr>
          <p:nvPr>
            <p:ph type="body" sz="quarter" idx="11"/>
          </p:nvPr>
        </p:nvSpPr>
        <p:spPr/>
        <p:txBody>
          <a:bodyPr/>
          <a:lstStyle/>
          <a:p>
            <a:endParaRPr lang="en-US" dirty="0"/>
          </a:p>
        </p:txBody>
      </p:sp>
      <p:sp>
        <p:nvSpPr>
          <p:cNvPr id="12" name="Text Placeholder 11">
            <a:extLst>
              <a:ext uri="{FF2B5EF4-FFF2-40B4-BE49-F238E27FC236}">
                <a16:creationId xmlns:a16="http://schemas.microsoft.com/office/drawing/2014/main" id="{18D05ED9-EC79-D047-946B-D946F2057B40}"/>
              </a:ext>
            </a:extLst>
          </p:cNvPr>
          <p:cNvSpPr>
            <a:spLocks noGrp="1"/>
          </p:cNvSpPr>
          <p:nvPr>
            <p:ph type="body" sz="quarter" idx="12"/>
          </p:nvPr>
        </p:nvSpPr>
        <p:spPr/>
        <p:txBody>
          <a:bodyPr/>
          <a:lstStyle/>
          <a:p>
            <a:endParaRPr lang="en-US" dirty="0"/>
          </a:p>
        </p:txBody>
      </p:sp>
      <p:sp>
        <p:nvSpPr>
          <p:cNvPr id="13" name="Text Placeholder 12">
            <a:extLst>
              <a:ext uri="{FF2B5EF4-FFF2-40B4-BE49-F238E27FC236}">
                <a16:creationId xmlns:a16="http://schemas.microsoft.com/office/drawing/2014/main" id="{F01E0179-B4E3-7140-8F2F-8DD382D37ADE}"/>
              </a:ext>
            </a:extLst>
          </p:cNvPr>
          <p:cNvSpPr>
            <a:spLocks noGrp="1"/>
          </p:cNvSpPr>
          <p:nvPr>
            <p:ph type="body" sz="quarter" idx="13"/>
          </p:nvPr>
        </p:nvSpPr>
        <p:spPr/>
        <p:txBody>
          <a:bodyPr/>
          <a:lstStyle/>
          <a:p>
            <a:endParaRPr lang="en-US" dirty="0"/>
          </a:p>
        </p:txBody>
      </p:sp>
      <p:sp>
        <p:nvSpPr>
          <p:cNvPr id="14" name="Text Placeholder 13">
            <a:extLst>
              <a:ext uri="{FF2B5EF4-FFF2-40B4-BE49-F238E27FC236}">
                <a16:creationId xmlns:a16="http://schemas.microsoft.com/office/drawing/2014/main" id="{C008B956-C9AE-754D-950A-D4CB8D887105}"/>
              </a:ext>
            </a:extLst>
          </p:cNvPr>
          <p:cNvSpPr>
            <a:spLocks noGrp="1"/>
          </p:cNvSpPr>
          <p:nvPr>
            <p:ph type="body" sz="quarter" idx="14"/>
          </p:nvPr>
        </p:nvSpPr>
        <p:spPr/>
        <p:txBody>
          <a:bodyPr/>
          <a:lstStyle/>
          <a:p>
            <a:endParaRPr lang="en-US" dirty="0"/>
          </a:p>
        </p:txBody>
      </p:sp>
      <p:sp>
        <p:nvSpPr>
          <p:cNvPr id="15" name="Text Placeholder 14">
            <a:extLst>
              <a:ext uri="{FF2B5EF4-FFF2-40B4-BE49-F238E27FC236}">
                <a16:creationId xmlns:a16="http://schemas.microsoft.com/office/drawing/2014/main" id="{E7553128-85CD-714E-81CD-7A23ADCD0312}"/>
              </a:ext>
            </a:extLst>
          </p:cNvPr>
          <p:cNvSpPr>
            <a:spLocks noGrp="1"/>
          </p:cNvSpPr>
          <p:nvPr>
            <p:ph type="body" sz="quarter" idx="15"/>
          </p:nvPr>
        </p:nvSpPr>
        <p:spPr/>
        <p:txBody>
          <a:bodyPr/>
          <a:lstStyle/>
          <a:p>
            <a:endParaRPr lang="en-US" dirty="0"/>
          </a:p>
        </p:txBody>
      </p:sp>
      <p:sp>
        <p:nvSpPr>
          <p:cNvPr id="16" name="Text Placeholder 15">
            <a:extLst>
              <a:ext uri="{FF2B5EF4-FFF2-40B4-BE49-F238E27FC236}">
                <a16:creationId xmlns:a16="http://schemas.microsoft.com/office/drawing/2014/main" id="{37FBAE09-2AED-8E4D-9723-A0CC27D587E6}"/>
              </a:ext>
            </a:extLst>
          </p:cNvPr>
          <p:cNvSpPr>
            <a:spLocks noGrp="1"/>
          </p:cNvSpPr>
          <p:nvPr>
            <p:ph type="body" sz="quarter" idx="16"/>
          </p:nvPr>
        </p:nvSpPr>
        <p:spPr/>
        <p:txBody>
          <a:bodyPr/>
          <a:lstStyle/>
          <a:p>
            <a:endParaRPr lang="en-US" dirty="0"/>
          </a:p>
        </p:txBody>
      </p:sp>
      <p:sp>
        <p:nvSpPr>
          <p:cNvPr id="17" name="Text Placeholder 16">
            <a:extLst>
              <a:ext uri="{FF2B5EF4-FFF2-40B4-BE49-F238E27FC236}">
                <a16:creationId xmlns:a16="http://schemas.microsoft.com/office/drawing/2014/main" id="{C39BFC96-CEF1-6148-B16D-E01C46C7E8E3}"/>
              </a:ext>
            </a:extLst>
          </p:cNvPr>
          <p:cNvSpPr>
            <a:spLocks noGrp="1"/>
          </p:cNvSpPr>
          <p:nvPr>
            <p:ph type="body" sz="quarter" idx="17"/>
          </p:nvPr>
        </p:nvSpPr>
        <p:spPr/>
        <p:txBody>
          <a:bodyPr/>
          <a:lstStyle/>
          <a:p>
            <a:endParaRPr lang="en-US" dirty="0"/>
          </a:p>
        </p:txBody>
      </p:sp>
      <p:sp>
        <p:nvSpPr>
          <p:cNvPr id="18" name="Text Placeholder 17">
            <a:extLst>
              <a:ext uri="{FF2B5EF4-FFF2-40B4-BE49-F238E27FC236}">
                <a16:creationId xmlns:a16="http://schemas.microsoft.com/office/drawing/2014/main" id="{E16C8FBD-9647-BB47-9707-C3E1D5BBB577}"/>
              </a:ext>
            </a:extLst>
          </p:cNvPr>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3468653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9AD461-2663-474B-9107-37AAF4E99704}"/>
              </a:ext>
            </a:extLst>
          </p:cNvPr>
          <p:cNvSpPr>
            <a:spLocks noGrp="1"/>
          </p:cNvSpPr>
          <p:nvPr>
            <p:ph type="title"/>
          </p:nvPr>
        </p:nvSpPr>
        <p:spPr/>
        <p:txBody>
          <a:bodyPr/>
          <a:lstStyle/>
          <a:p>
            <a:r>
              <a:rPr lang="en-US" dirty="0"/>
              <a:t>Agenda</a:t>
            </a:r>
          </a:p>
        </p:txBody>
      </p:sp>
      <p:sp>
        <p:nvSpPr>
          <p:cNvPr id="7" name="Text Placeholder 13">
            <a:extLst>
              <a:ext uri="{FF2B5EF4-FFF2-40B4-BE49-F238E27FC236}">
                <a16:creationId xmlns:a16="http://schemas.microsoft.com/office/drawing/2014/main" id="{DF7489FE-DDDF-DF49-8CDD-C82C7DB39FE6}"/>
              </a:ext>
            </a:extLst>
          </p:cNvPr>
          <p:cNvSpPr txBox="1">
            <a:spLocks/>
          </p:cNvSpPr>
          <p:nvPr/>
        </p:nvSpPr>
        <p:spPr>
          <a:xfrm>
            <a:off x="3149867" y="2162476"/>
            <a:ext cx="2433637" cy="2151063"/>
          </a:xfrm>
          <a:prstGeom prst="rect">
            <a:avLst/>
          </a:prstGeom>
          <a:solidFill>
            <a:schemeClr val="accent3"/>
          </a:solidFill>
          <a:ln>
            <a:noFill/>
          </a:ln>
        </p:spPr>
        <p:txBody>
          <a:bodyPr anchor="ctr"/>
          <a:lst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ct val="0"/>
              </a:spcAft>
              <a:buNone/>
            </a:pPr>
            <a:r>
              <a:rPr lang="en-US" altLang="en-US" sz="1800" b="1" dirty="0">
                <a:solidFill>
                  <a:schemeClr val="bg1"/>
                </a:solidFill>
              </a:rPr>
              <a:t>WHY</a:t>
            </a:r>
            <a:r>
              <a:rPr lang="en-US" altLang="en-US" sz="1800" dirty="0">
                <a:solidFill>
                  <a:schemeClr val="bg1"/>
                </a:solidFill>
              </a:rPr>
              <a:t> Lincoln </a:t>
            </a:r>
            <a:r>
              <a:rPr lang="en-US" altLang="en-US" sz="1800" i="1" dirty="0">
                <a:solidFill>
                  <a:schemeClr val="bg1"/>
                </a:solidFill>
              </a:rPr>
              <a:t>MoneyGuard® </a:t>
            </a:r>
            <a:r>
              <a:rPr lang="en-US" altLang="en-US" sz="1800" dirty="0">
                <a:solidFill>
                  <a:schemeClr val="bg1"/>
                </a:solidFill>
              </a:rPr>
              <a:t>solutions</a:t>
            </a:r>
          </a:p>
        </p:txBody>
      </p:sp>
      <p:sp>
        <p:nvSpPr>
          <p:cNvPr id="10" name="Text Placeholder 13">
            <a:extLst>
              <a:ext uri="{FF2B5EF4-FFF2-40B4-BE49-F238E27FC236}">
                <a16:creationId xmlns:a16="http://schemas.microsoft.com/office/drawing/2014/main" id="{0C6FF6CF-E6C0-9741-9704-D5D8AF94EAFA}"/>
              </a:ext>
            </a:extLst>
          </p:cNvPr>
          <p:cNvSpPr txBox="1">
            <a:spLocks/>
          </p:cNvSpPr>
          <p:nvPr/>
        </p:nvSpPr>
        <p:spPr bwMode="auto">
          <a:xfrm>
            <a:off x="5790514" y="2162476"/>
            <a:ext cx="2433637" cy="2151063"/>
          </a:xfrm>
          <a:prstGeom prst="rect">
            <a:avLst/>
          </a:prstGeom>
          <a:solidFill>
            <a:schemeClr val="accent1"/>
          </a:solidFill>
          <a:ln>
            <a:noFill/>
          </a:ln>
        </p:spPr>
        <p:txBody>
          <a:bodyPr vert="horz" wrap="square" lIns="0" tIns="0" rIns="0" bIns="0" numCol="1" anchor="ctr" anchorCtr="0" compatLnSpc="1">
            <a:prstTxWarp prst="textNoShape">
              <a:avLst/>
            </a:prstTxWarp>
          </a:bodyPr>
          <a:lstStyle>
            <a:lvl1pPr marL="0" indent="0" algn="ctr" rtl="0" fontAlgn="base">
              <a:spcBef>
                <a:spcPct val="0"/>
              </a:spcBef>
              <a:spcAft>
                <a:spcPts val="0"/>
              </a:spcAft>
              <a:buClr>
                <a:schemeClr val="accent1"/>
              </a:buClr>
              <a:buFont typeface="Wingdings" pitchFamily="2" charset="2"/>
              <a:buNone/>
              <a:defRPr sz="1000" b="0" kern="400">
                <a:solidFill>
                  <a:schemeClr val="tx1"/>
                </a:solidFill>
                <a:latin typeface="+mn-lt"/>
                <a:ea typeface="+mn-ea"/>
                <a:cs typeface="Arial" panose="020B0604020202020204" pitchFamily="34" charset="0"/>
              </a:defRPr>
            </a:lvl1pPr>
            <a:lvl2pPr marL="365125" indent="-182563" algn="l" rtl="0" fontAlgn="base">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fontAlgn="base">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fontAlgn="base">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spcAft>
                <a:spcPct val="0"/>
              </a:spcAft>
            </a:pPr>
            <a:r>
              <a:rPr lang="en-US" altLang="en-US" sz="1800" b="1" dirty="0">
                <a:solidFill>
                  <a:schemeClr val="bg1"/>
                </a:solidFill>
              </a:rPr>
              <a:t>WHY</a:t>
            </a:r>
            <a:r>
              <a:rPr lang="en-US" altLang="en-US" sz="1800" dirty="0">
                <a:solidFill>
                  <a:schemeClr val="bg1"/>
                </a:solidFill>
              </a:rPr>
              <a:t> Lincoln</a:t>
            </a:r>
          </a:p>
        </p:txBody>
      </p:sp>
    </p:spTree>
    <p:extLst>
      <p:ext uri="{BB962C8B-B14F-4D97-AF65-F5344CB8AC3E}">
        <p14:creationId xmlns:p14="http://schemas.microsoft.com/office/powerpoint/2010/main" val="1287973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21926F-9EF8-6E4F-872B-80672BAAA49E}"/>
              </a:ext>
            </a:extLst>
          </p:cNvPr>
          <p:cNvSpPr>
            <a:spLocks noGrp="1"/>
          </p:cNvSpPr>
          <p:nvPr>
            <p:ph type="body" idx="1"/>
          </p:nvPr>
        </p:nvSpPr>
        <p:spPr/>
        <p:txBody>
          <a:bodyPr/>
          <a:lstStyle/>
          <a:p>
            <a:r>
              <a:rPr lang="en-US" dirty="0"/>
              <a:t>WHY plan for LTC expenses</a:t>
            </a:r>
          </a:p>
        </p:txBody>
      </p:sp>
    </p:spTree>
    <p:extLst>
      <p:ext uri="{BB962C8B-B14F-4D97-AF65-F5344CB8AC3E}">
        <p14:creationId xmlns:p14="http://schemas.microsoft.com/office/powerpoint/2010/main" val="2327023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A0A72-1B0C-C24D-B117-E399A8CDA19B}"/>
              </a:ext>
            </a:extLst>
          </p:cNvPr>
          <p:cNvSpPr>
            <a:spLocks noGrp="1"/>
          </p:cNvSpPr>
          <p:nvPr>
            <p:ph type="title"/>
          </p:nvPr>
        </p:nvSpPr>
        <p:spPr/>
        <p:txBody>
          <a:bodyPr/>
          <a:lstStyle/>
          <a:p>
            <a:r>
              <a:rPr lang="en-US" dirty="0"/>
              <a:t>What is long-term care?</a:t>
            </a:r>
          </a:p>
        </p:txBody>
      </p:sp>
      <p:sp>
        <p:nvSpPr>
          <p:cNvPr id="6" name="TextBox 4">
            <a:extLst>
              <a:ext uri="{FF2B5EF4-FFF2-40B4-BE49-F238E27FC236}">
                <a16:creationId xmlns:a16="http://schemas.microsoft.com/office/drawing/2014/main" id="{14075DF8-4B61-B448-843B-BA2B0430CD0E}"/>
              </a:ext>
            </a:extLst>
          </p:cNvPr>
          <p:cNvSpPr txBox="1">
            <a:spLocks noChangeArrowheads="1"/>
          </p:cNvSpPr>
          <p:nvPr/>
        </p:nvSpPr>
        <p:spPr bwMode="auto">
          <a:xfrm>
            <a:off x="7095784" y="2540643"/>
            <a:ext cx="415480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t>If your clients lose their ability to independently perform at least two Activities of Daily Living for at least 90 days — or require substantial supervision due to a severe cognitive impairment —long-term care protection may help them cover the costs.</a:t>
            </a:r>
          </a:p>
        </p:txBody>
      </p:sp>
      <p:grpSp>
        <p:nvGrpSpPr>
          <p:cNvPr id="11" name="Group 10">
            <a:extLst>
              <a:ext uri="{FF2B5EF4-FFF2-40B4-BE49-F238E27FC236}">
                <a16:creationId xmlns:a16="http://schemas.microsoft.com/office/drawing/2014/main" id="{AA04272C-EABF-DC22-A624-7F5193812499}"/>
              </a:ext>
            </a:extLst>
          </p:cNvPr>
          <p:cNvGrpSpPr/>
          <p:nvPr/>
        </p:nvGrpSpPr>
        <p:grpSpPr>
          <a:xfrm>
            <a:off x="947928" y="2133600"/>
            <a:ext cx="5143500" cy="2895600"/>
            <a:chOff x="609600" y="2133600"/>
            <a:chExt cx="5143500" cy="2895600"/>
          </a:xfrm>
        </p:grpSpPr>
        <p:sp>
          <p:nvSpPr>
            <p:cNvPr id="12" name="Rectangle 11">
              <a:extLst>
                <a:ext uri="{FF2B5EF4-FFF2-40B4-BE49-F238E27FC236}">
                  <a16:creationId xmlns:a16="http://schemas.microsoft.com/office/drawing/2014/main" id="{DEB78F45-070D-2413-BB6A-F2C6FA60BC24}"/>
                </a:ext>
              </a:extLst>
            </p:cNvPr>
            <p:cNvSpPr/>
            <p:nvPr/>
          </p:nvSpPr>
          <p:spPr>
            <a:xfrm>
              <a:off x="609600" y="2133600"/>
              <a:ext cx="5143500" cy="2895600"/>
            </a:xfrm>
            <a:prstGeom prst="rect">
              <a:avLst/>
            </a:prstGeom>
            <a:solidFill>
              <a:schemeClr val="bg1">
                <a:lumMod val="95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285C8E45-0A4C-46E4-E21F-F2F32F1F426E}"/>
                </a:ext>
              </a:extLst>
            </p:cNvPr>
            <p:cNvSpPr/>
            <p:nvPr/>
          </p:nvSpPr>
          <p:spPr>
            <a:xfrm>
              <a:off x="609600" y="2133600"/>
              <a:ext cx="5143500" cy="1223963"/>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4">
              <a:extLst>
                <a:ext uri="{FF2B5EF4-FFF2-40B4-BE49-F238E27FC236}">
                  <a16:creationId xmlns:a16="http://schemas.microsoft.com/office/drawing/2014/main" id="{BBB8BD23-0D0D-0FA2-B3E3-584B1C68A3E4}"/>
                </a:ext>
              </a:extLst>
            </p:cNvPr>
            <p:cNvSpPr>
              <a:spLocks noChangeArrowheads="1"/>
            </p:cNvSpPr>
            <p:nvPr/>
          </p:nvSpPr>
          <p:spPr bwMode="auto">
            <a:xfrm>
              <a:off x="800100" y="2367330"/>
              <a:ext cx="48300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2000" dirty="0">
                  <a:solidFill>
                    <a:schemeClr val="bg1"/>
                  </a:solidFill>
                  <a:latin typeface="Georgia" panose="02040502050405020303" pitchFamily="18" charset="0"/>
                </a:rPr>
                <a:t>It’s the need for assistance or supervision with the Activities of Daily Living (ADL):</a:t>
              </a:r>
            </a:p>
          </p:txBody>
        </p:sp>
        <p:sp>
          <p:nvSpPr>
            <p:cNvPr id="15" name="Rectangle 10">
              <a:extLst>
                <a:ext uri="{FF2B5EF4-FFF2-40B4-BE49-F238E27FC236}">
                  <a16:creationId xmlns:a16="http://schemas.microsoft.com/office/drawing/2014/main" id="{E8FE58B0-CD0A-B781-8ADD-134CDE418643}"/>
                </a:ext>
              </a:extLst>
            </p:cNvPr>
            <p:cNvSpPr>
              <a:spLocks noChangeArrowheads="1"/>
            </p:cNvSpPr>
            <p:nvPr/>
          </p:nvSpPr>
          <p:spPr bwMode="auto">
            <a:xfrm>
              <a:off x="775018" y="3540379"/>
              <a:ext cx="1175065" cy="88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194310" indent="-194310">
                <a:lnSpc>
                  <a:spcPct val="150000"/>
                </a:lnSpc>
                <a:buClr>
                  <a:schemeClr val="accent1"/>
                </a:buClr>
                <a:buFont typeface="Wingdings" pitchFamily="2" charset="2"/>
                <a:buChar char="§"/>
              </a:pPr>
              <a:r>
                <a:rPr lang="en-US" altLang="en-US" dirty="0"/>
                <a:t>Eating</a:t>
              </a:r>
            </a:p>
            <a:p>
              <a:pPr marL="194310" indent="-194310">
                <a:lnSpc>
                  <a:spcPct val="150000"/>
                </a:lnSpc>
                <a:buClr>
                  <a:schemeClr val="accent1"/>
                </a:buClr>
                <a:buFont typeface="Wingdings" pitchFamily="2" charset="2"/>
                <a:buChar char="§"/>
              </a:pPr>
              <a:r>
                <a:rPr lang="en-US" altLang="en-US" dirty="0"/>
                <a:t>Toileting</a:t>
              </a:r>
            </a:p>
          </p:txBody>
        </p:sp>
        <p:sp>
          <p:nvSpPr>
            <p:cNvPr id="16" name="Rectangle 3">
              <a:extLst>
                <a:ext uri="{FF2B5EF4-FFF2-40B4-BE49-F238E27FC236}">
                  <a16:creationId xmlns:a16="http://schemas.microsoft.com/office/drawing/2014/main" id="{DE0E5831-1D6E-E4B1-F09F-6698E88E9A76}"/>
                </a:ext>
              </a:extLst>
            </p:cNvPr>
            <p:cNvSpPr>
              <a:spLocks noChangeArrowheads="1"/>
            </p:cNvSpPr>
            <p:nvPr/>
          </p:nvSpPr>
          <p:spPr bwMode="auto">
            <a:xfrm>
              <a:off x="4060571" y="3540379"/>
              <a:ext cx="1487297" cy="88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194310" indent="-194310">
                <a:lnSpc>
                  <a:spcPct val="150000"/>
                </a:lnSpc>
                <a:buClr>
                  <a:schemeClr val="accent1"/>
                </a:buClr>
                <a:buFont typeface="Wingdings" pitchFamily="2" charset="2"/>
                <a:buChar char="§"/>
              </a:pPr>
              <a:r>
                <a:rPr lang="en-US" altLang="en-US" dirty="0"/>
                <a:t>Dressing</a:t>
              </a:r>
            </a:p>
            <a:p>
              <a:pPr marL="194310" indent="-194310">
                <a:lnSpc>
                  <a:spcPct val="150000"/>
                </a:lnSpc>
                <a:buClr>
                  <a:schemeClr val="accent1"/>
                </a:buClr>
                <a:buFont typeface="Wingdings" pitchFamily="2" charset="2"/>
                <a:buChar char="§"/>
              </a:pPr>
              <a:r>
                <a:rPr lang="en-US" altLang="en-US" dirty="0"/>
                <a:t>Continence</a:t>
              </a:r>
            </a:p>
          </p:txBody>
        </p:sp>
        <p:sp>
          <p:nvSpPr>
            <p:cNvPr id="17" name="TextBox 16">
              <a:extLst>
                <a:ext uri="{FF2B5EF4-FFF2-40B4-BE49-F238E27FC236}">
                  <a16:creationId xmlns:a16="http://schemas.microsoft.com/office/drawing/2014/main" id="{BB2A6EDE-F765-404C-A4C8-31A02D1823EF}"/>
                </a:ext>
              </a:extLst>
            </p:cNvPr>
            <p:cNvSpPr txBox="1"/>
            <p:nvPr/>
          </p:nvSpPr>
          <p:spPr>
            <a:xfrm>
              <a:off x="2257805" y="3540379"/>
              <a:ext cx="1495044" cy="880369"/>
            </a:xfrm>
            <a:prstGeom prst="rect">
              <a:avLst/>
            </a:prstGeom>
            <a:noFill/>
          </p:spPr>
          <p:txBody>
            <a:bodyPr wrap="square">
              <a:spAutoFit/>
            </a:bodyPr>
            <a:lstStyle/>
            <a:p>
              <a:pPr marL="194310" indent="-194310">
                <a:lnSpc>
                  <a:spcPct val="150000"/>
                </a:lnSpc>
                <a:buClr>
                  <a:schemeClr val="accent1"/>
                </a:buClr>
                <a:buFont typeface="Wingdings" pitchFamily="2" charset="2"/>
                <a:buChar char="§"/>
              </a:pPr>
              <a:r>
                <a:rPr lang="en-US" altLang="en-US" dirty="0"/>
                <a:t>Bathing</a:t>
              </a:r>
            </a:p>
            <a:p>
              <a:pPr marL="194310" indent="-194310">
                <a:lnSpc>
                  <a:spcPct val="150000"/>
                </a:lnSpc>
                <a:buClr>
                  <a:schemeClr val="accent1"/>
                </a:buClr>
                <a:buFont typeface="Wingdings" pitchFamily="2" charset="2"/>
                <a:buChar char="§"/>
              </a:pPr>
              <a:r>
                <a:rPr lang="en-US" altLang="en-US" dirty="0"/>
                <a:t>Transferring</a:t>
              </a:r>
            </a:p>
          </p:txBody>
        </p:sp>
      </p:grpSp>
      <p:cxnSp>
        <p:nvCxnSpPr>
          <p:cNvPr id="18" name="Straight Connector 17">
            <a:extLst>
              <a:ext uri="{FF2B5EF4-FFF2-40B4-BE49-F238E27FC236}">
                <a16:creationId xmlns:a16="http://schemas.microsoft.com/office/drawing/2014/main" id="{F82B2FCB-08CF-C9D8-29DE-481E19AF1553}"/>
              </a:ext>
            </a:extLst>
          </p:cNvPr>
          <p:cNvCxnSpPr>
            <a:cxnSpLocks/>
          </p:cNvCxnSpPr>
          <p:nvPr/>
        </p:nvCxnSpPr>
        <p:spPr>
          <a:xfrm>
            <a:off x="6967728" y="2642616"/>
            <a:ext cx="0" cy="178870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284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A0A72-1B0C-C24D-B117-E399A8CDA19B}"/>
              </a:ext>
            </a:extLst>
          </p:cNvPr>
          <p:cNvSpPr>
            <a:spLocks noGrp="1"/>
          </p:cNvSpPr>
          <p:nvPr>
            <p:ph type="title"/>
          </p:nvPr>
        </p:nvSpPr>
        <p:spPr/>
        <p:txBody>
          <a:bodyPr/>
          <a:lstStyle/>
          <a:p>
            <a:r>
              <a:rPr lang="en-US" dirty="0"/>
              <a:t>Planning for the cost of care</a:t>
            </a:r>
          </a:p>
        </p:txBody>
      </p:sp>
      <p:sp>
        <p:nvSpPr>
          <p:cNvPr id="10" name="Rectangle 9">
            <a:extLst>
              <a:ext uri="{FF2B5EF4-FFF2-40B4-BE49-F238E27FC236}">
                <a16:creationId xmlns:a16="http://schemas.microsoft.com/office/drawing/2014/main" id="{2DF62854-B6A0-5A45-B492-177A8ED85D40}"/>
              </a:ext>
            </a:extLst>
          </p:cNvPr>
          <p:cNvSpPr/>
          <p:nvPr/>
        </p:nvSpPr>
        <p:spPr>
          <a:xfrm>
            <a:off x="609600" y="1997075"/>
            <a:ext cx="4141787" cy="3470275"/>
          </a:xfrm>
          <a:prstGeom prst="rect">
            <a:avLst/>
          </a:prstGeom>
          <a:solidFill>
            <a:schemeClr val="bg1">
              <a:lumMod val="95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5">
            <a:extLst>
              <a:ext uri="{FF2B5EF4-FFF2-40B4-BE49-F238E27FC236}">
                <a16:creationId xmlns:a16="http://schemas.microsoft.com/office/drawing/2014/main" id="{90C64B31-A71E-1B42-A002-F0F5AF7F5613}"/>
              </a:ext>
            </a:extLst>
          </p:cNvPr>
          <p:cNvSpPr>
            <a:spLocks noChangeArrowheads="1"/>
          </p:cNvSpPr>
          <p:nvPr/>
        </p:nvSpPr>
        <p:spPr bwMode="auto">
          <a:xfrm>
            <a:off x="533400" y="5999174"/>
            <a:ext cx="929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baseline="30000" dirty="0"/>
              <a:t>1</a:t>
            </a:r>
            <a:r>
              <a:rPr lang="en-US" altLang="en-US" sz="1000" dirty="0"/>
              <a:t>LTCG, “2021 Lincoln Financial Cost of Care Survey,” March 2022, www.whatcarecosts.com/lincoln. For a printed copy, call 877-ASK-LINCOLN. </a:t>
            </a:r>
          </a:p>
        </p:txBody>
      </p:sp>
      <p:pic>
        <p:nvPicPr>
          <p:cNvPr id="14" name="Picture 2">
            <a:extLst>
              <a:ext uri="{FF2B5EF4-FFF2-40B4-BE49-F238E27FC236}">
                <a16:creationId xmlns:a16="http://schemas.microsoft.com/office/drawing/2014/main" id="{7FE45222-BCDF-C743-9BCF-421061237D9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t="3125"/>
          <a:stretch>
            <a:fillRect/>
          </a:stretch>
        </p:blipFill>
        <p:spPr bwMode="auto">
          <a:xfrm>
            <a:off x="5524500" y="1503363"/>
            <a:ext cx="61722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7">
            <a:extLst>
              <a:ext uri="{FF2B5EF4-FFF2-40B4-BE49-F238E27FC236}">
                <a16:creationId xmlns:a16="http://schemas.microsoft.com/office/drawing/2014/main" id="{B46B0A3A-E82D-E640-909A-BE2CCEF1ED5F}"/>
              </a:ext>
            </a:extLst>
          </p:cNvPr>
          <p:cNvSpPr>
            <a:spLocks noChangeArrowheads="1"/>
          </p:cNvSpPr>
          <p:nvPr/>
        </p:nvSpPr>
        <p:spPr bwMode="auto">
          <a:xfrm>
            <a:off x="877887" y="2230438"/>
            <a:ext cx="36449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dirty="0">
                <a:solidFill>
                  <a:srgbClr val="000000"/>
                </a:solidFill>
                <a:cs typeface="Calibri" panose="020F0502020204030204" pitchFamily="34" charset="0"/>
              </a:rPr>
              <a:t>National average annual care costs</a:t>
            </a:r>
            <a:r>
              <a:rPr lang="en-US" altLang="en-US" sz="1600" b="1" baseline="30000" dirty="0">
                <a:solidFill>
                  <a:srgbClr val="000000"/>
                </a:solidFill>
                <a:cs typeface="Calibri" panose="020F0502020204030204" pitchFamily="34" charset="0"/>
              </a:rPr>
              <a:t>1</a:t>
            </a:r>
          </a:p>
          <a:p>
            <a:endParaRPr lang="en-US" altLang="en-US" b="1" dirty="0">
              <a:solidFill>
                <a:srgbClr val="1772AF"/>
              </a:solidFill>
              <a:latin typeface="RobotoCondensed-Bold" pitchFamily="2" charset="0"/>
            </a:endParaRPr>
          </a:p>
          <a:p>
            <a:r>
              <a:rPr lang="en-US" altLang="en-US" sz="2000" b="1" dirty="0">
                <a:solidFill>
                  <a:srgbClr val="00747B"/>
                </a:solidFill>
                <a:cs typeface="Calibri" panose="020F0502020204030204" pitchFamily="34" charset="0"/>
              </a:rPr>
              <a:t>$115,106</a:t>
            </a:r>
          </a:p>
          <a:p>
            <a:r>
              <a:rPr lang="en-US" altLang="en-US" sz="1600" dirty="0">
                <a:solidFill>
                  <a:srgbClr val="000000"/>
                </a:solidFill>
                <a:cs typeface="Calibri" panose="020F0502020204030204" pitchFamily="34" charset="0"/>
              </a:rPr>
              <a:t>Skilled nursing facility (private room)</a:t>
            </a:r>
          </a:p>
          <a:p>
            <a:endParaRPr lang="en-US" altLang="en-US" sz="1600" dirty="0">
              <a:solidFill>
                <a:srgbClr val="00747B"/>
              </a:solidFill>
              <a:cs typeface="Calibri" panose="020F0502020204030204" pitchFamily="34" charset="0"/>
            </a:endParaRPr>
          </a:p>
          <a:p>
            <a:r>
              <a:rPr lang="en-US" altLang="en-US" sz="2000" b="1" dirty="0">
                <a:solidFill>
                  <a:srgbClr val="00747B"/>
                </a:solidFill>
                <a:cs typeface="Calibri" panose="020F0502020204030204" pitchFamily="34" charset="0"/>
              </a:rPr>
              <a:t>$57,916</a:t>
            </a:r>
          </a:p>
          <a:p>
            <a:r>
              <a:rPr lang="en-US" altLang="en-US" sz="1600" dirty="0">
                <a:solidFill>
                  <a:srgbClr val="000000"/>
                </a:solidFill>
                <a:cs typeface="Calibri" panose="020F0502020204030204" pitchFamily="34" charset="0"/>
              </a:rPr>
              <a:t>Assisted living facility (one-bedroom)</a:t>
            </a:r>
          </a:p>
          <a:p>
            <a:endParaRPr lang="en-US" altLang="en-US" sz="1600" dirty="0">
              <a:solidFill>
                <a:srgbClr val="000000"/>
              </a:solidFill>
              <a:cs typeface="Calibri" panose="020F0502020204030204" pitchFamily="34" charset="0"/>
            </a:endParaRPr>
          </a:p>
          <a:p>
            <a:r>
              <a:rPr lang="en-US" altLang="en-US" sz="2000" b="1" dirty="0">
                <a:solidFill>
                  <a:srgbClr val="00747B"/>
                </a:solidFill>
                <a:cs typeface="Calibri" panose="020F0502020204030204" pitchFamily="34" charset="0"/>
              </a:rPr>
              <a:t>$84,458</a:t>
            </a:r>
          </a:p>
          <a:p>
            <a:r>
              <a:rPr lang="en-US" altLang="en-US" sz="1600" dirty="0">
                <a:solidFill>
                  <a:srgbClr val="000000"/>
                </a:solidFill>
                <a:cs typeface="Calibri" panose="020F0502020204030204" pitchFamily="34" charset="0"/>
              </a:rPr>
              <a:t>Home health care agency (60 hours per week at $27.07 per hour)</a:t>
            </a:r>
            <a:endParaRPr lang="en-US" altLang="en-US" sz="1600" dirty="0">
              <a:cs typeface="Calibri" panose="020F0502020204030204" pitchFamily="34" charset="0"/>
            </a:endParaRPr>
          </a:p>
        </p:txBody>
      </p:sp>
      <p:sp>
        <p:nvSpPr>
          <p:cNvPr id="16" name="Rectangle 1">
            <a:extLst>
              <a:ext uri="{FF2B5EF4-FFF2-40B4-BE49-F238E27FC236}">
                <a16:creationId xmlns:a16="http://schemas.microsoft.com/office/drawing/2014/main" id="{D3BF0287-2116-6A4D-AED6-A81704EDFC7A}"/>
              </a:ext>
            </a:extLst>
          </p:cNvPr>
          <p:cNvSpPr>
            <a:spLocks noChangeArrowheads="1"/>
          </p:cNvSpPr>
          <p:nvPr/>
        </p:nvSpPr>
        <p:spPr bwMode="auto">
          <a:xfrm>
            <a:off x="877887" y="1371600"/>
            <a:ext cx="1946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solidFill>
                  <a:srgbClr val="AE1129"/>
                </a:solidFill>
                <a:latin typeface="Georgia" panose="02040502050405020303" pitchFamily="18" charset="0"/>
              </a:rPr>
              <a:t>What it costs</a:t>
            </a:r>
          </a:p>
        </p:txBody>
      </p:sp>
    </p:spTree>
    <p:extLst>
      <p:ext uri="{BB962C8B-B14F-4D97-AF65-F5344CB8AC3E}">
        <p14:creationId xmlns:p14="http://schemas.microsoft.com/office/powerpoint/2010/main" val="131304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A0A72-1B0C-C24D-B117-E399A8CDA19B}"/>
              </a:ext>
            </a:extLst>
          </p:cNvPr>
          <p:cNvSpPr>
            <a:spLocks noGrp="1"/>
          </p:cNvSpPr>
          <p:nvPr>
            <p:ph type="title"/>
          </p:nvPr>
        </p:nvSpPr>
        <p:spPr/>
        <p:txBody>
          <a:bodyPr/>
          <a:lstStyle/>
          <a:p>
            <a:r>
              <a:rPr lang="en-US" dirty="0"/>
              <a:t>Impact of a long-term care event</a:t>
            </a:r>
          </a:p>
        </p:txBody>
      </p:sp>
      <p:sp>
        <p:nvSpPr>
          <p:cNvPr id="9" name="Rectangle 8">
            <a:extLst>
              <a:ext uri="{FF2B5EF4-FFF2-40B4-BE49-F238E27FC236}">
                <a16:creationId xmlns:a16="http://schemas.microsoft.com/office/drawing/2014/main" id="{C7CD141E-BC9E-5F41-8B3E-22509073DDE0}"/>
              </a:ext>
            </a:extLst>
          </p:cNvPr>
          <p:cNvSpPr/>
          <p:nvPr/>
        </p:nvSpPr>
        <p:spPr>
          <a:xfrm>
            <a:off x="7712075" y="1443038"/>
            <a:ext cx="3373438" cy="3236912"/>
          </a:xfrm>
          <a:prstGeom prst="rect">
            <a:avLst/>
          </a:prstGeom>
          <a:solidFill>
            <a:schemeClr val="tx2">
              <a:lumMod val="20000"/>
              <a:lumOff val="80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a:extLst>
              <a:ext uri="{FF2B5EF4-FFF2-40B4-BE49-F238E27FC236}">
                <a16:creationId xmlns:a16="http://schemas.microsoft.com/office/drawing/2014/main" id="{B94523C6-1335-4142-A8C2-56EF7C5D43BF}"/>
              </a:ext>
            </a:extLst>
          </p:cNvPr>
          <p:cNvSpPr/>
          <p:nvPr/>
        </p:nvSpPr>
        <p:spPr>
          <a:xfrm>
            <a:off x="7712703" y="3657600"/>
            <a:ext cx="3373437" cy="116205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7">
            <a:extLst>
              <a:ext uri="{FF2B5EF4-FFF2-40B4-BE49-F238E27FC236}">
                <a16:creationId xmlns:a16="http://schemas.microsoft.com/office/drawing/2014/main" id="{0B3B4CA4-1A87-944D-AC69-F1EEBD5145BF}"/>
              </a:ext>
            </a:extLst>
          </p:cNvPr>
          <p:cNvSpPr>
            <a:spLocks noChangeArrowheads="1"/>
          </p:cNvSpPr>
          <p:nvPr/>
        </p:nvSpPr>
        <p:spPr bwMode="auto">
          <a:xfrm>
            <a:off x="7848600" y="1673225"/>
            <a:ext cx="309721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dirty="0">
                <a:latin typeface="Georgia" panose="02040502050405020303" pitchFamily="18" charset="0"/>
              </a:rPr>
              <a:t>When your clients need long-term care and do not have a dedicated funding solution, it’s estimated their annual portfolio withdrawal rate could jump from</a:t>
            </a:r>
          </a:p>
        </p:txBody>
      </p:sp>
      <p:sp>
        <p:nvSpPr>
          <p:cNvPr id="17" name="TextBox 16">
            <a:extLst>
              <a:ext uri="{FF2B5EF4-FFF2-40B4-BE49-F238E27FC236}">
                <a16:creationId xmlns:a16="http://schemas.microsoft.com/office/drawing/2014/main" id="{8824DAA7-2DD3-1D4C-BEFE-78FBA28FE5F9}"/>
              </a:ext>
            </a:extLst>
          </p:cNvPr>
          <p:cNvSpPr txBox="1"/>
          <p:nvPr/>
        </p:nvSpPr>
        <p:spPr>
          <a:xfrm>
            <a:off x="7745819" y="3892550"/>
            <a:ext cx="3319056" cy="615950"/>
          </a:xfrm>
          <a:prstGeom prst="rect">
            <a:avLst/>
          </a:prstGeom>
          <a:noFill/>
          <a:ln>
            <a:noFill/>
          </a:ln>
        </p:spPr>
        <p:txBody>
          <a:bodyPr wrap="square" lIns="0" tIns="0" rIns="0" bIns="0">
            <a:spAutoFit/>
          </a:bodyPr>
          <a:lstStyle/>
          <a:p>
            <a:pPr algn="ctr">
              <a:defRPr/>
            </a:pPr>
            <a:r>
              <a:rPr lang="en-US" sz="4000" b="1" dirty="0">
                <a:solidFill>
                  <a:schemeClr val="bg1"/>
                </a:solidFill>
                <a:latin typeface="+mj-lt"/>
                <a:cs typeface="Arial" panose="020B0604020202020204" pitchFamily="34" charset="0"/>
              </a:rPr>
              <a:t>5</a:t>
            </a:r>
            <a:r>
              <a:rPr lang="en-US" sz="4000" b="1" baseline="30000" dirty="0">
                <a:solidFill>
                  <a:schemeClr val="bg1"/>
                </a:solidFill>
                <a:latin typeface="+mj-lt"/>
                <a:cs typeface="Arial" panose="020B0604020202020204" pitchFamily="34" charset="0"/>
              </a:rPr>
              <a:t>%</a:t>
            </a:r>
            <a:r>
              <a:rPr lang="en-US" sz="4000" b="1" dirty="0">
                <a:solidFill>
                  <a:schemeClr val="bg1"/>
                </a:solidFill>
                <a:latin typeface="+mj-lt"/>
                <a:cs typeface="Arial" panose="020B0604020202020204" pitchFamily="34" charset="0"/>
              </a:rPr>
              <a:t> to 11</a:t>
            </a:r>
            <a:r>
              <a:rPr lang="en-US" sz="4000" b="1" baseline="30000" dirty="0">
                <a:solidFill>
                  <a:schemeClr val="bg1"/>
                </a:solidFill>
                <a:latin typeface="+mj-lt"/>
                <a:cs typeface="Arial" panose="020B0604020202020204" pitchFamily="34" charset="0"/>
              </a:rPr>
              <a:t>%</a:t>
            </a:r>
            <a:r>
              <a:rPr lang="en-US" sz="2800" b="1" baseline="60000" dirty="0">
                <a:solidFill>
                  <a:schemeClr val="bg1"/>
                </a:solidFill>
                <a:latin typeface="+mj-lt"/>
                <a:cs typeface="Arial" panose="020B0604020202020204" pitchFamily="34" charset="0"/>
              </a:rPr>
              <a:t>2</a:t>
            </a:r>
          </a:p>
        </p:txBody>
      </p:sp>
      <p:sp>
        <p:nvSpPr>
          <p:cNvPr id="18" name="Text Placeholder 2">
            <a:extLst>
              <a:ext uri="{FF2B5EF4-FFF2-40B4-BE49-F238E27FC236}">
                <a16:creationId xmlns:a16="http://schemas.microsoft.com/office/drawing/2014/main" id="{AA0E172C-AA93-F043-B5ED-108DB4116740}"/>
              </a:ext>
            </a:extLst>
          </p:cNvPr>
          <p:cNvSpPr txBox="1">
            <a:spLocks/>
          </p:cNvSpPr>
          <p:nvPr/>
        </p:nvSpPr>
        <p:spPr bwMode="auto">
          <a:xfrm>
            <a:off x="1115613" y="1730375"/>
            <a:ext cx="56388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a:spcAft>
                <a:spcPct val="0"/>
              </a:spcAft>
              <a:buFont typeface="Arial" panose="020B0604020202020204" pitchFamily="34" charset="0"/>
              <a:buNone/>
            </a:pPr>
            <a:r>
              <a:rPr lang="en-US" altLang="en-US" sz="1800" dirty="0">
                <a:latin typeface="Georgia" panose="02040502050405020303" pitchFamily="18" charset="0"/>
              </a:rPr>
              <a:t>The number of Americans providing unpaid </a:t>
            </a:r>
            <a:br>
              <a:rPr lang="en-US" altLang="en-US" sz="1800" dirty="0">
                <a:latin typeface="Georgia" panose="02040502050405020303" pitchFamily="18" charset="0"/>
              </a:rPr>
            </a:br>
            <a:r>
              <a:rPr lang="en-US" altLang="en-US" sz="1800" dirty="0">
                <a:latin typeface="Georgia" panose="02040502050405020303" pitchFamily="18" charset="0"/>
              </a:rPr>
              <a:t>care has increased over the last five years.</a:t>
            </a:r>
            <a:endParaRPr lang="en-US" altLang="en-US" sz="1800" baseline="30000" dirty="0">
              <a:latin typeface="Georgia" panose="02040502050405020303" pitchFamily="18" charset="0"/>
            </a:endParaRPr>
          </a:p>
        </p:txBody>
      </p:sp>
      <p:sp>
        <p:nvSpPr>
          <p:cNvPr id="19" name="TextBox 10">
            <a:extLst>
              <a:ext uri="{FF2B5EF4-FFF2-40B4-BE49-F238E27FC236}">
                <a16:creationId xmlns:a16="http://schemas.microsoft.com/office/drawing/2014/main" id="{94A6F7AC-0000-1B4B-BEEB-846566AFAA3E}"/>
              </a:ext>
            </a:extLst>
          </p:cNvPr>
          <p:cNvSpPr txBox="1">
            <a:spLocks noChangeArrowheads="1"/>
          </p:cNvSpPr>
          <p:nvPr/>
        </p:nvSpPr>
        <p:spPr bwMode="auto">
          <a:xfrm>
            <a:off x="539750" y="5867400"/>
            <a:ext cx="8299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5563" indent="-555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300"/>
              </a:spcAft>
            </a:pPr>
            <a:r>
              <a:rPr lang="en-US" altLang="en-US" sz="1000" baseline="30000" dirty="0">
                <a:cs typeface="Arial" panose="020B0604020202020204" pitchFamily="34" charset="0"/>
              </a:rPr>
              <a:t>1 </a:t>
            </a:r>
            <a:r>
              <a:rPr lang="en-US" altLang="en-US" sz="1000" dirty="0">
                <a:cs typeface="Arial" panose="020B0604020202020204" pitchFamily="34" charset="0"/>
              </a:rPr>
              <a:t>National Alliance for Caregiving and AARP, “</a:t>
            </a:r>
            <a:r>
              <a:rPr lang="en-US" altLang="en-US" sz="1000" dirty="0">
                <a:cs typeface="Arial" panose="020B0604020202020204" pitchFamily="34" charset="0"/>
                <a:hlinkClick r:id="rId3"/>
              </a:rPr>
              <a:t>2020 Report: Caregiving in the U.S</a:t>
            </a:r>
            <a:r>
              <a:rPr lang="en-US" altLang="en-US" sz="1000" dirty="0">
                <a:cs typeface="Arial" panose="020B0604020202020204" pitchFamily="34" charset="0"/>
              </a:rPr>
              <a:t>.”    </a:t>
            </a:r>
            <a:r>
              <a:rPr lang="en-US" altLang="en-US" sz="1000" baseline="30000" dirty="0">
                <a:cs typeface="Arial" panose="020B0604020202020204" pitchFamily="34" charset="0"/>
              </a:rPr>
              <a:t>2</a:t>
            </a:r>
            <a:r>
              <a:rPr lang="en-US" altLang="en-US" sz="1000" dirty="0"/>
              <a:t>VerstaResearch, “2022 LTC Marketing and Thought Leadership Research, Findings from Surveys of Advisors and Consumers,” August 2023. </a:t>
            </a:r>
            <a:r>
              <a:rPr lang="en-US" altLang="en-US" sz="1000" dirty="0">
                <a:hlinkClick r:id="rId4"/>
              </a:rPr>
              <a:t>http://visit.lfg.com/MG-VRST-PPT001</a:t>
            </a:r>
            <a:r>
              <a:rPr lang="en-US" altLang="en-US" sz="1000" dirty="0"/>
              <a:t>. For a printed copy, call 877-ASK-LINCOLN. </a:t>
            </a:r>
            <a:endParaRPr lang="en-US" altLang="en-US" sz="1000" dirty="0">
              <a:cs typeface="Arial" panose="020B0604020202020204" pitchFamily="34" charset="0"/>
            </a:endParaRPr>
          </a:p>
        </p:txBody>
      </p:sp>
      <p:grpSp>
        <p:nvGrpSpPr>
          <p:cNvPr id="28" name="Group 27">
            <a:extLst>
              <a:ext uri="{FF2B5EF4-FFF2-40B4-BE49-F238E27FC236}">
                <a16:creationId xmlns:a16="http://schemas.microsoft.com/office/drawing/2014/main" id="{6E09B6AA-363A-A237-E429-3ADAC0B06662}"/>
              </a:ext>
            </a:extLst>
          </p:cNvPr>
          <p:cNvGrpSpPr/>
          <p:nvPr/>
        </p:nvGrpSpPr>
        <p:grpSpPr>
          <a:xfrm>
            <a:off x="886273" y="2578423"/>
            <a:ext cx="2706688" cy="2168013"/>
            <a:chOff x="451367" y="2856614"/>
            <a:chExt cx="2706688" cy="2168013"/>
          </a:xfrm>
        </p:grpSpPr>
        <p:sp>
          <p:nvSpPr>
            <p:cNvPr id="29" name="TextBox 11">
              <a:extLst>
                <a:ext uri="{FF2B5EF4-FFF2-40B4-BE49-F238E27FC236}">
                  <a16:creationId xmlns:a16="http://schemas.microsoft.com/office/drawing/2014/main" id="{8D3DA464-EEA9-A3BE-F8FF-B145B225E5B1}"/>
                </a:ext>
              </a:extLst>
            </p:cNvPr>
            <p:cNvSpPr txBox="1">
              <a:spLocks noChangeArrowheads="1"/>
            </p:cNvSpPr>
            <p:nvPr/>
          </p:nvSpPr>
          <p:spPr bwMode="auto">
            <a:xfrm>
              <a:off x="451367" y="4132075"/>
              <a:ext cx="270668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dirty="0">
                  <a:solidFill>
                    <a:schemeClr val="accent1"/>
                  </a:solidFill>
                  <a:ea typeface="Roboto Condensed"/>
                  <a:cs typeface="Calibri" panose="020F0502020204030204" pitchFamily="34" charset="0"/>
                </a:rPr>
                <a:t>53 million</a:t>
              </a:r>
              <a:endParaRPr lang="en-US" altLang="en-US" sz="2000" b="1" dirty="0"/>
            </a:p>
            <a:p>
              <a:pPr algn="ctr" eaLnBrk="1" hangingPunct="1"/>
              <a:r>
                <a:rPr lang="en-US" altLang="en-US" dirty="0"/>
                <a:t>Americans have </a:t>
              </a:r>
            </a:p>
            <a:p>
              <a:pPr algn="ctr" eaLnBrk="1" hangingPunct="1"/>
              <a:r>
                <a:rPr lang="en-US" altLang="en-US" sz="2000" b="1" dirty="0">
                  <a:solidFill>
                    <a:schemeClr val="accent1"/>
                  </a:solidFill>
                </a:rPr>
                <a:t>provided unpaid care.</a:t>
              </a:r>
              <a:r>
                <a:rPr lang="en-US" altLang="en-US" sz="2000" b="1" baseline="30000" dirty="0">
                  <a:solidFill>
                    <a:schemeClr val="accent1"/>
                  </a:solidFill>
                </a:rPr>
                <a:t>1</a:t>
              </a:r>
              <a:endParaRPr lang="en-US" altLang="en-US" dirty="0">
                <a:solidFill>
                  <a:schemeClr val="accent1"/>
                </a:solidFill>
              </a:endParaRPr>
            </a:p>
          </p:txBody>
        </p:sp>
        <p:pic>
          <p:nvPicPr>
            <p:cNvPr id="30" name="Picture 3">
              <a:extLst>
                <a:ext uri="{FF2B5EF4-FFF2-40B4-BE49-F238E27FC236}">
                  <a16:creationId xmlns:a16="http://schemas.microsoft.com/office/drawing/2014/main" id="{EB823666-0F74-CC55-4780-99464AC15D5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14925" b="14920"/>
            <a:stretch/>
          </p:blipFill>
          <p:spPr bwMode="auto">
            <a:xfrm>
              <a:off x="1014975" y="2856614"/>
              <a:ext cx="1828800" cy="128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 name="Group 30">
            <a:extLst>
              <a:ext uri="{FF2B5EF4-FFF2-40B4-BE49-F238E27FC236}">
                <a16:creationId xmlns:a16="http://schemas.microsoft.com/office/drawing/2014/main" id="{C77A244D-837E-2BBF-54BD-896AF4C2D431}"/>
              </a:ext>
            </a:extLst>
          </p:cNvPr>
          <p:cNvGrpSpPr/>
          <p:nvPr/>
        </p:nvGrpSpPr>
        <p:grpSpPr>
          <a:xfrm>
            <a:off x="4425985" y="2752749"/>
            <a:ext cx="2176377" cy="1989025"/>
            <a:chOff x="3806784" y="3066380"/>
            <a:chExt cx="2176377" cy="1989025"/>
          </a:xfrm>
        </p:grpSpPr>
        <p:sp>
          <p:nvSpPr>
            <p:cNvPr id="32" name="TextBox 16">
              <a:extLst>
                <a:ext uri="{FF2B5EF4-FFF2-40B4-BE49-F238E27FC236}">
                  <a16:creationId xmlns:a16="http://schemas.microsoft.com/office/drawing/2014/main" id="{57939B74-4681-BAD8-D7E2-EAB261128C3E}"/>
                </a:ext>
              </a:extLst>
            </p:cNvPr>
            <p:cNvSpPr txBox="1">
              <a:spLocks noChangeArrowheads="1"/>
            </p:cNvSpPr>
            <p:nvPr/>
          </p:nvSpPr>
          <p:spPr bwMode="auto">
            <a:xfrm>
              <a:off x="3806784" y="4132075"/>
              <a:ext cx="21763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Aft>
                  <a:spcPts val="1200"/>
                </a:spcAft>
              </a:pPr>
              <a:r>
                <a:rPr lang="en-US" altLang="en-US" sz="2000" b="1" dirty="0">
                  <a:solidFill>
                    <a:schemeClr val="accent1"/>
                  </a:solidFill>
                </a:rPr>
                <a:t>61% of the time</a:t>
              </a:r>
              <a:r>
                <a:rPr lang="en-US" altLang="en-US" sz="2400" b="1" dirty="0">
                  <a:solidFill>
                    <a:schemeClr val="accent1"/>
                  </a:solidFill>
                </a:rPr>
                <a:t>,</a:t>
              </a:r>
              <a:br>
                <a:rPr lang="en-US" altLang="en-US" sz="2400" b="1" dirty="0">
                  <a:solidFill>
                    <a:schemeClr val="accent1"/>
                  </a:solidFill>
                </a:rPr>
              </a:br>
              <a:r>
                <a:rPr lang="en-US" altLang="en-US" dirty="0"/>
                <a:t>the family caregiver</a:t>
              </a:r>
              <a:br>
                <a:rPr lang="en-US" altLang="en-US" dirty="0"/>
              </a:br>
              <a:r>
                <a:rPr lang="en-US" altLang="en-US" dirty="0"/>
                <a:t>is a woman.</a:t>
              </a:r>
              <a:r>
                <a:rPr lang="en-US" altLang="en-US" baseline="30000" dirty="0"/>
                <a:t>1</a:t>
              </a:r>
            </a:p>
          </p:txBody>
        </p:sp>
        <p:pic>
          <p:nvPicPr>
            <p:cNvPr id="33" name="Picture 32" descr="A picture containing shape&#10;&#10;Description automatically generated">
              <a:extLst>
                <a:ext uri="{FF2B5EF4-FFF2-40B4-BE49-F238E27FC236}">
                  <a16:creationId xmlns:a16="http://schemas.microsoft.com/office/drawing/2014/main" id="{0E5E51F0-AFEA-B426-F90C-D67C02353696}"/>
                </a:ext>
              </a:extLst>
            </p:cNvPr>
            <p:cNvPicPr>
              <a:picLocks noChangeAspect="1"/>
            </p:cNvPicPr>
            <p:nvPr/>
          </p:nvPicPr>
          <p:blipFill>
            <a:blip r:embed="rId7" cstate="screen">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4463296" y="3066380"/>
              <a:ext cx="863353" cy="863353"/>
            </a:xfrm>
            <a:prstGeom prst="rect">
              <a:avLst/>
            </a:prstGeom>
          </p:spPr>
        </p:pic>
      </p:grpSp>
      <p:cxnSp>
        <p:nvCxnSpPr>
          <p:cNvPr id="34" name="Straight Connector 33">
            <a:extLst>
              <a:ext uri="{FF2B5EF4-FFF2-40B4-BE49-F238E27FC236}">
                <a16:creationId xmlns:a16="http://schemas.microsoft.com/office/drawing/2014/main" id="{EF8A001C-09F1-8EBB-EE85-DB6444CF5559}"/>
              </a:ext>
            </a:extLst>
          </p:cNvPr>
          <p:cNvCxnSpPr>
            <a:cxnSpLocks/>
          </p:cNvCxnSpPr>
          <p:nvPr/>
        </p:nvCxnSpPr>
        <p:spPr>
          <a:xfrm flipV="1">
            <a:off x="3970414" y="2692015"/>
            <a:ext cx="0" cy="1999769"/>
          </a:xfrm>
          <a:prstGeom prst="line">
            <a:avLst/>
          </a:prstGeom>
          <a:ln w="6350">
            <a:solidFill>
              <a:schemeClr val="accent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926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2B90A-B4CA-DC41-A26E-9BBF7523384E}"/>
              </a:ext>
            </a:extLst>
          </p:cNvPr>
          <p:cNvSpPr>
            <a:spLocks noGrp="1"/>
          </p:cNvSpPr>
          <p:nvPr>
            <p:ph type="title"/>
          </p:nvPr>
        </p:nvSpPr>
        <p:spPr/>
        <p:txBody>
          <a:bodyPr/>
          <a:lstStyle/>
          <a:p>
            <a:r>
              <a:rPr lang="en-US" dirty="0"/>
              <a:t>What does planning do?</a:t>
            </a:r>
          </a:p>
        </p:txBody>
      </p:sp>
      <p:sp>
        <p:nvSpPr>
          <p:cNvPr id="6" name="Rectangle 5">
            <a:extLst>
              <a:ext uri="{FF2B5EF4-FFF2-40B4-BE49-F238E27FC236}">
                <a16:creationId xmlns:a16="http://schemas.microsoft.com/office/drawing/2014/main" id="{6133FC9E-1FA8-754F-9848-B060708CF61A}"/>
              </a:ext>
            </a:extLst>
          </p:cNvPr>
          <p:cNvSpPr/>
          <p:nvPr/>
        </p:nvSpPr>
        <p:spPr>
          <a:xfrm>
            <a:off x="533400" y="5848290"/>
            <a:ext cx="7429500" cy="400110"/>
          </a:xfrm>
          <a:prstGeom prst="rect">
            <a:avLst/>
          </a:prstGeom>
        </p:spPr>
        <p:txBody>
          <a:bodyPr>
            <a:spAutoFit/>
          </a:bodyPr>
          <a:lstStyle/>
          <a:p>
            <a:pPr marL="60325" indent="-60325">
              <a:defRPr/>
            </a:pPr>
            <a:r>
              <a:rPr lang="en-US" sz="1000" baseline="30000" dirty="0">
                <a:latin typeface="+mn-lt"/>
              </a:rPr>
              <a:t>1</a:t>
            </a:r>
            <a:r>
              <a:rPr lang="en-US" sz="1000" dirty="0">
                <a:latin typeface="+mn-lt"/>
              </a:rPr>
              <a:t> </a:t>
            </a:r>
            <a:r>
              <a:rPr lang="en-US" sz="1000" dirty="0"/>
              <a:t>VerstaResearch, “2022 LTC Marketing and Thought Leadership Research, Findings from Surveys of Advisors and Consumers,” August 2023. </a:t>
            </a:r>
            <a:r>
              <a:rPr lang="en-US" sz="1000" dirty="0">
                <a:hlinkClick r:id="rId3"/>
              </a:rPr>
              <a:t>http://visit.lfg.com/MG-VRST-PPT001</a:t>
            </a:r>
            <a:r>
              <a:rPr lang="en-US" sz="1000" dirty="0"/>
              <a:t>. For a printed copy, call 877-ASK-LINCOLN. </a:t>
            </a:r>
            <a:endParaRPr lang="en-US" altLang="en-US" sz="1000" dirty="0">
              <a:cs typeface="Arial" panose="020B0604020202020204" pitchFamily="34" charset="0"/>
            </a:endParaRPr>
          </a:p>
        </p:txBody>
      </p:sp>
      <p:sp>
        <p:nvSpPr>
          <p:cNvPr id="11" name="TextBox 21">
            <a:extLst>
              <a:ext uri="{FF2B5EF4-FFF2-40B4-BE49-F238E27FC236}">
                <a16:creationId xmlns:a16="http://schemas.microsoft.com/office/drawing/2014/main" id="{11C4E13C-8F5E-CC47-9F6D-19FDFAF1ADB7}"/>
              </a:ext>
            </a:extLst>
          </p:cNvPr>
          <p:cNvSpPr txBox="1">
            <a:spLocks noChangeArrowheads="1"/>
          </p:cNvSpPr>
          <p:nvPr/>
        </p:nvSpPr>
        <p:spPr bwMode="auto">
          <a:xfrm>
            <a:off x="5943599" y="2039938"/>
            <a:ext cx="579120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200"/>
              </a:spcAft>
              <a:buClr>
                <a:schemeClr val="accent1"/>
              </a:buClr>
              <a:buSzPct val="110000"/>
              <a:buFont typeface="Wingdings" panose="05000000000000000000" pitchFamily="2" charset="2"/>
              <a:buChar char="§"/>
            </a:pPr>
            <a:r>
              <a:rPr lang="en-US" altLang="en-US" dirty="0">
                <a:cs typeface="Arial" panose="020B0604020202020204" pitchFamily="34" charset="0"/>
              </a:rPr>
              <a:t>Helps protect their hard-earned savings</a:t>
            </a:r>
          </a:p>
          <a:p>
            <a:pPr>
              <a:spcAft>
                <a:spcPts val="1200"/>
              </a:spcAft>
              <a:buClr>
                <a:schemeClr val="accent1"/>
              </a:buClr>
              <a:buSzPct val="110000"/>
              <a:buFont typeface="Wingdings" panose="05000000000000000000" pitchFamily="2" charset="2"/>
              <a:buChar char="§"/>
            </a:pPr>
            <a:r>
              <a:rPr lang="en-US" altLang="en-US" dirty="0">
                <a:cs typeface="Arial" panose="020B0604020202020204" pitchFamily="34" charset="0"/>
              </a:rPr>
              <a:t>Gives clients more control over decisions affecting them and the freedom to choose their care preferences</a:t>
            </a:r>
          </a:p>
          <a:p>
            <a:pPr>
              <a:spcAft>
                <a:spcPts val="1200"/>
              </a:spcAft>
              <a:buClr>
                <a:schemeClr val="accent1"/>
              </a:buClr>
              <a:buSzPct val="110000"/>
              <a:buFont typeface="Wingdings" panose="05000000000000000000" pitchFamily="2" charset="2"/>
              <a:buChar char="§"/>
            </a:pPr>
            <a:r>
              <a:rPr lang="en-US" altLang="en-US" dirty="0">
                <a:cs typeface="Arial" panose="020B0604020202020204" pitchFamily="34" charset="0"/>
              </a:rPr>
              <a:t>Provides their loved ones with resources and support to manage care </a:t>
            </a:r>
          </a:p>
          <a:p>
            <a:pPr>
              <a:spcAft>
                <a:spcPts val="1200"/>
              </a:spcAft>
              <a:buClr>
                <a:schemeClr val="accent1"/>
              </a:buClr>
              <a:buSzPct val="110000"/>
              <a:buFont typeface="Wingdings" panose="05000000000000000000" pitchFamily="2" charset="2"/>
              <a:buChar char="§"/>
            </a:pPr>
            <a:r>
              <a:rPr lang="en-US" altLang="en-US" dirty="0">
                <a:cs typeface="Arial" panose="020B0604020202020204" pitchFamily="34" charset="0"/>
              </a:rPr>
              <a:t>Helps your clients feel more confident about the future</a:t>
            </a:r>
          </a:p>
          <a:p>
            <a:pPr>
              <a:spcAft>
                <a:spcPts val="1200"/>
              </a:spcAft>
              <a:buClr>
                <a:schemeClr val="accent1"/>
              </a:buClr>
              <a:buSzPct val="110000"/>
              <a:buFont typeface="Wingdings" panose="05000000000000000000" pitchFamily="2" charset="2"/>
              <a:buChar char="§"/>
            </a:pPr>
            <a:r>
              <a:rPr lang="en-US" altLang="en-US" dirty="0">
                <a:cs typeface="Arial" panose="020B0604020202020204" pitchFamily="34" charset="0"/>
              </a:rPr>
              <a:t>Ensures your client’s assets are passed to their loved ones</a:t>
            </a:r>
          </a:p>
        </p:txBody>
      </p:sp>
      <p:sp>
        <p:nvSpPr>
          <p:cNvPr id="12" name="Rectangle 11">
            <a:extLst>
              <a:ext uri="{FF2B5EF4-FFF2-40B4-BE49-F238E27FC236}">
                <a16:creationId xmlns:a16="http://schemas.microsoft.com/office/drawing/2014/main" id="{35C59B93-9D3D-78F5-36A6-E8FA10055FFE}"/>
              </a:ext>
            </a:extLst>
          </p:cNvPr>
          <p:cNvSpPr/>
          <p:nvPr/>
        </p:nvSpPr>
        <p:spPr>
          <a:xfrm>
            <a:off x="609600" y="3567897"/>
            <a:ext cx="4800600" cy="1193799"/>
          </a:xfrm>
          <a:prstGeom prst="rect">
            <a:avLst/>
          </a:prstGeom>
          <a:solidFill>
            <a:srgbClr val="00747B"/>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a:extLst>
              <a:ext uri="{FF2B5EF4-FFF2-40B4-BE49-F238E27FC236}">
                <a16:creationId xmlns:a16="http://schemas.microsoft.com/office/drawing/2014/main" id="{E497BFFB-0AF4-651B-A5FA-6A873EE16910}"/>
              </a:ext>
            </a:extLst>
          </p:cNvPr>
          <p:cNvSpPr/>
          <p:nvPr/>
        </p:nvSpPr>
        <p:spPr>
          <a:xfrm>
            <a:off x="609600" y="1853397"/>
            <a:ext cx="4800600" cy="1460499"/>
          </a:xfrm>
          <a:prstGeom prst="rect">
            <a:avLst/>
          </a:prstGeom>
          <a:solidFill>
            <a:srgbClr val="C0000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TextBox 9">
            <a:extLst>
              <a:ext uri="{FF2B5EF4-FFF2-40B4-BE49-F238E27FC236}">
                <a16:creationId xmlns:a16="http://schemas.microsoft.com/office/drawing/2014/main" id="{E038B4EE-228E-DC15-F92F-E0BDBE968BF6}"/>
              </a:ext>
            </a:extLst>
          </p:cNvPr>
          <p:cNvSpPr txBox="1">
            <a:spLocks noChangeArrowheads="1"/>
          </p:cNvSpPr>
          <p:nvPr/>
        </p:nvSpPr>
        <p:spPr bwMode="auto">
          <a:xfrm>
            <a:off x="1970913" y="2077615"/>
            <a:ext cx="322897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US" altLang="en-US" sz="1600" dirty="0">
                <a:solidFill>
                  <a:schemeClr val="bg1"/>
                </a:solidFill>
                <a:latin typeface="Georgia" panose="02040502050405020303" pitchFamily="18" charset="0"/>
                <a:cs typeface="Arial" panose="020B0604020202020204" pitchFamily="34" charset="0"/>
              </a:rPr>
              <a:t>of Americans surveyed think  having an LTC plan would help them feel more confident about their financial future.</a:t>
            </a:r>
            <a:r>
              <a:rPr lang="en-US" altLang="en-US" sz="1600" baseline="30000" dirty="0">
                <a:solidFill>
                  <a:schemeClr val="bg1"/>
                </a:solidFill>
                <a:latin typeface="Georgia" panose="02040502050405020303" pitchFamily="18" charset="0"/>
                <a:cs typeface="Arial" panose="020B0604020202020204" pitchFamily="34" charset="0"/>
              </a:rPr>
              <a:t>1</a:t>
            </a:r>
          </a:p>
        </p:txBody>
      </p:sp>
      <p:sp>
        <p:nvSpPr>
          <p:cNvPr id="15" name="TextBox 9">
            <a:extLst>
              <a:ext uri="{FF2B5EF4-FFF2-40B4-BE49-F238E27FC236}">
                <a16:creationId xmlns:a16="http://schemas.microsoft.com/office/drawing/2014/main" id="{EB29E3AC-B9E5-0B54-5D35-5809C1CA173B}"/>
              </a:ext>
            </a:extLst>
          </p:cNvPr>
          <p:cNvSpPr txBox="1">
            <a:spLocks noChangeArrowheads="1"/>
          </p:cNvSpPr>
          <p:nvPr/>
        </p:nvSpPr>
        <p:spPr bwMode="auto">
          <a:xfrm>
            <a:off x="1970913" y="3790845"/>
            <a:ext cx="30003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US" altLang="en-US" sz="1600" dirty="0">
                <a:solidFill>
                  <a:schemeClr val="bg1"/>
                </a:solidFill>
                <a:latin typeface="Georgia" panose="02040502050405020303" pitchFamily="18" charset="0"/>
                <a:cs typeface="Arial" panose="020B0604020202020204" pitchFamily="34" charset="0"/>
              </a:rPr>
              <a:t>of Americans surveyed believe a long-term care plan would make things easier on adult children.</a:t>
            </a:r>
            <a:r>
              <a:rPr lang="en-US" altLang="en-US" sz="1600" baseline="30000" dirty="0">
                <a:solidFill>
                  <a:schemeClr val="bg1"/>
                </a:solidFill>
                <a:latin typeface="Georgia" panose="02040502050405020303" pitchFamily="18" charset="0"/>
                <a:cs typeface="Arial" panose="020B0604020202020204" pitchFamily="34" charset="0"/>
              </a:rPr>
              <a:t>1</a:t>
            </a:r>
          </a:p>
        </p:txBody>
      </p:sp>
      <p:sp>
        <p:nvSpPr>
          <p:cNvPr id="16" name="Rectangle 1">
            <a:extLst>
              <a:ext uri="{FF2B5EF4-FFF2-40B4-BE49-F238E27FC236}">
                <a16:creationId xmlns:a16="http://schemas.microsoft.com/office/drawing/2014/main" id="{3FB52707-30E6-9DF6-D905-1E94FB91DB09}"/>
              </a:ext>
            </a:extLst>
          </p:cNvPr>
          <p:cNvSpPr>
            <a:spLocks noChangeArrowheads="1"/>
          </p:cNvSpPr>
          <p:nvPr/>
        </p:nvSpPr>
        <p:spPr bwMode="auto">
          <a:xfrm>
            <a:off x="789813" y="1996493"/>
            <a:ext cx="98412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b="1" dirty="0">
                <a:solidFill>
                  <a:schemeClr val="bg1"/>
                </a:solidFill>
                <a:latin typeface="+mj-lt"/>
                <a:ea typeface="Roboto" pitchFamily="2" charset="0"/>
                <a:cs typeface="Times New Roman" panose="02020603050405020304" pitchFamily="18" charset="0"/>
              </a:rPr>
              <a:t>94% </a:t>
            </a:r>
            <a:endParaRPr lang="en-US" altLang="en-US" sz="3600" b="1" dirty="0">
              <a:latin typeface="+mj-lt"/>
              <a:ea typeface="Roboto" pitchFamily="2" charset="0"/>
              <a:cs typeface="Times New Roman" panose="02020603050405020304" pitchFamily="18" charset="0"/>
            </a:endParaRPr>
          </a:p>
        </p:txBody>
      </p:sp>
      <p:sp>
        <p:nvSpPr>
          <p:cNvPr id="17" name="Rectangle 6">
            <a:extLst>
              <a:ext uri="{FF2B5EF4-FFF2-40B4-BE49-F238E27FC236}">
                <a16:creationId xmlns:a16="http://schemas.microsoft.com/office/drawing/2014/main" id="{8FABCAB3-36C9-352A-6902-7572B78690B1}"/>
              </a:ext>
            </a:extLst>
          </p:cNvPr>
          <p:cNvSpPr>
            <a:spLocks noChangeArrowheads="1"/>
          </p:cNvSpPr>
          <p:nvPr/>
        </p:nvSpPr>
        <p:spPr bwMode="auto">
          <a:xfrm>
            <a:off x="789813" y="3707344"/>
            <a:ext cx="10115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b="1" dirty="0">
                <a:solidFill>
                  <a:schemeClr val="bg1"/>
                </a:solidFill>
                <a:latin typeface="+mj-lt"/>
                <a:cs typeface="Times New Roman" panose="02020603050405020304" pitchFamily="18" charset="0"/>
              </a:rPr>
              <a:t>97% </a:t>
            </a:r>
            <a:endParaRPr lang="en-US" altLang="en-US" sz="3600" b="1" dirty="0">
              <a:latin typeface="+mj-lt"/>
              <a:cs typeface="Times New Roman" panose="02020603050405020304" pitchFamily="18" charset="0"/>
            </a:endParaRPr>
          </a:p>
        </p:txBody>
      </p:sp>
    </p:spTree>
    <p:extLst>
      <p:ext uri="{BB962C8B-B14F-4D97-AF65-F5344CB8AC3E}">
        <p14:creationId xmlns:p14="http://schemas.microsoft.com/office/powerpoint/2010/main" val="1370945429"/>
      </p:ext>
    </p:extLst>
  </p:cSld>
  <p:clrMapOvr>
    <a:masterClrMapping/>
  </p:clrMapOvr>
</p:sld>
</file>

<file path=ppt/theme/theme1.xml><?xml version="1.0" encoding="utf-8"?>
<a:theme xmlns:a="http://schemas.openxmlformats.org/drawingml/2006/main" name="Covers - Core">
  <a:themeElements>
    <a:clrScheme name="LFG Color Palette">
      <a:dk1>
        <a:srgbClr val="000000"/>
      </a:dk1>
      <a:lt1>
        <a:srgbClr val="FFFFFF"/>
      </a:lt1>
      <a:dk2>
        <a:srgbClr val="AAAAAA"/>
      </a:dk2>
      <a:lt2>
        <a:srgbClr val="EDEDEE"/>
      </a:lt2>
      <a:accent1>
        <a:srgbClr val="AD112B"/>
      </a:accent1>
      <a:accent2>
        <a:srgbClr val="FF5D0F"/>
      </a:accent2>
      <a:accent3>
        <a:srgbClr val="762135"/>
      </a:accent3>
      <a:accent4>
        <a:srgbClr val="E3232A"/>
      </a:accent4>
      <a:accent5>
        <a:srgbClr val="FBA51F"/>
      </a:accent5>
      <a:accent6>
        <a:srgbClr val="767676"/>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0.xml><?xml version="1.0" encoding="utf-8"?>
<a:theme xmlns:a="http://schemas.openxmlformats.org/drawingml/2006/main" name="Disclosure">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1.xml><?xml version="1.0" encoding="utf-8"?>
<a:theme xmlns:a="http://schemas.openxmlformats.org/drawingml/2006/main" name="Closing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2.xml><?xml version="1.0" encoding="utf-8"?>
<a:theme xmlns:a="http://schemas.openxmlformats.org/drawingml/2006/main" name="1_Content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 Core CoBra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3.xml><?xml version="1.0" encoding="utf-8"?>
<a:theme xmlns:a="http://schemas.openxmlformats.org/drawingml/2006/main" name="Agenda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4.xml><?xml version="1.0" encoding="utf-8"?>
<a:theme xmlns:a="http://schemas.openxmlformats.org/drawingml/2006/main" name="Section Divider,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5.xml><?xml version="1.0" encoding="utf-8"?>
<a:theme xmlns:a="http://schemas.openxmlformats.org/drawingml/2006/main" name="Section Divider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6.xml><?xml version="1.0" encoding="utf-8"?>
<a:theme xmlns:a="http://schemas.openxmlformats.org/drawingml/2006/main" name="Quotes,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7.xml><?xml version="1.0" encoding="utf-8"?>
<a:theme xmlns:a="http://schemas.openxmlformats.org/drawingml/2006/main" name="Quote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8.xml><?xml version="1.0" encoding="utf-8"?>
<a:theme xmlns:a="http://schemas.openxmlformats.org/drawingml/2006/main" name="Content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9.xml><?xml version="1.0" encoding="utf-8"?>
<a:theme xmlns:a="http://schemas.openxmlformats.org/drawingml/2006/main" name="Thank You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04266C8-8592-F54C-A431-E3F8FDCE4BD5}">
  <we:reference id="f1abd87f-a3ba-42fb-91d5-100000000000" version="1.0.0.7"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HPHC_Template_Standard_3-29-18</Template>
  <TotalTime>13469</TotalTime>
  <Words>8600</Words>
  <Application>Microsoft Macintosh PowerPoint</Application>
  <PresentationFormat>Widescreen</PresentationFormat>
  <Paragraphs>755</Paragraphs>
  <Slides>39</Slides>
  <Notes>39</Notes>
  <HiddenSlides>0</HiddenSlides>
  <MMClips>0</MMClips>
  <ScaleCrop>false</ScaleCrop>
  <HeadingPairs>
    <vt:vector size="6" baseType="variant">
      <vt:variant>
        <vt:lpstr>Fonts Used</vt:lpstr>
      </vt:variant>
      <vt:variant>
        <vt:i4>13</vt:i4>
      </vt:variant>
      <vt:variant>
        <vt:lpstr>Theme</vt:lpstr>
      </vt:variant>
      <vt:variant>
        <vt:i4>12</vt:i4>
      </vt:variant>
      <vt:variant>
        <vt:lpstr>Slide Titles</vt:lpstr>
      </vt:variant>
      <vt:variant>
        <vt:i4>39</vt:i4>
      </vt:variant>
    </vt:vector>
  </HeadingPairs>
  <TitlesOfParts>
    <vt:vector size="64" baseType="lpstr">
      <vt:lpstr>MS PGothic</vt:lpstr>
      <vt:lpstr>Arial</vt:lpstr>
      <vt:lpstr>Arial Black</vt:lpstr>
      <vt:lpstr>Calibri</vt:lpstr>
      <vt:lpstr>Calibri Light</vt:lpstr>
      <vt:lpstr>Georgia</vt:lpstr>
      <vt:lpstr>Publico Headline</vt:lpstr>
      <vt:lpstr>Roboto Condensed</vt:lpstr>
      <vt:lpstr>Roboto Condensed Light</vt:lpstr>
      <vt:lpstr>RobotoCondensed-Bold</vt:lpstr>
      <vt:lpstr>Segoe UI</vt:lpstr>
      <vt:lpstr>Times New Roman</vt:lpstr>
      <vt:lpstr>Wingdings</vt:lpstr>
      <vt:lpstr>Covers - Core</vt:lpstr>
      <vt:lpstr>Cover - Core CoBrand</vt:lpstr>
      <vt:lpstr>Agendas</vt:lpstr>
      <vt:lpstr>Section Divider, White Background</vt:lpstr>
      <vt:lpstr>Section Dividers, Colored Backgrounds</vt:lpstr>
      <vt:lpstr>Quotes, White Background</vt:lpstr>
      <vt:lpstr>Quotes, Colored Backgrounds</vt:lpstr>
      <vt:lpstr>Content Slides</vt:lpstr>
      <vt:lpstr>Thank You Slides</vt:lpstr>
      <vt:lpstr>Disclosure</vt:lpstr>
      <vt:lpstr>Closing Slides</vt:lpstr>
      <vt:lpstr>1_Content Slides</vt:lpstr>
      <vt:lpstr>Lincoln MoneyGuard® solutions </vt:lpstr>
      <vt:lpstr>Agenda</vt:lpstr>
      <vt:lpstr>Agenda</vt:lpstr>
      <vt:lpstr>Agenda</vt:lpstr>
      <vt:lpstr>PowerPoint Presentation</vt:lpstr>
      <vt:lpstr>What is long-term care?</vt:lpstr>
      <vt:lpstr>Planning for the cost of care</vt:lpstr>
      <vt:lpstr>Impact of a long-term care event</vt:lpstr>
      <vt:lpstr>What does planning do?</vt:lpstr>
      <vt:lpstr>Planning is not about age – it’s about stage</vt:lpstr>
      <vt:lpstr>PowerPoint Presentation</vt:lpstr>
      <vt:lpstr>What topics should be discussed?</vt:lpstr>
      <vt:lpstr>Discuss the important aspects of their plan</vt:lpstr>
      <vt:lpstr>Start conversations to open planning opportunities</vt:lpstr>
      <vt:lpstr>PowerPoint Presentation</vt:lpstr>
      <vt:lpstr>PowerPoint Presentation</vt:lpstr>
      <vt:lpstr>Our investment-driven care funding option </vt:lpstr>
      <vt:lpstr>MoneyGuard Market Advantage® offers growth potential</vt:lpstr>
      <vt:lpstr>Hypothetical client</vt:lpstr>
      <vt:lpstr>Hypothetical example using historical values</vt:lpstr>
      <vt:lpstr>Hypothetical example using historical values</vt:lpstr>
      <vt:lpstr>PowerPoint Presentation</vt:lpstr>
      <vt:lpstr>Help protect your client’s financial future</vt:lpstr>
      <vt:lpstr>PowerPoint Presentation</vt:lpstr>
      <vt:lpstr>MoneyGuard Fixed Advantage®  </vt:lpstr>
      <vt:lpstr>PowerPoint Presentation</vt:lpstr>
      <vt:lpstr>Help protect your client’s financial future</vt:lpstr>
      <vt:lpstr>PowerPoint Presentation</vt:lpstr>
      <vt:lpstr>PowerPoint Presentation</vt:lpstr>
      <vt:lpstr>PowerPoint Presentation</vt:lpstr>
      <vt:lpstr>Our 0-day elimination period saves your client’s money</vt:lpstr>
      <vt:lpstr>Tailored to your client’s lifestyle</vt:lpstr>
      <vt:lpstr>Flex Care Cash Benefits </vt:lpstr>
      <vt:lpstr>Benefit Transfer Rider</vt:lpstr>
      <vt:lpstr>Lincoln Concierge Care Coordination </vt:lpstr>
      <vt:lpstr>The advantage of decades of claims-paying expertise</vt:lpstr>
      <vt:lpstr>Important information</vt:lpstr>
      <vt:lpstr>Important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dc:creator>
  <cp:lastModifiedBy>Dudash, Stephen</cp:lastModifiedBy>
  <cp:revision>608</cp:revision>
  <dcterms:created xsi:type="dcterms:W3CDTF">2018-04-01T03:51:37Z</dcterms:created>
  <dcterms:modified xsi:type="dcterms:W3CDTF">2024-01-18T14:33:56Z</dcterms:modified>
</cp:coreProperties>
</file>