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9.xml" ContentType="application/vnd.openxmlformats-officedocument.theme+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7.xml" ContentType="application/vnd.openxmlformats-officedocument.themeOverride+xml"/>
  <Override PartName="/ppt/drawings/drawing1.xml" ContentType="application/vnd.openxmlformats-officedocument.drawingml.chartshapes+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8.xml" ContentType="application/vnd.openxmlformats-officedocument.themeOverride+xml"/>
  <Override PartName="/ppt/notesSlides/notesSlide11.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9.xml" ContentType="application/vnd.openxmlformats-officedocument.themeOverride+xml"/>
  <Override PartName="/ppt/tags/tag1.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8" r:id="rId4"/>
    <p:sldMasterId id="2147483863" r:id="rId5"/>
    <p:sldMasterId id="2147483914" r:id="rId6"/>
    <p:sldMasterId id="2147483965" r:id="rId7"/>
    <p:sldMasterId id="2147484319" r:id="rId8"/>
    <p:sldMasterId id="2147483970" r:id="rId9"/>
    <p:sldMasterId id="2147484297" r:id="rId10"/>
    <p:sldMasterId id="2147483977" r:id="rId11"/>
    <p:sldMasterId id="2147484381" r:id="rId12"/>
    <p:sldMasterId id="2147484392" r:id="rId13"/>
    <p:sldMasterId id="2147484396" r:id="rId14"/>
  </p:sldMasterIdLst>
  <p:notesMasterIdLst>
    <p:notesMasterId r:id="rId29"/>
  </p:notesMasterIdLst>
  <p:handoutMasterIdLst>
    <p:handoutMasterId r:id="rId30"/>
  </p:handoutMasterIdLst>
  <p:sldIdLst>
    <p:sldId id="1138" r:id="rId15"/>
    <p:sldId id="2244" r:id="rId16"/>
    <p:sldId id="2243" r:id="rId17"/>
    <p:sldId id="2242" r:id="rId18"/>
    <p:sldId id="1177" r:id="rId19"/>
    <p:sldId id="1179" r:id="rId20"/>
    <p:sldId id="1172" r:id="rId21"/>
    <p:sldId id="1173" r:id="rId22"/>
    <p:sldId id="1174" r:id="rId23"/>
    <p:sldId id="1175" r:id="rId24"/>
    <p:sldId id="1176" r:id="rId25"/>
    <p:sldId id="1983" r:id="rId26"/>
    <p:sldId id="2240" r:id="rId27"/>
    <p:sldId id="1170" r:id="rId28"/>
  </p:sldIdLst>
  <p:sldSz cx="12192000" cy="6858000"/>
  <p:notesSz cx="6400800" cy="11734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B68C032C-1B04-5240-B11E-AF5D70D12183}">
          <p14:sldIdLst>
            <p14:sldId id="1138"/>
            <p14:sldId id="2244"/>
            <p14:sldId id="2243"/>
            <p14:sldId id="2242"/>
            <p14:sldId id="1177"/>
            <p14:sldId id="1179"/>
            <p14:sldId id="1172"/>
            <p14:sldId id="1173"/>
            <p14:sldId id="1174"/>
            <p14:sldId id="1175"/>
            <p14:sldId id="1176"/>
            <p14:sldId id="1983"/>
            <p14:sldId id="2240"/>
            <p14:sldId id="1170"/>
          </p14:sldIdLst>
        </p14:section>
        <p14:section name="Reference" id="{7F782C67-C5BB-7346-8166-D606ED65D90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pos="384" userDrawn="1">
          <p15:clr>
            <a:srgbClr val="A4A3A4"/>
          </p15:clr>
        </p15:guide>
        <p15:guide id="5" pos="3696" userDrawn="1">
          <p15:clr>
            <a:srgbClr val="A4A3A4"/>
          </p15:clr>
        </p15:guide>
        <p15:guide id="6" pos="39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5B4"/>
    <a:srgbClr val="5DCAB9"/>
    <a:srgbClr val="97B9E0"/>
    <a:srgbClr val="9DC3E6"/>
    <a:srgbClr val="224F8B"/>
    <a:srgbClr val="1D9699"/>
    <a:srgbClr val="E6E6E6"/>
    <a:srgbClr val="00747B"/>
    <a:srgbClr val="1772AE"/>
    <a:srgbClr val="259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F223A4-4E47-1F4B-B60F-6202BAD2623B}" v="1" dt="2024-03-15T14:10:24.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8" autoAdjust="0"/>
    <p:restoredTop sz="94966" autoAdjust="0"/>
  </p:normalViewPr>
  <p:slideViewPr>
    <p:cSldViewPr>
      <p:cViewPr varScale="1">
        <p:scale>
          <a:sx n="128" d="100"/>
          <a:sy n="128" d="100"/>
        </p:scale>
        <p:origin x="496" y="176"/>
      </p:cViewPr>
      <p:guideLst>
        <p:guide orient="horz" pos="2160"/>
        <p:guide pos="3840"/>
        <p:guide pos="7296"/>
        <p:guide pos="384"/>
        <p:guide pos="3696"/>
        <p:guide pos="3984"/>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75" d="100"/>
          <a:sy n="75" d="100"/>
        </p:scale>
        <p:origin x="368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dash, Stephen" userId="cf32a39b-cb94-40f2-9007-4e1f18d6316f" providerId="ADAL" clId="{E9F223A4-4E47-1F4B-B60F-6202BAD2623B}"/>
    <pc:docChg chg="modSld">
      <pc:chgData name="Dudash, Stephen" userId="cf32a39b-cb94-40f2-9007-4e1f18d6316f" providerId="ADAL" clId="{E9F223A4-4E47-1F4B-B60F-6202BAD2623B}" dt="2024-03-15T14:10:10.290" v="8" actId="1035"/>
      <pc:docMkLst>
        <pc:docMk/>
      </pc:docMkLst>
      <pc:sldChg chg="modSp mod">
        <pc:chgData name="Dudash, Stephen" userId="cf32a39b-cb94-40f2-9007-4e1f18d6316f" providerId="ADAL" clId="{E9F223A4-4E47-1F4B-B60F-6202BAD2623B}" dt="2024-03-15T14:10:10.290" v="8" actId="1035"/>
        <pc:sldMkLst>
          <pc:docMk/>
          <pc:sldMk cId="2858591593" sldId="1176"/>
        </pc:sldMkLst>
        <pc:spChg chg="mod">
          <ac:chgData name="Dudash, Stephen" userId="cf32a39b-cb94-40f2-9007-4e1f18d6316f" providerId="ADAL" clId="{E9F223A4-4E47-1F4B-B60F-6202BAD2623B}" dt="2024-03-15T14:10:10.290" v="8" actId="1035"/>
          <ac:spMkLst>
            <pc:docMk/>
            <pc:sldMk cId="2858591593" sldId="1176"/>
            <ac:spMk id="18" creationId="{82A33EE7-9973-D216-155B-C5449E8754AA}"/>
          </ac:spMkLst>
        </pc:spChg>
      </pc:sldChg>
      <pc:sldChg chg="modSp mod">
        <pc:chgData name="Dudash, Stephen" userId="cf32a39b-cb94-40f2-9007-4e1f18d6316f" providerId="ADAL" clId="{E9F223A4-4E47-1F4B-B60F-6202BAD2623B}" dt="2024-03-15T14:09:52.048" v="7" actId="14100"/>
        <pc:sldMkLst>
          <pc:docMk/>
          <pc:sldMk cId="3826517803" sldId="1177"/>
        </pc:sldMkLst>
        <pc:spChg chg="mod">
          <ac:chgData name="Dudash, Stephen" userId="cf32a39b-cb94-40f2-9007-4e1f18d6316f" providerId="ADAL" clId="{E9F223A4-4E47-1F4B-B60F-6202BAD2623B}" dt="2024-03-15T14:09:52.048" v="7" actId="14100"/>
          <ac:spMkLst>
            <pc:docMk/>
            <pc:sldMk cId="3826517803" sldId="1177"/>
            <ac:spMk id="5" creationId="{611E656C-C0DE-7ABB-8817-95F4D8316FAD}"/>
          </ac:spMkLst>
        </pc:spChg>
      </pc:sldChg>
      <pc:sldChg chg="modSp mod">
        <pc:chgData name="Dudash, Stephen" userId="cf32a39b-cb94-40f2-9007-4e1f18d6316f" providerId="ADAL" clId="{E9F223A4-4E47-1F4B-B60F-6202BAD2623B}" dt="2024-03-15T14:09:41.440" v="6" actId="1035"/>
        <pc:sldMkLst>
          <pc:docMk/>
          <pc:sldMk cId="3374164659" sldId="2242"/>
        </pc:sldMkLst>
        <pc:spChg chg="mod">
          <ac:chgData name="Dudash, Stephen" userId="cf32a39b-cb94-40f2-9007-4e1f18d6316f" providerId="ADAL" clId="{E9F223A4-4E47-1F4B-B60F-6202BAD2623B}" dt="2024-03-15T14:09:41.440" v="6" actId="1035"/>
          <ac:spMkLst>
            <pc:docMk/>
            <pc:sldMk cId="3374164659" sldId="2242"/>
            <ac:spMk id="4" creationId="{ACAB5E63-DB0A-A4AC-6B6A-89810CA38A4D}"/>
          </ac:spMkLst>
        </pc:spChg>
      </pc:sldChg>
      <pc:sldChg chg="modSp mod">
        <pc:chgData name="Dudash, Stephen" userId="cf32a39b-cb94-40f2-9007-4e1f18d6316f" providerId="ADAL" clId="{E9F223A4-4E47-1F4B-B60F-6202BAD2623B}" dt="2024-03-15T14:09:35.864" v="5" actId="1036"/>
        <pc:sldMkLst>
          <pc:docMk/>
          <pc:sldMk cId="2174375207" sldId="2243"/>
        </pc:sldMkLst>
        <pc:spChg chg="mod">
          <ac:chgData name="Dudash, Stephen" userId="cf32a39b-cb94-40f2-9007-4e1f18d6316f" providerId="ADAL" clId="{E9F223A4-4E47-1F4B-B60F-6202BAD2623B}" dt="2024-03-15T14:09:35.864" v="5" actId="1036"/>
          <ac:spMkLst>
            <pc:docMk/>
            <pc:sldMk cId="2174375207" sldId="2243"/>
            <ac:spMk id="54" creationId="{7E2FBAA4-E621-B71E-215C-2DD0EA35DEB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lfg-my.sharepoint.com/personal/alex_zurlo_lfg_com/Documents/Desktop/Projects/MoneyGuard%20Market%20Advantage/Weighing%20Your%20LTC%20Goals/Version%20Updated%202024%20(for%20YE%202023)/Weighing%20Your%20LTC%20Options%20(2.0%20Extended)%20Data.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lfg-my.sharepoint.com/personal/alex_zurlo_lfg_com/Documents/Desktop/Projects/MoneyGuard%20Market%20Advantage/Weighing%20Your%20LTC%20Goals/Version%20Updated%202024%20(for%20YE%202023)/Weighing%20Your%20LTC%20Options%20(2.0%20Extended)%20Data.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oleObject" Target="https://lfg-my.sharepoint.com/personal/alex_zurlo_lfg_com/Documents/Desktop/Projects/MoneyGuard%20Market%20Advantage/Weighing%20Your%20LTC%20Goals/Version%20Updated%202024%20(for%20YE%202023)/Weighing%20Your%20LTC%20Options%20(2.0%20Extended)%20Data.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https://lfg-my.sharepoint.com/personal/alex_zurlo_lfg_com/Documents/Desktop/Projects/MoneyGuard%20Market%20Advantage/Weighing%20Your%20LTC%20Goals/Version%20Updated%202024%20(for%20YE%202023)/Weighing%20Your%20LTC%20Options%20(2.0%20Extended)%20Data.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https://lfg-my.sharepoint.com/personal/alex_zurlo_lfg_com/Documents/Desktop/Projects/MoneyGuard%20Market%20Advantage/Weighing%20Your%20LTC%20Goals/Version%20Updated%202024%20(for%20YE%202023)/Weighing%20Your%20LTC%20Options%20(2.0%20Extended)%20Data.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https://lfg-my.sharepoint.com/personal/alex_zurlo_lfg_com/Documents/Desktop/Projects/MoneyGuard%20Market%20Advantage/Weighing%20Your%20LTC%20Goals/Version%20Updated%202024%20(for%20YE%202023)/Weighing%20Your%20LTC%20Options%20(2.0%20Extended)%20Data.xlsx"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oleObject" Target="https://lfg-my.sharepoint.com/personal/alex_zurlo_lfg_com/Documents/Desktop/Projects/MoneyGuard%20Market%20Advantage/Weighing%20Your%20LTC%20Goals/Version%20Updated%202024%20(for%20YE%202023)/Weighing%20Your%20LTC%20Options%20(2.0%20Extended)%20Data.xlsx"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oleObject" Target="https://lfg-my.sharepoint.com/personal/alex_zurlo_lfg_com/Documents/Desktop/Projects/MoneyGuard%20Market%20Advantage/Weighing%20Your%20LTC%20Goals/Version%20Updated%202024%20(for%20YE%202023)/Weighing%20Your%20LTC%20Options%20(2.0%20Extended)%20Data.xlsx"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oleObject" Target="https://lfg-my.sharepoint.com/personal/alex_zurlo_lfg_com/Documents/Desktop/Projects/MoneyGuard%20Market%20Advantage/Weighing%20Your%20LTC%20Goals/Version%20Updated%202024%20(for%20YE%202023)/Weighing%20Your%20LTC%20Options%20(2.0%20Extended)%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84-034A-8CD5-37893B76A7A4}"/>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3184-034A-8CD5-37893B76A7A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184-034A-8CD5-37893B76A7A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184-034A-8CD5-37893B76A7A4}"/>
              </c:ext>
            </c:extLst>
          </c:dPt>
          <c:cat>
            <c:numRef>
              <c:f>Sheet1!$A$2:$A$5</c:f>
              <c:numCache>
                <c:formatCode>General</c:formatCode>
                <c:ptCount val="4"/>
              </c:numCache>
            </c:numRef>
          </c:cat>
          <c:val>
            <c:numRef>
              <c:f>Sheet1!$B$2:$B$5</c:f>
              <c:numCache>
                <c:formatCode>General</c:formatCode>
                <c:ptCount val="4"/>
                <c:pt idx="0">
                  <c:v>80</c:v>
                </c:pt>
                <c:pt idx="1">
                  <c:v>20</c:v>
                </c:pt>
              </c:numCache>
            </c:numRef>
          </c:val>
          <c:extLst>
            <c:ext xmlns:c16="http://schemas.microsoft.com/office/drawing/2014/chart" uri="{C3380CC4-5D6E-409C-BE32-E72D297353CC}">
              <c16:uniqueId val="{00000008-3184-034A-8CD5-37893B76A7A4}"/>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r>
              <a:rPr lang="en-US" sz="1800" b="0" i="0" baseline="0">
                <a:solidFill>
                  <a:sysClr val="windowText" lastClr="000000"/>
                </a:solidFill>
                <a:effectLst/>
              </a:rPr>
              <a:t>Insurance Strategy</a:t>
            </a:r>
            <a:endParaRPr lang="en-US">
              <a:solidFill>
                <a:sysClr val="windowText" lastClr="000000"/>
              </a:solidFill>
              <a:effectLst/>
            </a:endParaRPr>
          </a:p>
        </c:rich>
      </c:tx>
      <c:layout>
        <c:manualLayout>
          <c:xMode val="edge"/>
          <c:yMode val="edge"/>
          <c:x val="0.32198388689584351"/>
          <c:y val="4.737292175070168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'[Weighing Your LTC Options (2.0 Extended) Data.xlsx]Stories'!$L$30</c:f>
              <c:strCache>
                <c:ptCount val="1"/>
                <c:pt idx="0">
                  <c:v>Cumulative Investment</c:v>
                </c:pt>
              </c:strCache>
            </c:strRef>
          </c:tx>
          <c:spPr>
            <a:solidFill>
              <a:schemeClr val="accent5">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'[Weighing Your LTC Options (2.0 Extended) Data.xlsx]Stories'!$S$29:$V$29</c:f>
              <c:numCache>
                <c:formatCode>General</c:formatCode>
                <c:ptCount val="4"/>
                <c:pt idx="0">
                  <c:v>2001</c:v>
                </c:pt>
                <c:pt idx="1">
                  <c:v>2002</c:v>
                </c:pt>
                <c:pt idx="2">
                  <c:v>2008</c:v>
                </c:pt>
                <c:pt idx="3">
                  <c:v>2022</c:v>
                </c:pt>
              </c:numCache>
            </c:numRef>
          </c:cat>
          <c:val>
            <c:numRef>
              <c:f>'[Weighing Your LTC Options (2.0 Extended) Data.xlsx]Stories'!$S$31:$V$31</c:f>
              <c:numCache>
                <c:formatCode>#,##0.00</c:formatCode>
                <c:ptCount val="4"/>
                <c:pt idx="0">
                  <c:v>10000</c:v>
                </c:pt>
                <c:pt idx="1">
                  <c:v>20000</c:v>
                </c:pt>
                <c:pt idx="2">
                  <c:v>80000</c:v>
                </c:pt>
                <c:pt idx="3">
                  <c:v>100000</c:v>
                </c:pt>
              </c:numCache>
            </c:numRef>
          </c:val>
          <c:extLst>
            <c:ext xmlns:c16="http://schemas.microsoft.com/office/drawing/2014/chart" uri="{C3380CC4-5D6E-409C-BE32-E72D297353CC}">
              <c16:uniqueId val="{00000000-AE1C-4952-8012-983BCAA585DE}"/>
            </c:ext>
          </c:extLst>
        </c:ser>
        <c:ser>
          <c:idx val="1"/>
          <c:order val="1"/>
          <c:tx>
            <c:strRef>
              <c:f>'[Weighing Your LTC Options (2.0 Extended) Data.xlsx]Stories'!$R$30</c:f>
              <c:strCache>
                <c:ptCount val="1"/>
                <c:pt idx="0">
                  <c:v>LTC Benefit Available</c:v>
                </c:pt>
              </c:strCache>
            </c:strRef>
          </c:tx>
          <c:spPr>
            <a:solidFill>
              <a:srgbClr val="41ACA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'[Weighing Your LTC Options (2.0 Extended) Data.xlsx]Stories'!$S$29:$V$29</c:f>
              <c:numCache>
                <c:formatCode>General</c:formatCode>
                <c:ptCount val="4"/>
                <c:pt idx="0">
                  <c:v>2001</c:v>
                </c:pt>
                <c:pt idx="1">
                  <c:v>2002</c:v>
                </c:pt>
                <c:pt idx="2">
                  <c:v>2008</c:v>
                </c:pt>
                <c:pt idx="3">
                  <c:v>2022</c:v>
                </c:pt>
              </c:numCache>
            </c:numRef>
          </c:cat>
          <c:val>
            <c:numRef>
              <c:f>'[Weighing Your LTC Options (2.0 Extended) Data.xlsx]Stories'!$S$30:$V$30</c:f>
              <c:numCache>
                <c:formatCode>#,##0.0</c:formatCode>
                <c:ptCount val="4"/>
                <c:pt idx="0">
                  <c:v>205982</c:v>
                </c:pt>
                <c:pt idx="1">
                  <c:v>205982</c:v>
                </c:pt>
                <c:pt idx="2">
                  <c:v>209151</c:v>
                </c:pt>
                <c:pt idx="3">
                  <c:v>961015</c:v>
                </c:pt>
              </c:numCache>
            </c:numRef>
          </c:val>
          <c:extLst>
            <c:ext xmlns:c16="http://schemas.microsoft.com/office/drawing/2014/chart" uri="{C3380CC4-5D6E-409C-BE32-E72D297353CC}">
              <c16:uniqueId val="{00000001-AE1C-4952-8012-983BCAA585DE}"/>
            </c:ext>
          </c:extLst>
        </c:ser>
        <c:dLbls>
          <c:showLegendKey val="0"/>
          <c:showVal val="0"/>
          <c:showCatName val="0"/>
          <c:showSerName val="0"/>
          <c:showPercent val="0"/>
          <c:showBubbleSize val="0"/>
        </c:dLbls>
        <c:gapWidth val="307"/>
        <c:overlap val="-84"/>
        <c:axId val="1319794000"/>
        <c:axId val="1319795640"/>
        <c:extLst/>
      </c:barChart>
      <c:catAx>
        <c:axId val="13197940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1319795640"/>
        <c:crosses val="autoZero"/>
        <c:auto val="1"/>
        <c:lblAlgn val="ctr"/>
        <c:lblOffset val="300"/>
        <c:noMultiLvlLbl val="0"/>
      </c:catAx>
      <c:valAx>
        <c:axId val="131979564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1319794000"/>
        <c:crosses val="autoZero"/>
        <c:crossBetween val="between"/>
      </c:valAx>
      <c:spPr>
        <a:noFill/>
        <a:ln>
          <a:noFill/>
        </a:ln>
        <a:effectLst/>
      </c:spPr>
    </c:plotArea>
    <c:legend>
      <c:legendPos val="b"/>
      <c:layout>
        <c:manualLayout>
          <c:xMode val="edge"/>
          <c:yMode val="edge"/>
          <c:x val="0.17840004184264549"/>
          <c:y val="0.18829225053211357"/>
          <c:w val="0.6994948115888745"/>
          <c:h val="5.7323005847122882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b="0" i="0" baseline="0">
                <a:solidFill>
                  <a:sysClr val="windowText" lastClr="000000"/>
                </a:solidFill>
                <a:effectLst/>
              </a:rPr>
              <a:t>Investment Strategy</a:t>
            </a:r>
            <a:endParaRPr lang="en-US" i="0">
              <a:solidFill>
                <a:sysClr val="windowText" lastClr="000000"/>
              </a:solidFill>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stacked"/>
        <c:varyColors val="0"/>
        <c:ser>
          <c:idx val="1"/>
          <c:order val="0"/>
          <c:tx>
            <c:v>Market Value (Net Taxes)</c:v>
          </c:tx>
          <c:spPr>
            <a:solidFill>
              <a:srgbClr val="5B9BD5">
                <a:lumMod val="60000"/>
                <a:lumOff val="40000"/>
              </a:srgbClr>
            </a:solidFill>
            <a:ln>
              <a:noFill/>
            </a:ln>
            <a:effectLst/>
          </c:spPr>
          <c:invertIfNegative val="0"/>
          <c:cat>
            <c:numRef>
              <c:f>'[Weighing Your LTC Options (2.0 Extended) Data.xlsx]Stories'!$B$3:$B$25</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'[Weighing Your LTC Options (2.0 Extended) Data.xlsx]Stories'!$H$3:$H$25</c:f>
              <c:numCache>
                <c:formatCode>#,##0.00</c:formatCode>
                <c:ptCount val="23"/>
                <c:pt idx="0">
                  <c:v>9125</c:v>
                </c:pt>
                <c:pt idx="1">
                  <c:v>15871</c:v>
                </c:pt>
                <c:pt idx="2">
                  <c:v>31819</c:v>
                </c:pt>
                <c:pt idx="3">
                  <c:v>45024</c:v>
                </c:pt>
                <c:pt idx="4">
                  <c:v>56746</c:v>
                </c:pt>
                <c:pt idx="5">
                  <c:v>74391</c:v>
                </c:pt>
                <c:pt idx="6">
                  <c:v>87545</c:v>
                </c:pt>
                <c:pt idx="7">
                  <c:v>63847</c:v>
                </c:pt>
                <c:pt idx="8">
                  <c:v>95028</c:v>
                </c:pt>
                <c:pt idx="9">
                  <c:v>118196</c:v>
                </c:pt>
                <c:pt idx="10">
                  <c:v>119588</c:v>
                </c:pt>
                <c:pt idx="11">
                  <c:v>135403</c:v>
                </c:pt>
                <c:pt idx="12">
                  <c:v>167126</c:v>
                </c:pt>
                <c:pt idx="13">
                  <c:v>183564</c:v>
                </c:pt>
                <c:pt idx="14">
                  <c:v>181801</c:v>
                </c:pt>
                <c:pt idx="15">
                  <c:v>196081</c:v>
                </c:pt>
                <c:pt idx="16">
                  <c:v>227095</c:v>
                </c:pt>
                <c:pt idx="17">
                  <c:v>215286</c:v>
                </c:pt>
                <c:pt idx="18">
                  <c:v>266748</c:v>
                </c:pt>
                <c:pt idx="19">
                  <c:v>304994</c:v>
                </c:pt>
                <c:pt idx="20">
                  <c:v>359964</c:v>
                </c:pt>
                <c:pt idx="21">
                  <c:v>290177</c:v>
                </c:pt>
                <c:pt idx="22">
                  <c:v>338102</c:v>
                </c:pt>
              </c:numCache>
            </c:numRef>
          </c:val>
          <c:extLst>
            <c:ext xmlns:c16="http://schemas.microsoft.com/office/drawing/2014/chart" uri="{C3380CC4-5D6E-409C-BE32-E72D297353CC}">
              <c16:uniqueId val="{00000000-B972-44CF-86A2-8D1E1836D734}"/>
            </c:ext>
          </c:extLst>
        </c:ser>
        <c:ser>
          <c:idx val="0"/>
          <c:order val="1"/>
          <c:tx>
            <c:v>Taxes Per Period</c:v>
          </c:tx>
          <c:spPr>
            <a:solidFill>
              <a:schemeClr val="accent2"/>
            </a:solidFill>
            <a:ln>
              <a:noFill/>
            </a:ln>
            <a:effectLst/>
          </c:spPr>
          <c:invertIfNegative val="0"/>
          <c:cat>
            <c:numRef>
              <c:f>'[Weighing Your LTC Options (2.0 Extended) Data.xlsx]Stories'!$B$3:$B$25</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'[Weighing Your LTC Options (2.0 Extended) Data.xlsx]Stories'!$E$3:$E$25</c:f>
              <c:numCache>
                <c:formatCode>#,##0.00</c:formatCode>
                <c:ptCount val="23"/>
                <c:pt idx="0">
                  <c:v>0</c:v>
                </c:pt>
                <c:pt idx="1">
                  <c:v>51</c:v>
                </c:pt>
                <c:pt idx="2">
                  <c:v>83</c:v>
                </c:pt>
                <c:pt idx="3">
                  <c:v>134</c:v>
                </c:pt>
                <c:pt idx="4">
                  <c:v>204</c:v>
                </c:pt>
                <c:pt idx="5">
                  <c:v>219</c:v>
                </c:pt>
                <c:pt idx="6">
                  <c:v>400</c:v>
                </c:pt>
                <c:pt idx="7">
                  <c:v>420</c:v>
                </c:pt>
                <c:pt idx="8">
                  <c:v>644</c:v>
                </c:pt>
                <c:pt idx="9">
                  <c:v>653</c:v>
                </c:pt>
                <c:pt idx="10">
                  <c:v>743</c:v>
                </c:pt>
                <c:pt idx="11">
                  <c:v>764</c:v>
                </c:pt>
                <c:pt idx="12">
                  <c:v>1152</c:v>
                </c:pt>
                <c:pt idx="13">
                  <c:v>1300</c:v>
                </c:pt>
                <c:pt idx="14">
                  <c:v>1270</c:v>
                </c:pt>
                <c:pt idx="15">
                  <c:v>1422</c:v>
                </c:pt>
                <c:pt idx="16">
                  <c:v>2414</c:v>
                </c:pt>
                <c:pt idx="17">
                  <c:v>1981</c:v>
                </c:pt>
                <c:pt idx="18">
                  <c:v>3804</c:v>
                </c:pt>
                <c:pt idx="19">
                  <c:v>2947</c:v>
                </c:pt>
                <c:pt idx="20">
                  <c:v>6304</c:v>
                </c:pt>
                <c:pt idx="21">
                  <c:v>5892</c:v>
                </c:pt>
                <c:pt idx="22">
                  <c:v>10861</c:v>
                </c:pt>
              </c:numCache>
            </c:numRef>
          </c:val>
          <c:extLst>
            <c:ext xmlns:c16="http://schemas.microsoft.com/office/drawing/2014/chart" uri="{C3380CC4-5D6E-409C-BE32-E72D297353CC}">
              <c16:uniqueId val="{00000001-B972-44CF-86A2-8D1E1836D734}"/>
            </c:ext>
          </c:extLst>
        </c:ser>
        <c:dLbls>
          <c:showLegendKey val="0"/>
          <c:showVal val="0"/>
          <c:showCatName val="0"/>
          <c:showSerName val="0"/>
          <c:showPercent val="0"/>
          <c:showBubbleSize val="0"/>
        </c:dLbls>
        <c:gapWidth val="150"/>
        <c:overlap val="100"/>
        <c:axId val="1261690000"/>
        <c:axId val="1261688032"/>
      </c:barChart>
      <c:lineChart>
        <c:grouping val="standard"/>
        <c:varyColors val="0"/>
        <c:ser>
          <c:idx val="2"/>
          <c:order val="2"/>
          <c:tx>
            <c:v>Cumulative Taxes</c:v>
          </c:tx>
          <c:spPr>
            <a:ln w="28575" cap="rnd">
              <a:solidFill>
                <a:schemeClr val="accent2"/>
              </a:solidFill>
              <a:round/>
            </a:ln>
            <a:effectLst/>
          </c:spPr>
          <c:marker>
            <c:symbol val="none"/>
          </c:marker>
          <c:val>
            <c:numRef>
              <c:f>'[Weighing Your LTC Options (2.0 Extended) Data.xlsx]Stories'!$F$3:$F$25</c:f>
              <c:numCache>
                <c:formatCode>#,##0.00</c:formatCode>
                <c:ptCount val="23"/>
                <c:pt idx="0">
                  <c:v>0</c:v>
                </c:pt>
                <c:pt idx="1">
                  <c:v>51</c:v>
                </c:pt>
                <c:pt idx="2">
                  <c:v>134</c:v>
                </c:pt>
                <c:pt idx="3">
                  <c:v>268</c:v>
                </c:pt>
                <c:pt idx="4">
                  <c:v>472</c:v>
                </c:pt>
                <c:pt idx="5">
                  <c:v>691</c:v>
                </c:pt>
                <c:pt idx="6">
                  <c:v>1091</c:v>
                </c:pt>
                <c:pt idx="7">
                  <c:v>1511</c:v>
                </c:pt>
                <c:pt idx="8">
                  <c:v>2155</c:v>
                </c:pt>
                <c:pt idx="9">
                  <c:v>2808</c:v>
                </c:pt>
                <c:pt idx="10">
                  <c:v>3551</c:v>
                </c:pt>
                <c:pt idx="11">
                  <c:v>4315</c:v>
                </c:pt>
                <c:pt idx="12">
                  <c:v>5467</c:v>
                </c:pt>
                <c:pt idx="13">
                  <c:v>6767</c:v>
                </c:pt>
                <c:pt idx="14">
                  <c:v>8037</c:v>
                </c:pt>
                <c:pt idx="15">
                  <c:v>9459</c:v>
                </c:pt>
                <c:pt idx="16">
                  <c:v>11873</c:v>
                </c:pt>
                <c:pt idx="17">
                  <c:v>13854</c:v>
                </c:pt>
                <c:pt idx="18">
                  <c:v>17658</c:v>
                </c:pt>
                <c:pt idx="19">
                  <c:v>20605</c:v>
                </c:pt>
                <c:pt idx="20">
                  <c:v>26909</c:v>
                </c:pt>
                <c:pt idx="21">
                  <c:v>32801</c:v>
                </c:pt>
                <c:pt idx="22">
                  <c:v>43662</c:v>
                </c:pt>
              </c:numCache>
            </c:numRef>
          </c:val>
          <c:smooth val="0"/>
          <c:extLst>
            <c:ext xmlns:c16="http://schemas.microsoft.com/office/drawing/2014/chart" uri="{C3380CC4-5D6E-409C-BE32-E72D297353CC}">
              <c16:uniqueId val="{00000002-B972-44CF-86A2-8D1E1836D734}"/>
            </c:ext>
          </c:extLst>
        </c:ser>
        <c:dLbls>
          <c:showLegendKey val="0"/>
          <c:showVal val="0"/>
          <c:showCatName val="0"/>
          <c:showSerName val="0"/>
          <c:showPercent val="0"/>
          <c:showBubbleSize val="0"/>
        </c:dLbls>
        <c:marker val="1"/>
        <c:smooth val="0"/>
        <c:axId val="1052632368"/>
        <c:axId val="1199302624"/>
      </c:lineChart>
      <c:catAx>
        <c:axId val="126169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solidFill>
                <a:latin typeface="+mn-lt"/>
                <a:ea typeface="+mn-ea"/>
                <a:cs typeface="+mn-cs"/>
              </a:defRPr>
            </a:pPr>
            <a:endParaRPr lang="en-US"/>
          </a:p>
        </c:txPr>
        <c:crossAx val="1261688032"/>
        <c:crosses val="autoZero"/>
        <c:auto val="1"/>
        <c:lblAlgn val="ctr"/>
        <c:lblOffset val="100"/>
        <c:noMultiLvlLbl val="0"/>
      </c:catAx>
      <c:valAx>
        <c:axId val="126168803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61690000"/>
        <c:crosses val="autoZero"/>
        <c:crossBetween val="between"/>
      </c:valAx>
      <c:valAx>
        <c:axId val="1199302624"/>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52632368"/>
        <c:crosses val="max"/>
        <c:crossBetween val="between"/>
      </c:valAx>
      <c:catAx>
        <c:axId val="1052632368"/>
        <c:scaling>
          <c:orientation val="minMax"/>
        </c:scaling>
        <c:delete val="1"/>
        <c:axPos val="b"/>
        <c:numFmt formatCode="General" sourceLinked="1"/>
        <c:majorTickMark val="out"/>
        <c:minorTickMark val="none"/>
        <c:tickLblPos val="nextTo"/>
        <c:crossAx val="1199302624"/>
        <c:crosses val="autoZero"/>
        <c:auto val="1"/>
        <c:lblAlgn val="ctr"/>
        <c:lblOffset val="100"/>
        <c:noMultiLvlLbl val="0"/>
      </c:catAx>
      <c:spPr>
        <a:noFill/>
        <a:ln>
          <a:noFill/>
        </a:ln>
        <a:effectLst/>
      </c:spPr>
    </c:plotArea>
    <c:legend>
      <c:legendPos val="b"/>
      <c:layout>
        <c:manualLayout>
          <c:xMode val="edge"/>
          <c:yMode val="edge"/>
          <c:x val="0.101367582284973"/>
          <c:y val="0.13427423639228558"/>
          <c:w val="0.78637716082903431"/>
          <c:h val="5.146635921748387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D46-EE4C-A497-53C6E415ED17}"/>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0D46-EE4C-A497-53C6E415ED1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D46-EE4C-A497-53C6E415ED1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D46-EE4C-A497-53C6E415ED17}"/>
              </c:ext>
            </c:extLst>
          </c:dPt>
          <c:cat>
            <c:numRef>
              <c:f>Sheet1!$A$2:$A$5</c:f>
              <c:numCache>
                <c:formatCode>General</c:formatCode>
                <c:ptCount val="4"/>
              </c:numCache>
            </c:numRef>
          </c:cat>
          <c:val>
            <c:numRef>
              <c:f>Sheet1!$B$2:$B$5</c:f>
              <c:numCache>
                <c:formatCode>General</c:formatCode>
                <c:ptCount val="4"/>
                <c:pt idx="0">
                  <c:v>80</c:v>
                </c:pt>
                <c:pt idx="1">
                  <c:v>20</c:v>
                </c:pt>
              </c:numCache>
            </c:numRef>
          </c:val>
          <c:extLst>
            <c:ext xmlns:c16="http://schemas.microsoft.com/office/drawing/2014/chart" uri="{C3380CC4-5D6E-409C-BE32-E72D297353CC}">
              <c16:uniqueId val="{00000008-0D46-EE4C-A497-53C6E415ED17}"/>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solidFill>
                <a:latin typeface="+mn-lt"/>
                <a:ea typeface="+mn-ea"/>
                <a:cs typeface="+mn-cs"/>
              </a:defRPr>
            </a:pPr>
            <a:r>
              <a:rPr lang="en-US" sz="1800" b="0" i="0" baseline="0">
                <a:effectLst/>
              </a:rPr>
              <a:t>Investment Strategy</a:t>
            </a:r>
            <a:endParaRPr lang="en-US" sz="1800" b="0">
              <a:effectLst/>
            </a:endParaRPr>
          </a:p>
        </c:rich>
      </c:tx>
      <c:layout>
        <c:manualLayout>
          <c:xMode val="edge"/>
          <c:yMode val="edge"/>
          <c:x val="0.34822286895895016"/>
          <c:y val="6.4976985372844298E-2"/>
        </c:manualLayout>
      </c:layout>
      <c:overlay val="0"/>
      <c:spPr>
        <a:noFill/>
        <a:ln>
          <a:noFill/>
        </a:ln>
        <a:effectLst/>
      </c:spPr>
    </c:title>
    <c:autoTitleDeleted val="0"/>
    <c:plotArea>
      <c:layout/>
      <c:barChart>
        <c:barDir val="col"/>
        <c:grouping val="clustered"/>
        <c:varyColors val="0"/>
        <c:ser>
          <c:idx val="10"/>
          <c:order val="1"/>
          <c:tx>
            <c:v>Cumulative Investment</c:v>
          </c:tx>
          <c:invertIfNegative val="0"/>
          <c:cat>
            <c:numRef>
              <c:f>'[Weighing Your LTC Options (2.0 Extended) Data.xlsx]Stories'!$B$3:$B$25</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'[Weighing Your LTC Options (2.0 Extended) Data.xlsx]Stories'!$D$3:$D$25</c:f>
              <c:numCache>
                <c:formatCode>#,##0.0</c:formatCode>
                <c:ptCount val="23"/>
                <c:pt idx="0">
                  <c:v>10000</c:v>
                </c:pt>
                <c:pt idx="1">
                  <c:v>20000</c:v>
                </c:pt>
                <c:pt idx="2">
                  <c:v>30000</c:v>
                </c:pt>
                <c:pt idx="3">
                  <c:v>40000</c:v>
                </c:pt>
                <c:pt idx="4">
                  <c:v>50000</c:v>
                </c:pt>
                <c:pt idx="5">
                  <c:v>60000</c:v>
                </c:pt>
                <c:pt idx="6">
                  <c:v>70000</c:v>
                </c:pt>
                <c:pt idx="7">
                  <c:v>80000</c:v>
                </c:pt>
                <c:pt idx="8">
                  <c:v>90000</c:v>
                </c:pt>
                <c:pt idx="9">
                  <c:v>100000</c:v>
                </c:pt>
                <c:pt idx="10">
                  <c:v>100000</c:v>
                </c:pt>
                <c:pt idx="11">
                  <c:v>100000</c:v>
                </c:pt>
                <c:pt idx="12">
                  <c:v>100000</c:v>
                </c:pt>
                <c:pt idx="13">
                  <c:v>100000</c:v>
                </c:pt>
                <c:pt idx="14">
                  <c:v>100000</c:v>
                </c:pt>
                <c:pt idx="15">
                  <c:v>100000</c:v>
                </c:pt>
                <c:pt idx="16">
                  <c:v>100000</c:v>
                </c:pt>
                <c:pt idx="17">
                  <c:v>100000</c:v>
                </c:pt>
                <c:pt idx="18">
                  <c:v>100000</c:v>
                </c:pt>
                <c:pt idx="19">
                  <c:v>100000</c:v>
                </c:pt>
                <c:pt idx="20">
                  <c:v>100000</c:v>
                </c:pt>
                <c:pt idx="21">
                  <c:v>100000</c:v>
                </c:pt>
                <c:pt idx="22">
                  <c:v>100000</c:v>
                </c:pt>
              </c:numCache>
            </c:numRef>
          </c:val>
          <c:extLst>
            <c:ext xmlns:c16="http://schemas.microsoft.com/office/drawing/2014/chart" uri="{C3380CC4-5D6E-409C-BE32-E72D297353CC}">
              <c16:uniqueId val="{00000000-A8BC-4440-B624-DF9B83F24BFC}"/>
            </c:ext>
          </c:extLst>
        </c:ser>
        <c:dLbls>
          <c:showLegendKey val="0"/>
          <c:showVal val="0"/>
          <c:showCatName val="0"/>
          <c:showSerName val="0"/>
          <c:showPercent val="0"/>
          <c:showBubbleSize val="0"/>
        </c:dLbls>
        <c:gapWidth val="150"/>
        <c:axId val="1055923576"/>
        <c:axId val="1055925216"/>
      </c:barChart>
      <c:lineChart>
        <c:grouping val="standard"/>
        <c:varyColors val="0"/>
        <c:ser>
          <c:idx val="1"/>
          <c:order val="0"/>
          <c:tx>
            <c:v>Market Value</c:v>
          </c:tx>
          <c:spPr>
            <a:ln w="28575" cap="rnd">
              <a:solidFill>
                <a:srgbClr val="C00000"/>
              </a:solidFill>
              <a:round/>
            </a:ln>
            <a:effectLst/>
          </c:spPr>
          <c:marker>
            <c:symbol val="square"/>
            <c:size val="5"/>
            <c:spPr>
              <a:solidFill>
                <a:schemeClr val="tx1"/>
              </a:solidFill>
              <a:ln w="9525">
                <a:noFill/>
              </a:ln>
              <a:effectLst/>
            </c:spPr>
          </c:marker>
          <c:dLbls>
            <c:dLbl>
              <c:idx val="22"/>
              <c:layout>
                <c:manualLayout>
                  <c:x val="-6.8688342836455791E-3"/>
                  <c:y val="-3.5671573560236473E-2"/>
                </c:manualLayout>
              </c:layout>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BC-4440-B624-DF9B83F24BFC}"/>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'[Weighing Your LTC Options (2.0 Extended) Data.xlsx]Stories'!$B$3:$B$25</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'[Weighing Your LTC Options (2.0 Extended) Data.xlsx]Stories'!$H$3:$H$25</c:f>
              <c:numCache>
                <c:formatCode>#,##0.00</c:formatCode>
                <c:ptCount val="23"/>
                <c:pt idx="0">
                  <c:v>9125</c:v>
                </c:pt>
                <c:pt idx="1">
                  <c:v>15871</c:v>
                </c:pt>
                <c:pt idx="2">
                  <c:v>31819</c:v>
                </c:pt>
                <c:pt idx="3">
                  <c:v>45024</c:v>
                </c:pt>
                <c:pt idx="4">
                  <c:v>56746</c:v>
                </c:pt>
                <c:pt idx="5">
                  <c:v>74391</c:v>
                </c:pt>
                <c:pt idx="6">
                  <c:v>87545</c:v>
                </c:pt>
                <c:pt idx="7">
                  <c:v>63847</c:v>
                </c:pt>
                <c:pt idx="8">
                  <c:v>95028</c:v>
                </c:pt>
                <c:pt idx="9">
                  <c:v>118196</c:v>
                </c:pt>
                <c:pt idx="10">
                  <c:v>119588</c:v>
                </c:pt>
                <c:pt idx="11">
                  <c:v>135403</c:v>
                </c:pt>
                <c:pt idx="12">
                  <c:v>167126</c:v>
                </c:pt>
                <c:pt idx="13">
                  <c:v>183564</c:v>
                </c:pt>
                <c:pt idx="14">
                  <c:v>181801</c:v>
                </c:pt>
                <c:pt idx="15">
                  <c:v>196081</c:v>
                </c:pt>
                <c:pt idx="16">
                  <c:v>227095</c:v>
                </c:pt>
                <c:pt idx="17">
                  <c:v>215286</c:v>
                </c:pt>
                <c:pt idx="18">
                  <c:v>266748</c:v>
                </c:pt>
                <c:pt idx="19">
                  <c:v>304994</c:v>
                </c:pt>
                <c:pt idx="20">
                  <c:v>359964</c:v>
                </c:pt>
                <c:pt idx="21">
                  <c:v>290177</c:v>
                </c:pt>
                <c:pt idx="22">
                  <c:v>338102</c:v>
                </c:pt>
              </c:numCache>
            </c:numRef>
          </c:val>
          <c:smooth val="0"/>
          <c:extLst>
            <c:ext xmlns:c16="http://schemas.microsoft.com/office/drawing/2014/chart" uri="{C3380CC4-5D6E-409C-BE32-E72D297353CC}">
              <c16:uniqueId val="{00000002-A8BC-4440-B624-DF9B83F24BFC}"/>
            </c:ext>
          </c:extLst>
        </c:ser>
        <c:dLbls>
          <c:showLegendKey val="0"/>
          <c:showVal val="0"/>
          <c:showCatName val="0"/>
          <c:showSerName val="0"/>
          <c:showPercent val="0"/>
          <c:showBubbleSize val="0"/>
        </c:dLbls>
        <c:marker val="1"/>
        <c:smooth val="0"/>
        <c:axId val="1055923576"/>
        <c:axId val="1055925216"/>
        <c:extLst/>
      </c:lineChart>
      <c:catAx>
        <c:axId val="1055923576"/>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solidFill>
                      <a:schemeClr val="tx1"/>
                    </a:solidFill>
                  </a:rPr>
                  <a:t>Years</a:t>
                </a:r>
              </a:p>
            </c:rich>
          </c:tx>
          <c:layout>
            <c:manualLayout>
              <c:xMode val="edge"/>
              <c:yMode val="edge"/>
              <c:x val="0.51508491013518598"/>
              <c:y val="0.92252870331505465"/>
            </c:manualLayout>
          </c:layout>
          <c:overlay val="0"/>
          <c:spPr>
            <a:noFill/>
            <a:ln>
              <a:noFill/>
            </a:ln>
            <a:effectLst/>
          </c:spPr>
        </c:title>
        <c:numFmt formatCode="General" sourceLinked="1"/>
        <c:majorTickMark val="cross"/>
        <c:minorTickMark val="none"/>
        <c:tickLblPos val="nextTo"/>
        <c:spPr>
          <a:noFill/>
          <a:ln w="9525" cap="flat" cmpd="sng" algn="ctr">
            <a:solidFill>
              <a:schemeClr val="tx1"/>
            </a:solidFill>
            <a:round/>
          </a:ln>
          <a:effectLst/>
        </c:spPr>
        <c:txPr>
          <a:bodyPr rot="-27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55925216"/>
        <c:crosses val="autoZero"/>
        <c:auto val="1"/>
        <c:lblAlgn val="ctr"/>
        <c:lblOffset val="100"/>
        <c:noMultiLvlLbl val="0"/>
      </c:catAx>
      <c:valAx>
        <c:axId val="1055925216"/>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solidFill>
                      <a:schemeClr val="tx1"/>
                    </a:solidFill>
                  </a:rPr>
                  <a:t>Dollars</a:t>
                </a:r>
              </a:p>
            </c:rich>
          </c:tx>
          <c:layout>
            <c:manualLayout>
              <c:xMode val="edge"/>
              <c:yMode val="edge"/>
              <c:x val="1.0259416481550621E-2"/>
              <c:y val="0.46398305455059374"/>
            </c:manualLayout>
          </c:layout>
          <c:overlay val="0"/>
          <c:spPr>
            <a:noFill/>
            <a:ln>
              <a:noFill/>
            </a:ln>
            <a:effectLst/>
          </c:spPr>
        </c:title>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55923576"/>
        <c:crosses val="autoZero"/>
        <c:crossBetween val="between"/>
      </c:valAx>
    </c:plotArea>
    <c:legend>
      <c:legendPos val="t"/>
      <c:layout>
        <c:manualLayout>
          <c:xMode val="edge"/>
          <c:yMode val="edge"/>
          <c:x val="0.28718505077401552"/>
          <c:y val="0.1861638832286352"/>
          <c:w val="0.48812449090415422"/>
          <c:h val="5.839439539621831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extLst/>
  </c:chart>
  <c:spPr>
    <a:ln>
      <a:solidFill>
        <a:sysClr val="windowText" lastClr="000000"/>
      </a:solidFill>
    </a:ln>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solidFill>
                <a:latin typeface="+mn-lt"/>
                <a:ea typeface="+mn-ea"/>
                <a:cs typeface="+mn-cs"/>
              </a:defRPr>
            </a:pPr>
            <a:r>
              <a:rPr lang="en-US" sz="1800" b="0" i="0" baseline="0">
                <a:effectLst/>
              </a:rPr>
              <a:t>Insurance Strategy</a:t>
            </a:r>
            <a:endParaRPr lang="en-US" sz="1800">
              <a:effectLst/>
            </a:endParaRPr>
          </a:p>
        </c:rich>
      </c:tx>
      <c:layout>
        <c:manualLayout>
          <c:xMode val="edge"/>
          <c:yMode val="edge"/>
          <c:x val="0.35859261752804666"/>
          <c:y val="5.5181232312348207E-2"/>
        </c:manualLayout>
      </c:layout>
      <c:overlay val="0"/>
      <c:spPr>
        <a:noFill/>
        <a:ln>
          <a:noFill/>
        </a:ln>
        <a:effectLst/>
      </c:spPr>
    </c:title>
    <c:autoTitleDeleted val="0"/>
    <c:plotArea>
      <c:layout>
        <c:manualLayout>
          <c:layoutTarget val="inner"/>
          <c:xMode val="edge"/>
          <c:yMode val="edge"/>
          <c:x val="0.13831765215021877"/>
          <c:y val="0.22468932813859005"/>
          <c:w val="0.84233870540520639"/>
          <c:h val="0.58405488220844937"/>
        </c:manualLayout>
      </c:layout>
      <c:barChart>
        <c:barDir val="col"/>
        <c:grouping val="clustered"/>
        <c:varyColors val="0"/>
        <c:ser>
          <c:idx val="10"/>
          <c:order val="1"/>
          <c:tx>
            <c:v>Cumulative Investment</c:v>
          </c:tx>
          <c:invertIfNegative val="0"/>
          <c:cat>
            <c:numRef>
              <c:f>'[Weighing Your LTC Options (2.0 Extended) Data.xlsx]Stories'!$K$3:$K$25</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'[Weighing Your LTC Options (2.0 Extended) Data.xlsx]Stories'!$M$3:$M$25</c:f>
              <c:numCache>
                <c:formatCode>#,##0.00</c:formatCode>
                <c:ptCount val="23"/>
                <c:pt idx="0">
                  <c:v>10000</c:v>
                </c:pt>
                <c:pt idx="1">
                  <c:v>20000</c:v>
                </c:pt>
                <c:pt idx="2">
                  <c:v>30000</c:v>
                </c:pt>
                <c:pt idx="3">
                  <c:v>40000</c:v>
                </c:pt>
                <c:pt idx="4">
                  <c:v>50000</c:v>
                </c:pt>
                <c:pt idx="5">
                  <c:v>60000</c:v>
                </c:pt>
                <c:pt idx="6">
                  <c:v>70000</c:v>
                </c:pt>
                <c:pt idx="7">
                  <c:v>80000</c:v>
                </c:pt>
                <c:pt idx="8">
                  <c:v>90000</c:v>
                </c:pt>
                <c:pt idx="9">
                  <c:v>100000</c:v>
                </c:pt>
                <c:pt idx="10">
                  <c:v>100000</c:v>
                </c:pt>
                <c:pt idx="11">
                  <c:v>100000</c:v>
                </c:pt>
                <c:pt idx="12">
                  <c:v>100000</c:v>
                </c:pt>
                <c:pt idx="13">
                  <c:v>100000</c:v>
                </c:pt>
                <c:pt idx="14">
                  <c:v>100000</c:v>
                </c:pt>
                <c:pt idx="15">
                  <c:v>100000</c:v>
                </c:pt>
                <c:pt idx="16">
                  <c:v>100000</c:v>
                </c:pt>
                <c:pt idx="17">
                  <c:v>100000</c:v>
                </c:pt>
                <c:pt idx="18">
                  <c:v>100000</c:v>
                </c:pt>
                <c:pt idx="19">
                  <c:v>100000</c:v>
                </c:pt>
                <c:pt idx="20">
                  <c:v>100000</c:v>
                </c:pt>
                <c:pt idx="21">
                  <c:v>100000</c:v>
                </c:pt>
                <c:pt idx="22">
                  <c:v>100000</c:v>
                </c:pt>
              </c:numCache>
            </c:numRef>
          </c:val>
          <c:extLst>
            <c:ext xmlns:c16="http://schemas.microsoft.com/office/drawing/2014/chart" uri="{C3380CC4-5D6E-409C-BE32-E72D297353CC}">
              <c16:uniqueId val="{00000000-031B-4639-B642-76A551B1C075}"/>
            </c:ext>
          </c:extLst>
        </c:ser>
        <c:dLbls>
          <c:showLegendKey val="0"/>
          <c:showVal val="0"/>
          <c:showCatName val="0"/>
          <c:showSerName val="0"/>
          <c:showPercent val="0"/>
          <c:showBubbleSize val="0"/>
        </c:dLbls>
        <c:gapWidth val="150"/>
        <c:axId val="1055923576"/>
        <c:axId val="1055925216"/>
      </c:barChart>
      <c:lineChart>
        <c:grouping val="standard"/>
        <c:varyColors val="0"/>
        <c:ser>
          <c:idx val="2"/>
          <c:order val="0"/>
          <c:tx>
            <c:v>Accumulation (Market) Value</c:v>
          </c:tx>
          <c:spPr>
            <a:ln w="28575" cap="rnd">
              <a:solidFill>
                <a:srgbClr val="41ACA5"/>
              </a:solidFill>
              <a:round/>
            </a:ln>
            <a:effectLst/>
          </c:spPr>
          <c:marker>
            <c:symbol val="square"/>
            <c:size val="5"/>
            <c:spPr>
              <a:solidFill>
                <a:schemeClr val="tx1"/>
              </a:solidFill>
              <a:ln w="9525">
                <a:noFill/>
              </a:ln>
              <a:effectLst/>
            </c:spPr>
          </c:marker>
          <c:dLbls>
            <c:dLbl>
              <c:idx val="22"/>
              <c:layout>
                <c:manualLayout>
                  <c:x val="-3.450195343540297E-3"/>
                  <c:y val="-3.076167357068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1B-4639-B642-76A551B1C075}"/>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'[Weighing Your LTC Options (2.0 Extended) Data.xlsx]Stories'!$K$3:$K$25</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'[Weighing Your LTC Options (2.0 Extended) Data.xlsx]Stories'!$O$3:$O$25</c:f>
              <c:numCache>
                <c:formatCode>#,##0.0</c:formatCode>
                <c:ptCount val="23"/>
                <c:pt idx="0">
                  <c:v>6087</c:v>
                </c:pt>
                <c:pt idx="1">
                  <c:v>10822</c:v>
                </c:pt>
                <c:pt idx="2">
                  <c:v>22459</c:v>
                </c:pt>
                <c:pt idx="3">
                  <c:v>32735</c:v>
                </c:pt>
                <c:pt idx="4">
                  <c:v>42097</c:v>
                </c:pt>
                <c:pt idx="5">
                  <c:v>56651</c:v>
                </c:pt>
                <c:pt idx="6">
                  <c:v>67739</c:v>
                </c:pt>
                <c:pt idx="7">
                  <c:v>52288</c:v>
                </c:pt>
                <c:pt idx="8">
                  <c:v>74872</c:v>
                </c:pt>
                <c:pt idx="9">
                  <c:v>93395</c:v>
                </c:pt>
                <c:pt idx="10">
                  <c:v>94969</c:v>
                </c:pt>
                <c:pt idx="11">
                  <c:v>106690</c:v>
                </c:pt>
                <c:pt idx="12">
                  <c:v>131710</c:v>
                </c:pt>
                <c:pt idx="13">
                  <c:v>145388</c:v>
                </c:pt>
                <c:pt idx="14">
                  <c:v>144768</c:v>
                </c:pt>
                <c:pt idx="15">
                  <c:v>156844</c:v>
                </c:pt>
                <c:pt idx="16">
                  <c:v>182470</c:v>
                </c:pt>
                <c:pt idx="17">
                  <c:v>172648</c:v>
                </c:pt>
                <c:pt idx="18">
                  <c:v>215327</c:v>
                </c:pt>
                <c:pt idx="19">
                  <c:v>246365</c:v>
                </c:pt>
                <c:pt idx="20">
                  <c:v>296183</c:v>
                </c:pt>
                <c:pt idx="21">
                  <c:v>240254</c:v>
                </c:pt>
                <c:pt idx="22">
                  <c:v>287669</c:v>
                </c:pt>
              </c:numCache>
            </c:numRef>
          </c:val>
          <c:smooth val="0"/>
          <c:extLst xmlns:c15="http://schemas.microsoft.com/office/drawing/2012/chart">
            <c:ext xmlns:c16="http://schemas.microsoft.com/office/drawing/2014/chart" uri="{C3380CC4-5D6E-409C-BE32-E72D297353CC}">
              <c16:uniqueId val="{00000002-031B-4639-B642-76A551B1C075}"/>
            </c:ext>
          </c:extLst>
        </c:ser>
        <c:dLbls>
          <c:showLegendKey val="0"/>
          <c:showVal val="0"/>
          <c:showCatName val="0"/>
          <c:showSerName val="0"/>
          <c:showPercent val="0"/>
          <c:showBubbleSize val="0"/>
        </c:dLbls>
        <c:marker val="1"/>
        <c:smooth val="0"/>
        <c:axId val="1055923576"/>
        <c:axId val="1055925216"/>
        <c:extLst/>
      </c:lineChart>
      <c:catAx>
        <c:axId val="1055923576"/>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solidFill>
                      <a:schemeClr val="tx1"/>
                    </a:solidFill>
                  </a:rPr>
                  <a:t>Years</a:t>
                </a:r>
              </a:p>
            </c:rich>
          </c:tx>
          <c:layout>
            <c:manualLayout>
              <c:xMode val="edge"/>
              <c:yMode val="edge"/>
              <c:x val="0.51508491013518598"/>
              <c:y val="0.92252870331505465"/>
            </c:manualLayout>
          </c:layout>
          <c:overlay val="0"/>
          <c:spPr>
            <a:noFill/>
            <a:ln>
              <a:noFill/>
            </a:ln>
            <a:effectLst/>
          </c:spPr>
        </c:title>
        <c:numFmt formatCode="General" sourceLinked="1"/>
        <c:majorTickMark val="cross"/>
        <c:minorTickMark val="none"/>
        <c:tickLblPos val="nextTo"/>
        <c:spPr>
          <a:noFill/>
          <a:ln w="9525" cap="flat" cmpd="sng" algn="ctr">
            <a:solidFill>
              <a:schemeClr val="tx1"/>
            </a:solidFill>
            <a:round/>
          </a:ln>
          <a:effectLst/>
        </c:spPr>
        <c:txPr>
          <a:bodyPr rot="-27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55925216"/>
        <c:crosses val="autoZero"/>
        <c:auto val="1"/>
        <c:lblAlgn val="ctr"/>
        <c:lblOffset val="100"/>
        <c:noMultiLvlLbl val="0"/>
      </c:catAx>
      <c:valAx>
        <c:axId val="1055925216"/>
        <c:scaling>
          <c:orientation val="minMax"/>
          <c:max val="350000"/>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solidFill>
                      <a:schemeClr val="tx1"/>
                    </a:solidFill>
                  </a:rPr>
                  <a:t>Dollars</a:t>
                </a:r>
              </a:p>
            </c:rich>
          </c:tx>
          <c:layout>
            <c:manualLayout>
              <c:xMode val="edge"/>
              <c:yMode val="edge"/>
              <c:x val="1.0259416481550621E-2"/>
              <c:y val="0.46398305455059374"/>
            </c:manualLayout>
          </c:layout>
          <c:overlay val="0"/>
          <c:spPr>
            <a:noFill/>
            <a:ln>
              <a:noFill/>
            </a:ln>
            <a:effectLst/>
          </c:spPr>
        </c:title>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55923576"/>
        <c:crosses val="autoZero"/>
        <c:crossBetween val="between"/>
      </c:valAx>
    </c:plotArea>
    <c:legend>
      <c:legendPos val="t"/>
      <c:layout>
        <c:manualLayout>
          <c:xMode val="edge"/>
          <c:yMode val="edge"/>
          <c:x val="0.23450423629537601"/>
          <c:y val="0.16872014572072741"/>
          <c:w val="0.66683537398129522"/>
          <c:h val="0.1279991898106778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extLst/>
  </c:chart>
  <c:spPr>
    <a:ln>
      <a:solidFill>
        <a:sysClr val="windowText" lastClr="000000"/>
      </a:solidFill>
    </a:ln>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r>
              <a:rPr lang="en-US" sz="1800" b="0" i="0" baseline="0">
                <a:effectLst/>
              </a:rPr>
              <a:t>Investment Strategy</a:t>
            </a:r>
            <a:endParaRPr lang="en-US">
              <a:effectLst/>
            </a:endParaRPr>
          </a:p>
        </c:rich>
      </c:tx>
      <c:layout>
        <c:manualLayout>
          <c:xMode val="edge"/>
          <c:yMode val="edge"/>
          <c:x val="0.42315667289406816"/>
          <c:y val="4.2869420464939079E-2"/>
        </c:manualLayout>
      </c:layout>
      <c:overlay val="0"/>
      <c:spPr>
        <a:noFill/>
        <a:ln>
          <a:noFill/>
        </a:ln>
        <a:effectLst/>
      </c:spPr>
    </c:title>
    <c:autoTitleDeleted val="0"/>
    <c:plotArea>
      <c:layout/>
      <c:barChart>
        <c:barDir val="col"/>
        <c:grouping val="clustered"/>
        <c:varyColors val="0"/>
        <c:ser>
          <c:idx val="10"/>
          <c:order val="1"/>
          <c:tx>
            <c:v>Cumulative Investment</c:v>
          </c:tx>
          <c:invertIfNegative val="0"/>
          <c:cat>
            <c:numRef>
              <c:f>'[Weighing Your LTC Options (2.0 Extended) Data.xlsx]Stories'!$B$3:$B$25</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'[Weighing Your LTC Options (2.0 Extended) Data.xlsx]Stories'!$D$3:$D$25</c:f>
              <c:numCache>
                <c:formatCode>#,##0.0</c:formatCode>
                <c:ptCount val="23"/>
                <c:pt idx="0">
                  <c:v>10000</c:v>
                </c:pt>
                <c:pt idx="1">
                  <c:v>20000</c:v>
                </c:pt>
                <c:pt idx="2">
                  <c:v>30000</c:v>
                </c:pt>
                <c:pt idx="3">
                  <c:v>40000</c:v>
                </c:pt>
                <c:pt idx="4">
                  <c:v>50000</c:v>
                </c:pt>
                <c:pt idx="5">
                  <c:v>60000</c:v>
                </c:pt>
                <c:pt idx="6">
                  <c:v>70000</c:v>
                </c:pt>
                <c:pt idx="7">
                  <c:v>80000</c:v>
                </c:pt>
                <c:pt idx="8">
                  <c:v>90000</c:v>
                </c:pt>
                <c:pt idx="9">
                  <c:v>100000</c:v>
                </c:pt>
                <c:pt idx="10">
                  <c:v>100000</c:v>
                </c:pt>
                <c:pt idx="11">
                  <c:v>100000</c:v>
                </c:pt>
                <c:pt idx="12">
                  <c:v>100000</c:v>
                </c:pt>
                <c:pt idx="13">
                  <c:v>100000</c:v>
                </c:pt>
                <c:pt idx="14">
                  <c:v>100000</c:v>
                </c:pt>
                <c:pt idx="15">
                  <c:v>100000</c:v>
                </c:pt>
                <c:pt idx="16">
                  <c:v>100000</c:v>
                </c:pt>
                <c:pt idx="17">
                  <c:v>100000</c:v>
                </c:pt>
                <c:pt idx="18">
                  <c:v>100000</c:v>
                </c:pt>
                <c:pt idx="19">
                  <c:v>100000</c:v>
                </c:pt>
                <c:pt idx="20">
                  <c:v>100000</c:v>
                </c:pt>
                <c:pt idx="21">
                  <c:v>100000</c:v>
                </c:pt>
                <c:pt idx="22">
                  <c:v>100000</c:v>
                </c:pt>
              </c:numCache>
            </c:numRef>
          </c:val>
          <c:extLst>
            <c:ext xmlns:c16="http://schemas.microsoft.com/office/drawing/2014/chart" uri="{C3380CC4-5D6E-409C-BE32-E72D297353CC}">
              <c16:uniqueId val="{00000000-8388-4A27-9EAC-3A6DD6E21E21}"/>
            </c:ext>
          </c:extLst>
        </c:ser>
        <c:dLbls>
          <c:showLegendKey val="0"/>
          <c:showVal val="0"/>
          <c:showCatName val="0"/>
          <c:showSerName val="0"/>
          <c:showPercent val="0"/>
          <c:showBubbleSize val="0"/>
        </c:dLbls>
        <c:gapWidth val="150"/>
        <c:axId val="1055923576"/>
        <c:axId val="1055925216"/>
      </c:barChart>
      <c:lineChart>
        <c:grouping val="standard"/>
        <c:varyColors val="0"/>
        <c:ser>
          <c:idx val="1"/>
          <c:order val="0"/>
          <c:tx>
            <c:v>Long-Term Care Benefit</c:v>
          </c:tx>
          <c:spPr>
            <a:ln w="28575" cap="rnd">
              <a:solidFill>
                <a:srgbClr val="C00000"/>
              </a:solidFill>
              <a:round/>
            </a:ln>
            <a:effectLst/>
          </c:spPr>
          <c:marker>
            <c:symbol val="square"/>
            <c:size val="5"/>
            <c:spPr>
              <a:solidFill>
                <a:schemeClr val="tx1"/>
              </a:solidFill>
              <a:ln w="9525">
                <a:noFill/>
              </a:ln>
              <a:effectLst/>
            </c:spPr>
          </c:marker>
          <c:dLbls>
            <c:dLbl>
              <c:idx val="22"/>
              <c:layout>
                <c:manualLayout>
                  <c:x val="-5.1528830651241921E-3"/>
                  <c:y val="-3.04174528681895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88-4A27-9EAC-3A6DD6E21E21}"/>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'[Weighing Your LTC Options (2.0 Extended) Data.xlsx]Stories'!$B$3:$B$25</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'[Weighing Your LTC Options (2.0 Extended) Data.xlsx]Stories'!$H$3:$H$25</c:f>
              <c:numCache>
                <c:formatCode>#,##0.00</c:formatCode>
                <c:ptCount val="23"/>
                <c:pt idx="0">
                  <c:v>9125</c:v>
                </c:pt>
                <c:pt idx="1">
                  <c:v>15871</c:v>
                </c:pt>
                <c:pt idx="2">
                  <c:v>31819</c:v>
                </c:pt>
                <c:pt idx="3">
                  <c:v>45024</c:v>
                </c:pt>
                <c:pt idx="4">
                  <c:v>56746</c:v>
                </c:pt>
                <c:pt idx="5">
                  <c:v>74391</c:v>
                </c:pt>
                <c:pt idx="6">
                  <c:v>87545</c:v>
                </c:pt>
                <c:pt idx="7">
                  <c:v>63847</c:v>
                </c:pt>
                <c:pt idx="8">
                  <c:v>95028</c:v>
                </c:pt>
                <c:pt idx="9">
                  <c:v>118196</c:v>
                </c:pt>
                <c:pt idx="10">
                  <c:v>119588</c:v>
                </c:pt>
                <c:pt idx="11">
                  <c:v>135403</c:v>
                </c:pt>
                <c:pt idx="12">
                  <c:v>167126</c:v>
                </c:pt>
                <c:pt idx="13">
                  <c:v>183564</c:v>
                </c:pt>
                <c:pt idx="14">
                  <c:v>181801</c:v>
                </c:pt>
                <c:pt idx="15">
                  <c:v>196081</c:v>
                </c:pt>
                <c:pt idx="16">
                  <c:v>227095</c:v>
                </c:pt>
                <c:pt idx="17">
                  <c:v>215286</c:v>
                </c:pt>
                <c:pt idx="18">
                  <c:v>266748</c:v>
                </c:pt>
                <c:pt idx="19">
                  <c:v>304994</c:v>
                </c:pt>
                <c:pt idx="20">
                  <c:v>359964</c:v>
                </c:pt>
                <c:pt idx="21">
                  <c:v>290177</c:v>
                </c:pt>
                <c:pt idx="22">
                  <c:v>338102</c:v>
                </c:pt>
              </c:numCache>
            </c:numRef>
          </c:val>
          <c:smooth val="0"/>
          <c:extLst>
            <c:ext xmlns:c16="http://schemas.microsoft.com/office/drawing/2014/chart" uri="{C3380CC4-5D6E-409C-BE32-E72D297353CC}">
              <c16:uniqueId val="{00000002-8388-4A27-9EAC-3A6DD6E21E21}"/>
            </c:ext>
          </c:extLst>
        </c:ser>
        <c:dLbls>
          <c:showLegendKey val="0"/>
          <c:showVal val="0"/>
          <c:showCatName val="0"/>
          <c:showSerName val="0"/>
          <c:showPercent val="0"/>
          <c:showBubbleSize val="0"/>
        </c:dLbls>
        <c:marker val="1"/>
        <c:smooth val="0"/>
        <c:axId val="1055923576"/>
        <c:axId val="1055925216"/>
        <c:extLst/>
      </c:lineChart>
      <c:catAx>
        <c:axId val="10559235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a:solidFill>
                      <a:schemeClr val="tx1"/>
                    </a:solidFill>
                  </a:rPr>
                  <a:t>Years</a:t>
                </a:r>
              </a:p>
            </c:rich>
          </c:tx>
          <c:layout>
            <c:manualLayout>
              <c:xMode val="edge"/>
              <c:yMode val="edge"/>
              <c:x val="0.51508491013518598"/>
              <c:y val="0.92252870331505465"/>
            </c:manualLayout>
          </c:layout>
          <c:overlay val="0"/>
          <c:spPr>
            <a:noFill/>
            <a:ln>
              <a:noFill/>
            </a:ln>
            <a:effectLst/>
          </c:spPr>
        </c:title>
        <c:numFmt formatCode="General" sourceLinked="1"/>
        <c:majorTickMark val="cross"/>
        <c:minorTickMark val="none"/>
        <c:tickLblPos val="nextTo"/>
        <c:spPr>
          <a:noFill/>
          <a:ln w="9525" cap="flat" cmpd="sng" algn="ctr">
            <a:solidFill>
              <a:schemeClr val="tx1"/>
            </a:solidFill>
            <a:round/>
          </a:ln>
          <a:effectLst/>
        </c:spPr>
        <c:txPr>
          <a:bodyPr rot="-27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55925216"/>
        <c:crosses val="autoZero"/>
        <c:auto val="1"/>
        <c:lblAlgn val="ctr"/>
        <c:lblOffset val="100"/>
        <c:noMultiLvlLbl val="0"/>
      </c:catAx>
      <c:valAx>
        <c:axId val="1055925216"/>
        <c:scaling>
          <c:orientation val="minMax"/>
          <c:max val="10000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a:solidFill>
                      <a:schemeClr val="tx1"/>
                    </a:solidFill>
                  </a:rPr>
                  <a:t>Dollars</a:t>
                </a:r>
              </a:p>
            </c:rich>
          </c:tx>
          <c:layout>
            <c:manualLayout>
              <c:xMode val="edge"/>
              <c:yMode val="edge"/>
              <c:x val="1.0259416481550621E-2"/>
              <c:y val="0.46398305455059374"/>
            </c:manualLayout>
          </c:layout>
          <c:overlay val="0"/>
          <c:spPr>
            <a:noFill/>
            <a:ln>
              <a:noFill/>
            </a:ln>
            <a:effectLst/>
          </c:spPr>
        </c:title>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55923576"/>
        <c:crosses val="autoZero"/>
        <c:crossBetween val="between"/>
      </c:valAx>
    </c:plotArea>
    <c:legend>
      <c:legendPos val="t"/>
      <c:layout>
        <c:manualLayout>
          <c:xMode val="edge"/>
          <c:yMode val="edge"/>
          <c:x val="0.24061941673136511"/>
          <c:y val="0.23568407382254469"/>
          <c:w val="0.63160948092599267"/>
          <c:h val="5.8394395396218317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chart>
  <c:spPr>
    <a:ln>
      <a:solidFill>
        <a:sysClr val="windowText" lastClr="000000"/>
      </a:solidFill>
    </a:ln>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r>
              <a:rPr lang="en-US" sz="1800" b="0" i="0" baseline="0">
                <a:effectLst/>
              </a:rPr>
              <a:t>Insurance Strategy</a:t>
            </a:r>
            <a:endParaRPr lang="en-US">
              <a:effectLst/>
            </a:endParaRPr>
          </a:p>
        </c:rich>
      </c:tx>
      <c:layout>
        <c:manualLayout>
          <c:xMode val="edge"/>
          <c:yMode val="edge"/>
          <c:x val="0.37265941184233686"/>
          <c:y val="4.6046192270605107E-2"/>
        </c:manualLayout>
      </c:layout>
      <c:overlay val="0"/>
      <c:spPr>
        <a:noFill/>
        <a:ln>
          <a:noFill/>
        </a:ln>
        <a:effectLst/>
      </c:spPr>
    </c:title>
    <c:autoTitleDeleted val="0"/>
    <c:plotArea>
      <c:layout>
        <c:manualLayout>
          <c:layoutTarget val="inner"/>
          <c:xMode val="edge"/>
          <c:yMode val="edge"/>
          <c:x val="0.16402953181720004"/>
          <c:y val="0.2458541648811054"/>
          <c:w val="0.81662685016973635"/>
          <c:h val="0.57974560537927455"/>
        </c:manualLayout>
      </c:layout>
      <c:areaChart>
        <c:grouping val="standard"/>
        <c:varyColors val="0"/>
        <c:ser>
          <c:idx val="12"/>
          <c:order val="4"/>
          <c:tx>
            <c:v>Total Long-Term Care Benefit</c:v>
          </c:tx>
          <c:spPr>
            <a:solidFill>
              <a:schemeClr val="bg1">
                <a:lumMod val="95000"/>
              </a:schemeClr>
            </a:solidFill>
          </c:spPr>
          <c:cat>
            <c:numRef>
              <c:f>'[Weighing Your LTC Options (2.0 Extended) Data.xlsx]Stories'!$K$3:$K$25</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'[Weighing Your LTC Options (2.0 Extended) Data.xlsx]Stories'!$R$3:$R$25</c:f>
              <c:numCache>
                <c:formatCode>#,##0.0</c:formatCode>
                <c:ptCount val="23"/>
                <c:pt idx="0">
                  <c:v>205982</c:v>
                </c:pt>
                <c:pt idx="1">
                  <c:v>205982</c:v>
                </c:pt>
                <c:pt idx="2">
                  <c:v>205982</c:v>
                </c:pt>
                <c:pt idx="3">
                  <c:v>205982</c:v>
                </c:pt>
                <c:pt idx="4">
                  <c:v>205982</c:v>
                </c:pt>
                <c:pt idx="5">
                  <c:v>226603</c:v>
                </c:pt>
                <c:pt idx="6">
                  <c:v>270958</c:v>
                </c:pt>
                <c:pt idx="7">
                  <c:v>209151</c:v>
                </c:pt>
                <c:pt idx="8">
                  <c:v>299489</c:v>
                </c:pt>
                <c:pt idx="9">
                  <c:v>373582</c:v>
                </c:pt>
                <c:pt idx="10">
                  <c:v>379876</c:v>
                </c:pt>
                <c:pt idx="11">
                  <c:v>426761</c:v>
                </c:pt>
                <c:pt idx="12">
                  <c:v>526840</c:v>
                </c:pt>
                <c:pt idx="13">
                  <c:v>581550</c:v>
                </c:pt>
                <c:pt idx="14">
                  <c:v>579071</c:v>
                </c:pt>
                <c:pt idx="15">
                  <c:v>627374</c:v>
                </c:pt>
                <c:pt idx="16">
                  <c:v>729878</c:v>
                </c:pt>
                <c:pt idx="17">
                  <c:v>690591</c:v>
                </c:pt>
                <c:pt idx="18">
                  <c:v>861306</c:v>
                </c:pt>
                <c:pt idx="19">
                  <c:v>985458</c:v>
                </c:pt>
                <c:pt idx="20">
                  <c:v>1184730</c:v>
                </c:pt>
                <c:pt idx="21">
                  <c:v>961015</c:v>
                </c:pt>
                <c:pt idx="22">
                  <c:v>1150678</c:v>
                </c:pt>
              </c:numCache>
            </c:numRef>
          </c:val>
          <c:extLst>
            <c:ext xmlns:c16="http://schemas.microsoft.com/office/drawing/2014/chart" uri="{C3380CC4-5D6E-409C-BE32-E72D297353CC}">
              <c16:uniqueId val="{00000000-DD8F-411D-80C1-B7988CCDE135}"/>
            </c:ext>
          </c:extLst>
        </c:ser>
        <c:dLbls>
          <c:showLegendKey val="0"/>
          <c:showVal val="0"/>
          <c:showCatName val="0"/>
          <c:showSerName val="0"/>
          <c:showPercent val="0"/>
          <c:showBubbleSize val="0"/>
        </c:dLbls>
        <c:axId val="1055923576"/>
        <c:axId val="1055925216"/>
      </c:areaChart>
      <c:barChart>
        <c:barDir val="col"/>
        <c:grouping val="clustered"/>
        <c:varyColors val="0"/>
        <c:ser>
          <c:idx val="10"/>
          <c:order val="3"/>
          <c:tx>
            <c:v>Cumulative Investment</c:v>
          </c:tx>
          <c:spPr>
            <a:solidFill>
              <a:schemeClr val="accent5">
                <a:lumMod val="60000"/>
                <a:lumOff val="40000"/>
              </a:schemeClr>
            </a:solidFill>
          </c:spPr>
          <c:invertIfNegative val="0"/>
          <c:cat>
            <c:numRef>
              <c:f>'[Weighing Your LTC Options (2.0 Extended) Data.xlsx]Stories'!$B$3:$B$25</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'[Weighing Your LTC Options (2.0 Extended) Data.xlsx]Stories'!$M$3:$M$25</c:f>
              <c:numCache>
                <c:formatCode>#,##0.00</c:formatCode>
                <c:ptCount val="23"/>
                <c:pt idx="0">
                  <c:v>10000</c:v>
                </c:pt>
                <c:pt idx="1">
                  <c:v>20000</c:v>
                </c:pt>
                <c:pt idx="2">
                  <c:v>30000</c:v>
                </c:pt>
                <c:pt idx="3">
                  <c:v>40000</c:v>
                </c:pt>
                <c:pt idx="4">
                  <c:v>50000</c:v>
                </c:pt>
                <c:pt idx="5">
                  <c:v>60000</c:v>
                </c:pt>
                <c:pt idx="6">
                  <c:v>70000</c:v>
                </c:pt>
                <c:pt idx="7">
                  <c:v>80000</c:v>
                </c:pt>
                <c:pt idx="8">
                  <c:v>90000</c:v>
                </c:pt>
                <c:pt idx="9">
                  <c:v>100000</c:v>
                </c:pt>
                <c:pt idx="10">
                  <c:v>100000</c:v>
                </c:pt>
                <c:pt idx="11">
                  <c:v>100000</c:v>
                </c:pt>
                <c:pt idx="12">
                  <c:v>100000</c:v>
                </c:pt>
                <c:pt idx="13">
                  <c:v>100000</c:v>
                </c:pt>
                <c:pt idx="14">
                  <c:v>100000</c:v>
                </c:pt>
                <c:pt idx="15">
                  <c:v>100000</c:v>
                </c:pt>
                <c:pt idx="16">
                  <c:v>100000</c:v>
                </c:pt>
                <c:pt idx="17">
                  <c:v>100000</c:v>
                </c:pt>
                <c:pt idx="18">
                  <c:v>100000</c:v>
                </c:pt>
                <c:pt idx="19">
                  <c:v>100000</c:v>
                </c:pt>
                <c:pt idx="20">
                  <c:v>100000</c:v>
                </c:pt>
                <c:pt idx="21">
                  <c:v>100000</c:v>
                </c:pt>
                <c:pt idx="22">
                  <c:v>100000</c:v>
                </c:pt>
              </c:numCache>
            </c:numRef>
          </c:val>
          <c:extLst>
            <c:ext xmlns:c16="http://schemas.microsoft.com/office/drawing/2014/chart" uri="{C3380CC4-5D6E-409C-BE32-E72D297353CC}">
              <c16:uniqueId val="{00000001-DD8F-411D-80C1-B7988CCDE135}"/>
            </c:ext>
          </c:extLst>
        </c:ser>
        <c:dLbls>
          <c:showLegendKey val="0"/>
          <c:showVal val="0"/>
          <c:showCatName val="0"/>
          <c:showSerName val="0"/>
          <c:showPercent val="0"/>
          <c:showBubbleSize val="0"/>
        </c:dLbls>
        <c:gapWidth val="150"/>
        <c:axId val="1055923576"/>
        <c:axId val="1055925216"/>
      </c:barChart>
      <c:lineChart>
        <c:grouping val="standard"/>
        <c:varyColors val="0"/>
        <c:ser>
          <c:idx val="0"/>
          <c:order val="0"/>
          <c:tx>
            <c:v>Long-Term Care Market Value</c:v>
          </c:tx>
          <c:spPr>
            <a:ln w="31750" cap="rnd">
              <a:solidFill>
                <a:srgbClr val="41ACA5"/>
              </a:solidFill>
              <a:round/>
            </a:ln>
            <a:effectLst/>
          </c:spPr>
          <c:marker>
            <c:symbol val="x"/>
            <c:size val="5"/>
            <c:spPr>
              <a:solidFill>
                <a:schemeClr val="tx1"/>
              </a:solidFill>
              <a:ln w="6350" cap="sq">
                <a:noFill/>
              </a:ln>
              <a:effectLst/>
            </c:spPr>
          </c:marker>
          <c:dLbls>
            <c:dLbl>
              <c:idx val="22"/>
              <c:layout>
                <c:manualLayout>
                  <c:x val="-2.2627245593781096E-3"/>
                  <c:y val="-4.06819708546727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8F-411D-80C1-B7988CCDE135}"/>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'[Weighing Your LTC Options (2.0 Extended) Data.xlsx]Stories'!$B$3:$B$25</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'[Weighing Your LTC Options (2.0 Extended) Data.xlsx]Stories'!$T$3:$T$25</c:f>
              <c:numCache>
                <c:formatCode>#,##0</c:formatCode>
                <c:ptCount val="23"/>
                <c:pt idx="0">
                  <c:v>24350</c:v>
                </c:pt>
                <c:pt idx="1">
                  <c:v>43290</c:v>
                </c:pt>
                <c:pt idx="2">
                  <c:v>89837</c:v>
                </c:pt>
                <c:pt idx="3">
                  <c:v>130938</c:v>
                </c:pt>
                <c:pt idx="4">
                  <c:v>168387</c:v>
                </c:pt>
                <c:pt idx="5">
                  <c:v>226603</c:v>
                </c:pt>
                <c:pt idx="6">
                  <c:v>270958</c:v>
                </c:pt>
                <c:pt idx="7">
                  <c:v>209151</c:v>
                </c:pt>
                <c:pt idx="8">
                  <c:v>299489</c:v>
                </c:pt>
                <c:pt idx="9">
                  <c:v>373582</c:v>
                </c:pt>
                <c:pt idx="10">
                  <c:v>379876</c:v>
                </c:pt>
                <c:pt idx="11">
                  <c:v>426761</c:v>
                </c:pt>
                <c:pt idx="12">
                  <c:v>526840</c:v>
                </c:pt>
                <c:pt idx="13">
                  <c:v>581550</c:v>
                </c:pt>
                <c:pt idx="14">
                  <c:v>579071</c:v>
                </c:pt>
                <c:pt idx="15">
                  <c:v>627374</c:v>
                </c:pt>
                <c:pt idx="16">
                  <c:v>729878</c:v>
                </c:pt>
                <c:pt idx="17">
                  <c:v>690591</c:v>
                </c:pt>
                <c:pt idx="18">
                  <c:v>861306</c:v>
                </c:pt>
                <c:pt idx="19">
                  <c:v>985458</c:v>
                </c:pt>
                <c:pt idx="20">
                  <c:v>1184730</c:v>
                </c:pt>
                <c:pt idx="21">
                  <c:v>961015</c:v>
                </c:pt>
                <c:pt idx="22">
                  <c:v>1150678</c:v>
                </c:pt>
              </c:numCache>
            </c:numRef>
          </c:val>
          <c:smooth val="0"/>
          <c:extLst xmlns:c15="http://schemas.microsoft.com/office/drawing/2012/chart">
            <c:ext xmlns:c16="http://schemas.microsoft.com/office/drawing/2014/chart" uri="{C3380CC4-5D6E-409C-BE32-E72D297353CC}">
              <c16:uniqueId val="{00000003-DD8F-411D-80C1-B7988CCDE135}"/>
            </c:ext>
          </c:extLst>
        </c:ser>
        <c:ser>
          <c:idx val="3"/>
          <c:order val="1"/>
          <c:tx>
            <c:v>Base Long-Term Care Value</c:v>
          </c:tx>
          <c:spPr>
            <a:ln w="28575" cap="sq">
              <a:solidFill>
                <a:srgbClr val="E45528"/>
              </a:solidFill>
              <a:prstDash val="lgDash"/>
              <a:bevel/>
            </a:ln>
            <a:effectLst/>
          </c:spPr>
          <c:marker>
            <c:symbol val="none"/>
          </c:marker>
          <c:dLbls>
            <c:dLbl>
              <c:idx val="2"/>
              <c:layout>
                <c:manualLayout>
                  <c:x val="0"/>
                  <c:y val="-5.14470219585135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8F-411D-80C1-B7988CCDE135}"/>
                </c:ext>
              </c:extLst>
            </c:dLbl>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'[Weighing Your LTC Options (2.0 Extended) Data.xlsx]Stories'!$B$3:$B$25</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'[Weighing Your LTC Options (2.0 Extended) Data.xlsx]Stories'!$W$3:$W$25</c:f>
              <c:numCache>
                <c:formatCode>#,##0</c:formatCode>
                <c:ptCount val="23"/>
                <c:pt idx="0">
                  <c:v>205982</c:v>
                </c:pt>
                <c:pt idx="1">
                  <c:v>205982</c:v>
                </c:pt>
                <c:pt idx="2">
                  <c:v>205982</c:v>
                </c:pt>
                <c:pt idx="3">
                  <c:v>205982</c:v>
                </c:pt>
                <c:pt idx="4">
                  <c:v>205982</c:v>
                </c:pt>
                <c:pt idx="5">
                  <c:v>205982</c:v>
                </c:pt>
                <c:pt idx="6">
                  <c:v>205982</c:v>
                </c:pt>
                <c:pt idx="7">
                  <c:v>205982</c:v>
                </c:pt>
                <c:pt idx="8">
                  <c:v>205982</c:v>
                </c:pt>
                <c:pt idx="9">
                  <c:v>205982</c:v>
                </c:pt>
                <c:pt idx="10">
                  <c:v>205982</c:v>
                </c:pt>
                <c:pt idx="11">
                  <c:v>205982</c:v>
                </c:pt>
                <c:pt idx="12">
                  <c:v>205982</c:v>
                </c:pt>
                <c:pt idx="13">
                  <c:v>205982</c:v>
                </c:pt>
                <c:pt idx="14">
                  <c:v>205982</c:v>
                </c:pt>
                <c:pt idx="15">
                  <c:v>205982</c:v>
                </c:pt>
                <c:pt idx="16">
                  <c:v>205982</c:v>
                </c:pt>
                <c:pt idx="17">
                  <c:v>205982</c:v>
                </c:pt>
                <c:pt idx="18">
                  <c:v>205982</c:v>
                </c:pt>
                <c:pt idx="19">
                  <c:v>205982</c:v>
                </c:pt>
                <c:pt idx="20">
                  <c:v>205982</c:v>
                </c:pt>
                <c:pt idx="21">
                  <c:v>205982</c:v>
                </c:pt>
                <c:pt idx="22">
                  <c:v>205982</c:v>
                </c:pt>
              </c:numCache>
            </c:numRef>
          </c:val>
          <c:smooth val="0"/>
          <c:extLst xmlns:c15="http://schemas.microsoft.com/office/drawing/2012/chart">
            <c:ext xmlns:c16="http://schemas.microsoft.com/office/drawing/2014/chart" uri="{C3380CC4-5D6E-409C-BE32-E72D297353CC}">
              <c16:uniqueId val="{00000005-DD8F-411D-80C1-B7988CCDE135}"/>
            </c:ext>
          </c:extLst>
        </c:ser>
        <c:ser>
          <c:idx val="4"/>
          <c:order val="2"/>
          <c:tx>
            <c:v>Protected Long-Term Care Value</c:v>
          </c:tx>
          <c:spPr>
            <a:ln w="28575" cap="rnd">
              <a:solidFill>
                <a:schemeClr val="accent1"/>
              </a:solidFill>
              <a:round/>
            </a:ln>
            <a:effectLst/>
          </c:spPr>
          <c:marker>
            <c:symbol val="x"/>
            <c:size val="5"/>
            <c:spPr>
              <a:solidFill>
                <a:schemeClr val="tx1"/>
              </a:solidFill>
              <a:ln w="9525">
                <a:noFill/>
              </a:ln>
              <a:effectLst/>
            </c:spPr>
          </c:marker>
          <c:dLbls>
            <c:dLbl>
              <c:idx val="22"/>
              <c:layout>
                <c:manualLayout>
                  <c:x val="-4.787481503327665E-4"/>
                  <c:y val="-4.43784002784837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8F-411D-80C1-B7988CCDE135}"/>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'[Weighing Your LTC Options (2.0 Extended) Data.xlsx]Stories'!$B$3:$B$25</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'[Weighing Your LTC Options (2.0 Extended) Data.xlsx]Stories'!$S$3:$S$25</c:f>
              <c:numCache>
                <c:formatCode>#,##0</c:formatCode>
                <c:ptCount val="23"/>
                <c:pt idx="0">
                  <c:v>0</c:v>
                </c:pt>
                <c:pt idx="1">
                  <c:v>36140</c:v>
                </c:pt>
                <c:pt idx="2">
                  <c:v>48602</c:v>
                </c:pt>
                <c:pt idx="3">
                  <c:v>78319</c:v>
                </c:pt>
                <c:pt idx="4">
                  <c:v>104632</c:v>
                </c:pt>
                <c:pt idx="5">
                  <c:v>128538</c:v>
                </c:pt>
                <c:pt idx="6">
                  <c:v>164923</c:v>
                </c:pt>
                <c:pt idx="7">
                  <c:v>192645</c:v>
                </c:pt>
                <c:pt idx="8">
                  <c:v>192645</c:v>
                </c:pt>
                <c:pt idx="9">
                  <c:v>210477</c:v>
                </c:pt>
                <c:pt idx="10">
                  <c:v>233489</c:v>
                </c:pt>
                <c:pt idx="11">
                  <c:v>237423</c:v>
                </c:pt>
                <c:pt idx="12">
                  <c:v>266726</c:v>
                </c:pt>
                <c:pt idx="13">
                  <c:v>329275</c:v>
                </c:pt>
                <c:pt idx="14">
                  <c:v>363469</c:v>
                </c:pt>
                <c:pt idx="15">
                  <c:v>363469</c:v>
                </c:pt>
                <c:pt idx="16">
                  <c:v>392109</c:v>
                </c:pt>
                <c:pt idx="17">
                  <c:v>456174</c:v>
                </c:pt>
                <c:pt idx="18">
                  <c:v>456174</c:v>
                </c:pt>
                <c:pt idx="19">
                  <c:v>538317</c:v>
                </c:pt>
                <c:pt idx="20">
                  <c:v>615911</c:v>
                </c:pt>
                <c:pt idx="21">
                  <c:v>740456</c:v>
                </c:pt>
                <c:pt idx="22">
                  <c:v>740456</c:v>
                </c:pt>
              </c:numCache>
            </c:numRef>
          </c:val>
          <c:smooth val="0"/>
          <c:extLst xmlns:c15="http://schemas.microsoft.com/office/drawing/2012/chart">
            <c:ext xmlns:c16="http://schemas.microsoft.com/office/drawing/2014/chart" uri="{C3380CC4-5D6E-409C-BE32-E72D297353CC}">
              <c16:uniqueId val="{00000007-DD8F-411D-80C1-B7988CCDE135}"/>
            </c:ext>
          </c:extLst>
        </c:ser>
        <c:dLbls>
          <c:showLegendKey val="0"/>
          <c:showVal val="0"/>
          <c:showCatName val="0"/>
          <c:showSerName val="0"/>
          <c:showPercent val="0"/>
          <c:showBubbleSize val="0"/>
        </c:dLbls>
        <c:marker val="1"/>
        <c:smooth val="0"/>
        <c:axId val="1055923576"/>
        <c:axId val="1055925216"/>
        <c:extLst/>
      </c:lineChart>
      <c:dateAx>
        <c:axId val="10559235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a:solidFill>
                      <a:schemeClr val="tx1"/>
                    </a:solidFill>
                  </a:rPr>
                  <a:t>Years</a:t>
                </a:r>
              </a:p>
            </c:rich>
          </c:tx>
          <c:layout>
            <c:manualLayout>
              <c:xMode val="edge"/>
              <c:yMode val="edge"/>
              <c:x val="0.51508491013518598"/>
              <c:y val="0.92252870331505465"/>
            </c:manualLayout>
          </c:layout>
          <c:overlay val="0"/>
          <c:spPr>
            <a:noFill/>
            <a:ln>
              <a:noFill/>
            </a:ln>
            <a:effectLst/>
          </c:spPr>
        </c:title>
        <c:numFmt formatCode="General" sourceLinked="1"/>
        <c:majorTickMark val="cross"/>
        <c:minorTickMark val="none"/>
        <c:tickLblPos val="nextTo"/>
        <c:spPr>
          <a:noFill/>
          <a:ln w="9525" cap="flat" cmpd="sng" algn="ctr">
            <a:solidFill>
              <a:schemeClr val="tx1"/>
            </a:solidFill>
            <a:round/>
          </a:ln>
          <a:effectLst/>
        </c:spPr>
        <c:txPr>
          <a:bodyPr rot="-27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55925216"/>
        <c:crosses val="autoZero"/>
        <c:auto val="0"/>
        <c:lblOffset val="100"/>
        <c:baseTimeUnit val="days"/>
      </c:dateAx>
      <c:valAx>
        <c:axId val="105592521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a:solidFill>
                      <a:schemeClr val="tx1"/>
                    </a:solidFill>
                  </a:rPr>
                  <a:t>Dollars</a:t>
                </a:r>
              </a:p>
            </c:rich>
          </c:tx>
          <c:layout>
            <c:manualLayout>
              <c:xMode val="edge"/>
              <c:yMode val="edge"/>
              <c:x val="1.0259416481550621E-2"/>
              <c:y val="0.46398305455059374"/>
            </c:manualLayout>
          </c:layout>
          <c:overlay val="0"/>
          <c:spPr>
            <a:noFill/>
            <a:ln>
              <a:noFill/>
            </a:ln>
            <a:effectLst/>
          </c:spPr>
        </c:title>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55923576"/>
        <c:crosses val="autoZero"/>
        <c:crossBetween val="between"/>
      </c:valAx>
    </c:plotArea>
    <c:legend>
      <c:legendPos val="r"/>
      <c:layout>
        <c:manualLayout>
          <c:xMode val="edge"/>
          <c:yMode val="edge"/>
          <c:x val="0.1814220563458647"/>
          <c:y val="0.16546754704041486"/>
          <c:w val="0.81857785018252027"/>
          <c:h val="0.16402379796017486"/>
        </c:manualLayout>
      </c:layout>
      <c:overlay val="0"/>
      <c:txPr>
        <a:bodyPr/>
        <a:lstStyle/>
        <a:p>
          <a:pPr>
            <a:defRPr sz="900">
              <a:solidFill>
                <a:schemeClr val="tx1"/>
              </a:solidFill>
            </a:defRPr>
          </a:pPr>
          <a:endParaRPr lang="en-US"/>
        </a:p>
      </c:txPr>
    </c:legend>
    <c:plotVisOnly val="1"/>
    <c:dispBlanksAs val="gap"/>
    <c:showDLblsOverMax val="0"/>
    <c:extLst/>
  </c:chart>
  <c:spPr>
    <a:ln>
      <a:solidFill>
        <a:schemeClr val="tx1"/>
      </a:solidFill>
    </a:ln>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r>
              <a:rPr lang="en-US" sz="1800" b="0" i="0" baseline="0">
                <a:effectLst/>
              </a:rPr>
              <a:t>Investment Strategy</a:t>
            </a:r>
            <a:endParaRPr lang="en-US">
              <a:effectLst/>
            </a:endParaRPr>
          </a:p>
        </c:rich>
      </c:tx>
      <c:layout>
        <c:manualLayout>
          <c:xMode val="edge"/>
          <c:yMode val="edge"/>
          <c:x val="0.38825721013969544"/>
          <c:y val="5.5502283116378011E-2"/>
        </c:manualLayout>
      </c:layout>
      <c:overlay val="0"/>
      <c:spPr>
        <a:noFill/>
        <a:ln>
          <a:noFill/>
        </a:ln>
        <a:effectLst/>
      </c:spPr>
    </c:title>
    <c:autoTitleDeleted val="0"/>
    <c:plotArea>
      <c:layout>
        <c:manualLayout>
          <c:layoutTarget val="inner"/>
          <c:xMode val="edge"/>
          <c:yMode val="edge"/>
          <c:x val="0.1630327509215623"/>
          <c:y val="0.19459210737621824"/>
          <c:w val="0.81015432498031736"/>
          <c:h val="0.58508960564482937"/>
        </c:manualLayout>
      </c:layout>
      <c:barChart>
        <c:barDir val="col"/>
        <c:grouping val="clustered"/>
        <c:varyColors val="0"/>
        <c:ser>
          <c:idx val="10"/>
          <c:order val="1"/>
          <c:tx>
            <c:v>Cumulative Investment</c:v>
          </c:tx>
          <c:invertIfNegative val="0"/>
          <c:cat>
            <c:numRef>
              <c:f>'[Weighing Your LTC Options (2.0 Extended) Data.xlsx]Stories'!$B$3:$B$25</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'[Weighing Your LTC Options (2.0 Extended) Data.xlsx]Stories'!$D$3:$D$25</c:f>
              <c:numCache>
                <c:formatCode>#,##0.0</c:formatCode>
                <c:ptCount val="23"/>
                <c:pt idx="0">
                  <c:v>10000</c:v>
                </c:pt>
                <c:pt idx="1">
                  <c:v>20000</c:v>
                </c:pt>
                <c:pt idx="2">
                  <c:v>30000</c:v>
                </c:pt>
                <c:pt idx="3">
                  <c:v>40000</c:v>
                </c:pt>
                <c:pt idx="4">
                  <c:v>50000</c:v>
                </c:pt>
                <c:pt idx="5">
                  <c:v>60000</c:v>
                </c:pt>
                <c:pt idx="6">
                  <c:v>70000</c:v>
                </c:pt>
                <c:pt idx="7">
                  <c:v>80000</c:v>
                </c:pt>
                <c:pt idx="8">
                  <c:v>90000</c:v>
                </c:pt>
                <c:pt idx="9">
                  <c:v>100000</c:v>
                </c:pt>
                <c:pt idx="10">
                  <c:v>100000</c:v>
                </c:pt>
                <c:pt idx="11">
                  <c:v>100000</c:v>
                </c:pt>
                <c:pt idx="12">
                  <c:v>100000</c:v>
                </c:pt>
                <c:pt idx="13">
                  <c:v>100000</c:v>
                </c:pt>
                <c:pt idx="14">
                  <c:v>100000</c:v>
                </c:pt>
                <c:pt idx="15">
                  <c:v>100000</c:v>
                </c:pt>
                <c:pt idx="16">
                  <c:v>100000</c:v>
                </c:pt>
                <c:pt idx="17">
                  <c:v>100000</c:v>
                </c:pt>
                <c:pt idx="18">
                  <c:v>100000</c:v>
                </c:pt>
                <c:pt idx="19">
                  <c:v>100000</c:v>
                </c:pt>
                <c:pt idx="20">
                  <c:v>100000</c:v>
                </c:pt>
                <c:pt idx="21">
                  <c:v>100000</c:v>
                </c:pt>
                <c:pt idx="22">
                  <c:v>100000</c:v>
                </c:pt>
              </c:numCache>
            </c:numRef>
          </c:val>
          <c:extLst>
            <c:ext xmlns:c16="http://schemas.microsoft.com/office/drawing/2014/chart" uri="{C3380CC4-5D6E-409C-BE32-E72D297353CC}">
              <c16:uniqueId val="{00000000-B1F7-421D-B2BE-B8FE139E4136}"/>
            </c:ext>
          </c:extLst>
        </c:ser>
        <c:dLbls>
          <c:showLegendKey val="0"/>
          <c:showVal val="0"/>
          <c:showCatName val="0"/>
          <c:showSerName val="0"/>
          <c:showPercent val="0"/>
          <c:showBubbleSize val="0"/>
        </c:dLbls>
        <c:gapWidth val="150"/>
        <c:axId val="1055923576"/>
        <c:axId val="1055925216"/>
      </c:barChart>
      <c:lineChart>
        <c:grouping val="standard"/>
        <c:varyColors val="0"/>
        <c:ser>
          <c:idx val="1"/>
          <c:order val="0"/>
          <c:tx>
            <c:v>Death Benefit</c:v>
          </c:tx>
          <c:spPr>
            <a:ln w="28575" cap="rnd">
              <a:solidFill>
                <a:srgbClr val="C00000"/>
              </a:solidFill>
              <a:round/>
            </a:ln>
            <a:effectLst/>
          </c:spPr>
          <c:marker>
            <c:symbol val="square"/>
            <c:size val="5"/>
            <c:spPr>
              <a:solidFill>
                <a:schemeClr val="tx1"/>
              </a:solidFill>
              <a:ln w="9525">
                <a:noFill/>
              </a:ln>
              <a:effectLst/>
            </c:spPr>
          </c:marker>
          <c:dLbls>
            <c:dLbl>
              <c:idx val="22"/>
              <c:layout>
                <c:manualLayout>
                  <c:x val="-6.6131428805660314E-3"/>
                  <c:y val="-3.57053400131949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F7-421D-B2BE-B8FE139E4136}"/>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'[Weighing Your LTC Options (2.0 Extended) Data.xlsx]Stories'!$B$3:$B$25</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'[Weighing Your LTC Options (2.0 Extended) Data.xlsx]Stories'!$H$3:$H$25</c:f>
              <c:numCache>
                <c:formatCode>#,##0.00</c:formatCode>
                <c:ptCount val="23"/>
                <c:pt idx="0">
                  <c:v>9125</c:v>
                </c:pt>
                <c:pt idx="1">
                  <c:v>15871</c:v>
                </c:pt>
                <c:pt idx="2">
                  <c:v>31819</c:v>
                </c:pt>
                <c:pt idx="3">
                  <c:v>45024</c:v>
                </c:pt>
                <c:pt idx="4">
                  <c:v>56746</c:v>
                </c:pt>
                <c:pt idx="5">
                  <c:v>74391</c:v>
                </c:pt>
                <c:pt idx="6">
                  <c:v>87545</c:v>
                </c:pt>
                <c:pt idx="7">
                  <c:v>63847</c:v>
                </c:pt>
                <c:pt idx="8">
                  <c:v>95028</c:v>
                </c:pt>
                <c:pt idx="9">
                  <c:v>118196</c:v>
                </c:pt>
                <c:pt idx="10">
                  <c:v>119588</c:v>
                </c:pt>
                <c:pt idx="11">
                  <c:v>135403</c:v>
                </c:pt>
                <c:pt idx="12">
                  <c:v>167126</c:v>
                </c:pt>
                <c:pt idx="13">
                  <c:v>183564</c:v>
                </c:pt>
                <c:pt idx="14">
                  <c:v>181801</c:v>
                </c:pt>
                <c:pt idx="15">
                  <c:v>196081</c:v>
                </c:pt>
                <c:pt idx="16">
                  <c:v>227095</c:v>
                </c:pt>
                <c:pt idx="17">
                  <c:v>215286</c:v>
                </c:pt>
                <c:pt idx="18">
                  <c:v>266748</c:v>
                </c:pt>
                <c:pt idx="19">
                  <c:v>304994</c:v>
                </c:pt>
                <c:pt idx="20">
                  <c:v>359964</c:v>
                </c:pt>
                <c:pt idx="21">
                  <c:v>290177</c:v>
                </c:pt>
                <c:pt idx="22">
                  <c:v>338102</c:v>
                </c:pt>
              </c:numCache>
            </c:numRef>
          </c:val>
          <c:smooth val="0"/>
          <c:extLst>
            <c:ext xmlns:c16="http://schemas.microsoft.com/office/drawing/2014/chart" uri="{C3380CC4-5D6E-409C-BE32-E72D297353CC}">
              <c16:uniqueId val="{00000002-B1F7-421D-B2BE-B8FE139E4136}"/>
            </c:ext>
          </c:extLst>
        </c:ser>
        <c:dLbls>
          <c:showLegendKey val="0"/>
          <c:showVal val="0"/>
          <c:showCatName val="0"/>
          <c:showSerName val="0"/>
          <c:showPercent val="0"/>
          <c:showBubbleSize val="0"/>
        </c:dLbls>
        <c:marker val="1"/>
        <c:smooth val="0"/>
        <c:axId val="1055923576"/>
        <c:axId val="1055925216"/>
        <c:extLst/>
      </c:lineChart>
      <c:catAx>
        <c:axId val="10559235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a:solidFill>
                      <a:schemeClr val="tx1"/>
                    </a:solidFill>
                  </a:rPr>
                  <a:t>Years</a:t>
                </a:r>
              </a:p>
            </c:rich>
          </c:tx>
          <c:layout>
            <c:manualLayout>
              <c:xMode val="edge"/>
              <c:yMode val="edge"/>
              <c:x val="0.51508491013518598"/>
              <c:y val="0.92252870331505465"/>
            </c:manualLayout>
          </c:layout>
          <c:overlay val="0"/>
          <c:spPr>
            <a:noFill/>
            <a:ln>
              <a:noFill/>
            </a:ln>
            <a:effectLst/>
          </c:spPr>
        </c:title>
        <c:numFmt formatCode="General" sourceLinked="1"/>
        <c:majorTickMark val="cross"/>
        <c:minorTickMark val="none"/>
        <c:tickLblPos val="nextTo"/>
        <c:spPr>
          <a:noFill/>
          <a:ln w="9525" cap="flat" cmpd="sng" algn="ctr">
            <a:solidFill>
              <a:schemeClr val="tx1"/>
            </a:solidFill>
            <a:round/>
          </a:ln>
          <a:effectLst/>
        </c:spPr>
        <c:txPr>
          <a:bodyPr rot="-27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55925216"/>
        <c:crosses val="autoZero"/>
        <c:auto val="1"/>
        <c:lblAlgn val="ctr"/>
        <c:lblOffset val="100"/>
        <c:noMultiLvlLbl val="0"/>
      </c:catAx>
      <c:valAx>
        <c:axId val="105592521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a:solidFill>
                      <a:schemeClr val="tx1"/>
                    </a:solidFill>
                  </a:rPr>
                  <a:t>Dollars</a:t>
                </a:r>
              </a:p>
            </c:rich>
          </c:tx>
          <c:layout>
            <c:manualLayout>
              <c:xMode val="edge"/>
              <c:yMode val="edge"/>
              <c:x val="1.0259416481550621E-2"/>
              <c:y val="0.46398305455059374"/>
            </c:manualLayout>
          </c:layout>
          <c:overlay val="0"/>
          <c:spPr>
            <a:noFill/>
            <a:ln>
              <a:noFill/>
            </a:ln>
            <a:effectLst/>
          </c:spPr>
        </c:title>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55923576"/>
        <c:crosses val="autoZero"/>
        <c:crossBetween val="between"/>
      </c:valAx>
    </c:plotArea>
    <c:legend>
      <c:legendPos val="t"/>
      <c:layout>
        <c:manualLayout>
          <c:xMode val="edge"/>
          <c:yMode val="edge"/>
          <c:x val="0.21936426691315875"/>
          <c:y val="0.20381645772902007"/>
          <c:w val="0.63316262916114274"/>
          <c:h val="5.8394395396218317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chart>
  <c:spPr>
    <a:ln>
      <a:solidFill>
        <a:sysClr val="windowText" lastClr="000000"/>
      </a:solidFill>
    </a:ln>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r>
              <a:rPr lang="en-US" sz="1800" b="0" i="0" baseline="0">
                <a:effectLst/>
              </a:rPr>
              <a:t>Insurance Strategy</a:t>
            </a:r>
            <a:endParaRPr lang="en-US">
              <a:effectLst/>
            </a:endParaRPr>
          </a:p>
        </c:rich>
      </c:tx>
      <c:layout>
        <c:manualLayout>
          <c:xMode val="edge"/>
          <c:yMode val="edge"/>
          <c:x val="0.42491546323328461"/>
          <c:y val="4.286941913494776E-2"/>
        </c:manualLayout>
      </c:layout>
      <c:overlay val="0"/>
      <c:spPr>
        <a:noFill/>
        <a:ln>
          <a:noFill/>
        </a:ln>
        <a:effectLst/>
      </c:spPr>
    </c:title>
    <c:autoTitleDeleted val="0"/>
    <c:plotArea>
      <c:layout>
        <c:manualLayout>
          <c:layoutTarget val="inner"/>
          <c:xMode val="edge"/>
          <c:yMode val="edge"/>
          <c:x val="0.15905476477369088"/>
          <c:y val="0.22468932813859005"/>
          <c:w val="0.82160173537390502"/>
          <c:h val="0.56950741987935483"/>
        </c:manualLayout>
      </c:layout>
      <c:barChart>
        <c:barDir val="col"/>
        <c:grouping val="clustered"/>
        <c:varyColors val="0"/>
        <c:ser>
          <c:idx val="10"/>
          <c:order val="0"/>
          <c:tx>
            <c:v>Cumulative Investment</c:v>
          </c:tx>
          <c:spPr>
            <a:solidFill>
              <a:schemeClr val="accent5">
                <a:lumMod val="60000"/>
                <a:lumOff val="40000"/>
              </a:schemeClr>
            </a:solidFill>
            <a:ln>
              <a:noFill/>
            </a:ln>
          </c:spPr>
          <c:invertIfNegative val="0"/>
          <c:cat>
            <c:numRef>
              <c:f>'[Weighing Your LTC Options (2.0 Extended) Data.xlsx]Stories'!$K$3:$K$25</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'[Weighing Your LTC Options (2.0 Extended) Data.xlsx]Stories'!$M$3:$M$25</c:f>
              <c:numCache>
                <c:formatCode>#,##0.00</c:formatCode>
                <c:ptCount val="23"/>
                <c:pt idx="0">
                  <c:v>10000</c:v>
                </c:pt>
                <c:pt idx="1">
                  <c:v>20000</c:v>
                </c:pt>
                <c:pt idx="2">
                  <c:v>30000</c:v>
                </c:pt>
                <c:pt idx="3">
                  <c:v>40000</c:v>
                </c:pt>
                <c:pt idx="4">
                  <c:v>50000</c:v>
                </c:pt>
                <c:pt idx="5">
                  <c:v>60000</c:v>
                </c:pt>
                <c:pt idx="6">
                  <c:v>70000</c:v>
                </c:pt>
                <c:pt idx="7">
                  <c:v>80000</c:v>
                </c:pt>
                <c:pt idx="8">
                  <c:v>90000</c:v>
                </c:pt>
                <c:pt idx="9">
                  <c:v>100000</c:v>
                </c:pt>
                <c:pt idx="10">
                  <c:v>100000</c:v>
                </c:pt>
                <c:pt idx="11">
                  <c:v>100000</c:v>
                </c:pt>
                <c:pt idx="12">
                  <c:v>100000</c:v>
                </c:pt>
                <c:pt idx="13">
                  <c:v>100000</c:v>
                </c:pt>
                <c:pt idx="14">
                  <c:v>100000</c:v>
                </c:pt>
                <c:pt idx="15">
                  <c:v>100000</c:v>
                </c:pt>
                <c:pt idx="16">
                  <c:v>100000</c:v>
                </c:pt>
                <c:pt idx="17">
                  <c:v>100000</c:v>
                </c:pt>
                <c:pt idx="18">
                  <c:v>100000</c:v>
                </c:pt>
                <c:pt idx="19">
                  <c:v>100000</c:v>
                </c:pt>
                <c:pt idx="20">
                  <c:v>100000</c:v>
                </c:pt>
                <c:pt idx="21">
                  <c:v>100000</c:v>
                </c:pt>
                <c:pt idx="22">
                  <c:v>100000</c:v>
                </c:pt>
              </c:numCache>
            </c:numRef>
          </c:val>
          <c:extLst>
            <c:ext xmlns:c16="http://schemas.microsoft.com/office/drawing/2014/chart" uri="{C3380CC4-5D6E-409C-BE32-E72D297353CC}">
              <c16:uniqueId val="{00000000-F716-486D-B036-85A01FB437EA}"/>
            </c:ext>
          </c:extLst>
        </c:ser>
        <c:dLbls>
          <c:showLegendKey val="0"/>
          <c:showVal val="0"/>
          <c:showCatName val="0"/>
          <c:showSerName val="0"/>
          <c:showPercent val="0"/>
          <c:showBubbleSize val="0"/>
        </c:dLbls>
        <c:gapWidth val="150"/>
        <c:axId val="1055923576"/>
        <c:axId val="1055925216"/>
      </c:barChart>
      <c:lineChart>
        <c:grouping val="standard"/>
        <c:varyColors val="0"/>
        <c:ser>
          <c:idx val="11"/>
          <c:order val="1"/>
          <c:tx>
            <c:v>Base Death Benefit</c:v>
          </c:tx>
          <c:spPr>
            <a:ln w="22225">
              <a:solidFill>
                <a:schemeClr val="accent2"/>
              </a:solidFill>
              <a:prstDash val="lgDash"/>
            </a:ln>
          </c:spPr>
          <c:marker>
            <c:symbol val="none"/>
          </c:marker>
          <c:dLbls>
            <c:dLbl>
              <c:idx val="21"/>
              <c:layout>
                <c:manualLayout>
                  <c:x val="-1.6301950760185924E-2"/>
                  <c:y val="-6.6452083186959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16-486D-B036-85A01FB437EA}"/>
                </c:ext>
              </c:extLst>
            </c:dLbl>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'[Weighing Your LTC Options (2.0 Extended) Data.xlsx]Stories'!$K$3:$K$25</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'[Weighing Your LTC Options (2.0 Extended) Data.xlsx]Stories'!$X$3:$X$25</c:f>
              <c:numCache>
                <c:formatCode>#,##0</c:formatCode>
                <c:ptCount val="23"/>
                <c:pt idx="0">
                  <c:v>137321</c:v>
                </c:pt>
                <c:pt idx="1">
                  <c:v>137321</c:v>
                </c:pt>
                <c:pt idx="2">
                  <c:v>137321</c:v>
                </c:pt>
                <c:pt idx="3">
                  <c:v>137321</c:v>
                </c:pt>
                <c:pt idx="4">
                  <c:v>137321</c:v>
                </c:pt>
                <c:pt idx="5">
                  <c:v>137321</c:v>
                </c:pt>
                <c:pt idx="6">
                  <c:v>137321</c:v>
                </c:pt>
                <c:pt idx="7">
                  <c:v>137321</c:v>
                </c:pt>
                <c:pt idx="8">
                  <c:v>137321</c:v>
                </c:pt>
                <c:pt idx="9">
                  <c:v>137321</c:v>
                </c:pt>
                <c:pt idx="10">
                  <c:v>137321</c:v>
                </c:pt>
                <c:pt idx="11">
                  <c:v>137321</c:v>
                </c:pt>
                <c:pt idx="12">
                  <c:v>137321</c:v>
                </c:pt>
                <c:pt idx="13">
                  <c:v>137321</c:v>
                </c:pt>
                <c:pt idx="14">
                  <c:v>137321</c:v>
                </c:pt>
                <c:pt idx="15">
                  <c:v>137321</c:v>
                </c:pt>
                <c:pt idx="16">
                  <c:v>137321</c:v>
                </c:pt>
                <c:pt idx="17">
                  <c:v>137321</c:v>
                </c:pt>
                <c:pt idx="18">
                  <c:v>137321</c:v>
                </c:pt>
                <c:pt idx="19">
                  <c:v>137321</c:v>
                </c:pt>
                <c:pt idx="20">
                  <c:v>137321</c:v>
                </c:pt>
                <c:pt idx="21">
                  <c:v>137321</c:v>
                </c:pt>
                <c:pt idx="22">
                  <c:v>137321</c:v>
                </c:pt>
              </c:numCache>
            </c:numRef>
          </c:val>
          <c:smooth val="0"/>
          <c:extLst>
            <c:ext xmlns:c16="http://schemas.microsoft.com/office/drawing/2014/chart" uri="{C3380CC4-5D6E-409C-BE32-E72D297353CC}">
              <c16:uniqueId val="{00000002-F716-486D-B036-85A01FB437EA}"/>
            </c:ext>
          </c:extLst>
        </c:ser>
        <c:ser>
          <c:idx val="12"/>
          <c:order val="2"/>
          <c:tx>
            <c:v>Death Benefit</c:v>
          </c:tx>
          <c:spPr>
            <a:ln w="28575">
              <a:solidFill>
                <a:srgbClr val="41ACA5"/>
              </a:solidFill>
            </a:ln>
          </c:spPr>
          <c:marker>
            <c:symbol val="x"/>
            <c:size val="5"/>
            <c:spPr>
              <a:solidFill>
                <a:schemeClr val="tx1"/>
              </a:solidFill>
              <a:ln>
                <a:solidFill>
                  <a:schemeClr val="tx1"/>
                </a:solidFill>
              </a:ln>
            </c:spPr>
          </c:marker>
          <c:dLbls>
            <c:dLbl>
              <c:idx val="22"/>
              <c:layout>
                <c:manualLayout>
                  <c:x val="-1.2053340253129611E-3"/>
                  <c:y val="-3.1524450221316697E-2"/>
                </c:manualLayout>
              </c:layout>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16-486D-B036-85A01FB437EA}"/>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'[Weighing Your LTC Options (2.0 Extended) Data.xlsx]Stories'!$K$3:$K$25</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'[Weighing Your LTC Options (2.0 Extended) Data.xlsx]Stories'!$P$3:$P$25</c:f>
              <c:numCache>
                <c:formatCode>#,##0.0</c:formatCode>
                <c:ptCount val="23"/>
                <c:pt idx="0">
                  <c:v>137321</c:v>
                </c:pt>
                <c:pt idx="1">
                  <c:v>137321</c:v>
                </c:pt>
                <c:pt idx="2">
                  <c:v>137321</c:v>
                </c:pt>
                <c:pt idx="3">
                  <c:v>137321</c:v>
                </c:pt>
                <c:pt idx="4">
                  <c:v>137321</c:v>
                </c:pt>
                <c:pt idx="5">
                  <c:v>137321</c:v>
                </c:pt>
                <c:pt idx="6">
                  <c:v>153769</c:v>
                </c:pt>
                <c:pt idx="7">
                  <c:v>137321</c:v>
                </c:pt>
                <c:pt idx="8">
                  <c:v>160227</c:v>
                </c:pt>
                <c:pt idx="9">
                  <c:v>194262</c:v>
                </c:pt>
                <c:pt idx="10">
                  <c:v>191837</c:v>
                </c:pt>
                <c:pt idx="11">
                  <c:v>209113</c:v>
                </c:pt>
                <c:pt idx="12">
                  <c:v>251566</c:v>
                </c:pt>
                <c:pt idx="13">
                  <c:v>270421</c:v>
                </c:pt>
                <c:pt idx="14">
                  <c:v>262030</c:v>
                </c:pt>
                <c:pt idx="15">
                  <c:v>276045</c:v>
                </c:pt>
                <c:pt idx="16">
                  <c:v>312023</c:v>
                </c:pt>
                <c:pt idx="17">
                  <c:v>288322</c:v>
                </c:pt>
                <c:pt idx="18">
                  <c:v>350982</c:v>
                </c:pt>
                <c:pt idx="19">
                  <c:v>391720</c:v>
                </c:pt>
                <c:pt idx="20">
                  <c:v>459083</c:v>
                </c:pt>
                <c:pt idx="21">
                  <c:v>365186</c:v>
                </c:pt>
                <c:pt idx="22">
                  <c:v>425751</c:v>
                </c:pt>
              </c:numCache>
            </c:numRef>
          </c:val>
          <c:smooth val="0"/>
          <c:extLst>
            <c:ext xmlns:c16="http://schemas.microsoft.com/office/drawing/2014/chart" uri="{C3380CC4-5D6E-409C-BE32-E72D297353CC}">
              <c16:uniqueId val="{00000004-F716-486D-B036-85A01FB437EA}"/>
            </c:ext>
          </c:extLst>
        </c:ser>
        <c:dLbls>
          <c:showLegendKey val="0"/>
          <c:showVal val="0"/>
          <c:showCatName val="0"/>
          <c:showSerName val="0"/>
          <c:showPercent val="0"/>
          <c:showBubbleSize val="0"/>
        </c:dLbls>
        <c:marker val="1"/>
        <c:smooth val="0"/>
        <c:axId val="1055923576"/>
        <c:axId val="1055925216"/>
        <c:extLst/>
      </c:lineChart>
      <c:catAx>
        <c:axId val="10559235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a:solidFill>
                      <a:schemeClr val="tx1"/>
                    </a:solidFill>
                  </a:rPr>
                  <a:t>Years</a:t>
                </a:r>
              </a:p>
            </c:rich>
          </c:tx>
          <c:layout>
            <c:manualLayout>
              <c:xMode val="edge"/>
              <c:yMode val="edge"/>
              <c:x val="0.51508491013518598"/>
              <c:y val="0.92252870331505465"/>
            </c:manualLayout>
          </c:layout>
          <c:overlay val="0"/>
          <c:spPr>
            <a:noFill/>
            <a:ln>
              <a:noFill/>
            </a:ln>
            <a:effectLst/>
          </c:spPr>
        </c:title>
        <c:numFmt formatCode="General" sourceLinked="1"/>
        <c:majorTickMark val="cross"/>
        <c:minorTickMark val="none"/>
        <c:tickLblPos val="nextTo"/>
        <c:spPr>
          <a:noFill/>
          <a:ln w="9525" cap="flat" cmpd="sng" algn="ctr">
            <a:solidFill>
              <a:schemeClr val="tx1"/>
            </a:solidFill>
            <a:round/>
          </a:ln>
          <a:effectLst/>
        </c:spPr>
        <c:txPr>
          <a:bodyPr rot="-27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55925216"/>
        <c:crosses val="autoZero"/>
        <c:auto val="1"/>
        <c:lblAlgn val="ctr"/>
        <c:lblOffset val="100"/>
        <c:noMultiLvlLbl val="0"/>
      </c:catAx>
      <c:valAx>
        <c:axId val="105592521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a:solidFill>
                      <a:schemeClr val="tx1"/>
                    </a:solidFill>
                  </a:rPr>
                  <a:t>Dollars</a:t>
                </a:r>
              </a:p>
            </c:rich>
          </c:tx>
          <c:layout>
            <c:manualLayout>
              <c:xMode val="edge"/>
              <c:yMode val="edge"/>
              <c:x val="1.0259416481550621E-2"/>
              <c:y val="0.46398305455059374"/>
            </c:manualLayout>
          </c:layout>
          <c:overlay val="0"/>
          <c:spPr>
            <a:noFill/>
            <a:ln>
              <a:noFill/>
            </a:ln>
            <a:effectLst/>
          </c:spPr>
        </c:title>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55923576"/>
        <c:crosses val="autoZero"/>
        <c:crossBetween val="between"/>
      </c:valAx>
    </c:plotArea>
    <c:legend>
      <c:legendPos val="t"/>
      <c:layout>
        <c:manualLayout>
          <c:xMode val="edge"/>
          <c:yMode val="edge"/>
          <c:x val="0.20113128659426729"/>
          <c:y val="0.1464717306862322"/>
          <c:w val="0.71591785038554678"/>
          <c:h val="0.1498228463028575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extLst/>
  </c:chart>
  <c:spPr>
    <a:ln>
      <a:solidFill>
        <a:schemeClr val="tx1"/>
      </a:solidFill>
    </a:ln>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r>
              <a:rPr lang="en-US" sz="1800" b="0" i="0" baseline="0">
                <a:solidFill>
                  <a:sysClr val="windowText" lastClr="000000"/>
                </a:solidFill>
                <a:effectLst/>
              </a:rPr>
              <a:t>Investment Stragegy</a:t>
            </a:r>
            <a:endParaRPr lang="en-US">
              <a:solidFill>
                <a:sysClr val="windowText" lastClr="000000"/>
              </a:solidFill>
              <a:effectLst/>
            </a:endParaRPr>
          </a:p>
        </c:rich>
      </c:tx>
      <c:layout>
        <c:manualLayout>
          <c:xMode val="edge"/>
          <c:yMode val="edge"/>
          <c:x val="0.32198388689584351"/>
          <c:y val="4.737292175070168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'[Weighing Your LTC Options (2.0 Extended) Data.xlsx]Stories'!$L$30</c:f>
              <c:strCache>
                <c:ptCount val="1"/>
                <c:pt idx="0">
                  <c:v>Cumulative Investment</c:v>
                </c:pt>
              </c:strCache>
            </c:strRef>
          </c:tx>
          <c:spPr>
            <a:solidFill>
              <a:schemeClr val="bg1">
                <a:lumMod val="6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'[Weighing Your LTC Options (2.0 Extended) Data.xlsx]Stories'!$M$29:$P$29</c:f>
              <c:numCache>
                <c:formatCode>General</c:formatCode>
                <c:ptCount val="4"/>
                <c:pt idx="0">
                  <c:v>2001</c:v>
                </c:pt>
                <c:pt idx="1">
                  <c:v>2002</c:v>
                </c:pt>
                <c:pt idx="2">
                  <c:v>2008</c:v>
                </c:pt>
                <c:pt idx="3">
                  <c:v>2022</c:v>
                </c:pt>
              </c:numCache>
            </c:numRef>
          </c:cat>
          <c:val>
            <c:numRef>
              <c:f>'[Weighing Your LTC Options (2.0 Extended) Data.xlsx]Stories'!$M$30:$P$30</c:f>
              <c:numCache>
                <c:formatCode>#,##0.00</c:formatCode>
                <c:ptCount val="4"/>
                <c:pt idx="0">
                  <c:v>10000</c:v>
                </c:pt>
                <c:pt idx="1">
                  <c:v>20000</c:v>
                </c:pt>
                <c:pt idx="2">
                  <c:v>80000</c:v>
                </c:pt>
                <c:pt idx="3">
                  <c:v>100000</c:v>
                </c:pt>
              </c:numCache>
            </c:numRef>
          </c:val>
          <c:extLst>
            <c:ext xmlns:c16="http://schemas.microsoft.com/office/drawing/2014/chart" uri="{C3380CC4-5D6E-409C-BE32-E72D297353CC}">
              <c16:uniqueId val="{00000000-E901-4328-94EB-17862B820549}"/>
            </c:ext>
          </c:extLst>
        </c:ser>
        <c:ser>
          <c:idx val="1"/>
          <c:order val="1"/>
          <c:tx>
            <c:strRef>
              <c:f>'[Weighing Your LTC Options (2.0 Extended) Data.xlsx]Stories'!$L$31</c:f>
              <c:strCache>
                <c:ptCount val="1"/>
                <c:pt idx="0">
                  <c:v>Market Value</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'[Weighing Your LTC Options (2.0 Extended) Data.xlsx]Stories'!$M$29:$P$29</c:f>
              <c:numCache>
                <c:formatCode>General</c:formatCode>
                <c:ptCount val="4"/>
                <c:pt idx="0">
                  <c:v>2001</c:v>
                </c:pt>
                <c:pt idx="1">
                  <c:v>2002</c:v>
                </c:pt>
                <c:pt idx="2">
                  <c:v>2008</c:v>
                </c:pt>
                <c:pt idx="3">
                  <c:v>2022</c:v>
                </c:pt>
              </c:numCache>
            </c:numRef>
          </c:cat>
          <c:val>
            <c:numRef>
              <c:f>'[Weighing Your LTC Options (2.0 Extended) Data.xlsx]Stories'!$M$31:$P$31</c:f>
              <c:numCache>
                <c:formatCode>_(* #,##0.00_);_(* \(#,##0.00\);_(* "-"??_);_(@_)</c:formatCode>
                <c:ptCount val="4"/>
                <c:pt idx="0">
                  <c:v>9125</c:v>
                </c:pt>
                <c:pt idx="1">
                  <c:v>15871</c:v>
                </c:pt>
                <c:pt idx="2">
                  <c:v>63847</c:v>
                </c:pt>
                <c:pt idx="3">
                  <c:v>290177</c:v>
                </c:pt>
              </c:numCache>
            </c:numRef>
          </c:val>
          <c:extLst>
            <c:ext xmlns:c16="http://schemas.microsoft.com/office/drawing/2014/chart" uri="{C3380CC4-5D6E-409C-BE32-E72D297353CC}">
              <c16:uniqueId val="{00000001-E901-4328-94EB-17862B820549}"/>
            </c:ext>
          </c:extLst>
        </c:ser>
        <c:dLbls>
          <c:showLegendKey val="0"/>
          <c:showVal val="0"/>
          <c:showCatName val="0"/>
          <c:showSerName val="0"/>
          <c:showPercent val="0"/>
          <c:showBubbleSize val="0"/>
        </c:dLbls>
        <c:gapWidth val="307"/>
        <c:overlap val="-84"/>
        <c:axId val="1319794000"/>
        <c:axId val="1319795640"/>
        <c:extLst>
          <c:ext xmlns:c15="http://schemas.microsoft.com/office/drawing/2012/chart" uri="{02D57815-91ED-43cb-92C2-25804820EDAC}">
            <c15:filteredBarSeries>
              <c15:ser>
                <c:idx val="2"/>
                <c:order val="2"/>
                <c:tx>
                  <c:strRef>
                    <c:extLst>
                      <c:ext uri="{02D57815-91ED-43cb-92C2-25804820EDAC}">
                        <c15:formulaRef>
                          <c15:sqref>'[Weighing Your LTC Options (2.0 Extended) Data.xlsx]Stories'!$L$32</c15:sqref>
                        </c15:formulaRef>
                      </c:ext>
                    </c:extLst>
                    <c:strCache>
                      <c:ptCount val="1"/>
                      <c:pt idx="0">
                        <c:v>Protected Long-Term Care Value</c:v>
                      </c:pt>
                    </c:strCache>
                  </c:strRef>
                </c:tx>
                <c:spPr>
                  <a:solidFill>
                    <a:schemeClr val="accent1"/>
                  </a:solidFill>
                  <a:ln>
                    <a:noFill/>
                  </a:ln>
                  <a:effectLst/>
                </c:spPr>
                <c:invertIfNegative val="0"/>
                <c:cat>
                  <c:numRef>
                    <c:extLst>
                      <c:ext uri="{02D57815-91ED-43cb-92C2-25804820EDAC}">
                        <c15:formulaRef>
                          <c15:sqref>'[Weighing Your LTC Options (2.0 Extended) Data.xlsx]Stories'!$M$29:$P$29</c15:sqref>
                        </c15:formulaRef>
                      </c:ext>
                    </c:extLst>
                    <c:numCache>
                      <c:formatCode>General</c:formatCode>
                      <c:ptCount val="4"/>
                      <c:pt idx="0">
                        <c:v>2001</c:v>
                      </c:pt>
                      <c:pt idx="1">
                        <c:v>2002</c:v>
                      </c:pt>
                      <c:pt idx="2">
                        <c:v>2008</c:v>
                      </c:pt>
                      <c:pt idx="3">
                        <c:v>2022</c:v>
                      </c:pt>
                    </c:numCache>
                  </c:numRef>
                </c:cat>
                <c:val>
                  <c:numRef>
                    <c:extLst>
                      <c:ext uri="{02D57815-91ED-43cb-92C2-25804820EDAC}">
                        <c15:formulaRef>
                          <c15:sqref>'[Weighing Your LTC Options (2.0 Extended) Data.xlsx]Stories'!$M$32:$O$32</c15:sqref>
                        </c15:formulaRef>
                      </c:ext>
                    </c:extLst>
                    <c:numCache>
                      <c:formatCode>_(* #,##0.00_);_(* \(#,##0.00\);_(* "-"??_);_(@_)</c:formatCode>
                      <c:ptCount val="3"/>
                      <c:pt idx="0">
                        <c:v>0</c:v>
                      </c:pt>
                      <c:pt idx="1">
                        <c:v>36140</c:v>
                      </c:pt>
                      <c:pt idx="2">
                        <c:v>192645</c:v>
                      </c:pt>
                    </c:numCache>
                  </c:numRef>
                </c:val>
                <c:extLst>
                  <c:ext xmlns:c16="http://schemas.microsoft.com/office/drawing/2014/chart" uri="{C3380CC4-5D6E-409C-BE32-E72D297353CC}">
                    <c16:uniqueId val="{00000002-E901-4328-94EB-17862B82054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'[Weighing Your LTC Options (2.0 Extended) Data.xlsx]Stories'!$L$33</c15:sqref>
                        </c15:formulaRef>
                      </c:ext>
                    </c:extLst>
                    <c:strCache>
                      <c:ptCount val="1"/>
                      <c:pt idx="0">
                        <c:v>Base Long-Term Care Value</c:v>
                      </c:pt>
                    </c:strCache>
                  </c:strRef>
                </c:tx>
                <c:spPr>
                  <a:solidFill>
                    <a:srgbClr val="00B050"/>
                  </a:solidFill>
                  <a:ln>
                    <a:noFill/>
                  </a:ln>
                  <a:effectLst/>
                </c:spPr>
                <c:invertIfNegative val="0"/>
                <c:cat>
                  <c:numRef>
                    <c:extLst xmlns:c15="http://schemas.microsoft.com/office/drawing/2012/chart">
                      <c:ext xmlns:c15="http://schemas.microsoft.com/office/drawing/2012/chart" uri="{02D57815-91ED-43cb-92C2-25804820EDAC}">
                        <c15:formulaRef>
                          <c15:sqref>'[Weighing Your LTC Options (2.0 Extended) Data.xlsx]Stories'!$M$29:$P$29</c15:sqref>
                        </c15:formulaRef>
                      </c:ext>
                    </c:extLst>
                    <c:numCache>
                      <c:formatCode>General</c:formatCode>
                      <c:ptCount val="4"/>
                      <c:pt idx="0">
                        <c:v>2001</c:v>
                      </c:pt>
                      <c:pt idx="1">
                        <c:v>2002</c:v>
                      </c:pt>
                      <c:pt idx="2">
                        <c:v>2008</c:v>
                      </c:pt>
                      <c:pt idx="3">
                        <c:v>2022</c:v>
                      </c:pt>
                    </c:numCache>
                  </c:numRef>
                </c:cat>
                <c:val>
                  <c:numRef>
                    <c:extLst xmlns:c15="http://schemas.microsoft.com/office/drawing/2012/chart">
                      <c:ext xmlns:c15="http://schemas.microsoft.com/office/drawing/2012/chart" uri="{02D57815-91ED-43cb-92C2-25804820EDAC}">
                        <c15:formulaRef>
                          <c15:sqref>'[Weighing Your LTC Options (2.0 Extended) Data.xlsx]Stories'!$M$33:$O$33</c15:sqref>
                        </c15:formulaRef>
                      </c:ext>
                    </c:extLst>
                    <c:numCache>
                      <c:formatCode>#,##0</c:formatCode>
                      <c:ptCount val="3"/>
                      <c:pt idx="0">
                        <c:v>205982</c:v>
                      </c:pt>
                      <c:pt idx="1">
                        <c:v>205982</c:v>
                      </c:pt>
                      <c:pt idx="2">
                        <c:v>205982</c:v>
                      </c:pt>
                    </c:numCache>
                  </c:numRef>
                </c:val>
                <c:extLst xmlns:c15="http://schemas.microsoft.com/office/drawing/2012/chart">
                  <c:ext xmlns:c16="http://schemas.microsoft.com/office/drawing/2014/chart" uri="{C3380CC4-5D6E-409C-BE32-E72D297353CC}">
                    <c16:uniqueId val="{00000003-E901-4328-94EB-17862B82054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'[Weighing Your LTC Options (2.0 Extended) Data.xlsx]Stories'!$L$34</c15:sqref>
                        </c15:formulaRef>
                      </c:ext>
                    </c:extLst>
                    <c:strCache>
                      <c:ptCount val="1"/>
                      <c:pt idx="0">
                        <c:v>Long-Term Care Market Value</c:v>
                      </c:pt>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'[Weighing Your LTC Options (2.0 Extended) Data.xlsx]Stories'!$M$29:$P$29</c15:sqref>
                        </c15:formulaRef>
                      </c:ext>
                    </c:extLst>
                    <c:numCache>
                      <c:formatCode>General</c:formatCode>
                      <c:ptCount val="4"/>
                      <c:pt idx="0">
                        <c:v>2001</c:v>
                      </c:pt>
                      <c:pt idx="1">
                        <c:v>2002</c:v>
                      </c:pt>
                      <c:pt idx="2">
                        <c:v>2008</c:v>
                      </c:pt>
                      <c:pt idx="3">
                        <c:v>2022</c:v>
                      </c:pt>
                    </c:numCache>
                  </c:numRef>
                </c:cat>
                <c:val>
                  <c:numRef>
                    <c:extLst xmlns:c15="http://schemas.microsoft.com/office/drawing/2012/chart">
                      <c:ext xmlns:c15="http://schemas.microsoft.com/office/drawing/2012/chart" uri="{02D57815-91ED-43cb-92C2-25804820EDAC}">
                        <c15:formulaRef>
                          <c15:sqref>'[Weighing Your LTC Options (2.0 Extended) Data.xlsx]Stories'!$M$34:$O$34</c15:sqref>
                        </c15:formulaRef>
                      </c:ext>
                    </c:extLst>
                    <c:numCache>
                      <c:formatCode>_(* #,##0.00_);_(* \(#,##0.00\);_(* "-"??_);_(@_)</c:formatCode>
                      <c:ptCount val="3"/>
                      <c:pt idx="0">
                        <c:v>24350</c:v>
                      </c:pt>
                      <c:pt idx="1">
                        <c:v>43290</c:v>
                      </c:pt>
                      <c:pt idx="2">
                        <c:v>209151</c:v>
                      </c:pt>
                    </c:numCache>
                  </c:numRef>
                </c:val>
                <c:extLst xmlns:c15="http://schemas.microsoft.com/office/drawing/2012/chart">
                  <c:ext xmlns:c16="http://schemas.microsoft.com/office/drawing/2014/chart" uri="{C3380CC4-5D6E-409C-BE32-E72D297353CC}">
                    <c16:uniqueId val="{00000004-E901-4328-94EB-17862B820549}"/>
                  </c:ext>
                </c:extLst>
              </c15:ser>
            </c15:filteredBarSeries>
          </c:ext>
        </c:extLst>
      </c:barChart>
      <c:catAx>
        <c:axId val="13197940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1319795640"/>
        <c:crosses val="autoZero"/>
        <c:auto val="1"/>
        <c:lblAlgn val="ctr"/>
        <c:lblOffset val="300"/>
        <c:noMultiLvlLbl val="0"/>
      </c:catAx>
      <c:valAx>
        <c:axId val="1319795640"/>
        <c:scaling>
          <c:orientation val="minMax"/>
          <c:max val="12000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1319794000"/>
        <c:crosses val="autoZero"/>
        <c:crossBetween val="between"/>
      </c:valAx>
      <c:spPr>
        <a:noFill/>
        <a:ln>
          <a:noFill/>
        </a:ln>
        <a:effectLst/>
      </c:spPr>
    </c:plotArea>
    <c:legend>
      <c:legendPos val="b"/>
      <c:layout>
        <c:manualLayout>
          <c:xMode val="edge"/>
          <c:yMode val="edge"/>
          <c:x val="0.2503940054256989"/>
          <c:y val="0.20197619205055389"/>
          <c:w val="0.49578073838424319"/>
          <c:h val="6.1127411067387068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ysClr val="windowText" lastClr="000000"/>
      </a:solidFill>
      <a:round/>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0.22398</cdr:x>
      <cdr:y>0.30557</cdr:y>
    </cdr:from>
    <cdr:to>
      <cdr:x>0.84913</cdr:x>
      <cdr:y>0.71481</cdr:y>
    </cdr:to>
    <cdr:grpSp>
      <cdr:nvGrpSpPr>
        <cdr:cNvPr id="2" name="Group 1">
          <a:extLst xmlns:a="http://schemas.openxmlformats.org/drawingml/2006/main">
            <a:ext uri="{FF2B5EF4-FFF2-40B4-BE49-F238E27FC236}">
              <a16:creationId xmlns:a16="http://schemas.microsoft.com/office/drawing/2014/main" id="{CE25D5E3-C053-EEE5-C451-410BD74A5299}"/>
            </a:ext>
          </a:extLst>
        </cdr:cNvPr>
        <cdr:cNvGrpSpPr/>
      </cdr:nvGrpSpPr>
      <cdr:grpSpPr>
        <a:xfrm xmlns:a="http://schemas.openxmlformats.org/drawingml/2006/main">
          <a:off x="1164794" y="1025910"/>
          <a:ext cx="3251052" cy="1373969"/>
          <a:chOff x="1314820" y="998254"/>
          <a:chExt cx="3251037" cy="1373993"/>
        </a:xfrm>
      </cdr:grpSpPr>
      <cdr:sp macro="" textlink="">
        <cdr:nvSpPr>
          <cdr:cNvPr id="3" name="TextBox 15">
            <a:extLst xmlns:a="http://schemas.openxmlformats.org/drawingml/2006/main">
              <a:ext uri="{FF2B5EF4-FFF2-40B4-BE49-F238E27FC236}">
                <a16:creationId xmlns:a16="http://schemas.microsoft.com/office/drawing/2014/main" id="{2C25C745-5840-D82E-08CC-71F9D95E89E3}"/>
              </a:ext>
            </a:extLst>
          </cdr:cNvPr>
          <cdr:cNvSpPr txBox="1"/>
        </cdr:nvSpPr>
        <cdr:spPr>
          <a:xfrm xmlns:a="http://schemas.openxmlformats.org/drawingml/2006/main">
            <a:off x="1314820" y="998254"/>
            <a:ext cx="2570783" cy="246223"/>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t>Funds Available for Long-Term Care Expenses</a:t>
            </a:r>
          </a:p>
        </cdr:txBody>
      </cdr:sp>
      <cdr:cxnSp macro="">
        <cdr:nvCxnSpPr>
          <cdr:cNvPr id="4" name="Straight Arrow Connector 3">
            <a:extLst xmlns:a="http://schemas.openxmlformats.org/drawingml/2006/main">
              <a:ext uri="{FF2B5EF4-FFF2-40B4-BE49-F238E27FC236}">
                <a16:creationId xmlns:a16="http://schemas.microsoft.com/office/drawing/2014/main" id="{6A7D83FA-AC1A-53E4-4825-09FDDB79994D}"/>
              </a:ext>
            </a:extLst>
          </cdr:cNvPr>
          <cdr:cNvCxnSpPr/>
        </cdr:nvCxnSpPr>
        <cdr:spPr>
          <a:xfrm xmlns:a="http://schemas.openxmlformats.org/drawingml/2006/main" flipH="1">
            <a:off x="1746464" y="1263718"/>
            <a:ext cx="853748" cy="1108529"/>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5" name="Straight Arrow Connector 4">
            <a:extLst xmlns:a="http://schemas.openxmlformats.org/drawingml/2006/main">
              <a:ext uri="{FF2B5EF4-FFF2-40B4-BE49-F238E27FC236}">
                <a16:creationId xmlns:a16="http://schemas.microsoft.com/office/drawing/2014/main" id="{4F84ADE0-0C18-4B04-A603-601430107F01}"/>
              </a:ext>
            </a:extLst>
          </cdr:cNvPr>
          <cdr:cNvCxnSpPr/>
        </cdr:nvCxnSpPr>
        <cdr:spPr>
          <a:xfrm xmlns:a="http://schemas.openxmlformats.org/drawingml/2006/main">
            <a:off x="2600212" y="1263718"/>
            <a:ext cx="0" cy="108089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6" name="Straight Arrow Connector 5">
            <a:extLst xmlns:a="http://schemas.openxmlformats.org/drawingml/2006/main">
              <a:ext uri="{FF2B5EF4-FFF2-40B4-BE49-F238E27FC236}">
                <a16:creationId xmlns:a16="http://schemas.microsoft.com/office/drawing/2014/main" id="{B26780B8-B973-7160-F235-CD7F4E1BF4FA}"/>
              </a:ext>
            </a:extLst>
          </cdr:cNvPr>
          <cdr:cNvCxnSpPr/>
        </cdr:nvCxnSpPr>
        <cdr:spPr>
          <a:xfrm xmlns:a="http://schemas.openxmlformats.org/drawingml/2006/main">
            <a:off x="2600212" y="1263718"/>
            <a:ext cx="1127447" cy="103232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7" name="Straight Arrow Connector 6">
            <a:extLst xmlns:a="http://schemas.openxmlformats.org/drawingml/2006/main">
              <a:ext uri="{FF2B5EF4-FFF2-40B4-BE49-F238E27FC236}">
                <a16:creationId xmlns:a16="http://schemas.microsoft.com/office/drawing/2014/main" id="{8FB49FF3-73A5-4E9A-E7B6-3393BABE329F}"/>
              </a:ext>
            </a:extLst>
          </cdr:cNvPr>
          <cdr:cNvCxnSpPr/>
        </cdr:nvCxnSpPr>
        <cdr:spPr>
          <a:xfrm xmlns:a="http://schemas.openxmlformats.org/drawingml/2006/main">
            <a:off x="2600212" y="1263718"/>
            <a:ext cx="1965645" cy="651325"/>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134179-2F87-459C-AFC4-3262AF603024}"/>
              </a:ext>
            </a:extLst>
          </p:cNvPr>
          <p:cNvSpPr>
            <a:spLocks noGrp="1"/>
          </p:cNvSpPr>
          <p:nvPr>
            <p:ph type="hdr" sz="quarter"/>
          </p:nvPr>
        </p:nvSpPr>
        <p:spPr>
          <a:xfrm>
            <a:off x="0" y="1"/>
            <a:ext cx="2773680" cy="58877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7482126A-D78B-417A-A599-65209FEB8EB2}"/>
              </a:ext>
            </a:extLst>
          </p:cNvPr>
          <p:cNvSpPr>
            <a:spLocks noGrp="1"/>
          </p:cNvSpPr>
          <p:nvPr>
            <p:ph type="dt" sz="quarter" idx="1"/>
          </p:nvPr>
        </p:nvSpPr>
        <p:spPr>
          <a:xfrm>
            <a:off x="3625639" y="1"/>
            <a:ext cx="2773680" cy="588777"/>
          </a:xfrm>
          <a:prstGeom prst="rect">
            <a:avLst/>
          </a:prstGeom>
        </p:spPr>
        <p:txBody>
          <a:bodyPr vert="horz" lIns="96661" tIns="48331" rIns="96661" bIns="48331" rtlCol="0"/>
          <a:lstStyle>
            <a:lvl1pPr algn="r">
              <a:defRPr sz="1300"/>
            </a:lvl1pPr>
          </a:lstStyle>
          <a:p>
            <a:fld id="{3A691120-6F44-4061-9950-535357559BE6}" type="datetimeFigureOut">
              <a:rPr lang="en-US" smtClean="0"/>
              <a:t>3/15/24</a:t>
            </a:fld>
            <a:endParaRPr lang="en-US"/>
          </a:p>
        </p:txBody>
      </p:sp>
      <p:sp>
        <p:nvSpPr>
          <p:cNvPr id="4" name="Footer Placeholder 3">
            <a:extLst>
              <a:ext uri="{FF2B5EF4-FFF2-40B4-BE49-F238E27FC236}">
                <a16:creationId xmlns:a16="http://schemas.microsoft.com/office/drawing/2014/main" id="{7109D7F2-1F36-4516-9528-6AD5A4919C80}"/>
              </a:ext>
            </a:extLst>
          </p:cNvPr>
          <p:cNvSpPr>
            <a:spLocks noGrp="1"/>
          </p:cNvSpPr>
          <p:nvPr>
            <p:ph type="ftr" sz="quarter" idx="2"/>
          </p:nvPr>
        </p:nvSpPr>
        <p:spPr>
          <a:xfrm>
            <a:off x="0" y="11146024"/>
            <a:ext cx="2773680" cy="58877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82A6F3C2-7950-4902-8051-047DB82C551D}"/>
              </a:ext>
            </a:extLst>
          </p:cNvPr>
          <p:cNvSpPr>
            <a:spLocks noGrp="1"/>
          </p:cNvSpPr>
          <p:nvPr>
            <p:ph type="sldNum" sz="quarter" idx="3"/>
          </p:nvPr>
        </p:nvSpPr>
        <p:spPr>
          <a:xfrm>
            <a:off x="3625639" y="11146024"/>
            <a:ext cx="2773680" cy="588776"/>
          </a:xfrm>
          <a:prstGeom prst="rect">
            <a:avLst/>
          </a:prstGeom>
        </p:spPr>
        <p:txBody>
          <a:bodyPr vert="horz" lIns="96661" tIns="48331" rIns="96661" bIns="48331" rtlCol="0" anchor="b"/>
          <a:lstStyle>
            <a:lvl1pPr algn="r">
              <a:defRPr sz="1300"/>
            </a:lvl1pPr>
          </a:lstStyle>
          <a:p>
            <a:fld id="{886D713B-36BA-401B-A2D2-ABB20CB4E150}" type="slidenum">
              <a:rPr lang="en-US" smtClean="0"/>
              <a:t>‹#›</a:t>
            </a:fld>
            <a:endParaRPr lang="en-US"/>
          </a:p>
        </p:txBody>
      </p:sp>
    </p:spTree>
    <p:extLst>
      <p:ext uri="{BB962C8B-B14F-4D97-AF65-F5344CB8AC3E}">
        <p14:creationId xmlns:p14="http://schemas.microsoft.com/office/powerpoint/2010/main" val="1022865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773680" cy="58877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3625639" y="1"/>
            <a:ext cx="2773680" cy="588777"/>
          </a:xfrm>
          <a:prstGeom prst="rect">
            <a:avLst/>
          </a:prstGeom>
        </p:spPr>
        <p:txBody>
          <a:bodyPr vert="horz" lIns="96661" tIns="48331" rIns="96661" bIns="48331" rtlCol="0"/>
          <a:lstStyle>
            <a:lvl1pPr algn="r">
              <a:defRPr sz="1300"/>
            </a:lvl1pPr>
          </a:lstStyle>
          <a:p>
            <a:fld id="{0CE78696-75AD-4A2C-B493-97F69827EE63}" type="datetimeFigureOut">
              <a:rPr lang="en-US" smtClean="0"/>
              <a:t>3/15/24</a:t>
            </a:fld>
            <a:endParaRPr lang="en-US"/>
          </a:p>
        </p:txBody>
      </p:sp>
      <p:sp>
        <p:nvSpPr>
          <p:cNvPr id="4" name="Slide Image Placeholder 3"/>
          <p:cNvSpPr>
            <a:spLocks noGrp="1" noRot="1" noChangeAspect="1"/>
          </p:cNvSpPr>
          <p:nvPr>
            <p:ph type="sldImg" idx="2"/>
          </p:nvPr>
        </p:nvSpPr>
        <p:spPr>
          <a:xfrm>
            <a:off x="-319088" y="1466850"/>
            <a:ext cx="7038976" cy="396081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640080" y="5647373"/>
            <a:ext cx="5120640" cy="4620578"/>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146024"/>
            <a:ext cx="2773680" cy="58877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3625639" y="11146024"/>
            <a:ext cx="2773680" cy="588776"/>
          </a:xfrm>
          <a:prstGeom prst="rect">
            <a:avLst/>
          </a:prstGeom>
        </p:spPr>
        <p:txBody>
          <a:bodyPr vert="horz" lIns="96661" tIns="48331" rIns="96661" bIns="48331" rtlCol="0" anchor="b"/>
          <a:lstStyle>
            <a:lvl1pPr algn="r">
              <a:defRPr sz="1300"/>
            </a:lvl1pPr>
          </a:lstStyle>
          <a:p>
            <a:fld id="{EC6B5AA1-B988-45DD-88BF-F9FC26EA8FE4}" type="slidenum">
              <a:rPr lang="en-US" smtClean="0"/>
              <a:t>‹#›</a:t>
            </a:fld>
            <a:endParaRPr lang="en-US"/>
          </a:p>
        </p:txBody>
      </p:sp>
    </p:spTree>
    <p:extLst>
      <p:ext uri="{BB962C8B-B14F-4D97-AF65-F5344CB8AC3E}">
        <p14:creationId xmlns:p14="http://schemas.microsoft.com/office/powerpoint/2010/main" val="551536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a:t>
            </a:fld>
            <a:endParaRPr lang="en-US"/>
          </a:p>
        </p:txBody>
      </p:sp>
    </p:spTree>
    <p:extLst>
      <p:ext uri="{BB962C8B-B14F-4D97-AF65-F5344CB8AC3E}">
        <p14:creationId xmlns:p14="http://schemas.microsoft.com/office/powerpoint/2010/main" val="43150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highlight>
                  <a:srgbClr val="FFFF00"/>
                </a:highlight>
              </a:rPr>
              <a:t>Visuals depict the amount produced by each strategy that is available to fund long-term care expenses </a:t>
            </a:r>
            <a:r>
              <a:rPr lang="en-US" sz="1200" dirty="0">
                <a:highlight>
                  <a:srgbClr val="FFFF00"/>
                </a:highlight>
              </a:rPr>
              <a:t>during years of historically poor market performance.</a:t>
            </a:r>
          </a:p>
          <a:p>
            <a:endParaRPr lang="en-US" sz="1200" dirty="0">
              <a:highlight>
                <a:srgbClr val="FFFF00"/>
              </a:highlight>
            </a:endParaRPr>
          </a:p>
          <a:p>
            <a:r>
              <a:rPr lang="en-US" sz="1200" u="sng" dirty="0">
                <a:highlight>
                  <a:srgbClr val="FFFF00"/>
                </a:highlight>
              </a:rPr>
              <a:t>S&amp;P 500 PR return during historical down years</a:t>
            </a:r>
            <a:r>
              <a:rPr lang="en-US" sz="1200" dirty="0">
                <a:highlight>
                  <a:srgbClr val="FFFF00"/>
                </a:highlight>
              </a:rPr>
              <a:t>:</a:t>
            </a:r>
          </a:p>
          <a:p>
            <a:r>
              <a:rPr lang="en-US" sz="1200" dirty="0">
                <a:highlight>
                  <a:srgbClr val="FFFF00"/>
                </a:highlight>
              </a:rPr>
              <a:t>2001: -13.04%</a:t>
            </a:r>
          </a:p>
          <a:p>
            <a:r>
              <a:rPr lang="en-US" sz="1200" dirty="0">
                <a:highlight>
                  <a:srgbClr val="FFFF00"/>
                </a:highlight>
              </a:rPr>
              <a:t>2002: -23.37%</a:t>
            </a:r>
          </a:p>
          <a:p>
            <a:r>
              <a:rPr lang="en-US" sz="1200" dirty="0">
                <a:highlight>
                  <a:srgbClr val="FFFF00"/>
                </a:highlight>
              </a:rPr>
              <a:t>2008: -38.49%</a:t>
            </a:r>
          </a:p>
          <a:p>
            <a:endParaRPr lang="en-US" sz="1200" dirty="0">
              <a:highlight>
                <a:srgbClr val="FFFF00"/>
              </a:highlight>
            </a:endParaRPr>
          </a:p>
          <a:p>
            <a:r>
              <a:rPr lang="en-US" sz="1200" u="sng" dirty="0">
                <a:highlight>
                  <a:srgbClr val="FFFF00"/>
                </a:highlight>
              </a:rPr>
              <a:t>With Investment Strategy</a:t>
            </a:r>
            <a:r>
              <a:rPr lang="en-US" sz="1200" dirty="0">
                <a:highlight>
                  <a:srgbClr val="FFFF00"/>
                </a:highlight>
              </a:rPr>
              <a:t>: What you invest is </a:t>
            </a:r>
            <a:r>
              <a:rPr lang="en-US" sz="1200" b="1" dirty="0">
                <a:highlight>
                  <a:srgbClr val="FFFF00"/>
                </a:highlight>
              </a:rPr>
              <a:t>not</a:t>
            </a:r>
            <a:r>
              <a:rPr lang="en-US" sz="1200" dirty="0">
                <a:highlight>
                  <a:srgbClr val="FFFF00"/>
                </a:highlight>
              </a:rPr>
              <a:t> what is available for LTC expenses. Rather, your account value at any given time, dependent on market movement, is the amount you will have for LTC. Thus, in certain poor market performance situations, as depicted here, there is the possibility that the amount of funds available to pay for LTC expenses could be less than the amount you originally set aside for LTC expenses.</a:t>
            </a:r>
          </a:p>
          <a:p>
            <a:endParaRPr lang="en-US" sz="1200" dirty="0">
              <a:highlight>
                <a:srgbClr val="FFFF00"/>
              </a:highlight>
            </a:endParaRPr>
          </a:p>
          <a:p>
            <a:r>
              <a:rPr lang="en-US" sz="1200" u="sng" dirty="0">
                <a:highlight>
                  <a:srgbClr val="FFFF00"/>
                </a:highlight>
              </a:rPr>
              <a:t>With MMA</a:t>
            </a:r>
            <a:r>
              <a:rPr lang="en-US" sz="1200" dirty="0">
                <a:highlight>
                  <a:srgbClr val="FFFF00"/>
                </a:highlight>
              </a:rPr>
              <a:t>: You will always have a </a:t>
            </a:r>
            <a:r>
              <a:rPr lang="en-US" sz="1200" b="1" dirty="0">
                <a:highlight>
                  <a:srgbClr val="FFFF00"/>
                </a:highlight>
              </a:rPr>
              <a:t>guaranteed</a:t>
            </a:r>
            <a:r>
              <a:rPr lang="en-US" sz="1200" dirty="0">
                <a:highlight>
                  <a:srgbClr val="FFFF00"/>
                </a:highlight>
              </a:rPr>
              <a:t> amount of funds available for LTC expenses, regardless of negative market movement. Even in situations when the market returns negative 10, 20, or even 30 or greater percent, you are still guaranteed a “best ball” experience, which will never be less than your base LTC value.</a:t>
            </a:r>
          </a:p>
          <a:p>
            <a:endParaRPr lang="en-US" sz="1200" dirty="0">
              <a:highlight>
                <a:srgbClr val="FFFF00"/>
              </a:highlight>
            </a:endParaRPr>
          </a:p>
          <a:p>
            <a:r>
              <a:rPr lang="en-US" sz="1200" dirty="0">
                <a:highlight>
                  <a:srgbClr val="FFFF00"/>
                </a:highlight>
              </a:rPr>
              <a:t>“Best Ball” – Defined as the greater of 1) base long-term care value, 2) protected long-term care value, and 3) long-term care market value.</a:t>
            </a:r>
          </a:p>
          <a:p>
            <a:endParaRPr lang="en-US" dirty="0"/>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10</a:t>
            </a:fld>
            <a:endParaRPr lang="en-US"/>
          </a:p>
        </p:txBody>
      </p:sp>
    </p:spTree>
    <p:extLst>
      <p:ext uri="{BB962C8B-B14F-4D97-AF65-F5344CB8AC3E}">
        <p14:creationId xmlns:p14="http://schemas.microsoft.com/office/powerpoint/2010/main" val="3762772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Taxes are another consideration for Jim.</a:t>
            </a:r>
          </a:p>
          <a:p>
            <a:endParaRPr lang="en-US" dirty="0"/>
          </a:p>
          <a:p>
            <a:r>
              <a:rPr lang="en-US" dirty="0"/>
              <a:t>His financial professional finds that the investment strategy would have resulted in a cumulative tax bill of $32,798 (24% federal/15% capital gains tax rates).</a:t>
            </a:r>
          </a:p>
          <a:p>
            <a:endParaRPr lang="en-US" dirty="0"/>
          </a:p>
          <a:p>
            <a:r>
              <a:rPr lang="en-US" dirty="0"/>
              <a:t>However, the insurance strategy not only grows tax-deferred, but all qualified LTC distributions are income tax-free.</a:t>
            </a:r>
          </a:p>
        </p:txBody>
      </p:sp>
      <p:sp>
        <p:nvSpPr>
          <p:cNvPr id="4" name="Slide Number Placeholder 3"/>
          <p:cNvSpPr>
            <a:spLocks noGrp="1"/>
          </p:cNvSpPr>
          <p:nvPr>
            <p:ph type="sldNum" sz="quarter" idx="5"/>
          </p:nvPr>
        </p:nvSpPr>
        <p:spPr/>
        <p:txBody>
          <a:bodyPr/>
          <a:lstStyle/>
          <a:p>
            <a:fld id="{EC6B5AA1-B988-45DD-88BF-F9FC26EA8FE4}" type="slidenum">
              <a:rPr lang="en-US" smtClean="0"/>
              <a:t>11</a:t>
            </a:fld>
            <a:endParaRPr lang="en-US"/>
          </a:p>
        </p:txBody>
      </p:sp>
    </p:spTree>
    <p:extLst>
      <p:ext uri="{BB962C8B-B14F-4D97-AF65-F5344CB8AC3E}">
        <p14:creationId xmlns:p14="http://schemas.microsoft.com/office/powerpoint/2010/main" val="1620936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14</a:t>
            </a:fld>
            <a:endParaRPr lang="en-US"/>
          </a:p>
        </p:txBody>
      </p:sp>
    </p:spTree>
    <p:extLst>
      <p:ext uri="{BB962C8B-B14F-4D97-AF65-F5344CB8AC3E}">
        <p14:creationId xmlns:p14="http://schemas.microsoft.com/office/powerpoint/2010/main" val="1479929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I’d like to share a case study with you for a 55-year-old male named Jim. </a:t>
            </a:r>
          </a:p>
          <a:p>
            <a:pPr eaLnBrk="1" hangingPunct="1">
              <a:spcBef>
                <a:spcPct val="0"/>
              </a:spcBef>
            </a:pPr>
            <a:endParaRPr lang="en-US" altLang="en-US" dirty="0"/>
          </a:p>
          <a:p>
            <a:pPr eaLnBrk="1" hangingPunct="1">
              <a:spcBef>
                <a:spcPct val="0"/>
              </a:spcBef>
            </a:pPr>
            <a:r>
              <a:rPr lang="en-US" altLang="en-US" dirty="0"/>
              <a:t>Let’s assume that Jim is looking for a plan to fund future long-term care expenses.  </a:t>
            </a:r>
          </a:p>
          <a:p>
            <a:pPr eaLnBrk="1" hangingPunct="1">
              <a:spcBef>
                <a:spcPct val="0"/>
              </a:spcBef>
            </a:pPr>
            <a:endParaRPr lang="en-US" altLang="en-US" dirty="0"/>
          </a:p>
          <a:p>
            <a:pPr eaLnBrk="1" hangingPunct="1">
              <a:spcBef>
                <a:spcPct val="0"/>
              </a:spcBef>
            </a:pPr>
            <a:r>
              <a:rPr lang="en-US" altLang="en-US" dirty="0"/>
              <a:t>He meets with his financial professional Evelyn. During their discussion, Evelyn mentions the importance of adding long-term care protection to his portfolio. </a:t>
            </a:r>
          </a:p>
          <a:p>
            <a:pPr eaLnBrk="1" hangingPunct="1">
              <a:spcBef>
                <a:spcPct val="0"/>
              </a:spcBef>
            </a:pPr>
            <a:endParaRPr lang="en-US" altLang="en-US" sz="1200" dirty="0"/>
          </a:p>
          <a:p>
            <a:pPr eaLnBrk="1" hangingPunct="1">
              <a:spcBef>
                <a:spcPct val="0"/>
              </a:spcBef>
            </a:pPr>
            <a:r>
              <a:rPr lang="en-US" altLang="en-US" sz="1200" dirty="0"/>
              <a:t>&lt;read slide&gt;</a:t>
            </a:r>
            <a:endParaRPr lang="en-US" altLang="en-US" sz="1100"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2</a:t>
            </a:fld>
            <a:endParaRPr lang="en-US"/>
          </a:p>
        </p:txBody>
      </p:sp>
    </p:spTree>
    <p:extLst>
      <p:ext uri="{BB962C8B-B14F-4D97-AF65-F5344CB8AC3E}">
        <p14:creationId xmlns:p14="http://schemas.microsoft.com/office/powerpoint/2010/main" val="1380307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highlight>
                  <a:srgbClr val="FFFF00"/>
                </a:highlight>
              </a:rPr>
              <a:t>To produce the most accurate picture of performance, it is important to approach both the investment and insurance strategies as uniformly as possible to eliminate any potential biases, which includes the underlying investment choices being used. Thus, the specific mutual funds and subaccounts in these two strategies, representing equity and bond allocations, are deliberately being shown to reinforce this fact. We want to make it a point to show that the investments being used across these two strategies are as alike one another as possible, given that </a:t>
            </a:r>
            <a:r>
              <a:rPr lang="en-US" altLang="en-US" dirty="0"/>
              <a:t>direct retail equivalents to insurance series funds do not exist in all cases. Additionally, specifically displaying the investments helps to reassert that the underlying funds being used in each strategy are in fact appropriate proxies for equity and fixed income.</a:t>
            </a:r>
          </a:p>
          <a:p>
            <a:pPr eaLnBrk="1" hangingPunct="1">
              <a:spcBef>
                <a:spcPct val="0"/>
              </a:spcBef>
            </a:pPr>
            <a:endParaRPr lang="en-US" altLang="en-US" dirty="0">
              <a:highlight>
                <a:srgbClr val="FFFF00"/>
              </a:highlight>
            </a:endParaRPr>
          </a:p>
          <a:p>
            <a:pPr eaLnBrk="1" hangingPunct="1">
              <a:spcBef>
                <a:spcPct val="0"/>
              </a:spcBef>
            </a:pPr>
            <a:r>
              <a:rPr lang="en-US" altLang="en-US" dirty="0">
                <a:highlight>
                  <a:srgbClr val="FFFF00"/>
                </a:highlight>
              </a:rPr>
              <a:t>Correlation Statistics:</a:t>
            </a:r>
          </a:p>
          <a:p>
            <a:pPr eaLnBrk="1" hangingPunct="1">
              <a:spcBef>
                <a:spcPct val="0"/>
              </a:spcBef>
            </a:pPr>
            <a:r>
              <a:rPr lang="en-US" altLang="en-US" dirty="0">
                <a:highlight>
                  <a:srgbClr val="FFFF00"/>
                </a:highlight>
              </a:rPr>
              <a:t>State Street S&amp;P 500 Index Fund (retail) and LVIP SSGA S&amp;P 500 Index Fund std. (Insurance Series) </a:t>
            </a:r>
            <a:r>
              <a:rPr lang="en-US" altLang="en-US" dirty="0">
                <a:highlight>
                  <a:srgbClr val="FFFF00"/>
                </a:highlight>
                <a:sym typeface="Wingdings" panose="05000000000000000000" pitchFamily="2" charset="2"/>
              </a:rPr>
              <a:t> Direct Equivalents / 3-, 5-, and 10-year correlation: 1.00.</a:t>
            </a:r>
          </a:p>
          <a:p>
            <a:pPr eaLnBrk="1" hangingPunct="1">
              <a:spcBef>
                <a:spcPct val="0"/>
              </a:spcBef>
            </a:pPr>
            <a:endParaRPr lang="en-US" altLang="en-US" dirty="0">
              <a:highlight>
                <a:srgbClr val="FFFF00"/>
              </a:highlight>
              <a:sym typeface="Wingdings" panose="05000000000000000000" pitchFamily="2" charset="2"/>
            </a:endParaRPr>
          </a:p>
          <a:p>
            <a:pPr eaLnBrk="1" hangingPunct="1">
              <a:spcBef>
                <a:spcPct val="0"/>
              </a:spcBef>
            </a:pPr>
            <a:r>
              <a:rPr lang="en-US" altLang="en-US" dirty="0">
                <a:highlight>
                  <a:srgbClr val="FFFF00"/>
                </a:highlight>
                <a:sym typeface="Wingdings" panose="05000000000000000000" pitchFamily="2" charset="2"/>
              </a:rPr>
              <a:t>Putnam Income A (retail) and LVIP Delaware Bond Fund std. (Insurance Series)  3-year correlation: 0.93 / 5-year correlation: 0.93 / 10-year correlation: 0.85.</a:t>
            </a:r>
          </a:p>
          <a:p>
            <a:pPr eaLnBrk="1" hangingPunct="1">
              <a:spcBef>
                <a:spcPct val="0"/>
              </a:spcBef>
            </a:pPr>
            <a:endParaRPr lang="en-US" altLang="en-US" dirty="0">
              <a:highlight>
                <a:srgbClr val="FFFF00"/>
              </a:highlight>
              <a:sym typeface="Wingdings" panose="05000000000000000000" pitchFamily="2" charset="2"/>
            </a:endParaRP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3</a:t>
            </a:fld>
            <a:endParaRPr lang="en-US"/>
          </a:p>
        </p:txBody>
      </p:sp>
    </p:spTree>
    <p:extLst>
      <p:ext uri="{BB962C8B-B14F-4D97-AF65-F5344CB8AC3E}">
        <p14:creationId xmlns:p14="http://schemas.microsoft.com/office/powerpoint/2010/main" val="3190749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highlight>
                  <a:srgbClr val="FFFF00"/>
                </a:highlight>
              </a:rPr>
              <a:t>To produce the most accurate picture of performance, it is important to approach both the investment and insurance strategies as uniformly as possible to eliminate any potential biases, which includes the underlying investment choices being used. Thus, the specific mutual funds and subaccounts in these two strategies, representing equity and bond allocations, are deliberately being shown to reinforce this fact. We want to make it a point to show that the investments being used across these two strategies are as like one another as possible, given that </a:t>
            </a:r>
            <a:r>
              <a:rPr lang="en-US" altLang="en-US" dirty="0"/>
              <a:t>direct retail equivalents to insurance series funds do not exist in all cases. Additionally, specifically displaying the investments helps to reassert that the underlying funds being used in each strategy are in fact appropriate proxies for equity and fixed income.</a:t>
            </a:r>
          </a:p>
          <a:p>
            <a:pPr eaLnBrk="1" hangingPunct="1">
              <a:spcBef>
                <a:spcPct val="0"/>
              </a:spcBef>
            </a:pPr>
            <a:endParaRPr lang="en-US" altLang="en-US" dirty="0">
              <a:highlight>
                <a:srgbClr val="FFFF00"/>
              </a:highlight>
            </a:endParaRPr>
          </a:p>
          <a:p>
            <a:pPr eaLnBrk="1" hangingPunct="1">
              <a:spcBef>
                <a:spcPct val="0"/>
              </a:spcBef>
            </a:pPr>
            <a:r>
              <a:rPr lang="en-US" altLang="en-US" dirty="0">
                <a:highlight>
                  <a:srgbClr val="FFFF00"/>
                </a:highlight>
              </a:rPr>
              <a:t>Correlation Statistics:</a:t>
            </a:r>
          </a:p>
          <a:p>
            <a:pPr eaLnBrk="1" hangingPunct="1">
              <a:spcBef>
                <a:spcPct val="0"/>
              </a:spcBef>
            </a:pPr>
            <a:r>
              <a:rPr lang="en-US" altLang="en-US" dirty="0">
                <a:highlight>
                  <a:srgbClr val="FFFF00"/>
                </a:highlight>
              </a:rPr>
              <a:t>State Street S&amp;P 500 Index Fund (retail) and LVIP SSGA S&amp;P 500 Index Fund std. (Insurance Series) </a:t>
            </a:r>
            <a:r>
              <a:rPr lang="en-US" altLang="en-US" dirty="0">
                <a:highlight>
                  <a:srgbClr val="FFFF00"/>
                </a:highlight>
                <a:sym typeface="Wingdings" panose="05000000000000000000" pitchFamily="2" charset="2"/>
              </a:rPr>
              <a:t> Direct Equivalents / 3-, 5-, and 10-year correlation: 1.00.</a:t>
            </a:r>
          </a:p>
          <a:p>
            <a:pPr eaLnBrk="1" hangingPunct="1">
              <a:spcBef>
                <a:spcPct val="0"/>
              </a:spcBef>
            </a:pPr>
            <a:endParaRPr lang="en-US" altLang="en-US" dirty="0">
              <a:highlight>
                <a:srgbClr val="FFFF00"/>
              </a:highlight>
              <a:sym typeface="Wingdings" panose="05000000000000000000" pitchFamily="2" charset="2"/>
            </a:endParaRPr>
          </a:p>
          <a:p>
            <a:pPr eaLnBrk="1" hangingPunct="1">
              <a:spcBef>
                <a:spcPct val="0"/>
              </a:spcBef>
            </a:pPr>
            <a:r>
              <a:rPr lang="en-US" altLang="en-US" dirty="0">
                <a:highlight>
                  <a:srgbClr val="FFFF00"/>
                </a:highlight>
                <a:sym typeface="Wingdings" panose="05000000000000000000" pitchFamily="2" charset="2"/>
              </a:rPr>
              <a:t>Putnam Income A (retail) and LVIP Delaware Bond Fund std. (Insurance Series)  3-year correlation: 0.93 / 5-year correlation: 0.93 / 10-year correlation: 0.85.</a:t>
            </a:r>
            <a:endParaRPr lang="en-US" altLang="en-US" dirty="0">
              <a:highlight>
                <a:srgbClr val="FFFF00"/>
              </a:highlight>
            </a:endParaRPr>
          </a:p>
        </p:txBody>
      </p:sp>
      <p:sp>
        <p:nvSpPr>
          <p:cNvPr id="4" name="Slide Number Placeholder 3"/>
          <p:cNvSpPr>
            <a:spLocks noGrp="1"/>
          </p:cNvSpPr>
          <p:nvPr>
            <p:ph type="sldNum" sz="quarter" idx="5"/>
          </p:nvPr>
        </p:nvSpPr>
        <p:spPr/>
        <p:txBody>
          <a:bodyPr/>
          <a:lstStyle/>
          <a:p>
            <a:fld id="{EC6B5AA1-B988-45DD-88BF-F9FC26EA8FE4}" type="slidenum">
              <a:rPr lang="en-US" smtClean="0"/>
              <a:t>4</a:t>
            </a:fld>
            <a:endParaRPr lang="en-US"/>
          </a:p>
        </p:txBody>
      </p:sp>
    </p:spTree>
    <p:extLst>
      <p:ext uri="{BB962C8B-B14F-4D97-AF65-F5344CB8AC3E}">
        <p14:creationId xmlns:p14="http://schemas.microsoft.com/office/powerpoint/2010/main" val="342092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Let’s discuss the insurance expenses and fund fees.</a:t>
            </a:r>
          </a:p>
          <a:p>
            <a:pPr algn="l"/>
            <a:endParaRPr lang="en-US" dirty="0"/>
          </a:p>
          <a:p>
            <a:pPr algn="l"/>
            <a:r>
              <a:rPr lang="en-US" dirty="0"/>
              <a:t>&lt;read slide&gt;</a:t>
            </a:r>
          </a:p>
        </p:txBody>
      </p:sp>
      <p:sp>
        <p:nvSpPr>
          <p:cNvPr id="4" name="Slide Number Placeholder 3"/>
          <p:cNvSpPr>
            <a:spLocks noGrp="1"/>
          </p:cNvSpPr>
          <p:nvPr>
            <p:ph type="sldNum" sz="quarter" idx="5"/>
          </p:nvPr>
        </p:nvSpPr>
        <p:spPr/>
        <p:txBody>
          <a:bodyPr/>
          <a:lstStyle/>
          <a:p>
            <a:fld id="{EC6B5AA1-B988-45DD-88BF-F9FC26EA8FE4}" type="slidenum">
              <a:rPr lang="en-US" smtClean="0"/>
              <a:t>5</a:t>
            </a:fld>
            <a:endParaRPr lang="en-US"/>
          </a:p>
        </p:txBody>
      </p:sp>
    </p:spTree>
    <p:extLst>
      <p:ext uri="{BB962C8B-B14F-4D97-AF65-F5344CB8AC3E}">
        <p14:creationId xmlns:p14="http://schemas.microsoft.com/office/powerpoint/2010/main" val="4017458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insurance expenses and fee information. &lt;Read slide&gt;</a:t>
            </a:r>
          </a:p>
        </p:txBody>
      </p:sp>
      <p:sp>
        <p:nvSpPr>
          <p:cNvPr id="4" name="Slide Number Placeholder 3"/>
          <p:cNvSpPr>
            <a:spLocks noGrp="1"/>
          </p:cNvSpPr>
          <p:nvPr>
            <p:ph type="sldNum" sz="quarter" idx="5"/>
          </p:nvPr>
        </p:nvSpPr>
        <p:spPr/>
        <p:txBody>
          <a:bodyPr/>
          <a:lstStyle/>
          <a:p>
            <a:fld id="{EC6B5AA1-B988-45DD-88BF-F9FC26EA8FE4}" type="slidenum">
              <a:rPr lang="en-US" smtClean="0"/>
              <a:t>6</a:t>
            </a:fld>
            <a:endParaRPr lang="en-US"/>
          </a:p>
        </p:txBody>
      </p:sp>
    </p:spTree>
    <p:extLst>
      <p:ext uri="{BB962C8B-B14F-4D97-AF65-F5344CB8AC3E}">
        <p14:creationId xmlns:p14="http://schemas.microsoft.com/office/powerpoint/2010/main" val="1427717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into the case study, let’s start by taking a look at the hypothetical account value growth of both the investment strategy and insurance strategy.  </a:t>
            </a:r>
          </a:p>
          <a:p>
            <a:endParaRPr lang="en-US" dirty="0"/>
          </a:p>
          <a:p>
            <a:r>
              <a:rPr lang="en-US" dirty="0"/>
              <a:t>&lt;Read slide&gt;</a:t>
            </a:r>
          </a:p>
          <a:p>
            <a:endParaRPr lang="en-US" dirty="0"/>
          </a:p>
          <a:p>
            <a:r>
              <a:rPr lang="en-US" dirty="0"/>
              <a:t>As expected, the hypothetical investment strategy delivered a higher ending market value — largely attributable to the lower cost relative to the insurance strategy.</a:t>
            </a:r>
          </a:p>
          <a:p>
            <a:endParaRPr lang="en-US" dirty="0"/>
          </a:p>
          <a:p>
            <a:r>
              <a:rPr lang="en-US" dirty="0"/>
              <a:t>However, that isn’t the entire story … and as we’ll cover here on the following slides, there is an awful lot of value associated with that cost that market value alone doesn’t capture.</a:t>
            </a:r>
          </a:p>
        </p:txBody>
      </p:sp>
      <p:sp>
        <p:nvSpPr>
          <p:cNvPr id="4" name="Slide Number Placeholder 3"/>
          <p:cNvSpPr>
            <a:spLocks noGrp="1"/>
          </p:cNvSpPr>
          <p:nvPr>
            <p:ph type="sldNum" sz="quarter" idx="5"/>
          </p:nvPr>
        </p:nvSpPr>
        <p:spPr/>
        <p:txBody>
          <a:bodyPr/>
          <a:lstStyle/>
          <a:p>
            <a:fld id="{EC6B5AA1-B988-45DD-88BF-F9FC26EA8FE4}" type="slidenum">
              <a:rPr lang="en-US" smtClean="0"/>
              <a:t>7</a:t>
            </a:fld>
            <a:endParaRPr lang="en-US"/>
          </a:p>
        </p:txBody>
      </p:sp>
    </p:spTree>
    <p:extLst>
      <p:ext uri="{BB962C8B-B14F-4D97-AF65-F5344CB8AC3E}">
        <p14:creationId xmlns:p14="http://schemas.microsoft.com/office/powerpoint/2010/main" val="3844463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Legend Definitions </a:t>
            </a:r>
            <a:r>
              <a:rPr lang="en-US" sz="1200" dirty="0">
                <a:effectLst/>
                <a:latin typeface="Calibri" panose="020F0502020204030204" pitchFamily="34" charset="0"/>
                <a:ea typeface="Calibri" panose="020F0502020204030204" pitchFamily="34" charset="0"/>
              </a:rPr>
              <a:t>–</a:t>
            </a:r>
            <a:r>
              <a:rPr lang="en-US" b="1" dirty="0"/>
              <a:t> </a:t>
            </a:r>
            <a:r>
              <a:rPr lang="en-US" b="0" dirty="0"/>
              <a:t>As illustrated in the </a:t>
            </a:r>
            <a:r>
              <a:rPr lang="en-US" b="1" dirty="0"/>
              <a:t>insurance strategy </a:t>
            </a:r>
            <a:r>
              <a:rPr lang="en-US" b="0" dirty="0"/>
              <a:t>visual above:</a:t>
            </a:r>
          </a:p>
          <a:p>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u="sng" dirty="0">
                <a:effectLst/>
                <a:latin typeface="Calibri" panose="020F0502020204030204" pitchFamily="34" charset="0"/>
                <a:ea typeface="Calibri" panose="020F0502020204030204" pitchFamily="34" charset="0"/>
              </a:rPr>
              <a:t>Market value</a:t>
            </a:r>
            <a:r>
              <a:rPr lang="en-US" sz="1200" u="none"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 </a:t>
            </a:r>
            <a:r>
              <a:rPr lang="en-US" sz="1200" dirty="0">
                <a:solidFill>
                  <a:srgbClr val="000000"/>
                </a:solidFill>
                <a:effectLst/>
                <a:latin typeface="Calibri" panose="020F0502020204030204" pitchFamily="34" charset="0"/>
                <a:ea typeface="Calibri" panose="020F0502020204030204" pitchFamily="34" charset="0"/>
              </a:rPr>
              <a:t>4x your policy accumulation value.</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u="sng" dirty="0">
                <a:solidFill>
                  <a:srgbClr val="000000"/>
                </a:solidFill>
                <a:effectLst/>
                <a:latin typeface="Calibri" panose="020F0502020204030204" pitchFamily="34" charset="0"/>
                <a:ea typeface="Calibri" panose="020F0502020204030204" pitchFamily="34" charset="0"/>
              </a:rPr>
              <a:t>Protected value</a:t>
            </a:r>
            <a:r>
              <a:rPr lang="en-US" sz="1200" u="none" dirty="0">
                <a:solidFill>
                  <a:srgbClr val="000000"/>
                </a:solidFill>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a:t>
            </a:r>
            <a:r>
              <a:rPr lang="en-US" sz="1200" dirty="0">
                <a:solidFill>
                  <a:srgbClr val="000000"/>
                </a:solidFill>
                <a:effectLst/>
                <a:latin typeface="Calibri" panose="020F0502020204030204" pitchFamily="34" charset="0"/>
                <a:ea typeface="Calibri" panose="020F0502020204030204" pitchFamily="34" charset="0"/>
              </a:rPr>
              <a:t> 2.5x your policy anniversary accumulation value, which automatically locks in annually.</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u="sng" dirty="0">
                <a:effectLst/>
                <a:latin typeface="Calibri" panose="020F0502020204030204" pitchFamily="34" charset="0"/>
                <a:ea typeface="Calibri" panose="020F0502020204030204" pitchFamily="34" charset="0"/>
              </a:rPr>
              <a:t>Base value</a:t>
            </a:r>
            <a:r>
              <a:rPr lang="en-US" sz="1200" u="none"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 </a:t>
            </a:r>
            <a:r>
              <a:rPr lang="en-US" sz="1200" dirty="0">
                <a:solidFill>
                  <a:srgbClr val="000000"/>
                </a:solidFill>
                <a:effectLst/>
                <a:latin typeface="Calibri" panose="020F0502020204030204" pitchFamily="34" charset="0"/>
                <a:ea typeface="Calibri" panose="020F0502020204030204" pitchFamily="34" charset="0"/>
              </a:rPr>
              <a:t>3-year initial minimum guaranteed long-term care benefit.</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u="sng" dirty="0">
                <a:solidFill>
                  <a:srgbClr val="000000"/>
                </a:solidFill>
                <a:effectLst/>
                <a:latin typeface="Calibri" panose="020F0502020204030204" pitchFamily="34" charset="0"/>
                <a:ea typeface="Calibri" panose="020F0502020204030204" pitchFamily="34" charset="0"/>
              </a:rPr>
              <a:t>Total LTC benefit</a:t>
            </a:r>
            <a:r>
              <a:rPr lang="en-US" sz="1200" u="none" dirty="0">
                <a:solidFill>
                  <a:srgbClr val="000000"/>
                </a:solidFill>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a:t>
            </a:r>
            <a:r>
              <a:rPr lang="en-US" sz="1200" dirty="0">
                <a:solidFill>
                  <a:srgbClr val="000000"/>
                </a:solidFill>
                <a:effectLst/>
                <a:latin typeface="Calibri" panose="020F0502020204030204" pitchFamily="34" charset="0"/>
                <a:ea typeface="Calibri" panose="020F0502020204030204" pitchFamily="34" charset="0"/>
              </a:rPr>
              <a:t> Greatest of the market value, protected value or base value at the time of claim. </a:t>
            </a:r>
            <a:endParaRPr lang="en-US" sz="1200" dirty="0">
              <a:effectLst/>
              <a:latin typeface="Calibri" panose="020F0502020204030204" pitchFamily="34" charset="0"/>
              <a:ea typeface="Calibri" panose="020F0502020204030204" pitchFamily="34" charset="0"/>
            </a:endParaRPr>
          </a:p>
          <a:p>
            <a:endParaRPr lang="en-US" dirty="0"/>
          </a:p>
          <a:p>
            <a:r>
              <a:rPr lang="en-US" dirty="0"/>
              <a:t>LTC benefit in the investment strategy is simply the market value from the previous slide.  </a:t>
            </a:r>
          </a:p>
        </p:txBody>
      </p:sp>
      <p:sp>
        <p:nvSpPr>
          <p:cNvPr id="4" name="Slide Number Placeholder 3"/>
          <p:cNvSpPr>
            <a:spLocks noGrp="1"/>
          </p:cNvSpPr>
          <p:nvPr>
            <p:ph type="sldNum" sz="quarter" idx="5"/>
          </p:nvPr>
        </p:nvSpPr>
        <p:spPr/>
        <p:txBody>
          <a:bodyPr/>
          <a:lstStyle/>
          <a:p>
            <a:fld id="{EC6B5AA1-B988-45DD-88BF-F9FC26EA8FE4}" type="slidenum">
              <a:rPr lang="en-US" smtClean="0"/>
              <a:t>8</a:t>
            </a:fld>
            <a:endParaRPr lang="en-US"/>
          </a:p>
        </p:txBody>
      </p:sp>
    </p:spTree>
    <p:extLst>
      <p:ext uri="{BB962C8B-B14F-4D97-AF65-F5344CB8AC3E}">
        <p14:creationId xmlns:p14="http://schemas.microsoft.com/office/powerpoint/2010/main" val="993792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highlight>
                  <a:srgbClr val="FFFF00"/>
                </a:highlight>
              </a:rPr>
              <a:t>Note: </a:t>
            </a:r>
            <a:r>
              <a:rPr lang="en-US" sz="1200" dirty="0">
                <a:highlight>
                  <a:srgbClr val="FFFF00"/>
                </a:highlight>
              </a:rPr>
              <a:t>This hypothetical illustration assumes that no LTC benefits have been used prior to death. With </a:t>
            </a:r>
            <a:r>
              <a:rPr lang="en-US" sz="1200" i="1" dirty="0">
                <a:highlight>
                  <a:srgbClr val="FFFF00"/>
                </a:highlight>
              </a:rPr>
              <a:t>MoneyGuard Market Advantage</a:t>
            </a:r>
            <a:r>
              <a:rPr lang="en-US" sz="1200" dirty="0">
                <a:highlight>
                  <a:srgbClr val="FFFF00"/>
                </a:highlight>
              </a:rPr>
              <a:t>, the death benefit may be reduced or eliminated if long-term care benefits are used.</a:t>
            </a:r>
            <a:endParaRPr lang="en-US" sz="1200" b="1" dirty="0">
              <a:highlight>
                <a:srgbClr val="FFFF00"/>
              </a:highlight>
            </a:endParaRP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9</a:t>
            </a:fld>
            <a:endParaRPr lang="en-US"/>
          </a:p>
        </p:txBody>
      </p:sp>
    </p:spTree>
    <p:extLst>
      <p:ext uri="{BB962C8B-B14F-4D97-AF65-F5344CB8AC3E}">
        <p14:creationId xmlns:p14="http://schemas.microsoft.com/office/powerpoint/2010/main" val="405274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FG MG - Photo Backgroun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2239" y="571500"/>
            <a:ext cx="1389888" cy="441314"/>
          </a:xfrm>
          <a:prstGeom prst="rect">
            <a:avLst/>
          </a:prstGeom>
        </p:spPr>
      </p:pic>
      <p:sp>
        <p:nvSpPr>
          <p:cNvPr id="18" name="Picture Placeholder 6">
            <a:extLst>
              <a:ext uri="{FF2B5EF4-FFF2-40B4-BE49-F238E27FC236}">
                <a16:creationId xmlns:a16="http://schemas.microsoft.com/office/drawing/2014/main" id="{262902D5-E4F6-4E0B-89D0-9DAC82BBC5AF}"/>
              </a:ext>
            </a:extLst>
          </p:cNvPr>
          <p:cNvSpPr>
            <a:spLocks noGrp="1"/>
          </p:cNvSpPr>
          <p:nvPr>
            <p:ph type="pic" sz="quarter" idx="20" hasCustomPrompt="1"/>
          </p:nvPr>
        </p:nvSpPr>
        <p:spPr>
          <a:xfrm>
            <a:off x="0" y="0"/>
            <a:ext cx="12198096" cy="6858000"/>
          </a:xfrm>
          <a:solidFill>
            <a:schemeClr val="tx2"/>
          </a:solidFill>
        </p:spPr>
        <p:txBody>
          <a:bodyPr lIns="3291840" tIns="2468880"/>
          <a:lstStyle>
            <a:lvl1pPr marL="0" indent="0" algn="l">
              <a:spcAft>
                <a:spcPts val="0"/>
              </a:spcAft>
              <a:buNone/>
              <a:defRPr sz="4000" b="1" cap="all" baseline="0">
                <a:solidFill>
                  <a:srgbClr val="FF289F"/>
                </a:solidFill>
                <a:latin typeface="Calibri" panose="020F0502020204030204" pitchFamily="34" charset="0"/>
                <a:cs typeface="Calibri" panose="020F0502020204030204" pitchFamily="34" charset="0"/>
              </a:defRPr>
            </a:lvl1pPr>
          </a:lstStyle>
          <a:p>
            <a:r>
              <a:rPr lang="en-US" dirty="0"/>
              <a:t>Click icon</a:t>
            </a:r>
            <a:br>
              <a:rPr lang="en-US" dirty="0"/>
            </a:br>
            <a:r>
              <a:rPr lang="en-US" dirty="0"/>
              <a:t>To insert</a:t>
            </a:r>
            <a:br>
              <a:rPr lang="en-US" dirty="0"/>
            </a:br>
            <a:r>
              <a:rPr lang="en-US" dirty="0"/>
              <a:t>image</a:t>
            </a:r>
          </a:p>
        </p:txBody>
      </p:sp>
      <p:sp>
        <p:nvSpPr>
          <p:cNvPr id="17" name="Text Placeholder 10">
            <a:extLst>
              <a:ext uri="{FF2B5EF4-FFF2-40B4-BE49-F238E27FC236}">
                <a16:creationId xmlns:a16="http://schemas.microsoft.com/office/drawing/2014/main" id="{4C9B3DCA-FD59-47A1-82B6-730D2AF283C7}"/>
              </a:ext>
            </a:extLst>
          </p:cNvPr>
          <p:cNvSpPr>
            <a:spLocks noGrp="1"/>
          </p:cNvSpPr>
          <p:nvPr>
            <p:ph type="body" sz="quarter" idx="25" hasCustomPrompt="1"/>
          </p:nvPr>
        </p:nvSpPr>
        <p:spPr>
          <a:xfrm>
            <a:off x="6281928" y="573313"/>
            <a:ext cx="5330952" cy="5394960"/>
          </a:xfrm>
          <a:solidFill>
            <a:schemeClr val="bg1"/>
          </a:solidFill>
        </p:spPr>
        <p:txBody>
          <a:bodyPr/>
          <a:lstStyle>
            <a:lvl1pPr marL="0" indent="0">
              <a:buNone/>
              <a:defRPr/>
            </a:lvl1pPr>
          </a:lstStyle>
          <a:p>
            <a:pPr lvl="0"/>
            <a:r>
              <a:rPr lang="en-US" dirty="0"/>
              <a:t> g</a:t>
            </a:r>
          </a:p>
        </p:txBody>
      </p:sp>
      <p:sp>
        <p:nvSpPr>
          <p:cNvPr id="4" name="Text Placeholder 3">
            <a:extLst>
              <a:ext uri="{FF2B5EF4-FFF2-40B4-BE49-F238E27FC236}">
                <a16:creationId xmlns:a16="http://schemas.microsoft.com/office/drawing/2014/main" id="{5582D39B-10E4-4D0A-BB54-776D60C46D74}"/>
              </a:ext>
            </a:extLst>
          </p:cNvPr>
          <p:cNvSpPr>
            <a:spLocks noGrp="1"/>
          </p:cNvSpPr>
          <p:nvPr>
            <p:ph type="body" sz="quarter" idx="10" hasCustomPrompt="1"/>
          </p:nvPr>
        </p:nvSpPr>
        <p:spPr>
          <a:xfrm>
            <a:off x="6814952" y="1087755"/>
            <a:ext cx="4270248" cy="155448"/>
          </a:xfrm>
        </p:spPr>
        <p:txBody>
          <a:bodyPr/>
          <a:lstStyle>
            <a:lvl1pPr marL="0" indent="0">
              <a:spcAft>
                <a:spcPts val="0"/>
              </a:spcAft>
              <a:buNone/>
              <a:defRPr sz="1000" b="1" cap="all" baseline="0">
                <a:solidFill>
                  <a:schemeClr val="tx1"/>
                </a:solidFill>
              </a:defRPr>
            </a:lvl1pPr>
          </a:lstStyle>
          <a:p>
            <a:pPr lvl="0"/>
            <a:r>
              <a:rPr lang="en-US" dirty="0"/>
              <a:t>[Click to edit business line]</a:t>
            </a:r>
          </a:p>
        </p:txBody>
      </p:sp>
      <p:sp>
        <p:nvSpPr>
          <p:cNvPr id="21" name="Text Placeholder 20">
            <a:extLst>
              <a:ext uri="{FF2B5EF4-FFF2-40B4-BE49-F238E27FC236}">
                <a16:creationId xmlns:a16="http://schemas.microsoft.com/office/drawing/2014/main" id="{4F0646D4-310F-4A27-BAF4-6ABA1CC70A47}"/>
              </a:ext>
            </a:extLst>
          </p:cNvPr>
          <p:cNvSpPr>
            <a:spLocks noGrp="1"/>
          </p:cNvSpPr>
          <p:nvPr>
            <p:ph type="body" sz="quarter" idx="11" hasCustomPrompt="1"/>
          </p:nvPr>
        </p:nvSpPr>
        <p:spPr>
          <a:xfrm>
            <a:off x="681139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3" name="Text Placeholder 22">
            <a:extLst>
              <a:ext uri="{FF2B5EF4-FFF2-40B4-BE49-F238E27FC236}">
                <a16:creationId xmlns:a16="http://schemas.microsoft.com/office/drawing/2014/main" id="{C8A6FE63-9A19-4471-837E-102F7C69EEFD}"/>
              </a:ext>
            </a:extLst>
          </p:cNvPr>
          <p:cNvSpPr>
            <a:spLocks noGrp="1"/>
          </p:cNvSpPr>
          <p:nvPr>
            <p:ph type="body" sz="quarter" idx="12" hasCustomPrompt="1"/>
          </p:nvPr>
        </p:nvSpPr>
        <p:spPr>
          <a:xfrm>
            <a:off x="6811390" y="407498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4" name="Text Placeholder 20">
            <a:extLst>
              <a:ext uri="{FF2B5EF4-FFF2-40B4-BE49-F238E27FC236}">
                <a16:creationId xmlns:a16="http://schemas.microsoft.com/office/drawing/2014/main" id="{D2FFAA9F-912F-4D43-8E52-009A0F004691}"/>
              </a:ext>
            </a:extLst>
          </p:cNvPr>
          <p:cNvSpPr>
            <a:spLocks noGrp="1"/>
          </p:cNvSpPr>
          <p:nvPr>
            <p:ph type="body" sz="quarter" idx="13" hasCustomPrompt="1"/>
          </p:nvPr>
        </p:nvSpPr>
        <p:spPr>
          <a:xfrm>
            <a:off x="921246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5" name="Text Placeholder 22">
            <a:extLst>
              <a:ext uri="{FF2B5EF4-FFF2-40B4-BE49-F238E27FC236}">
                <a16:creationId xmlns:a16="http://schemas.microsoft.com/office/drawing/2014/main" id="{320EAC49-E003-4D91-B362-59C642D854BA}"/>
              </a:ext>
            </a:extLst>
          </p:cNvPr>
          <p:cNvSpPr>
            <a:spLocks noGrp="1"/>
          </p:cNvSpPr>
          <p:nvPr>
            <p:ph type="body" sz="quarter" idx="14" hasCustomPrompt="1"/>
          </p:nvPr>
        </p:nvSpPr>
        <p:spPr>
          <a:xfrm>
            <a:off x="9212460" y="407498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6" name="Text Placeholder 20">
            <a:extLst>
              <a:ext uri="{FF2B5EF4-FFF2-40B4-BE49-F238E27FC236}">
                <a16:creationId xmlns:a16="http://schemas.microsoft.com/office/drawing/2014/main" id="{E57B773A-E0E0-492C-97A2-433EEF6238CF}"/>
              </a:ext>
            </a:extLst>
          </p:cNvPr>
          <p:cNvSpPr>
            <a:spLocks noGrp="1"/>
          </p:cNvSpPr>
          <p:nvPr>
            <p:ph type="body" sz="quarter" idx="15" hasCustomPrompt="1"/>
          </p:nvPr>
        </p:nvSpPr>
        <p:spPr>
          <a:xfrm>
            <a:off x="681139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7" name="Text Placeholder 22">
            <a:extLst>
              <a:ext uri="{FF2B5EF4-FFF2-40B4-BE49-F238E27FC236}">
                <a16:creationId xmlns:a16="http://schemas.microsoft.com/office/drawing/2014/main" id="{1A5638FC-B04C-4E0A-B76C-345C7E8D5E90}"/>
              </a:ext>
            </a:extLst>
          </p:cNvPr>
          <p:cNvSpPr>
            <a:spLocks noGrp="1"/>
          </p:cNvSpPr>
          <p:nvPr>
            <p:ph type="body" sz="quarter" idx="16" hasCustomPrompt="1"/>
          </p:nvPr>
        </p:nvSpPr>
        <p:spPr>
          <a:xfrm>
            <a:off x="6811390" y="463246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8" name="Text Placeholder 20">
            <a:extLst>
              <a:ext uri="{FF2B5EF4-FFF2-40B4-BE49-F238E27FC236}">
                <a16:creationId xmlns:a16="http://schemas.microsoft.com/office/drawing/2014/main" id="{CC50E0DB-CB67-4B7A-A6D3-D0329E687BB3}"/>
              </a:ext>
            </a:extLst>
          </p:cNvPr>
          <p:cNvSpPr>
            <a:spLocks noGrp="1"/>
          </p:cNvSpPr>
          <p:nvPr>
            <p:ph type="body" sz="quarter" idx="17" hasCustomPrompt="1"/>
          </p:nvPr>
        </p:nvSpPr>
        <p:spPr>
          <a:xfrm>
            <a:off x="921246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9" name="Text Placeholder 22">
            <a:extLst>
              <a:ext uri="{FF2B5EF4-FFF2-40B4-BE49-F238E27FC236}">
                <a16:creationId xmlns:a16="http://schemas.microsoft.com/office/drawing/2014/main" id="{47B70715-31B3-448E-A6B6-6F63808B2A71}"/>
              </a:ext>
            </a:extLst>
          </p:cNvPr>
          <p:cNvSpPr>
            <a:spLocks noGrp="1"/>
          </p:cNvSpPr>
          <p:nvPr>
            <p:ph type="body" sz="quarter" idx="18" hasCustomPrompt="1"/>
          </p:nvPr>
        </p:nvSpPr>
        <p:spPr>
          <a:xfrm>
            <a:off x="9212460" y="463246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1" name="Text Placeholder 30">
            <a:extLst>
              <a:ext uri="{FF2B5EF4-FFF2-40B4-BE49-F238E27FC236}">
                <a16:creationId xmlns:a16="http://schemas.microsoft.com/office/drawing/2014/main" id="{302B7CA0-A557-4BF7-A15C-98D10E2F8C58}"/>
              </a:ext>
            </a:extLst>
          </p:cNvPr>
          <p:cNvSpPr>
            <a:spLocks noGrp="1"/>
          </p:cNvSpPr>
          <p:nvPr>
            <p:ph type="body" sz="quarter" idx="19" hasCustomPrompt="1"/>
          </p:nvPr>
        </p:nvSpPr>
        <p:spPr>
          <a:xfrm>
            <a:off x="6811390" y="5369052"/>
            <a:ext cx="2286000" cy="155448"/>
          </a:xfrm>
        </p:spPr>
        <p:txBody>
          <a:bodyPr/>
          <a:lstStyle>
            <a:lvl1pPr marL="0" indent="0">
              <a:spcAft>
                <a:spcPts val="0"/>
              </a:spcAft>
              <a:buNone/>
              <a:defRPr sz="1000" b="1">
                <a:solidFill>
                  <a:schemeClr val="tx1"/>
                </a:solidFill>
              </a:defRPr>
            </a:lvl1pPr>
          </a:lstStyle>
          <a:p>
            <a:pPr lvl="0"/>
            <a:r>
              <a:rPr lang="en-US" dirty="0"/>
              <a:t>Month xx, 20xx</a:t>
            </a:r>
          </a:p>
        </p:txBody>
      </p:sp>
      <p:sp>
        <p:nvSpPr>
          <p:cNvPr id="19" name="Text Placeholder 2">
            <a:extLst>
              <a:ext uri="{FF2B5EF4-FFF2-40B4-BE49-F238E27FC236}">
                <a16:creationId xmlns:a16="http://schemas.microsoft.com/office/drawing/2014/main" id="{736BC3B3-A144-0D40-945D-E8A7646634DF}"/>
              </a:ext>
            </a:extLst>
          </p:cNvPr>
          <p:cNvSpPr>
            <a:spLocks noGrp="1"/>
          </p:cNvSpPr>
          <p:nvPr>
            <p:ph type="body" idx="1" hasCustomPrompt="1"/>
          </p:nvPr>
        </p:nvSpPr>
        <p:spPr>
          <a:xfrm>
            <a:off x="6811390" y="1600200"/>
            <a:ext cx="4270248" cy="1087755"/>
          </a:xfrm>
        </p:spPr>
        <p:txBody>
          <a:bodyPr anchor="b" anchorCtr="0"/>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presentation title</a:t>
            </a:r>
          </a:p>
        </p:txBody>
      </p:sp>
      <p:sp>
        <p:nvSpPr>
          <p:cNvPr id="30" name="Title 1">
            <a:extLst>
              <a:ext uri="{FF2B5EF4-FFF2-40B4-BE49-F238E27FC236}">
                <a16:creationId xmlns:a16="http://schemas.microsoft.com/office/drawing/2014/main" id="{95E589A3-826B-E04E-B1A1-872F42805184}"/>
              </a:ext>
            </a:extLst>
          </p:cNvPr>
          <p:cNvSpPr>
            <a:spLocks noGrp="1"/>
          </p:cNvSpPr>
          <p:nvPr>
            <p:ph type="ctrTitle" hasCustomPrompt="1"/>
          </p:nvPr>
        </p:nvSpPr>
        <p:spPr>
          <a:xfrm>
            <a:off x="6811390" y="2809734"/>
            <a:ext cx="4270248" cy="543066"/>
          </a:xfrm>
        </p:spPr>
        <p:txBody>
          <a:bodyPr anchor="t" anchorCtr="0">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dirty="0"/>
              <a:t>Click to edit subtitle</a:t>
            </a:r>
          </a:p>
        </p:txBody>
      </p:sp>
    </p:spTree>
    <p:extLst>
      <p:ext uri="{BB962C8B-B14F-4D97-AF65-F5344CB8AC3E}">
        <p14:creationId xmlns:p14="http://schemas.microsoft.com/office/powerpoint/2010/main" val="96407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 Image - Whit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10801"/>
            <a:ext cx="5062728"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21113"/>
            <a:ext cx="5062728" cy="728472"/>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8" name="Picture Placeholder 8">
            <a:extLst>
              <a:ext uri="{FF2B5EF4-FFF2-40B4-BE49-F238E27FC236}">
                <a16:creationId xmlns:a16="http://schemas.microsoft.com/office/drawing/2014/main" id="{F0D1F40A-8FC2-4ABA-B1B1-7BFBA6CA2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3313379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 Whit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2"/>
            <a:ext cx="5065776"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1546984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Image - Dark Burgundy">
    <p:bg>
      <p:bgPr>
        <a:solidFill>
          <a:schemeClr val="accent3"/>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6" name="Picture Placeholder 8">
            <a:extLst>
              <a:ext uri="{FF2B5EF4-FFF2-40B4-BE49-F238E27FC236}">
                <a16:creationId xmlns:a16="http://schemas.microsoft.com/office/drawing/2014/main" id="{AF8EF799-A677-4F49-95AE-2E237AA98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1428949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 Image - Burgundy">
    <p:bg>
      <p:bgPr>
        <a:solidFill>
          <a:schemeClr val="accent1"/>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6" name="Picture Placeholder 8">
            <a:extLst>
              <a:ext uri="{FF2B5EF4-FFF2-40B4-BE49-F238E27FC236}">
                <a16:creationId xmlns:a16="http://schemas.microsoft.com/office/drawing/2014/main" id="{AF8EF799-A677-4F49-95AE-2E237AA98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1568933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 Image - Red">
    <p:bg>
      <p:bgPr>
        <a:solidFill>
          <a:schemeClr val="accent4"/>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6" name="Picture Placeholder 8">
            <a:extLst>
              <a:ext uri="{FF2B5EF4-FFF2-40B4-BE49-F238E27FC236}">
                <a16:creationId xmlns:a16="http://schemas.microsoft.com/office/drawing/2014/main" id="{AF8EF799-A677-4F49-95AE-2E237AA98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4213868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 Dark Burgundy">
    <p:bg>
      <p:bgPr>
        <a:solidFill>
          <a:schemeClr val="accent3"/>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3550490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 Burgundy">
    <p:bg>
      <p:bgPr>
        <a:solidFill>
          <a:schemeClr val="accent1"/>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4244086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 Red">
    <p:bg>
      <p:bgPr>
        <a:solidFill>
          <a:schemeClr val="accent4"/>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153238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6748272"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836019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2-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8" name="Text Placeholder 6">
            <a:extLst>
              <a:ext uri="{FF2B5EF4-FFF2-40B4-BE49-F238E27FC236}">
                <a16:creationId xmlns:a16="http://schemas.microsoft.com/office/drawing/2014/main" id="{17390612-9893-42C2-82B9-D54A277015E1}"/>
              </a:ext>
            </a:extLst>
          </p:cNvPr>
          <p:cNvSpPr>
            <a:spLocks noGrp="1"/>
          </p:cNvSpPr>
          <p:nvPr>
            <p:ph type="body" sz="quarter" idx="12" hasCustomPrompt="1"/>
          </p:nvPr>
        </p:nvSpPr>
        <p:spPr>
          <a:xfrm>
            <a:off x="5261480" y="2001012"/>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220380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FG MG - Burgundy">
    <p:bg>
      <p:bgPr>
        <a:solidFill>
          <a:schemeClr val="accent1"/>
        </a:solidFill>
        <a:effectLst/>
      </p:bgPr>
    </p:bg>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4C9B3DCA-FD59-47A1-82B6-730D2AF283C7}"/>
              </a:ext>
            </a:extLst>
          </p:cNvPr>
          <p:cNvSpPr>
            <a:spLocks noGrp="1"/>
          </p:cNvSpPr>
          <p:nvPr>
            <p:ph type="body" sz="quarter" idx="25" hasCustomPrompt="1"/>
          </p:nvPr>
        </p:nvSpPr>
        <p:spPr>
          <a:xfrm>
            <a:off x="6281928" y="573313"/>
            <a:ext cx="5330952" cy="5394960"/>
          </a:xfrm>
          <a:solidFill>
            <a:schemeClr val="bg1"/>
          </a:solidFill>
        </p:spPr>
        <p:txBody>
          <a:bodyPr/>
          <a:lstStyle>
            <a:lvl1pPr marL="0" indent="0">
              <a:buNone/>
              <a:defRPr/>
            </a:lvl1pPr>
          </a:lstStyle>
          <a:p>
            <a:pPr lvl="0"/>
            <a:r>
              <a:rPr lang="en-US" dirty="0"/>
              <a:t> </a:t>
            </a:r>
          </a:p>
        </p:txBody>
      </p:sp>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2239" y="571500"/>
            <a:ext cx="1389888" cy="441314"/>
          </a:xfrm>
          <a:prstGeom prst="rect">
            <a:avLst/>
          </a:prstGeom>
        </p:spPr>
      </p:pic>
      <p:sp>
        <p:nvSpPr>
          <p:cNvPr id="4" name="Text Placeholder 3">
            <a:extLst>
              <a:ext uri="{FF2B5EF4-FFF2-40B4-BE49-F238E27FC236}">
                <a16:creationId xmlns:a16="http://schemas.microsoft.com/office/drawing/2014/main" id="{5582D39B-10E4-4D0A-BB54-776D60C46D74}"/>
              </a:ext>
            </a:extLst>
          </p:cNvPr>
          <p:cNvSpPr>
            <a:spLocks noGrp="1"/>
          </p:cNvSpPr>
          <p:nvPr>
            <p:ph type="body" sz="quarter" idx="10" hasCustomPrompt="1"/>
          </p:nvPr>
        </p:nvSpPr>
        <p:spPr>
          <a:xfrm>
            <a:off x="6814952" y="1087755"/>
            <a:ext cx="4270248" cy="155448"/>
          </a:xfrm>
        </p:spPr>
        <p:txBody>
          <a:bodyPr/>
          <a:lstStyle>
            <a:lvl1pPr marL="0" indent="0">
              <a:spcAft>
                <a:spcPts val="0"/>
              </a:spcAft>
              <a:buNone/>
              <a:defRPr sz="1000" b="1" cap="all" baseline="0">
                <a:solidFill>
                  <a:schemeClr val="tx1"/>
                </a:solidFill>
              </a:defRPr>
            </a:lvl1pPr>
          </a:lstStyle>
          <a:p>
            <a:pPr lvl="0"/>
            <a:r>
              <a:rPr lang="en-US" dirty="0"/>
              <a:t>[Click to edit business line]</a:t>
            </a:r>
          </a:p>
        </p:txBody>
      </p:sp>
      <p:sp>
        <p:nvSpPr>
          <p:cNvPr id="21" name="Text Placeholder 20">
            <a:extLst>
              <a:ext uri="{FF2B5EF4-FFF2-40B4-BE49-F238E27FC236}">
                <a16:creationId xmlns:a16="http://schemas.microsoft.com/office/drawing/2014/main" id="{4F0646D4-310F-4A27-BAF4-6ABA1CC70A47}"/>
              </a:ext>
            </a:extLst>
          </p:cNvPr>
          <p:cNvSpPr>
            <a:spLocks noGrp="1"/>
          </p:cNvSpPr>
          <p:nvPr>
            <p:ph type="body" sz="quarter" idx="11" hasCustomPrompt="1"/>
          </p:nvPr>
        </p:nvSpPr>
        <p:spPr>
          <a:xfrm>
            <a:off x="681139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3" name="Text Placeholder 22">
            <a:extLst>
              <a:ext uri="{FF2B5EF4-FFF2-40B4-BE49-F238E27FC236}">
                <a16:creationId xmlns:a16="http://schemas.microsoft.com/office/drawing/2014/main" id="{C8A6FE63-9A19-4471-837E-102F7C69EEFD}"/>
              </a:ext>
            </a:extLst>
          </p:cNvPr>
          <p:cNvSpPr>
            <a:spLocks noGrp="1"/>
          </p:cNvSpPr>
          <p:nvPr>
            <p:ph type="body" sz="quarter" idx="12" hasCustomPrompt="1"/>
          </p:nvPr>
        </p:nvSpPr>
        <p:spPr>
          <a:xfrm>
            <a:off x="6811390" y="407498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4" name="Text Placeholder 20">
            <a:extLst>
              <a:ext uri="{FF2B5EF4-FFF2-40B4-BE49-F238E27FC236}">
                <a16:creationId xmlns:a16="http://schemas.microsoft.com/office/drawing/2014/main" id="{D2FFAA9F-912F-4D43-8E52-009A0F004691}"/>
              </a:ext>
            </a:extLst>
          </p:cNvPr>
          <p:cNvSpPr>
            <a:spLocks noGrp="1"/>
          </p:cNvSpPr>
          <p:nvPr>
            <p:ph type="body" sz="quarter" idx="13" hasCustomPrompt="1"/>
          </p:nvPr>
        </p:nvSpPr>
        <p:spPr>
          <a:xfrm>
            <a:off x="921246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5" name="Text Placeholder 22">
            <a:extLst>
              <a:ext uri="{FF2B5EF4-FFF2-40B4-BE49-F238E27FC236}">
                <a16:creationId xmlns:a16="http://schemas.microsoft.com/office/drawing/2014/main" id="{320EAC49-E003-4D91-B362-59C642D854BA}"/>
              </a:ext>
            </a:extLst>
          </p:cNvPr>
          <p:cNvSpPr>
            <a:spLocks noGrp="1"/>
          </p:cNvSpPr>
          <p:nvPr>
            <p:ph type="body" sz="quarter" idx="14" hasCustomPrompt="1"/>
          </p:nvPr>
        </p:nvSpPr>
        <p:spPr>
          <a:xfrm>
            <a:off x="9212460" y="407498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6" name="Text Placeholder 20">
            <a:extLst>
              <a:ext uri="{FF2B5EF4-FFF2-40B4-BE49-F238E27FC236}">
                <a16:creationId xmlns:a16="http://schemas.microsoft.com/office/drawing/2014/main" id="{E57B773A-E0E0-492C-97A2-433EEF6238CF}"/>
              </a:ext>
            </a:extLst>
          </p:cNvPr>
          <p:cNvSpPr>
            <a:spLocks noGrp="1"/>
          </p:cNvSpPr>
          <p:nvPr>
            <p:ph type="body" sz="quarter" idx="15" hasCustomPrompt="1"/>
          </p:nvPr>
        </p:nvSpPr>
        <p:spPr>
          <a:xfrm>
            <a:off x="681139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7" name="Text Placeholder 22">
            <a:extLst>
              <a:ext uri="{FF2B5EF4-FFF2-40B4-BE49-F238E27FC236}">
                <a16:creationId xmlns:a16="http://schemas.microsoft.com/office/drawing/2014/main" id="{1A5638FC-B04C-4E0A-B76C-345C7E8D5E90}"/>
              </a:ext>
            </a:extLst>
          </p:cNvPr>
          <p:cNvSpPr>
            <a:spLocks noGrp="1"/>
          </p:cNvSpPr>
          <p:nvPr>
            <p:ph type="body" sz="quarter" idx="16" hasCustomPrompt="1"/>
          </p:nvPr>
        </p:nvSpPr>
        <p:spPr>
          <a:xfrm>
            <a:off x="6811390" y="463246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8" name="Text Placeholder 20">
            <a:extLst>
              <a:ext uri="{FF2B5EF4-FFF2-40B4-BE49-F238E27FC236}">
                <a16:creationId xmlns:a16="http://schemas.microsoft.com/office/drawing/2014/main" id="{CC50E0DB-CB67-4B7A-A6D3-D0329E687BB3}"/>
              </a:ext>
            </a:extLst>
          </p:cNvPr>
          <p:cNvSpPr>
            <a:spLocks noGrp="1"/>
          </p:cNvSpPr>
          <p:nvPr>
            <p:ph type="body" sz="quarter" idx="17" hasCustomPrompt="1"/>
          </p:nvPr>
        </p:nvSpPr>
        <p:spPr>
          <a:xfrm>
            <a:off x="921246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9" name="Text Placeholder 22">
            <a:extLst>
              <a:ext uri="{FF2B5EF4-FFF2-40B4-BE49-F238E27FC236}">
                <a16:creationId xmlns:a16="http://schemas.microsoft.com/office/drawing/2014/main" id="{47B70715-31B3-448E-A6B6-6F63808B2A71}"/>
              </a:ext>
            </a:extLst>
          </p:cNvPr>
          <p:cNvSpPr>
            <a:spLocks noGrp="1"/>
          </p:cNvSpPr>
          <p:nvPr>
            <p:ph type="body" sz="quarter" idx="18" hasCustomPrompt="1"/>
          </p:nvPr>
        </p:nvSpPr>
        <p:spPr>
          <a:xfrm>
            <a:off x="9212460" y="4632469"/>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1" name="Text Placeholder 30">
            <a:extLst>
              <a:ext uri="{FF2B5EF4-FFF2-40B4-BE49-F238E27FC236}">
                <a16:creationId xmlns:a16="http://schemas.microsoft.com/office/drawing/2014/main" id="{302B7CA0-A557-4BF7-A15C-98D10E2F8C58}"/>
              </a:ext>
            </a:extLst>
          </p:cNvPr>
          <p:cNvSpPr>
            <a:spLocks noGrp="1"/>
          </p:cNvSpPr>
          <p:nvPr>
            <p:ph type="body" sz="quarter" idx="19" hasCustomPrompt="1"/>
          </p:nvPr>
        </p:nvSpPr>
        <p:spPr>
          <a:xfrm>
            <a:off x="6811390" y="5369052"/>
            <a:ext cx="2286000" cy="155448"/>
          </a:xfrm>
        </p:spPr>
        <p:txBody>
          <a:bodyPr/>
          <a:lstStyle>
            <a:lvl1pPr marL="0" indent="0">
              <a:spcAft>
                <a:spcPts val="0"/>
              </a:spcAft>
              <a:buNone/>
              <a:defRPr sz="1000" b="1">
                <a:solidFill>
                  <a:schemeClr val="tx1"/>
                </a:solidFill>
              </a:defRPr>
            </a:lvl1pPr>
          </a:lstStyle>
          <a:p>
            <a:pPr lvl="0"/>
            <a:r>
              <a:rPr lang="en-US" dirty="0"/>
              <a:t>Month xx, 20xx</a:t>
            </a:r>
          </a:p>
        </p:txBody>
      </p:sp>
      <p:sp>
        <p:nvSpPr>
          <p:cNvPr id="19" name="Text Placeholder 2">
            <a:extLst>
              <a:ext uri="{FF2B5EF4-FFF2-40B4-BE49-F238E27FC236}">
                <a16:creationId xmlns:a16="http://schemas.microsoft.com/office/drawing/2014/main" id="{44C1D058-6687-0347-AF4F-E13B39F2A56A}"/>
              </a:ext>
            </a:extLst>
          </p:cNvPr>
          <p:cNvSpPr>
            <a:spLocks noGrp="1"/>
          </p:cNvSpPr>
          <p:nvPr>
            <p:ph type="body" idx="1" hasCustomPrompt="1"/>
          </p:nvPr>
        </p:nvSpPr>
        <p:spPr>
          <a:xfrm>
            <a:off x="6811390" y="1600200"/>
            <a:ext cx="4270248" cy="1087755"/>
          </a:xfrm>
        </p:spPr>
        <p:txBody>
          <a:bodyPr anchor="b" anchorCtr="0"/>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presentation title</a:t>
            </a:r>
          </a:p>
        </p:txBody>
      </p:sp>
      <p:sp>
        <p:nvSpPr>
          <p:cNvPr id="30" name="Title 1">
            <a:extLst>
              <a:ext uri="{FF2B5EF4-FFF2-40B4-BE49-F238E27FC236}">
                <a16:creationId xmlns:a16="http://schemas.microsoft.com/office/drawing/2014/main" id="{7C2D5BD6-261F-E245-857C-DD51BD647484}"/>
              </a:ext>
            </a:extLst>
          </p:cNvPr>
          <p:cNvSpPr>
            <a:spLocks noGrp="1"/>
          </p:cNvSpPr>
          <p:nvPr>
            <p:ph type="ctrTitle" hasCustomPrompt="1"/>
          </p:nvPr>
        </p:nvSpPr>
        <p:spPr>
          <a:xfrm>
            <a:off x="6811390" y="2809734"/>
            <a:ext cx="4270248" cy="543066"/>
          </a:xfrm>
        </p:spPr>
        <p:txBody>
          <a:bodyPr anchor="t" anchorCtr="0">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dirty="0"/>
              <a:t>Click to edit subtitle</a:t>
            </a:r>
          </a:p>
        </p:txBody>
      </p:sp>
      <p:sp>
        <p:nvSpPr>
          <p:cNvPr id="18" name="TextBox 17">
            <a:extLst>
              <a:ext uri="{FF2B5EF4-FFF2-40B4-BE49-F238E27FC236}">
                <a16:creationId xmlns:a16="http://schemas.microsoft.com/office/drawing/2014/main" id="{E20BA16B-B733-4746-B12B-C7772C185233}"/>
              </a:ext>
            </a:extLst>
          </p:cNvPr>
          <p:cNvSpPr txBox="1"/>
          <p:nvPr userDrawn="1"/>
        </p:nvSpPr>
        <p:spPr>
          <a:xfrm>
            <a:off x="546487" y="5446776"/>
            <a:ext cx="3886200" cy="592470"/>
          </a:xfrm>
          <a:prstGeom prst="rect">
            <a:avLst/>
          </a:prstGeom>
          <a:noFill/>
        </p:spPr>
        <p:txBody>
          <a:bodyPr wrap="square" lIns="0" tIns="0" rIns="0" bIns="0" rtlCol="0">
            <a:spAutoFit/>
          </a:bodyPr>
          <a:lstStyle/>
          <a:p>
            <a:pPr algn="l">
              <a:lnSpc>
                <a:spcPct val="100000"/>
              </a:lnSpc>
              <a:spcAft>
                <a:spcPts val="300"/>
              </a:spcAft>
            </a:pPr>
            <a:r>
              <a:rPr lang="en-US" sz="1000" dirty="0">
                <a:solidFill>
                  <a:schemeClr val="bg1"/>
                </a:solidFill>
                <a:cs typeface="Arial" panose="020B0604020202020204" pitchFamily="34" charset="0"/>
              </a:rPr>
              <a:t>Insurance products issued by:</a:t>
            </a:r>
          </a:p>
          <a:p>
            <a:pPr algn="l">
              <a:lnSpc>
                <a:spcPct val="100000"/>
              </a:lnSpc>
              <a:spcAft>
                <a:spcPts val="300"/>
              </a:spcAft>
            </a:pPr>
            <a:r>
              <a:rPr lang="en-US" sz="1300" dirty="0">
                <a:solidFill>
                  <a:schemeClr val="bg1"/>
                </a:solidFill>
                <a:cs typeface="Arial" panose="020B0604020202020204" pitchFamily="34" charset="0"/>
              </a:rPr>
              <a:t>The Lincoln National Life Insurance Company </a:t>
            </a:r>
            <a:br>
              <a:rPr lang="en-US" sz="1300" dirty="0">
                <a:solidFill>
                  <a:schemeClr val="bg1"/>
                </a:solidFill>
                <a:cs typeface="Arial" panose="020B0604020202020204" pitchFamily="34" charset="0"/>
              </a:rPr>
            </a:br>
            <a:endParaRPr lang="en-US" sz="1300" dirty="0">
              <a:solidFill>
                <a:schemeClr val="bg1"/>
              </a:solidFill>
              <a:cs typeface="Arial" panose="020B0604020202020204" pitchFamily="34" charset="0"/>
            </a:endParaRPr>
          </a:p>
        </p:txBody>
      </p:sp>
      <p:graphicFrame>
        <p:nvGraphicFramePr>
          <p:cNvPr id="20" name="Table 19">
            <a:extLst>
              <a:ext uri="{FF2B5EF4-FFF2-40B4-BE49-F238E27FC236}">
                <a16:creationId xmlns:a16="http://schemas.microsoft.com/office/drawing/2014/main" id="{7692070A-CD13-9E42-8422-CBC2F5BA93B0}"/>
              </a:ext>
            </a:extLst>
          </p:cNvPr>
          <p:cNvGraphicFramePr>
            <a:graphicFrameLocks noGrp="1"/>
          </p:cNvGraphicFramePr>
          <p:nvPr userDrawn="1">
            <p:extLst>
              <p:ext uri="{D42A27DB-BD31-4B8C-83A1-F6EECF244321}">
                <p14:modId xmlns:p14="http://schemas.microsoft.com/office/powerpoint/2010/main" val="1398722150"/>
              </p:ext>
            </p:extLst>
          </p:nvPr>
        </p:nvGraphicFramePr>
        <p:xfrm>
          <a:off x="568925" y="3944173"/>
          <a:ext cx="1564675" cy="1249680"/>
        </p:xfrm>
        <a:graphic>
          <a:graphicData uri="http://schemas.openxmlformats.org/drawingml/2006/table">
            <a:tbl>
              <a:tblPr firstRow="1" bandRow="1">
                <a:tableStyleId>{5C22544A-7EE6-4342-B048-85BDC9FD1C3A}</a:tableStyleId>
              </a:tblPr>
              <a:tblGrid>
                <a:gridCol w="1564675">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bg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bg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bg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1000" b="0" dirty="0">
                          <a:solidFill>
                            <a:schemeClr val="bg1"/>
                          </a:solidFill>
                          <a:latin typeface="Calibri" panose="020F0502020204030204" pitchFamily="34" charset="0"/>
                          <a:cs typeface="Calibri" panose="020F0502020204030204" pitchFamily="34" charset="0"/>
                        </a:rPr>
                        <a:t>Not insured by any federal </a:t>
                      </a:r>
                      <a:br>
                        <a:rPr lang="en-US" sz="1000" b="0" dirty="0">
                          <a:solidFill>
                            <a:schemeClr val="bg1"/>
                          </a:solidFill>
                          <a:latin typeface="Calibri" panose="020F0502020204030204" pitchFamily="34" charset="0"/>
                          <a:cs typeface="Calibri" panose="020F0502020204030204" pitchFamily="34" charset="0"/>
                        </a:rPr>
                      </a:br>
                      <a:r>
                        <a:rPr lang="en-US" sz="1000" b="0" dirty="0">
                          <a:solidFill>
                            <a:schemeClr val="bg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1000" b="0" dirty="0">
                          <a:solidFill>
                            <a:schemeClr val="bg1"/>
                          </a:solidFill>
                          <a:latin typeface="Calibri" panose="020F0502020204030204" pitchFamily="34" charset="0"/>
                          <a:cs typeface="Calibri" panose="020F0502020204030204" pitchFamily="34" charset="0"/>
                        </a:rPr>
                        <a:t>Not guaranteed by any bank </a:t>
                      </a:r>
                      <a:br>
                        <a:rPr lang="en-US" sz="1000" b="0" dirty="0">
                          <a:solidFill>
                            <a:schemeClr val="bg1"/>
                          </a:solidFill>
                          <a:latin typeface="Calibri" panose="020F0502020204030204" pitchFamily="34" charset="0"/>
                          <a:cs typeface="Calibri" panose="020F0502020204030204" pitchFamily="34" charset="0"/>
                        </a:rPr>
                      </a:br>
                      <a:r>
                        <a:rPr lang="en-US" sz="1000" b="0" dirty="0">
                          <a:solidFill>
                            <a:schemeClr val="bg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Tree>
    <p:extLst>
      <p:ext uri="{BB962C8B-B14F-4D97-AF65-F5344CB8AC3E}">
        <p14:creationId xmlns:p14="http://schemas.microsoft.com/office/powerpoint/2010/main" val="848422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3-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9" name="Text Placeholder 6">
            <a:extLst>
              <a:ext uri="{FF2B5EF4-FFF2-40B4-BE49-F238E27FC236}">
                <a16:creationId xmlns:a16="http://schemas.microsoft.com/office/drawing/2014/main" id="{7DED62BB-5F8F-1546-BA38-8651824FF67A}"/>
              </a:ext>
            </a:extLst>
          </p:cNvPr>
          <p:cNvSpPr>
            <a:spLocks noGrp="1"/>
          </p:cNvSpPr>
          <p:nvPr>
            <p:ph type="body" sz="quarter" idx="12" hasCustomPrompt="1"/>
          </p:nvPr>
        </p:nvSpPr>
        <p:spPr>
          <a:xfrm>
            <a:off x="43434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Text Placeholder 6">
            <a:extLst>
              <a:ext uri="{FF2B5EF4-FFF2-40B4-BE49-F238E27FC236}">
                <a16:creationId xmlns:a16="http://schemas.microsoft.com/office/drawing/2014/main" id="{914F2D59-907B-EF41-8CA9-39F29BD1C55F}"/>
              </a:ext>
            </a:extLst>
          </p:cNvPr>
          <p:cNvSpPr>
            <a:spLocks noGrp="1"/>
          </p:cNvSpPr>
          <p:nvPr>
            <p:ph type="body" sz="quarter" idx="13" hasCustomPrompt="1"/>
          </p:nvPr>
        </p:nvSpPr>
        <p:spPr>
          <a:xfrm>
            <a:off x="81153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3873931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257800" y="2034066"/>
            <a:ext cx="6350649" cy="3959352"/>
          </a:xfrm>
          <a:solidFill>
            <a:schemeClr val="tx2"/>
          </a:solidFill>
        </p:spPr>
        <p:txBody>
          <a:bodyPr lIns="640080" tIns="1188720" rIns="0"/>
          <a:lstStyle>
            <a:lvl1pPr marL="0" indent="0">
              <a:spcAft>
                <a:spcPts val="0"/>
              </a:spcAft>
              <a:buNone/>
              <a:defRPr sz="3200"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Tree>
    <p:extLst>
      <p:ext uri="{BB962C8B-B14F-4D97-AF65-F5344CB8AC3E}">
        <p14:creationId xmlns:p14="http://schemas.microsoft.com/office/powerpoint/2010/main" val="2422932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612648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612648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7132320" y="580913"/>
            <a:ext cx="4476129" cy="5412505"/>
          </a:xfrm>
          <a:solidFill>
            <a:schemeClr val="tx2"/>
          </a:solidFill>
        </p:spPr>
        <p:txBody>
          <a:bodyPr lIns="182880" tIns="2011680" rIns="0"/>
          <a:lstStyle>
            <a:lvl1pPr marL="0" indent="0">
              <a:spcAft>
                <a:spcPts val="0"/>
              </a:spcAft>
              <a:buNone/>
              <a:defRPr sz="2800"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Tree>
    <p:extLst>
      <p:ext uri="{BB962C8B-B14F-4D97-AF65-F5344CB8AC3E}">
        <p14:creationId xmlns:p14="http://schemas.microsoft.com/office/powerpoint/2010/main" val="721239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530352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5303520" cy="274320"/>
          </a:xfrm>
        </p:spPr>
        <p:txBody>
          <a:bodyPr/>
          <a:lstStyle>
            <a:lvl1pPr marL="0" indent="0">
              <a:spcAft>
                <a:spcPts val="0"/>
              </a:spcAft>
              <a:buNone/>
              <a:defRPr b="1">
                <a:latin typeface="Georgia" panose="02040502050405020303" pitchFamily="18" charset="0"/>
              </a:defRPr>
            </a:lvl1pPr>
          </a:lstStyle>
          <a:p>
            <a:pPr lvl="0"/>
            <a:r>
              <a:rPr lang="en-US" dirty="0"/>
              <a:t>Click to enter text</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6211614" y="0"/>
            <a:ext cx="5980386" cy="5969876"/>
          </a:xfrm>
          <a:solidFill>
            <a:schemeClr val="tx2"/>
          </a:solidFill>
        </p:spPr>
        <p:txBody>
          <a:bodyPr lIns="457200" tIns="2194560" rIns="0"/>
          <a:lstStyle>
            <a:lvl1pPr marL="0" indent="0">
              <a:spcAft>
                <a:spcPts val="0"/>
              </a:spcAft>
              <a:buNone/>
              <a:defRPr sz="3200"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Tree>
    <p:extLst>
      <p:ext uri="{BB962C8B-B14F-4D97-AF65-F5344CB8AC3E}">
        <p14:creationId xmlns:p14="http://schemas.microsoft.com/office/powerpoint/2010/main" val="2170126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ow of 4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4" name="Picture Placeholder 15">
            <a:extLst>
              <a:ext uri="{FF2B5EF4-FFF2-40B4-BE49-F238E27FC236}">
                <a16:creationId xmlns:a16="http://schemas.microsoft.com/office/drawing/2014/main" id="{29B77757-CAB0-4BE3-952D-1031024C1DFC}"/>
              </a:ext>
            </a:extLst>
          </p:cNvPr>
          <p:cNvSpPr>
            <a:spLocks noGrp="1"/>
          </p:cNvSpPr>
          <p:nvPr>
            <p:ph type="pic" sz="quarter" idx="11" hasCustomPrompt="1"/>
          </p:nvPr>
        </p:nvSpPr>
        <p:spPr>
          <a:xfrm>
            <a:off x="3384009"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7" name="Picture Placeholder 15">
            <a:extLst>
              <a:ext uri="{FF2B5EF4-FFF2-40B4-BE49-F238E27FC236}">
                <a16:creationId xmlns:a16="http://schemas.microsoft.com/office/drawing/2014/main" id="{578A28A4-CF63-4FB0-93A7-EBBA66EDC75C}"/>
              </a:ext>
            </a:extLst>
          </p:cNvPr>
          <p:cNvSpPr>
            <a:spLocks noGrp="1"/>
          </p:cNvSpPr>
          <p:nvPr>
            <p:ph type="pic" sz="quarter" idx="13" hasCustomPrompt="1"/>
          </p:nvPr>
        </p:nvSpPr>
        <p:spPr>
          <a:xfrm>
            <a:off x="6196377"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8" name="Picture Placeholder 15">
            <a:extLst>
              <a:ext uri="{FF2B5EF4-FFF2-40B4-BE49-F238E27FC236}">
                <a16:creationId xmlns:a16="http://schemas.microsoft.com/office/drawing/2014/main" id="{A841DA15-CC85-4203-A8F1-D114A658115E}"/>
              </a:ext>
            </a:extLst>
          </p:cNvPr>
          <p:cNvSpPr>
            <a:spLocks noGrp="1"/>
          </p:cNvSpPr>
          <p:nvPr>
            <p:ph type="pic" sz="quarter" idx="14" hasCustomPrompt="1"/>
          </p:nvPr>
        </p:nvSpPr>
        <p:spPr>
          <a:xfrm>
            <a:off x="9008745" y="2045970"/>
            <a:ext cx="2599704"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08745"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Tree>
    <p:extLst>
      <p:ext uri="{BB962C8B-B14F-4D97-AF65-F5344CB8AC3E}">
        <p14:creationId xmlns:p14="http://schemas.microsoft.com/office/powerpoint/2010/main" val="2462870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ow of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4" name="Picture Placeholder 15">
            <a:extLst>
              <a:ext uri="{FF2B5EF4-FFF2-40B4-BE49-F238E27FC236}">
                <a16:creationId xmlns:a16="http://schemas.microsoft.com/office/drawing/2014/main" id="{29B77757-CAB0-4BE3-952D-1031024C1DFC}"/>
              </a:ext>
            </a:extLst>
          </p:cNvPr>
          <p:cNvSpPr>
            <a:spLocks noGrp="1"/>
          </p:cNvSpPr>
          <p:nvPr>
            <p:ph type="pic" sz="quarter" idx="11" hasCustomPrompt="1"/>
          </p:nvPr>
        </p:nvSpPr>
        <p:spPr>
          <a:xfrm>
            <a:off x="4321563" y="2045969"/>
            <a:ext cx="3538728" cy="3191256"/>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69"/>
            <a:ext cx="3538728" cy="3191256"/>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8" name="Picture Placeholder 15">
            <a:extLst>
              <a:ext uri="{FF2B5EF4-FFF2-40B4-BE49-F238E27FC236}">
                <a16:creationId xmlns:a16="http://schemas.microsoft.com/office/drawing/2014/main" id="{A841DA15-CC85-4203-A8F1-D114A658115E}"/>
              </a:ext>
            </a:extLst>
          </p:cNvPr>
          <p:cNvSpPr>
            <a:spLocks noGrp="1"/>
          </p:cNvSpPr>
          <p:nvPr>
            <p:ph type="pic" sz="quarter" idx="14" hasCustomPrompt="1"/>
          </p:nvPr>
        </p:nvSpPr>
        <p:spPr>
          <a:xfrm>
            <a:off x="8071486" y="2045970"/>
            <a:ext cx="3536964" cy="3192780"/>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563"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563" y="5663358"/>
            <a:ext cx="353872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1486"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1486" y="5663358"/>
            <a:ext cx="353872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Tree>
    <p:extLst>
      <p:ext uri="{BB962C8B-B14F-4D97-AF65-F5344CB8AC3E}">
        <p14:creationId xmlns:p14="http://schemas.microsoft.com/office/powerpoint/2010/main" val="2184794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ow of 6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8" name="Picture Placeholder 15">
            <a:extLst>
              <a:ext uri="{FF2B5EF4-FFF2-40B4-BE49-F238E27FC236}">
                <a16:creationId xmlns:a16="http://schemas.microsoft.com/office/drawing/2014/main" id="{FC62AE94-F79E-4583-B8BD-55DC2B03B496}"/>
              </a:ext>
            </a:extLst>
          </p:cNvPr>
          <p:cNvSpPr>
            <a:spLocks noGrp="1"/>
          </p:cNvSpPr>
          <p:nvPr>
            <p:ph type="pic" sz="quarter" idx="17" hasCustomPrompt="1"/>
          </p:nvPr>
        </p:nvSpPr>
        <p:spPr>
          <a:xfrm>
            <a:off x="2442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1" name="Picture Placeholder 15">
            <a:extLst>
              <a:ext uri="{FF2B5EF4-FFF2-40B4-BE49-F238E27FC236}">
                <a16:creationId xmlns:a16="http://schemas.microsoft.com/office/drawing/2014/main" id="{9AACB5DD-B317-440E-B6A5-F3DE8733615E}"/>
              </a:ext>
            </a:extLst>
          </p:cNvPr>
          <p:cNvSpPr>
            <a:spLocks noGrp="1"/>
          </p:cNvSpPr>
          <p:nvPr>
            <p:ph type="pic" sz="quarter" idx="20" hasCustomPrompt="1"/>
          </p:nvPr>
        </p:nvSpPr>
        <p:spPr>
          <a:xfrm>
            <a:off x="4313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4" name="Picture Placeholder 15">
            <a:extLst>
              <a:ext uri="{FF2B5EF4-FFF2-40B4-BE49-F238E27FC236}">
                <a16:creationId xmlns:a16="http://schemas.microsoft.com/office/drawing/2014/main" id="{CCD12271-BA7C-473A-A05B-B9A774A70225}"/>
              </a:ext>
            </a:extLst>
          </p:cNvPr>
          <p:cNvSpPr>
            <a:spLocks noGrp="1"/>
          </p:cNvSpPr>
          <p:nvPr>
            <p:ph type="pic" sz="quarter" idx="23" hasCustomPrompt="1"/>
          </p:nvPr>
        </p:nvSpPr>
        <p:spPr>
          <a:xfrm>
            <a:off x="6184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7" name="Picture Placeholder 15">
            <a:extLst>
              <a:ext uri="{FF2B5EF4-FFF2-40B4-BE49-F238E27FC236}">
                <a16:creationId xmlns:a16="http://schemas.microsoft.com/office/drawing/2014/main" id="{9AB5F575-471E-4FFE-A2A9-A1C82BCA802D}"/>
              </a:ext>
            </a:extLst>
          </p:cNvPr>
          <p:cNvSpPr>
            <a:spLocks noGrp="1"/>
          </p:cNvSpPr>
          <p:nvPr>
            <p:ph type="pic" sz="quarter" idx="26" hasCustomPrompt="1"/>
          </p:nvPr>
        </p:nvSpPr>
        <p:spPr>
          <a:xfrm>
            <a:off x="8055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0" name="Picture Placeholder 15">
            <a:extLst>
              <a:ext uri="{FF2B5EF4-FFF2-40B4-BE49-F238E27FC236}">
                <a16:creationId xmlns:a16="http://schemas.microsoft.com/office/drawing/2014/main" id="{57ECE6A2-D599-47BE-A668-9FFF5ED8FDC0}"/>
              </a:ext>
            </a:extLst>
          </p:cNvPr>
          <p:cNvSpPr>
            <a:spLocks noGrp="1"/>
          </p:cNvSpPr>
          <p:nvPr>
            <p:ph type="pic" sz="quarter" idx="29" hasCustomPrompt="1"/>
          </p:nvPr>
        </p:nvSpPr>
        <p:spPr>
          <a:xfrm>
            <a:off x="9926639"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4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475"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Tree>
    <p:extLst>
      <p:ext uri="{BB962C8B-B14F-4D97-AF65-F5344CB8AC3E}">
        <p14:creationId xmlns:p14="http://schemas.microsoft.com/office/powerpoint/2010/main" val="4207244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Grid - Gr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311663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Grid - Dark 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707817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Grid - 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389375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FG MG - CoBrand">
    <p:spTree>
      <p:nvGrpSpPr>
        <p:cNvPr id="1" name=""/>
        <p:cNvGrpSpPr/>
        <p:nvPr/>
      </p:nvGrpSpPr>
      <p:grpSpPr>
        <a:xfrm>
          <a:off x="0" y="0"/>
          <a:ext cx="0" cy="0"/>
          <a:chOff x="0" y="0"/>
          <a:chExt cx="0" cy="0"/>
        </a:xfrm>
      </p:grpSpPr>
      <p:sp>
        <p:nvSpPr>
          <p:cNvPr id="19" name="Text Placeholder 10">
            <a:extLst>
              <a:ext uri="{FF2B5EF4-FFF2-40B4-BE49-F238E27FC236}">
                <a16:creationId xmlns:a16="http://schemas.microsoft.com/office/drawing/2014/main" id="{56E265CF-BF59-4093-86B7-2D2FA76253A1}"/>
              </a:ext>
            </a:extLst>
          </p:cNvPr>
          <p:cNvSpPr>
            <a:spLocks noGrp="1"/>
          </p:cNvSpPr>
          <p:nvPr>
            <p:ph type="body" sz="quarter" idx="25" hasCustomPrompt="1"/>
          </p:nvPr>
        </p:nvSpPr>
        <p:spPr>
          <a:xfrm>
            <a:off x="6281928" y="573313"/>
            <a:ext cx="5330952" cy="5394960"/>
          </a:xfrm>
          <a:solidFill>
            <a:schemeClr val="accent1"/>
          </a:solidFill>
        </p:spPr>
        <p:txBody>
          <a:bodyPr/>
          <a:lstStyle>
            <a:lvl1pPr marL="0" indent="0">
              <a:buNone/>
              <a:defRPr/>
            </a:lvl1pPr>
          </a:lstStyle>
          <a:p>
            <a:pPr lvl="0"/>
            <a:r>
              <a:rPr lang="en-US" dirty="0"/>
              <a:t> </a:t>
            </a:r>
          </a:p>
        </p:txBody>
      </p:sp>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2239" y="571500"/>
            <a:ext cx="1389888" cy="441315"/>
          </a:xfrm>
          <a:prstGeom prst="rect">
            <a:avLst/>
          </a:prstGeom>
        </p:spPr>
      </p:pic>
      <p:sp>
        <p:nvSpPr>
          <p:cNvPr id="21" name="Text Placeholder 20">
            <a:extLst>
              <a:ext uri="{FF2B5EF4-FFF2-40B4-BE49-F238E27FC236}">
                <a16:creationId xmlns:a16="http://schemas.microsoft.com/office/drawing/2014/main" id="{4F0646D4-310F-4A27-BAF4-6ABA1CC70A47}"/>
              </a:ext>
            </a:extLst>
          </p:cNvPr>
          <p:cNvSpPr>
            <a:spLocks noGrp="1"/>
          </p:cNvSpPr>
          <p:nvPr>
            <p:ph type="body" sz="quarter" idx="11" hasCustomPrompt="1"/>
          </p:nvPr>
        </p:nvSpPr>
        <p:spPr>
          <a:xfrm>
            <a:off x="6811390" y="391241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23" name="Text Placeholder 22">
            <a:extLst>
              <a:ext uri="{FF2B5EF4-FFF2-40B4-BE49-F238E27FC236}">
                <a16:creationId xmlns:a16="http://schemas.microsoft.com/office/drawing/2014/main" id="{C8A6FE63-9A19-4471-837E-102F7C69EEFD}"/>
              </a:ext>
            </a:extLst>
          </p:cNvPr>
          <p:cNvSpPr>
            <a:spLocks noGrp="1"/>
          </p:cNvSpPr>
          <p:nvPr>
            <p:ph type="body" sz="quarter" idx="12" hasCustomPrompt="1"/>
          </p:nvPr>
        </p:nvSpPr>
        <p:spPr>
          <a:xfrm>
            <a:off x="6811390" y="4074989"/>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24" name="Text Placeholder 20">
            <a:extLst>
              <a:ext uri="{FF2B5EF4-FFF2-40B4-BE49-F238E27FC236}">
                <a16:creationId xmlns:a16="http://schemas.microsoft.com/office/drawing/2014/main" id="{D2FFAA9F-912F-4D43-8E52-009A0F004691}"/>
              </a:ext>
            </a:extLst>
          </p:cNvPr>
          <p:cNvSpPr>
            <a:spLocks noGrp="1"/>
          </p:cNvSpPr>
          <p:nvPr>
            <p:ph type="body" sz="quarter" idx="13" hasCustomPrompt="1"/>
          </p:nvPr>
        </p:nvSpPr>
        <p:spPr>
          <a:xfrm>
            <a:off x="9212460" y="391241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25" name="Text Placeholder 22">
            <a:extLst>
              <a:ext uri="{FF2B5EF4-FFF2-40B4-BE49-F238E27FC236}">
                <a16:creationId xmlns:a16="http://schemas.microsoft.com/office/drawing/2014/main" id="{320EAC49-E003-4D91-B362-59C642D854BA}"/>
              </a:ext>
            </a:extLst>
          </p:cNvPr>
          <p:cNvSpPr>
            <a:spLocks noGrp="1"/>
          </p:cNvSpPr>
          <p:nvPr>
            <p:ph type="body" sz="quarter" idx="14" hasCustomPrompt="1"/>
          </p:nvPr>
        </p:nvSpPr>
        <p:spPr>
          <a:xfrm>
            <a:off x="9212460" y="4074989"/>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26" name="Text Placeholder 20">
            <a:extLst>
              <a:ext uri="{FF2B5EF4-FFF2-40B4-BE49-F238E27FC236}">
                <a16:creationId xmlns:a16="http://schemas.microsoft.com/office/drawing/2014/main" id="{E57B773A-E0E0-492C-97A2-433EEF6238CF}"/>
              </a:ext>
            </a:extLst>
          </p:cNvPr>
          <p:cNvSpPr>
            <a:spLocks noGrp="1"/>
          </p:cNvSpPr>
          <p:nvPr>
            <p:ph type="body" sz="quarter" idx="15" hasCustomPrompt="1"/>
          </p:nvPr>
        </p:nvSpPr>
        <p:spPr>
          <a:xfrm>
            <a:off x="6811390" y="446989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27" name="Text Placeholder 22">
            <a:extLst>
              <a:ext uri="{FF2B5EF4-FFF2-40B4-BE49-F238E27FC236}">
                <a16:creationId xmlns:a16="http://schemas.microsoft.com/office/drawing/2014/main" id="{1A5638FC-B04C-4E0A-B76C-345C7E8D5E90}"/>
              </a:ext>
            </a:extLst>
          </p:cNvPr>
          <p:cNvSpPr>
            <a:spLocks noGrp="1"/>
          </p:cNvSpPr>
          <p:nvPr>
            <p:ph type="body" sz="quarter" idx="16" hasCustomPrompt="1"/>
          </p:nvPr>
        </p:nvSpPr>
        <p:spPr>
          <a:xfrm>
            <a:off x="6811390" y="4632469"/>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28" name="Text Placeholder 20">
            <a:extLst>
              <a:ext uri="{FF2B5EF4-FFF2-40B4-BE49-F238E27FC236}">
                <a16:creationId xmlns:a16="http://schemas.microsoft.com/office/drawing/2014/main" id="{CC50E0DB-CB67-4B7A-A6D3-D0329E687BB3}"/>
              </a:ext>
            </a:extLst>
          </p:cNvPr>
          <p:cNvSpPr>
            <a:spLocks noGrp="1"/>
          </p:cNvSpPr>
          <p:nvPr>
            <p:ph type="body" sz="quarter" idx="17" hasCustomPrompt="1"/>
          </p:nvPr>
        </p:nvSpPr>
        <p:spPr>
          <a:xfrm>
            <a:off x="9212460" y="446989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29" name="Text Placeholder 22">
            <a:extLst>
              <a:ext uri="{FF2B5EF4-FFF2-40B4-BE49-F238E27FC236}">
                <a16:creationId xmlns:a16="http://schemas.microsoft.com/office/drawing/2014/main" id="{47B70715-31B3-448E-A6B6-6F63808B2A71}"/>
              </a:ext>
            </a:extLst>
          </p:cNvPr>
          <p:cNvSpPr>
            <a:spLocks noGrp="1"/>
          </p:cNvSpPr>
          <p:nvPr>
            <p:ph type="body" sz="quarter" idx="18" hasCustomPrompt="1"/>
          </p:nvPr>
        </p:nvSpPr>
        <p:spPr>
          <a:xfrm>
            <a:off x="9212460" y="4632469"/>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31" name="Text Placeholder 30">
            <a:extLst>
              <a:ext uri="{FF2B5EF4-FFF2-40B4-BE49-F238E27FC236}">
                <a16:creationId xmlns:a16="http://schemas.microsoft.com/office/drawing/2014/main" id="{302B7CA0-A557-4BF7-A15C-98D10E2F8C58}"/>
              </a:ext>
            </a:extLst>
          </p:cNvPr>
          <p:cNvSpPr>
            <a:spLocks noGrp="1"/>
          </p:cNvSpPr>
          <p:nvPr>
            <p:ph type="body" sz="quarter" idx="19" hasCustomPrompt="1"/>
          </p:nvPr>
        </p:nvSpPr>
        <p:spPr>
          <a:xfrm>
            <a:off x="6811390" y="5369052"/>
            <a:ext cx="2286000" cy="155448"/>
          </a:xfrm>
        </p:spPr>
        <p:txBody>
          <a:bodyPr/>
          <a:lstStyle>
            <a:lvl1pPr marL="0" indent="0">
              <a:spcAft>
                <a:spcPts val="0"/>
              </a:spcAft>
              <a:buNone/>
              <a:defRPr sz="1000" b="1">
                <a:solidFill>
                  <a:schemeClr val="bg1"/>
                </a:solidFill>
              </a:defRPr>
            </a:lvl1pPr>
          </a:lstStyle>
          <a:p>
            <a:pPr lvl="0"/>
            <a:r>
              <a:rPr lang="en-US" dirty="0"/>
              <a:t>Month, xx, 20xx</a:t>
            </a:r>
          </a:p>
        </p:txBody>
      </p:sp>
      <p:sp>
        <p:nvSpPr>
          <p:cNvPr id="17" name="Text Placeholder 3">
            <a:extLst>
              <a:ext uri="{FF2B5EF4-FFF2-40B4-BE49-F238E27FC236}">
                <a16:creationId xmlns:a16="http://schemas.microsoft.com/office/drawing/2014/main" id="{E424699A-C77D-9B47-B0AC-0B4A8CCD1EE5}"/>
              </a:ext>
            </a:extLst>
          </p:cNvPr>
          <p:cNvSpPr>
            <a:spLocks noGrp="1"/>
          </p:cNvSpPr>
          <p:nvPr>
            <p:ph type="body" sz="quarter" idx="10" hasCustomPrompt="1"/>
          </p:nvPr>
        </p:nvSpPr>
        <p:spPr>
          <a:xfrm>
            <a:off x="6814952" y="1087755"/>
            <a:ext cx="4270248" cy="155448"/>
          </a:xfrm>
        </p:spPr>
        <p:txBody>
          <a:bodyPr/>
          <a:lstStyle>
            <a:lvl1pPr marL="0" indent="0">
              <a:spcAft>
                <a:spcPts val="0"/>
              </a:spcAft>
              <a:buNone/>
              <a:defRPr sz="1000" b="1" cap="all" baseline="0">
                <a:solidFill>
                  <a:schemeClr val="bg1"/>
                </a:solidFill>
              </a:defRPr>
            </a:lvl1pPr>
          </a:lstStyle>
          <a:p>
            <a:pPr lvl="0"/>
            <a:r>
              <a:rPr lang="en-US" dirty="0"/>
              <a:t>[Click to edit business line]</a:t>
            </a:r>
          </a:p>
        </p:txBody>
      </p:sp>
      <p:sp>
        <p:nvSpPr>
          <p:cNvPr id="18" name="Text Placeholder 2">
            <a:extLst>
              <a:ext uri="{FF2B5EF4-FFF2-40B4-BE49-F238E27FC236}">
                <a16:creationId xmlns:a16="http://schemas.microsoft.com/office/drawing/2014/main" id="{FB6C3E96-1D2C-2B4D-A7BD-8D8A29A83CFC}"/>
              </a:ext>
            </a:extLst>
          </p:cNvPr>
          <p:cNvSpPr>
            <a:spLocks noGrp="1"/>
          </p:cNvSpPr>
          <p:nvPr>
            <p:ph type="body" idx="1" hasCustomPrompt="1"/>
          </p:nvPr>
        </p:nvSpPr>
        <p:spPr>
          <a:xfrm>
            <a:off x="6811390" y="1600200"/>
            <a:ext cx="4270248" cy="1087755"/>
          </a:xfrm>
        </p:spPr>
        <p:txBody>
          <a:bodyPr anchor="b" anchorCtr="0"/>
          <a:lstStyle>
            <a:lvl1pPr marL="0" indent="0">
              <a:lnSpc>
                <a:spcPts val="4200"/>
              </a:lnSpc>
              <a:spcBef>
                <a:spcPts val="0"/>
              </a:spcBef>
              <a:spcAft>
                <a:spcPts val="0"/>
              </a:spcAft>
              <a:buNone/>
              <a:defRPr sz="42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presentation title</a:t>
            </a:r>
          </a:p>
        </p:txBody>
      </p:sp>
      <p:sp>
        <p:nvSpPr>
          <p:cNvPr id="20" name="Title 1">
            <a:extLst>
              <a:ext uri="{FF2B5EF4-FFF2-40B4-BE49-F238E27FC236}">
                <a16:creationId xmlns:a16="http://schemas.microsoft.com/office/drawing/2014/main" id="{45AA800A-6611-CB4E-809A-8E97D8CF983E}"/>
              </a:ext>
            </a:extLst>
          </p:cNvPr>
          <p:cNvSpPr>
            <a:spLocks noGrp="1"/>
          </p:cNvSpPr>
          <p:nvPr>
            <p:ph type="ctrTitle" hasCustomPrompt="1"/>
          </p:nvPr>
        </p:nvSpPr>
        <p:spPr>
          <a:xfrm>
            <a:off x="6811390" y="2809734"/>
            <a:ext cx="4270248" cy="543066"/>
          </a:xfrm>
        </p:spPr>
        <p:txBody>
          <a:bodyPr anchor="t" anchorCtr="0">
            <a:noAutofit/>
          </a:bodyPr>
          <a:lstStyle>
            <a:lvl1pPr>
              <a:lnSpc>
                <a:spcPct val="100000"/>
              </a:lnSpc>
              <a:spcBef>
                <a:spcPts val="0"/>
              </a:spcBef>
              <a:defRPr sz="1700" b="1" kern="400" baseline="0">
                <a:solidFill>
                  <a:schemeClr val="bg1"/>
                </a:solidFill>
                <a:latin typeface="Georgia" panose="02040502050405020303" pitchFamily="18" charset="0"/>
              </a:defRPr>
            </a:lvl1pPr>
          </a:lstStyle>
          <a:p>
            <a:r>
              <a:rPr lang="en-US" dirty="0"/>
              <a:t>Click to edit subtitle</a:t>
            </a:r>
          </a:p>
        </p:txBody>
      </p:sp>
      <p:sp>
        <p:nvSpPr>
          <p:cNvPr id="22" name="Picture Placeholder 6">
            <a:extLst>
              <a:ext uri="{FF2B5EF4-FFF2-40B4-BE49-F238E27FC236}">
                <a16:creationId xmlns:a16="http://schemas.microsoft.com/office/drawing/2014/main" id="{A670FB46-1C85-8644-AF7D-DA2CB43F225F}"/>
              </a:ext>
            </a:extLst>
          </p:cNvPr>
          <p:cNvSpPr>
            <a:spLocks noGrp="1"/>
          </p:cNvSpPr>
          <p:nvPr>
            <p:ph type="pic" sz="quarter" idx="20" hasCustomPrompt="1"/>
          </p:nvPr>
        </p:nvSpPr>
        <p:spPr>
          <a:xfrm>
            <a:off x="2514600" y="553973"/>
            <a:ext cx="1250973" cy="500063"/>
          </a:xfrm>
          <a:solidFill>
            <a:schemeClr val="tx2"/>
          </a:solidFill>
        </p:spPr>
        <p:txBody>
          <a:bodyPr lIns="182880" tIns="91440"/>
          <a:lstStyle>
            <a:lvl1pPr marL="0" indent="0" algn="l">
              <a:spcAft>
                <a:spcPts val="0"/>
              </a:spcAft>
              <a:buNone/>
              <a:defRPr sz="1100" b="1"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cxnSp>
        <p:nvCxnSpPr>
          <p:cNvPr id="3" name="Straight Connector 2">
            <a:extLst>
              <a:ext uri="{FF2B5EF4-FFF2-40B4-BE49-F238E27FC236}">
                <a16:creationId xmlns:a16="http://schemas.microsoft.com/office/drawing/2014/main" id="{0E13D4B0-0F94-6F45-BDA2-E0E309D7B476}"/>
              </a:ext>
            </a:extLst>
          </p:cNvPr>
          <p:cNvCxnSpPr>
            <a:cxnSpLocks/>
          </p:cNvCxnSpPr>
          <p:nvPr userDrawn="1"/>
        </p:nvCxnSpPr>
        <p:spPr>
          <a:xfrm>
            <a:off x="2209800" y="536448"/>
            <a:ext cx="0" cy="535115"/>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D386AD3-DDC5-D34D-8F16-B196B2F63DA1}"/>
              </a:ext>
            </a:extLst>
          </p:cNvPr>
          <p:cNvSpPr txBox="1"/>
          <p:nvPr userDrawn="1"/>
        </p:nvSpPr>
        <p:spPr>
          <a:xfrm>
            <a:off x="546487" y="5446776"/>
            <a:ext cx="3886200" cy="592470"/>
          </a:xfrm>
          <a:prstGeom prst="rect">
            <a:avLst/>
          </a:prstGeom>
          <a:noFill/>
        </p:spPr>
        <p:txBody>
          <a:bodyPr wrap="square" lIns="0" tIns="0" rIns="0" bIns="0" rtlCol="0">
            <a:spAutoFit/>
          </a:bodyPr>
          <a:lstStyle/>
          <a:p>
            <a:pPr algn="l">
              <a:lnSpc>
                <a:spcPct val="100000"/>
              </a:lnSpc>
              <a:spcAft>
                <a:spcPts val="300"/>
              </a:spcAft>
            </a:pPr>
            <a:r>
              <a:rPr lang="en-US" sz="1000" dirty="0">
                <a:solidFill>
                  <a:schemeClr val="tx1"/>
                </a:solidFill>
                <a:cs typeface="Arial" panose="020B0604020202020204" pitchFamily="34" charset="0"/>
              </a:rPr>
              <a:t>Insurance products issued by:</a:t>
            </a:r>
          </a:p>
          <a:p>
            <a:pPr algn="l">
              <a:lnSpc>
                <a:spcPct val="100000"/>
              </a:lnSpc>
              <a:spcAft>
                <a:spcPts val="300"/>
              </a:spcAft>
            </a:pPr>
            <a:r>
              <a:rPr lang="en-US" sz="1300" dirty="0">
                <a:solidFill>
                  <a:schemeClr val="tx1"/>
                </a:solidFill>
                <a:cs typeface="Arial" panose="020B0604020202020204" pitchFamily="34" charset="0"/>
              </a:rPr>
              <a:t>The Lincoln National Life Insurance Company </a:t>
            </a:r>
            <a:br>
              <a:rPr lang="en-US" sz="1300" dirty="0">
                <a:solidFill>
                  <a:schemeClr val="tx1"/>
                </a:solidFill>
                <a:cs typeface="Arial" panose="020B0604020202020204" pitchFamily="34" charset="0"/>
              </a:rPr>
            </a:br>
            <a:r>
              <a:rPr lang="en-US" sz="1300" dirty="0">
                <a:solidFill>
                  <a:schemeClr val="tx1"/>
                </a:solidFill>
                <a:cs typeface="Arial" panose="020B0604020202020204" pitchFamily="34" charset="0"/>
              </a:rPr>
              <a:t>Lincoln Life &amp; Annuity Company of New York</a:t>
            </a:r>
          </a:p>
        </p:txBody>
      </p:sp>
      <p:graphicFrame>
        <p:nvGraphicFramePr>
          <p:cNvPr id="35" name="Table 34">
            <a:extLst>
              <a:ext uri="{FF2B5EF4-FFF2-40B4-BE49-F238E27FC236}">
                <a16:creationId xmlns:a16="http://schemas.microsoft.com/office/drawing/2014/main" id="{327A7342-8FD8-A446-A372-835719CCAD9F}"/>
              </a:ext>
            </a:extLst>
          </p:cNvPr>
          <p:cNvGraphicFramePr>
            <a:graphicFrameLocks noGrp="1"/>
          </p:cNvGraphicFramePr>
          <p:nvPr userDrawn="1">
            <p:extLst>
              <p:ext uri="{D42A27DB-BD31-4B8C-83A1-F6EECF244321}">
                <p14:modId xmlns:p14="http://schemas.microsoft.com/office/powerpoint/2010/main" val="3696925746"/>
              </p:ext>
            </p:extLst>
          </p:nvPr>
        </p:nvGraphicFramePr>
        <p:xfrm>
          <a:off x="568925" y="3944173"/>
          <a:ext cx="1564675" cy="1249680"/>
        </p:xfrm>
        <a:graphic>
          <a:graphicData uri="http://schemas.openxmlformats.org/drawingml/2006/table">
            <a:tbl>
              <a:tblPr firstRow="1" bandRow="1">
                <a:tableStyleId>{5C22544A-7EE6-4342-B048-85BDC9FD1C3A}</a:tableStyleId>
              </a:tblPr>
              <a:tblGrid>
                <a:gridCol w="1564675">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1000" b="0" dirty="0">
                          <a:solidFill>
                            <a:schemeClr val="tx1"/>
                          </a:solidFill>
                          <a:latin typeface="Calibri" panose="020F0502020204030204" pitchFamily="34" charset="0"/>
                          <a:cs typeface="Calibri" panose="020F0502020204030204" pitchFamily="34" charset="0"/>
                        </a:rPr>
                        <a:t>Not insured by any federal </a:t>
                      </a:r>
                      <a:br>
                        <a:rPr lang="en-US" sz="1000" b="0" dirty="0">
                          <a:solidFill>
                            <a:schemeClr val="tx1"/>
                          </a:solidFill>
                          <a:latin typeface="Calibri" panose="020F0502020204030204" pitchFamily="34" charset="0"/>
                          <a:cs typeface="Calibri" panose="020F0502020204030204" pitchFamily="34" charset="0"/>
                        </a:rPr>
                      </a:br>
                      <a:r>
                        <a:rPr lang="en-US" sz="1000" b="0" dirty="0">
                          <a:solidFill>
                            <a:schemeClr val="tx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1000" b="0" dirty="0">
                          <a:solidFill>
                            <a:schemeClr val="tx1"/>
                          </a:solidFill>
                          <a:latin typeface="Calibri" panose="020F0502020204030204" pitchFamily="34" charset="0"/>
                          <a:cs typeface="Calibri" panose="020F0502020204030204" pitchFamily="34" charset="0"/>
                        </a:rPr>
                        <a:t>Not guaranteed by any bank </a:t>
                      </a:r>
                      <a:br>
                        <a:rPr lang="en-US" sz="1000" b="0" dirty="0">
                          <a:solidFill>
                            <a:schemeClr val="tx1"/>
                          </a:solidFill>
                          <a:latin typeface="Calibri" panose="020F0502020204030204" pitchFamily="34" charset="0"/>
                          <a:cs typeface="Calibri" panose="020F0502020204030204" pitchFamily="34" charset="0"/>
                        </a:rPr>
                      </a:br>
                      <a:r>
                        <a:rPr lang="en-US" sz="1000" b="0" dirty="0">
                          <a:solidFill>
                            <a:schemeClr val="tx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Tree>
    <p:extLst>
      <p:ext uri="{BB962C8B-B14F-4D97-AF65-F5344CB8AC3E}">
        <p14:creationId xmlns:p14="http://schemas.microsoft.com/office/powerpoint/2010/main" val="2666287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Grid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2557928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ow of 3 Icon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4" name="Text Placeholder 10">
            <a:extLst>
              <a:ext uri="{FF2B5EF4-FFF2-40B4-BE49-F238E27FC236}">
                <a16:creationId xmlns:a16="http://schemas.microsoft.com/office/drawing/2014/main" id="{DB869BD3-84E3-4499-8F3F-D43EE9336E3A}"/>
              </a:ext>
            </a:extLst>
          </p:cNvPr>
          <p:cNvSpPr>
            <a:spLocks noGrp="1"/>
          </p:cNvSpPr>
          <p:nvPr>
            <p:ph type="body" sz="quarter" idx="25" hasCustomPrompt="1"/>
          </p:nvPr>
        </p:nvSpPr>
        <p:spPr>
          <a:xfrm>
            <a:off x="571641" y="2043303"/>
            <a:ext cx="3538728" cy="3191256"/>
          </a:xfrm>
        </p:spPr>
        <p:txBody>
          <a:bodyPr/>
          <a:lstStyle>
            <a:lvl1pPr marL="0" indent="0">
              <a:buNone/>
              <a:defRPr/>
            </a:lvl1pPr>
          </a:lstStyle>
          <a:p>
            <a:pPr lvl="0"/>
            <a:r>
              <a:rPr lang="en-US" dirty="0"/>
              <a:t> </a:t>
            </a:r>
          </a:p>
        </p:txBody>
      </p:sp>
      <p:sp>
        <p:nvSpPr>
          <p:cNvPr id="15" name="Picture Placeholder 15">
            <a:extLst>
              <a:ext uri="{FF2B5EF4-FFF2-40B4-BE49-F238E27FC236}">
                <a16:creationId xmlns:a16="http://schemas.microsoft.com/office/drawing/2014/main" id="{5B535610-1DEF-4D37-A34C-3EC5007F7B04}"/>
              </a:ext>
            </a:extLst>
          </p:cNvPr>
          <p:cNvSpPr>
            <a:spLocks noGrp="1"/>
          </p:cNvSpPr>
          <p:nvPr>
            <p:ph type="pic" sz="quarter" idx="12" hasCustomPrompt="1"/>
          </p:nvPr>
        </p:nvSpPr>
        <p:spPr>
          <a:xfrm>
            <a:off x="1426605"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18" name="Text Placeholder 10">
            <a:extLst>
              <a:ext uri="{FF2B5EF4-FFF2-40B4-BE49-F238E27FC236}">
                <a16:creationId xmlns:a16="http://schemas.microsoft.com/office/drawing/2014/main" id="{34BC903A-196D-4107-8A39-5CD53E66E088}"/>
              </a:ext>
            </a:extLst>
          </p:cNvPr>
          <p:cNvSpPr>
            <a:spLocks noGrp="1"/>
          </p:cNvSpPr>
          <p:nvPr>
            <p:ph type="body" sz="quarter" idx="26" hasCustomPrompt="1"/>
          </p:nvPr>
        </p:nvSpPr>
        <p:spPr>
          <a:xfrm>
            <a:off x="4321122" y="2043303"/>
            <a:ext cx="3538728" cy="3191256"/>
          </a:xfrm>
        </p:spPr>
        <p:txBody>
          <a:bodyPr/>
          <a:lstStyle>
            <a:lvl1pPr marL="0" indent="0">
              <a:buNone/>
              <a:defRPr/>
            </a:lvl1pPr>
          </a:lstStyle>
          <a:p>
            <a:pPr lvl="0"/>
            <a:r>
              <a:rPr lang="en-US" dirty="0"/>
              <a:t> </a:t>
            </a:r>
          </a:p>
        </p:txBody>
      </p:sp>
      <p:sp>
        <p:nvSpPr>
          <p:cNvPr id="19" name="Picture Placeholder 15">
            <a:extLst>
              <a:ext uri="{FF2B5EF4-FFF2-40B4-BE49-F238E27FC236}">
                <a16:creationId xmlns:a16="http://schemas.microsoft.com/office/drawing/2014/main" id="{606DA10F-E610-45D1-9644-FDB58AFBFCEE}"/>
              </a:ext>
            </a:extLst>
          </p:cNvPr>
          <p:cNvSpPr>
            <a:spLocks noGrp="1"/>
          </p:cNvSpPr>
          <p:nvPr>
            <p:ph type="pic" sz="quarter" idx="27" hasCustomPrompt="1"/>
          </p:nvPr>
        </p:nvSpPr>
        <p:spPr>
          <a:xfrm>
            <a:off x="5176086"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4B523119-B5EE-4A0F-80AE-DB213154CB79}"/>
              </a:ext>
            </a:extLst>
          </p:cNvPr>
          <p:cNvSpPr>
            <a:spLocks noGrp="1"/>
          </p:cNvSpPr>
          <p:nvPr>
            <p:ph type="body" sz="quarter" idx="28" hasCustomPrompt="1"/>
          </p:nvPr>
        </p:nvSpPr>
        <p:spPr>
          <a:xfrm>
            <a:off x="8070603" y="2043303"/>
            <a:ext cx="3538728" cy="3191256"/>
          </a:xfrm>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96D74AB2-7228-46B5-BA46-3981AC9ACA9E}"/>
              </a:ext>
            </a:extLst>
          </p:cNvPr>
          <p:cNvSpPr>
            <a:spLocks noGrp="1"/>
          </p:cNvSpPr>
          <p:nvPr>
            <p:ph type="pic" sz="quarter" idx="29" hasCustomPrompt="1"/>
          </p:nvPr>
        </p:nvSpPr>
        <p:spPr>
          <a:xfrm>
            <a:off x="8925567"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30844715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ow of 3 Icons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4" name="Text Placeholder 10">
            <a:extLst>
              <a:ext uri="{FF2B5EF4-FFF2-40B4-BE49-F238E27FC236}">
                <a16:creationId xmlns:a16="http://schemas.microsoft.com/office/drawing/2014/main" id="{DB869BD3-84E3-4499-8F3F-D43EE9336E3A}"/>
              </a:ext>
            </a:extLst>
          </p:cNvPr>
          <p:cNvSpPr>
            <a:spLocks noGrp="1"/>
          </p:cNvSpPr>
          <p:nvPr>
            <p:ph type="body" sz="quarter" idx="25" hasCustomPrompt="1"/>
          </p:nvPr>
        </p:nvSpPr>
        <p:spPr>
          <a:xfrm>
            <a:off x="571641" y="2043303"/>
            <a:ext cx="3538728" cy="3191256"/>
          </a:xfrm>
          <a:solidFill>
            <a:schemeClr val="accent1"/>
          </a:solidFill>
          <a:ln w="12700">
            <a:noFill/>
          </a:ln>
        </p:spPr>
        <p:txBody>
          <a:bodyPr/>
          <a:lstStyle>
            <a:lvl1pPr marL="0" indent="0">
              <a:buNone/>
              <a:defRPr/>
            </a:lvl1pPr>
          </a:lstStyle>
          <a:p>
            <a:pPr lvl="0"/>
            <a:r>
              <a:rPr lang="en-US" dirty="0"/>
              <a:t> </a:t>
            </a:r>
          </a:p>
        </p:txBody>
      </p:sp>
      <p:sp>
        <p:nvSpPr>
          <p:cNvPr id="15" name="Picture Placeholder 15">
            <a:extLst>
              <a:ext uri="{FF2B5EF4-FFF2-40B4-BE49-F238E27FC236}">
                <a16:creationId xmlns:a16="http://schemas.microsoft.com/office/drawing/2014/main" id="{5B535610-1DEF-4D37-A34C-3EC5007F7B04}"/>
              </a:ext>
            </a:extLst>
          </p:cNvPr>
          <p:cNvSpPr>
            <a:spLocks noGrp="1"/>
          </p:cNvSpPr>
          <p:nvPr>
            <p:ph type="pic" sz="quarter" idx="12" hasCustomPrompt="1"/>
          </p:nvPr>
        </p:nvSpPr>
        <p:spPr>
          <a:xfrm>
            <a:off x="1426605"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18" name="Text Placeholder 10">
            <a:extLst>
              <a:ext uri="{FF2B5EF4-FFF2-40B4-BE49-F238E27FC236}">
                <a16:creationId xmlns:a16="http://schemas.microsoft.com/office/drawing/2014/main" id="{34BC903A-196D-4107-8A39-5CD53E66E088}"/>
              </a:ext>
            </a:extLst>
          </p:cNvPr>
          <p:cNvSpPr>
            <a:spLocks noGrp="1"/>
          </p:cNvSpPr>
          <p:nvPr>
            <p:ph type="body" sz="quarter" idx="26" hasCustomPrompt="1"/>
          </p:nvPr>
        </p:nvSpPr>
        <p:spPr>
          <a:xfrm>
            <a:off x="4321122" y="2043303"/>
            <a:ext cx="3538728" cy="3191256"/>
          </a:xfrm>
          <a:solidFill>
            <a:schemeClr val="accent4"/>
          </a:solidFill>
          <a:ln w="12700">
            <a:noFill/>
          </a:ln>
        </p:spPr>
        <p:txBody>
          <a:bodyPr/>
          <a:lstStyle>
            <a:lvl1pPr marL="0" indent="0">
              <a:buNone/>
              <a:defRPr/>
            </a:lvl1pPr>
          </a:lstStyle>
          <a:p>
            <a:pPr lvl="0"/>
            <a:r>
              <a:rPr lang="en-US" dirty="0"/>
              <a:t> </a:t>
            </a:r>
          </a:p>
        </p:txBody>
      </p:sp>
      <p:sp>
        <p:nvSpPr>
          <p:cNvPr id="19" name="Picture Placeholder 15">
            <a:extLst>
              <a:ext uri="{FF2B5EF4-FFF2-40B4-BE49-F238E27FC236}">
                <a16:creationId xmlns:a16="http://schemas.microsoft.com/office/drawing/2014/main" id="{606DA10F-E610-45D1-9644-FDB58AFBFCEE}"/>
              </a:ext>
            </a:extLst>
          </p:cNvPr>
          <p:cNvSpPr>
            <a:spLocks noGrp="1"/>
          </p:cNvSpPr>
          <p:nvPr>
            <p:ph type="pic" sz="quarter" idx="27" hasCustomPrompt="1"/>
          </p:nvPr>
        </p:nvSpPr>
        <p:spPr>
          <a:xfrm>
            <a:off x="5176086"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4B523119-B5EE-4A0F-80AE-DB213154CB79}"/>
              </a:ext>
            </a:extLst>
          </p:cNvPr>
          <p:cNvSpPr>
            <a:spLocks noGrp="1"/>
          </p:cNvSpPr>
          <p:nvPr>
            <p:ph type="body" sz="quarter" idx="28" hasCustomPrompt="1"/>
          </p:nvPr>
        </p:nvSpPr>
        <p:spPr>
          <a:xfrm>
            <a:off x="8070603" y="2043303"/>
            <a:ext cx="3538728" cy="3191256"/>
          </a:xfrm>
          <a:solidFill>
            <a:schemeClr val="accent1"/>
          </a:solidFill>
          <a:ln w="12700">
            <a:noFill/>
          </a:ln>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96D74AB2-7228-46B5-BA46-3981AC9ACA9E}"/>
              </a:ext>
            </a:extLst>
          </p:cNvPr>
          <p:cNvSpPr>
            <a:spLocks noGrp="1"/>
          </p:cNvSpPr>
          <p:nvPr>
            <p:ph type="pic" sz="quarter" idx="29" hasCustomPrompt="1"/>
          </p:nvPr>
        </p:nvSpPr>
        <p:spPr>
          <a:xfrm>
            <a:off x="8925567"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4218230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ow of 4 Icon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sz="1000" dirty="0"/>
              <a:t>Edit title, Georgia Bold</a:t>
            </a:r>
            <a:endParaRPr lang="en-US" dirty="0"/>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9" name="Text Placeholder 10">
            <a:extLst>
              <a:ext uri="{FF2B5EF4-FFF2-40B4-BE49-F238E27FC236}">
                <a16:creationId xmlns:a16="http://schemas.microsoft.com/office/drawing/2014/main" id="{2ED63FA0-A367-48A9-BC35-4820639C1B26}"/>
              </a:ext>
            </a:extLst>
          </p:cNvPr>
          <p:cNvSpPr>
            <a:spLocks noGrp="1"/>
          </p:cNvSpPr>
          <p:nvPr>
            <p:ph type="body" sz="quarter" idx="25" hasCustomPrompt="1"/>
          </p:nvPr>
        </p:nvSpPr>
        <p:spPr>
          <a:xfrm>
            <a:off x="571641" y="2043303"/>
            <a:ext cx="2596896" cy="2359152"/>
          </a:xfrm>
        </p:spPr>
        <p:txBody>
          <a:bodyPr/>
          <a:lstStyle>
            <a:lvl1pPr marL="0" indent="0">
              <a:buNone/>
              <a:defRPr/>
            </a:lvl1pPr>
          </a:lstStyle>
          <a:p>
            <a:pPr lvl="0"/>
            <a:r>
              <a:rPr lang="en-US" dirty="0"/>
              <a:t> </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1138569"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1DDCFC2F-8C22-40A6-8BFF-C64182AB9C09}"/>
              </a:ext>
            </a:extLst>
          </p:cNvPr>
          <p:cNvSpPr>
            <a:spLocks noGrp="1"/>
          </p:cNvSpPr>
          <p:nvPr>
            <p:ph type="body" sz="quarter" idx="26" hasCustomPrompt="1"/>
          </p:nvPr>
        </p:nvSpPr>
        <p:spPr>
          <a:xfrm>
            <a:off x="3384945" y="2043303"/>
            <a:ext cx="2596896" cy="2359152"/>
          </a:xfrm>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B392DAB4-17AB-40B1-8C8F-F9C0DAA52B3A}"/>
              </a:ext>
            </a:extLst>
          </p:cNvPr>
          <p:cNvSpPr>
            <a:spLocks noGrp="1"/>
          </p:cNvSpPr>
          <p:nvPr>
            <p:ph type="pic" sz="quarter" idx="27" hasCustomPrompt="1"/>
          </p:nvPr>
        </p:nvSpPr>
        <p:spPr>
          <a:xfrm>
            <a:off x="3951873"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2" name="Text Placeholder 10">
            <a:extLst>
              <a:ext uri="{FF2B5EF4-FFF2-40B4-BE49-F238E27FC236}">
                <a16:creationId xmlns:a16="http://schemas.microsoft.com/office/drawing/2014/main" id="{4B64CA84-8984-4F28-A326-008FA275B396}"/>
              </a:ext>
            </a:extLst>
          </p:cNvPr>
          <p:cNvSpPr>
            <a:spLocks noGrp="1"/>
          </p:cNvSpPr>
          <p:nvPr>
            <p:ph type="body" sz="quarter" idx="28" hasCustomPrompt="1"/>
          </p:nvPr>
        </p:nvSpPr>
        <p:spPr>
          <a:xfrm>
            <a:off x="6198249" y="2043303"/>
            <a:ext cx="2596896" cy="2359152"/>
          </a:xfrm>
        </p:spPr>
        <p:txBody>
          <a:bodyPr/>
          <a:lstStyle>
            <a:lvl1pPr marL="0" indent="0">
              <a:buNone/>
              <a:defRPr/>
            </a:lvl1pPr>
          </a:lstStyle>
          <a:p>
            <a:pPr lvl="0"/>
            <a:r>
              <a:rPr lang="en-US" dirty="0"/>
              <a:t> </a:t>
            </a:r>
          </a:p>
        </p:txBody>
      </p:sp>
      <p:sp>
        <p:nvSpPr>
          <p:cNvPr id="23" name="Picture Placeholder 15">
            <a:extLst>
              <a:ext uri="{FF2B5EF4-FFF2-40B4-BE49-F238E27FC236}">
                <a16:creationId xmlns:a16="http://schemas.microsoft.com/office/drawing/2014/main" id="{8493613E-4406-4C2A-A5DE-409170FE6228}"/>
              </a:ext>
            </a:extLst>
          </p:cNvPr>
          <p:cNvSpPr>
            <a:spLocks noGrp="1"/>
          </p:cNvSpPr>
          <p:nvPr>
            <p:ph type="pic" sz="quarter" idx="29" hasCustomPrompt="1"/>
          </p:nvPr>
        </p:nvSpPr>
        <p:spPr>
          <a:xfrm>
            <a:off x="67651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4" name="Text Placeholder 10">
            <a:extLst>
              <a:ext uri="{FF2B5EF4-FFF2-40B4-BE49-F238E27FC236}">
                <a16:creationId xmlns:a16="http://schemas.microsoft.com/office/drawing/2014/main" id="{1ABE3A27-5DAC-4CC0-A6C4-5215A8F07337}"/>
              </a:ext>
            </a:extLst>
          </p:cNvPr>
          <p:cNvSpPr>
            <a:spLocks noGrp="1"/>
          </p:cNvSpPr>
          <p:nvPr>
            <p:ph type="body" sz="quarter" idx="30" hasCustomPrompt="1"/>
          </p:nvPr>
        </p:nvSpPr>
        <p:spPr>
          <a:xfrm>
            <a:off x="9010149" y="2043303"/>
            <a:ext cx="2596896" cy="2359152"/>
          </a:xfrm>
        </p:spPr>
        <p:txBody>
          <a:bodyPr/>
          <a:lstStyle>
            <a:lvl1pPr marL="0" indent="0">
              <a:buNone/>
              <a:defRPr/>
            </a:lvl1pPr>
          </a:lstStyle>
          <a:p>
            <a:pPr lvl="0"/>
            <a:r>
              <a:rPr lang="en-US" dirty="0"/>
              <a:t> </a:t>
            </a:r>
          </a:p>
        </p:txBody>
      </p:sp>
      <p:sp>
        <p:nvSpPr>
          <p:cNvPr id="25" name="Picture Placeholder 15">
            <a:extLst>
              <a:ext uri="{FF2B5EF4-FFF2-40B4-BE49-F238E27FC236}">
                <a16:creationId xmlns:a16="http://schemas.microsoft.com/office/drawing/2014/main" id="{F067FF5B-D267-4C31-9DFA-B29392C609C7}"/>
              </a:ext>
            </a:extLst>
          </p:cNvPr>
          <p:cNvSpPr>
            <a:spLocks noGrp="1"/>
          </p:cNvSpPr>
          <p:nvPr>
            <p:ph type="pic" sz="quarter" idx="31" hasCustomPrompt="1"/>
          </p:nvPr>
        </p:nvSpPr>
        <p:spPr>
          <a:xfrm>
            <a:off x="95770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35427420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ow of 4 Icons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sz="1000" dirty="0"/>
              <a:t>Edit title, Georgia Bold</a:t>
            </a:r>
            <a:endParaRPr lang="en-US" dirty="0"/>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9" name="Text Placeholder 10">
            <a:extLst>
              <a:ext uri="{FF2B5EF4-FFF2-40B4-BE49-F238E27FC236}">
                <a16:creationId xmlns:a16="http://schemas.microsoft.com/office/drawing/2014/main" id="{2ED63FA0-A367-48A9-BC35-4820639C1B26}"/>
              </a:ext>
            </a:extLst>
          </p:cNvPr>
          <p:cNvSpPr>
            <a:spLocks noGrp="1"/>
          </p:cNvSpPr>
          <p:nvPr>
            <p:ph type="body" sz="quarter" idx="25" hasCustomPrompt="1"/>
          </p:nvPr>
        </p:nvSpPr>
        <p:spPr>
          <a:xfrm>
            <a:off x="571641" y="2043303"/>
            <a:ext cx="2596896" cy="2359152"/>
          </a:xfrm>
          <a:solidFill>
            <a:schemeClr val="accent1"/>
          </a:solidFill>
          <a:ln w="12700">
            <a:noFill/>
          </a:ln>
        </p:spPr>
        <p:txBody>
          <a:bodyPr/>
          <a:lstStyle>
            <a:lvl1pPr marL="0" indent="0">
              <a:buNone/>
              <a:defRPr/>
            </a:lvl1pPr>
          </a:lstStyle>
          <a:p>
            <a:pPr lvl="0"/>
            <a:r>
              <a:rPr lang="en-US" dirty="0"/>
              <a:t> </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1138569"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1DDCFC2F-8C22-40A6-8BFF-C64182AB9C09}"/>
              </a:ext>
            </a:extLst>
          </p:cNvPr>
          <p:cNvSpPr>
            <a:spLocks noGrp="1"/>
          </p:cNvSpPr>
          <p:nvPr>
            <p:ph type="body" sz="quarter" idx="26" hasCustomPrompt="1"/>
          </p:nvPr>
        </p:nvSpPr>
        <p:spPr>
          <a:xfrm>
            <a:off x="3384945" y="2043303"/>
            <a:ext cx="2596896" cy="2359152"/>
          </a:xfrm>
          <a:solidFill>
            <a:schemeClr val="accent4"/>
          </a:solidFill>
          <a:ln w="12700">
            <a:noFill/>
          </a:ln>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B392DAB4-17AB-40B1-8C8F-F9C0DAA52B3A}"/>
              </a:ext>
            </a:extLst>
          </p:cNvPr>
          <p:cNvSpPr>
            <a:spLocks noGrp="1"/>
          </p:cNvSpPr>
          <p:nvPr>
            <p:ph type="pic" sz="quarter" idx="27" hasCustomPrompt="1"/>
          </p:nvPr>
        </p:nvSpPr>
        <p:spPr>
          <a:xfrm>
            <a:off x="3951873"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2" name="Text Placeholder 10">
            <a:extLst>
              <a:ext uri="{FF2B5EF4-FFF2-40B4-BE49-F238E27FC236}">
                <a16:creationId xmlns:a16="http://schemas.microsoft.com/office/drawing/2014/main" id="{4B64CA84-8984-4F28-A326-008FA275B396}"/>
              </a:ext>
            </a:extLst>
          </p:cNvPr>
          <p:cNvSpPr>
            <a:spLocks noGrp="1"/>
          </p:cNvSpPr>
          <p:nvPr>
            <p:ph type="body" sz="quarter" idx="28" hasCustomPrompt="1"/>
          </p:nvPr>
        </p:nvSpPr>
        <p:spPr>
          <a:xfrm>
            <a:off x="6198249" y="2043303"/>
            <a:ext cx="2596896" cy="2359152"/>
          </a:xfrm>
          <a:solidFill>
            <a:schemeClr val="accent1"/>
          </a:solidFill>
          <a:ln w="12700">
            <a:noFill/>
          </a:ln>
        </p:spPr>
        <p:txBody>
          <a:bodyPr/>
          <a:lstStyle>
            <a:lvl1pPr marL="0" indent="0">
              <a:buNone/>
              <a:defRPr/>
            </a:lvl1pPr>
          </a:lstStyle>
          <a:p>
            <a:pPr lvl="0"/>
            <a:r>
              <a:rPr lang="en-US" dirty="0"/>
              <a:t> </a:t>
            </a:r>
          </a:p>
        </p:txBody>
      </p:sp>
      <p:sp>
        <p:nvSpPr>
          <p:cNvPr id="23" name="Picture Placeholder 15">
            <a:extLst>
              <a:ext uri="{FF2B5EF4-FFF2-40B4-BE49-F238E27FC236}">
                <a16:creationId xmlns:a16="http://schemas.microsoft.com/office/drawing/2014/main" id="{8493613E-4406-4C2A-A5DE-409170FE6228}"/>
              </a:ext>
            </a:extLst>
          </p:cNvPr>
          <p:cNvSpPr>
            <a:spLocks noGrp="1"/>
          </p:cNvSpPr>
          <p:nvPr>
            <p:ph type="pic" sz="quarter" idx="29" hasCustomPrompt="1"/>
          </p:nvPr>
        </p:nvSpPr>
        <p:spPr>
          <a:xfrm>
            <a:off x="67651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a:t>
            </a:r>
            <a:r>
              <a:rPr lang="en-US" dirty="0" err="1"/>
              <a:t>iCON</a:t>
            </a:r>
            <a:endParaRPr lang="en-US" dirty="0"/>
          </a:p>
        </p:txBody>
      </p:sp>
      <p:sp>
        <p:nvSpPr>
          <p:cNvPr id="24" name="Text Placeholder 10">
            <a:extLst>
              <a:ext uri="{FF2B5EF4-FFF2-40B4-BE49-F238E27FC236}">
                <a16:creationId xmlns:a16="http://schemas.microsoft.com/office/drawing/2014/main" id="{1ABE3A27-5DAC-4CC0-A6C4-5215A8F07337}"/>
              </a:ext>
            </a:extLst>
          </p:cNvPr>
          <p:cNvSpPr>
            <a:spLocks noGrp="1"/>
          </p:cNvSpPr>
          <p:nvPr>
            <p:ph type="body" sz="quarter" idx="30" hasCustomPrompt="1"/>
          </p:nvPr>
        </p:nvSpPr>
        <p:spPr>
          <a:xfrm>
            <a:off x="9010149" y="2043303"/>
            <a:ext cx="2596896" cy="2359152"/>
          </a:xfrm>
          <a:solidFill>
            <a:schemeClr val="accent4"/>
          </a:solidFill>
          <a:ln w="12700">
            <a:noFill/>
          </a:ln>
        </p:spPr>
        <p:txBody>
          <a:bodyPr/>
          <a:lstStyle>
            <a:lvl1pPr marL="0" indent="0">
              <a:buNone/>
              <a:defRPr/>
            </a:lvl1pPr>
          </a:lstStyle>
          <a:p>
            <a:pPr lvl="0"/>
            <a:r>
              <a:rPr lang="en-US" dirty="0"/>
              <a:t> </a:t>
            </a:r>
          </a:p>
        </p:txBody>
      </p:sp>
      <p:sp>
        <p:nvSpPr>
          <p:cNvPr id="25" name="Picture Placeholder 15">
            <a:extLst>
              <a:ext uri="{FF2B5EF4-FFF2-40B4-BE49-F238E27FC236}">
                <a16:creationId xmlns:a16="http://schemas.microsoft.com/office/drawing/2014/main" id="{F067FF5B-D267-4C31-9DFA-B29392C609C7}"/>
              </a:ext>
            </a:extLst>
          </p:cNvPr>
          <p:cNvSpPr>
            <a:spLocks noGrp="1"/>
          </p:cNvSpPr>
          <p:nvPr>
            <p:ph type="pic" sz="quarter" idx="31" hasCustomPrompt="1"/>
          </p:nvPr>
        </p:nvSpPr>
        <p:spPr>
          <a:xfrm>
            <a:off x="95770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259446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ow of 6 Icon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3" name="Text Placeholder 10">
            <a:extLst>
              <a:ext uri="{FF2B5EF4-FFF2-40B4-BE49-F238E27FC236}">
                <a16:creationId xmlns:a16="http://schemas.microsoft.com/office/drawing/2014/main" id="{49FD93F0-B110-4F65-A152-206996A1F016}"/>
              </a:ext>
            </a:extLst>
          </p:cNvPr>
          <p:cNvSpPr>
            <a:spLocks noGrp="1"/>
          </p:cNvSpPr>
          <p:nvPr>
            <p:ph type="body" sz="quarter" idx="32" hasCustomPrompt="1"/>
          </p:nvPr>
        </p:nvSpPr>
        <p:spPr>
          <a:xfrm>
            <a:off x="571641" y="2043303"/>
            <a:ext cx="1682496" cy="1517904"/>
          </a:xfrm>
        </p:spPr>
        <p:txBody>
          <a:bodyPr/>
          <a:lstStyle>
            <a:lvl1pPr marL="0" indent="0">
              <a:buNone/>
              <a:defRPr/>
            </a:lvl1pPr>
          </a:lstStyle>
          <a:p>
            <a:pPr lvl="0"/>
            <a:r>
              <a:rPr lang="en-US" dirty="0"/>
              <a:t> </a:t>
            </a:r>
          </a:p>
        </p:txBody>
      </p:sp>
      <p:sp>
        <p:nvSpPr>
          <p:cNvPr id="34" name="Picture Placeholder 15">
            <a:extLst>
              <a:ext uri="{FF2B5EF4-FFF2-40B4-BE49-F238E27FC236}">
                <a16:creationId xmlns:a16="http://schemas.microsoft.com/office/drawing/2014/main" id="{7D35E695-B251-4999-BECC-8037D30C18C1}"/>
              </a:ext>
            </a:extLst>
          </p:cNvPr>
          <p:cNvSpPr>
            <a:spLocks noGrp="1"/>
          </p:cNvSpPr>
          <p:nvPr>
            <p:ph type="pic" sz="quarter" idx="12" hasCustomPrompt="1"/>
          </p:nvPr>
        </p:nvSpPr>
        <p:spPr>
          <a:xfrm>
            <a:off x="86424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5" name="Text Placeholder 10">
            <a:extLst>
              <a:ext uri="{FF2B5EF4-FFF2-40B4-BE49-F238E27FC236}">
                <a16:creationId xmlns:a16="http://schemas.microsoft.com/office/drawing/2014/main" id="{BEF02564-5D82-4B6F-B882-6E57FF1DF8ED}"/>
              </a:ext>
            </a:extLst>
          </p:cNvPr>
          <p:cNvSpPr>
            <a:spLocks noGrp="1"/>
          </p:cNvSpPr>
          <p:nvPr>
            <p:ph type="body" sz="quarter" idx="33" hasCustomPrompt="1"/>
          </p:nvPr>
        </p:nvSpPr>
        <p:spPr>
          <a:xfrm>
            <a:off x="2442536" y="2043303"/>
            <a:ext cx="1682496" cy="1517904"/>
          </a:xfrm>
        </p:spPr>
        <p:txBody>
          <a:bodyPr/>
          <a:lstStyle>
            <a:lvl1pPr marL="0" indent="0">
              <a:buNone/>
              <a:defRPr/>
            </a:lvl1pPr>
          </a:lstStyle>
          <a:p>
            <a:pPr lvl="0"/>
            <a:r>
              <a:rPr lang="en-US" dirty="0"/>
              <a:t> </a:t>
            </a:r>
          </a:p>
        </p:txBody>
      </p:sp>
      <p:sp>
        <p:nvSpPr>
          <p:cNvPr id="36" name="Picture Placeholder 15">
            <a:extLst>
              <a:ext uri="{FF2B5EF4-FFF2-40B4-BE49-F238E27FC236}">
                <a16:creationId xmlns:a16="http://schemas.microsoft.com/office/drawing/2014/main" id="{EB805D6F-BE1D-4C95-B69A-75C49595DC4D}"/>
              </a:ext>
            </a:extLst>
          </p:cNvPr>
          <p:cNvSpPr>
            <a:spLocks noGrp="1"/>
          </p:cNvSpPr>
          <p:nvPr>
            <p:ph type="pic" sz="quarter" idx="34" hasCustomPrompt="1"/>
          </p:nvPr>
        </p:nvSpPr>
        <p:spPr>
          <a:xfrm>
            <a:off x="273514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7" name="Text Placeholder 10">
            <a:extLst>
              <a:ext uri="{FF2B5EF4-FFF2-40B4-BE49-F238E27FC236}">
                <a16:creationId xmlns:a16="http://schemas.microsoft.com/office/drawing/2014/main" id="{8F4CA7B1-7B72-405E-A5B8-2D6D5EBCA909}"/>
              </a:ext>
            </a:extLst>
          </p:cNvPr>
          <p:cNvSpPr>
            <a:spLocks noGrp="1"/>
          </p:cNvSpPr>
          <p:nvPr>
            <p:ph type="body" sz="quarter" idx="35" hasCustomPrompt="1"/>
          </p:nvPr>
        </p:nvSpPr>
        <p:spPr>
          <a:xfrm>
            <a:off x="4313431" y="2043303"/>
            <a:ext cx="1682496" cy="1517904"/>
          </a:xfrm>
        </p:spPr>
        <p:txBody>
          <a:bodyPr/>
          <a:lstStyle>
            <a:lvl1pPr marL="0" indent="0">
              <a:buNone/>
              <a:defRPr/>
            </a:lvl1pPr>
          </a:lstStyle>
          <a:p>
            <a:pPr lvl="0"/>
            <a:r>
              <a:rPr lang="en-US" dirty="0"/>
              <a:t> </a:t>
            </a:r>
          </a:p>
        </p:txBody>
      </p:sp>
      <p:sp>
        <p:nvSpPr>
          <p:cNvPr id="38" name="Picture Placeholder 15">
            <a:extLst>
              <a:ext uri="{FF2B5EF4-FFF2-40B4-BE49-F238E27FC236}">
                <a16:creationId xmlns:a16="http://schemas.microsoft.com/office/drawing/2014/main" id="{EA444C43-D1B8-4755-853A-526EEC413CFB}"/>
              </a:ext>
            </a:extLst>
          </p:cNvPr>
          <p:cNvSpPr>
            <a:spLocks noGrp="1"/>
          </p:cNvSpPr>
          <p:nvPr>
            <p:ph type="pic" sz="quarter" idx="36" hasCustomPrompt="1"/>
          </p:nvPr>
        </p:nvSpPr>
        <p:spPr>
          <a:xfrm>
            <a:off x="460603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9" name="Text Placeholder 10">
            <a:extLst>
              <a:ext uri="{FF2B5EF4-FFF2-40B4-BE49-F238E27FC236}">
                <a16:creationId xmlns:a16="http://schemas.microsoft.com/office/drawing/2014/main" id="{807D8C76-8ABC-48F2-80B4-7EDB0A08F455}"/>
              </a:ext>
            </a:extLst>
          </p:cNvPr>
          <p:cNvSpPr>
            <a:spLocks noGrp="1"/>
          </p:cNvSpPr>
          <p:nvPr>
            <p:ph type="body" sz="quarter" idx="37" hasCustomPrompt="1"/>
          </p:nvPr>
        </p:nvSpPr>
        <p:spPr>
          <a:xfrm>
            <a:off x="6184326" y="2043303"/>
            <a:ext cx="1682496" cy="1517904"/>
          </a:xfrm>
        </p:spPr>
        <p:txBody>
          <a:bodyPr/>
          <a:lstStyle>
            <a:lvl1pPr marL="0" indent="0">
              <a:buNone/>
              <a:defRPr/>
            </a:lvl1pPr>
          </a:lstStyle>
          <a:p>
            <a:pPr lvl="0"/>
            <a:r>
              <a:rPr lang="en-US" dirty="0"/>
              <a:t> </a:t>
            </a:r>
          </a:p>
        </p:txBody>
      </p:sp>
      <p:sp>
        <p:nvSpPr>
          <p:cNvPr id="40" name="Picture Placeholder 15">
            <a:extLst>
              <a:ext uri="{FF2B5EF4-FFF2-40B4-BE49-F238E27FC236}">
                <a16:creationId xmlns:a16="http://schemas.microsoft.com/office/drawing/2014/main" id="{F8D5AD3D-C84F-4DF2-9FAC-9C14DAA636EE}"/>
              </a:ext>
            </a:extLst>
          </p:cNvPr>
          <p:cNvSpPr>
            <a:spLocks noGrp="1"/>
          </p:cNvSpPr>
          <p:nvPr>
            <p:ph type="pic" sz="quarter" idx="38" hasCustomPrompt="1"/>
          </p:nvPr>
        </p:nvSpPr>
        <p:spPr>
          <a:xfrm>
            <a:off x="647693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1" name="Text Placeholder 10">
            <a:extLst>
              <a:ext uri="{FF2B5EF4-FFF2-40B4-BE49-F238E27FC236}">
                <a16:creationId xmlns:a16="http://schemas.microsoft.com/office/drawing/2014/main" id="{D72444EE-CB87-4BE7-AEBD-AE79B5A551AF}"/>
              </a:ext>
            </a:extLst>
          </p:cNvPr>
          <p:cNvSpPr>
            <a:spLocks noGrp="1"/>
          </p:cNvSpPr>
          <p:nvPr>
            <p:ph type="body" sz="quarter" idx="39" hasCustomPrompt="1"/>
          </p:nvPr>
        </p:nvSpPr>
        <p:spPr>
          <a:xfrm>
            <a:off x="8055221" y="2043303"/>
            <a:ext cx="1682496" cy="1517904"/>
          </a:xfrm>
        </p:spPr>
        <p:txBody>
          <a:bodyPr/>
          <a:lstStyle>
            <a:lvl1pPr marL="0" indent="0">
              <a:buNone/>
              <a:defRPr/>
            </a:lvl1pPr>
          </a:lstStyle>
          <a:p>
            <a:pPr lvl="0"/>
            <a:r>
              <a:rPr lang="en-US" dirty="0"/>
              <a:t> </a:t>
            </a:r>
          </a:p>
        </p:txBody>
      </p:sp>
      <p:sp>
        <p:nvSpPr>
          <p:cNvPr id="42" name="Picture Placeholder 15">
            <a:extLst>
              <a:ext uri="{FF2B5EF4-FFF2-40B4-BE49-F238E27FC236}">
                <a16:creationId xmlns:a16="http://schemas.microsoft.com/office/drawing/2014/main" id="{174A4042-9F58-4F25-B1F2-B00635C9F0FA}"/>
              </a:ext>
            </a:extLst>
          </p:cNvPr>
          <p:cNvSpPr>
            <a:spLocks noGrp="1"/>
          </p:cNvSpPr>
          <p:nvPr>
            <p:ph type="pic" sz="quarter" idx="40" hasCustomPrompt="1"/>
          </p:nvPr>
        </p:nvSpPr>
        <p:spPr>
          <a:xfrm>
            <a:off x="834782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3" name="Text Placeholder 10">
            <a:extLst>
              <a:ext uri="{FF2B5EF4-FFF2-40B4-BE49-F238E27FC236}">
                <a16:creationId xmlns:a16="http://schemas.microsoft.com/office/drawing/2014/main" id="{F516A81F-A25C-4EEB-8B39-AEF53576B183}"/>
              </a:ext>
            </a:extLst>
          </p:cNvPr>
          <p:cNvSpPr>
            <a:spLocks noGrp="1"/>
          </p:cNvSpPr>
          <p:nvPr>
            <p:ph type="body" sz="quarter" idx="41" hasCustomPrompt="1"/>
          </p:nvPr>
        </p:nvSpPr>
        <p:spPr>
          <a:xfrm>
            <a:off x="9926117" y="2043303"/>
            <a:ext cx="1682496" cy="1517904"/>
          </a:xfrm>
        </p:spPr>
        <p:txBody>
          <a:bodyPr/>
          <a:lstStyle>
            <a:lvl1pPr marL="0" indent="0">
              <a:buNone/>
              <a:defRPr/>
            </a:lvl1pPr>
          </a:lstStyle>
          <a:p>
            <a:pPr lvl="0"/>
            <a:r>
              <a:rPr lang="en-US" dirty="0"/>
              <a:t> </a:t>
            </a:r>
          </a:p>
        </p:txBody>
      </p:sp>
      <p:sp>
        <p:nvSpPr>
          <p:cNvPr id="44" name="Picture Placeholder 15">
            <a:extLst>
              <a:ext uri="{FF2B5EF4-FFF2-40B4-BE49-F238E27FC236}">
                <a16:creationId xmlns:a16="http://schemas.microsoft.com/office/drawing/2014/main" id="{BBAF5BE9-535D-4006-BA78-57ED22430F83}"/>
              </a:ext>
            </a:extLst>
          </p:cNvPr>
          <p:cNvSpPr>
            <a:spLocks noGrp="1"/>
          </p:cNvSpPr>
          <p:nvPr>
            <p:ph type="pic" sz="quarter" idx="42" hasCustomPrompt="1"/>
          </p:nvPr>
        </p:nvSpPr>
        <p:spPr>
          <a:xfrm>
            <a:off x="10218725"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12562758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ow of 6 Icons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3" name="Text Placeholder 10">
            <a:extLst>
              <a:ext uri="{FF2B5EF4-FFF2-40B4-BE49-F238E27FC236}">
                <a16:creationId xmlns:a16="http://schemas.microsoft.com/office/drawing/2014/main" id="{49FD93F0-B110-4F65-A152-206996A1F016}"/>
              </a:ext>
            </a:extLst>
          </p:cNvPr>
          <p:cNvSpPr>
            <a:spLocks noGrp="1"/>
          </p:cNvSpPr>
          <p:nvPr>
            <p:ph type="body" sz="quarter" idx="32" hasCustomPrompt="1"/>
          </p:nvPr>
        </p:nvSpPr>
        <p:spPr>
          <a:xfrm>
            <a:off x="571641" y="2043303"/>
            <a:ext cx="1682496" cy="1517904"/>
          </a:xfrm>
          <a:solidFill>
            <a:schemeClr val="accent1"/>
          </a:solidFill>
        </p:spPr>
        <p:txBody>
          <a:bodyPr/>
          <a:lstStyle>
            <a:lvl1pPr marL="0" indent="0">
              <a:buNone/>
              <a:defRPr/>
            </a:lvl1pPr>
          </a:lstStyle>
          <a:p>
            <a:pPr lvl="0"/>
            <a:r>
              <a:rPr lang="en-US" dirty="0"/>
              <a:t> </a:t>
            </a:r>
          </a:p>
        </p:txBody>
      </p:sp>
      <p:sp>
        <p:nvSpPr>
          <p:cNvPr id="34" name="Picture Placeholder 15">
            <a:extLst>
              <a:ext uri="{FF2B5EF4-FFF2-40B4-BE49-F238E27FC236}">
                <a16:creationId xmlns:a16="http://schemas.microsoft.com/office/drawing/2014/main" id="{7D35E695-B251-4999-BECC-8037D30C18C1}"/>
              </a:ext>
            </a:extLst>
          </p:cNvPr>
          <p:cNvSpPr>
            <a:spLocks noGrp="1"/>
          </p:cNvSpPr>
          <p:nvPr>
            <p:ph type="pic" sz="quarter" idx="12" hasCustomPrompt="1"/>
          </p:nvPr>
        </p:nvSpPr>
        <p:spPr>
          <a:xfrm>
            <a:off x="86424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5" name="Text Placeholder 10">
            <a:extLst>
              <a:ext uri="{FF2B5EF4-FFF2-40B4-BE49-F238E27FC236}">
                <a16:creationId xmlns:a16="http://schemas.microsoft.com/office/drawing/2014/main" id="{BEF02564-5D82-4B6F-B882-6E57FF1DF8ED}"/>
              </a:ext>
            </a:extLst>
          </p:cNvPr>
          <p:cNvSpPr>
            <a:spLocks noGrp="1"/>
          </p:cNvSpPr>
          <p:nvPr>
            <p:ph type="body" sz="quarter" idx="33" hasCustomPrompt="1"/>
          </p:nvPr>
        </p:nvSpPr>
        <p:spPr>
          <a:xfrm>
            <a:off x="2442536" y="2043303"/>
            <a:ext cx="1682496" cy="1517904"/>
          </a:xfrm>
          <a:solidFill>
            <a:schemeClr val="accent4"/>
          </a:solidFill>
        </p:spPr>
        <p:txBody>
          <a:bodyPr/>
          <a:lstStyle>
            <a:lvl1pPr marL="0" indent="0">
              <a:buNone/>
              <a:defRPr/>
            </a:lvl1pPr>
          </a:lstStyle>
          <a:p>
            <a:pPr lvl="0"/>
            <a:r>
              <a:rPr lang="en-US" dirty="0"/>
              <a:t> </a:t>
            </a:r>
          </a:p>
        </p:txBody>
      </p:sp>
      <p:sp>
        <p:nvSpPr>
          <p:cNvPr id="36" name="Picture Placeholder 15">
            <a:extLst>
              <a:ext uri="{FF2B5EF4-FFF2-40B4-BE49-F238E27FC236}">
                <a16:creationId xmlns:a16="http://schemas.microsoft.com/office/drawing/2014/main" id="{EB805D6F-BE1D-4C95-B69A-75C49595DC4D}"/>
              </a:ext>
            </a:extLst>
          </p:cNvPr>
          <p:cNvSpPr>
            <a:spLocks noGrp="1"/>
          </p:cNvSpPr>
          <p:nvPr>
            <p:ph type="pic" sz="quarter" idx="34" hasCustomPrompt="1"/>
          </p:nvPr>
        </p:nvSpPr>
        <p:spPr>
          <a:xfrm>
            <a:off x="273514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7" name="Text Placeholder 10">
            <a:extLst>
              <a:ext uri="{FF2B5EF4-FFF2-40B4-BE49-F238E27FC236}">
                <a16:creationId xmlns:a16="http://schemas.microsoft.com/office/drawing/2014/main" id="{8F4CA7B1-7B72-405E-A5B8-2D6D5EBCA909}"/>
              </a:ext>
            </a:extLst>
          </p:cNvPr>
          <p:cNvSpPr>
            <a:spLocks noGrp="1"/>
          </p:cNvSpPr>
          <p:nvPr>
            <p:ph type="body" sz="quarter" idx="35" hasCustomPrompt="1"/>
          </p:nvPr>
        </p:nvSpPr>
        <p:spPr>
          <a:xfrm>
            <a:off x="4313431" y="2043303"/>
            <a:ext cx="1682496" cy="1517904"/>
          </a:xfrm>
          <a:solidFill>
            <a:schemeClr val="accent1"/>
          </a:solidFill>
        </p:spPr>
        <p:txBody>
          <a:bodyPr/>
          <a:lstStyle>
            <a:lvl1pPr marL="0" indent="0">
              <a:buNone/>
              <a:defRPr/>
            </a:lvl1pPr>
          </a:lstStyle>
          <a:p>
            <a:pPr lvl="0"/>
            <a:r>
              <a:rPr lang="en-US" dirty="0"/>
              <a:t> </a:t>
            </a:r>
          </a:p>
        </p:txBody>
      </p:sp>
      <p:sp>
        <p:nvSpPr>
          <p:cNvPr id="38" name="Picture Placeholder 15">
            <a:extLst>
              <a:ext uri="{FF2B5EF4-FFF2-40B4-BE49-F238E27FC236}">
                <a16:creationId xmlns:a16="http://schemas.microsoft.com/office/drawing/2014/main" id="{EA444C43-D1B8-4755-853A-526EEC413CFB}"/>
              </a:ext>
            </a:extLst>
          </p:cNvPr>
          <p:cNvSpPr>
            <a:spLocks noGrp="1"/>
          </p:cNvSpPr>
          <p:nvPr>
            <p:ph type="pic" sz="quarter" idx="36" hasCustomPrompt="1"/>
          </p:nvPr>
        </p:nvSpPr>
        <p:spPr>
          <a:xfrm>
            <a:off x="460603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9" name="Text Placeholder 10">
            <a:extLst>
              <a:ext uri="{FF2B5EF4-FFF2-40B4-BE49-F238E27FC236}">
                <a16:creationId xmlns:a16="http://schemas.microsoft.com/office/drawing/2014/main" id="{807D8C76-8ABC-48F2-80B4-7EDB0A08F455}"/>
              </a:ext>
            </a:extLst>
          </p:cNvPr>
          <p:cNvSpPr>
            <a:spLocks noGrp="1"/>
          </p:cNvSpPr>
          <p:nvPr>
            <p:ph type="body" sz="quarter" idx="37" hasCustomPrompt="1"/>
          </p:nvPr>
        </p:nvSpPr>
        <p:spPr>
          <a:xfrm>
            <a:off x="6184326" y="2043303"/>
            <a:ext cx="1682496" cy="1517904"/>
          </a:xfrm>
          <a:solidFill>
            <a:schemeClr val="accent4"/>
          </a:solidFill>
        </p:spPr>
        <p:txBody>
          <a:bodyPr/>
          <a:lstStyle>
            <a:lvl1pPr marL="0" indent="0">
              <a:buNone/>
              <a:defRPr/>
            </a:lvl1pPr>
          </a:lstStyle>
          <a:p>
            <a:pPr lvl="0"/>
            <a:r>
              <a:rPr lang="en-US" dirty="0"/>
              <a:t> </a:t>
            </a:r>
          </a:p>
        </p:txBody>
      </p:sp>
      <p:sp>
        <p:nvSpPr>
          <p:cNvPr id="40" name="Picture Placeholder 15">
            <a:extLst>
              <a:ext uri="{FF2B5EF4-FFF2-40B4-BE49-F238E27FC236}">
                <a16:creationId xmlns:a16="http://schemas.microsoft.com/office/drawing/2014/main" id="{F8D5AD3D-C84F-4DF2-9FAC-9C14DAA636EE}"/>
              </a:ext>
            </a:extLst>
          </p:cNvPr>
          <p:cNvSpPr>
            <a:spLocks noGrp="1"/>
          </p:cNvSpPr>
          <p:nvPr>
            <p:ph type="pic" sz="quarter" idx="38" hasCustomPrompt="1"/>
          </p:nvPr>
        </p:nvSpPr>
        <p:spPr>
          <a:xfrm>
            <a:off x="647693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1" name="Text Placeholder 10">
            <a:extLst>
              <a:ext uri="{FF2B5EF4-FFF2-40B4-BE49-F238E27FC236}">
                <a16:creationId xmlns:a16="http://schemas.microsoft.com/office/drawing/2014/main" id="{D72444EE-CB87-4BE7-AEBD-AE79B5A551AF}"/>
              </a:ext>
            </a:extLst>
          </p:cNvPr>
          <p:cNvSpPr>
            <a:spLocks noGrp="1"/>
          </p:cNvSpPr>
          <p:nvPr>
            <p:ph type="body" sz="quarter" idx="39" hasCustomPrompt="1"/>
          </p:nvPr>
        </p:nvSpPr>
        <p:spPr>
          <a:xfrm>
            <a:off x="8055221" y="2043303"/>
            <a:ext cx="1682496" cy="1517904"/>
          </a:xfrm>
          <a:solidFill>
            <a:schemeClr val="accent1"/>
          </a:solidFill>
        </p:spPr>
        <p:txBody>
          <a:bodyPr/>
          <a:lstStyle>
            <a:lvl1pPr marL="0" indent="0">
              <a:buNone/>
              <a:defRPr/>
            </a:lvl1pPr>
          </a:lstStyle>
          <a:p>
            <a:pPr lvl="0"/>
            <a:r>
              <a:rPr lang="en-US" dirty="0"/>
              <a:t> </a:t>
            </a:r>
          </a:p>
        </p:txBody>
      </p:sp>
      <p:sp>
        <p:nvSpPr>
          <p:cNvPr id="42" name="Picture Placeholder 15">
            <a:extLst>
              <a:ext uri="{FF2B5EF4-FFF2-40B4-BE49-F238E27FC236}">
                <a16:creationId xmlns:a16="http://schemas.microsoft.com/office/drawing/2014/main" id="{174A4042-9F58-4F25-B1F2-B00635C9F0FA}"/>
              </a:ext>
            </a:extLst>
          </p:cNvPr>
          <p:cNvSpPr>
            <a:spLocks noGrp="1"/>
          </p:cNvSpPr>
          <p:nvPr>
            <p:ph type="pic" sz="quarter" idx="40" hasCustomPrompt="1"/>
          </p:nvPr>
        </p:nvSpPr>
        <p:spPr>
          <a:xfrm>
            <a:off x="834782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3" name="Text Placeholder 10">
            <a:extLst>
              <a:ext uri="{FF2B5EF4-FFF2-40B4-BE49-F238E27FC236}">
                <a16:creationId xmlns:a16="http://schemas.microsoft.com/office/drawing/2014/main" id="{F516A81F-A25C-4EEB-8B39-AEF53576B183}"/>
              </a:ext>
            </a:extLst>
          </p:cNvPr>
          <p:cNvSpPr>
            <a:spLocks noGrp="1"/>
          </p:cNvSpPr>
          <p:nvPr>
            <p:ph type="body" sz="quarter" idx="41" hasCustomPrompt="1"/>
          </p:nvPr>
        </p:nvSpPr>
        <p:spPr>
          <a:xfrm>
            <a:off x="9926117" y="2043303"/>
            <a:ext cx="1682496" cy="1517904"/>
          </a:xfrm>
          <a:solidFill>
            <a:schemeClr val="accent4"/>
          </a:solidFill>
        </p:spPr>
        <p:txBody>
          <a:bodyPr/>
          <a:lstStyle>
            <a:lvl1pPr marL="0" indent="0">
              <a:buNone/>
              <a:defRPr/>
            </a:lvl1pPr>
          </a:lstStyle>
          <a:p>
            <a:pPr lvl="0"/>
            <a:r>
              <a:rPr lang="en-US" dirty="0"/>
              <a:t> </a:t>
            </a:r>
          </a:p>
        </p:txBody>
      </p:sp>
      <p:sp>
        <p:nvSpPr>
          <p:cNvPr id="44" name="Picture Placeholder 15">
            <a:extLst>
              <a:ext uri="{FF2B5EF4-FFF2-40B4-BE49-F238E27FC236}">
                <a16:creationId xmlns:a16="http://schemas.microsoft.com/office/drawing/2014/main" id="{BBAF5BE9-535D-4006-BA78-57ED22430F83}"/>
              </a:ext>
            </a:extLst>
          </p:cNvPr>
          <p:cNvSpPr>
            <a:spLocks noGrp="1"/>
          </p:cNvSpPr>
          <p:nvPr>
            <p:ph type="pic" sz="quarter" idx="42" hasCustomPrompt="1"/>
          </p:nvPr>
        </p:nvSpPr>
        <p:spPr>
          <a:xfrm>
            <a:off x="10218725"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9399878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 Grid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5" name="Text Placeholder 3">
            <a:extLst>
              <a:ext uri="{FF2B5EF4-FFF2-40B4-BE49-F238E27FC236}">
                <a16:creationId xmlns:a16="http://schemas.microsoft.com/office/drawing/2014/main" id="{1CB06BC3-6B7E-49CA-9E88-DABAB4A3ACCD}"/>
              </a:ext>
            </a:extLst>
          </p:cNvPr>
          <p:cNvSpPr>
            <a:spLocks noGrp="1"/>
          </p:cNvSpPr>
          <p:nvPr>
            <p:ph type="body" sz="quarter" idx="18" hasCustomPrompt="1"/>
          </p:nvPr>
        </p:nvSpPr>
        <p:spPr>
          <a:xfrm>
            <a:off x="8378371" y="573313"/>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2" name="Text Placeholder 3">
            <a:extLst>
              <a:ext uri="{FF2B5EF4-FFF2-40B4-BE49-F238E27FC236}">
                <a16:creationId xmlns:a16="http://schemas.microsoft.com/office/drawing/2014/main" id="{50C4A67B-52D5-4062-A272-BA58EE1C7679}"/>
              </a:ext>
            </a:extLst>
          </p:cNvPr>
          <p:cNvSpPr>
            <a:spLocks noGrp="1"/>
          </p:cNvSpPr>
          <p:nvPr>
            <p:ph type="body" sz="quarter" idx="28" hasCustomPrompt="1"/>
          </p:nvPr>
        </p:nvSpPr>
        <p:spPr>
          <a:xfrm>
            <a:off x="5249657" y="573313"/>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3" name="Text Placeholder 3">
            <a:extLst>
              <a:ext uri="{FF2B5EF4-FFF2-40B4-BE49-F238E27FC236}">
                <a16:creationId xmlns:a16="http://schemas.microsoft.com/office/drawing/2014/main" id="{F90E7F08-C2D4-4BE9-AF25-1141B5BFE283}"/>
              </a:ext>
            </a:extLst>
          </p:cNvPr>
          <p:cNvSpPr>
            <a:spLocks noGrp="1"/>
          </p:cNvSpPr>
          <p:nvPr>
            <p:ph type="body" sz="quarter" idx="29" hasCustomPrompt="1"/>
          </p:nvPr>
        </p:nvSpPr>
        <p:spPr>
          <a:xfrm>
            <a:off x="8378371" y="3268980"/>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4" name="Text Placeholder 3">
            <a:extLst>
              <a:ext uri="{FF2B5EF4-FFF2-40B4-BE49-F238E27FC236}">
                <a16:creationId xmlns:a16="http://schemas.microsoft.com/office/drawing/2014/main" id="{7AB24D28-5FCA-4A00-A664-5BF1ECB3AAF8}"/>
              </a:ext>
            </a:extLst>
          </p:cNvPr>
          <p:cNvSpPr>
            <a:spLocks noGrp="1"/>
          </p:cNvSpPr>
          <p:nvPr>
            <p:ph type="body" sz="quarter" idx="30" hasCustomPrompt="1"/>
          </p:nvPr>
        </p:nvSpPr>
        <p:spPr>
          <a:xfrm>
            <a:off x="5249657" y="3268980"/>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22" name="Picture Placeholder 8">
            <a:extLst>
              <a:ext uri="{FF2B5EF4-FFF2-40B4-BE49-F238E27FC236}">
                <a16:creationId xmlns:a16="http://schemas.microsoft.com/office/drawing/2014/main" id="{AB2D8200-1620-471E-8D18-D5CBD36AA7CC}"/>
              </a:ext>
            </a:extLst>
          </p:cNvPr>
          <p:cNvSpPr>
            <a:spLocks noGrp="1"/>
          </p:cNvSpPr>
          <p:nvPr>
            <p:ph type="pic" sz="quarter" idx="21" hasCustomPrompt="1"/>
          </p:nvPr>
        </p:nvSpPr>
        <p:spPr>
          <a:xfrm>
            <a:off x="6196351"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30" name="Picture Placeholder 8">
            <a:extLst>
              <a:ext uri="{FF2B5EF4-FFF2-40B4-BE49-F238E27FC236}">
                <a16:creationId xmlns:a16="http://schemas.microsoft.com/office/drawing/2014/main" id="{D7EEE9FB-ACE8-4CFE-ADD6-0B178E8DED54}"/>
              </a:ext>
            </a:extLst>
          </p:cNvPr>
          <p:cNvSpPr>
            <a:spLocks noGrp="1"/>
          </p:cNvSpPr>
          <p:nvPr>
            <p:ph type="pic" sz="quarter" idx="26" hasCustomPrompt="1"/>
          </p:nvPr>
        </p:nvSpPr>
        <p:spPr>
          <a:xfrm>
            <a:off x="6196351"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31" name="Picture Placeholder 8">
            <a:extLst>
              <a:ext uri="{FF2B5EF4-FFF2-40B4-BE49-F238E27FC236}">
                <a16:creationId xmlns:a16="http://schemas.microsoft.com/office/drawing/2014/main" id="{60F714B4-0CDC-498E-9FE9-5CF0100BF9E1}"/>
              </a:ext>
            </a:extLst>
          </p:cNvPr>
          <p:cNvSpPr>
            <a:spLocks noGrp="1"/>
          </p:cNvSpPr>
          <p:nvPr>
            <p:ph type="pic" sz="quarter" idx="27" hasCustomPrompt="1"/>
          </p:nvPr>
        </p:nvSpPr>
        <p:spPr>
          <a:xfrm>
            <a:off x="9325065"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29" name="Picture Placeholder 8">
            <a:extLst>
              <a:ext uri="{FF2B5EF4-FFF2-40B4-BE49-F238E27FC236}">
                <a16:creationId xmlns:a16="http://schemas.microsoft.com/office/drawing/2014/main" id="{77116F17-A99C-4B7F-9F7E-291FB22112F7}"/>
              </a:ext>
            </a:extLst>
          </p:cNvPr>
          <p:cNvSpPr>
            <a:spLocks noGrp="1"/>
          </p:cNvSpPr>
          <p:nvPr>
            <p:ph type="pic" sz="quarter" idx="25" hasCustomPrompt="1"/>
          </p:nvPr>
        </p:nvSpPr>
        <p:spPr>
          <a:xfrm>
            <a:off x="9325065"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Tree>
    <p:extLst>
      <p:ext uri="{BB962C8B-B14F-4D97-AF65-F5344CB8AC3E}">
        <p14:creationId xmlns:p14="http://schemas.microsoft.com/office/powerpoint/2010/main" val="27764396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 Grid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5" name="Text Placeholder 3">
            <a:extLst>
              <a:ext uri="{FF2B5EF4-FFF2-40B4-BE49-F238E27FC236}">
                <a16:creationId xmlns:a16="http://schemas.microsoft.com/office/drawing/2014/main" id="{1CB06BC3-6B7E-49CA-9E88-DABAB4A3ACCD}"/>
              </a:ext>
            </a:extLst>
          </p:cNvPr>
          <p:cNvSpPr>
            <a:spLocks noGrp="1"/>
          </p:cNvSpPr>
          <p:nvPr>
            <p:ph type="body" sz="quarter" idx="18" hasCustomPrompt="1"/>
          </p:nvPr>
        </p:nvSpPr>
        <p:spPr>
          <a:xfrm>
            <a:off x="8378371" y="573313"/>
            <a:ext cx="3127829" cy="2692401"/>
          </a:xfrm>
          <a:solidFill>
            <a:schemeClr val="accent1"/>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2" name="Text Placeholder 3">
            <a:extLst>
              <a:ext uri="{FF2B5EF4-FFF2-40B4-BE49-F238E27FC236}">
                <a16:creationId xmlns:a16="http://schemas.microsoft.com/office/drawing/2014/main" id="{50C4A67B-52D5-4062-A272-BA58EE1C7679}"/>
              </a:ext>
            </a:extLst>
          </p:cNvPr>
          <p:cNvSpPr>
            <a:spLocks noGrp="1"/>
          </p:cNvSpPr>
          <p:nvPr>
            <p:ph type="body" sz="quarter" idx="28" hasCustomPrompt="1"/>
          </p:nvPr>
        </p:nvSpPr>
        <p:spPr>
          <a:xfrm>
            <a:off x="5249657" y="573313"/>
            <a:ext cx="3127829" cy="2692401"/>
          </a:xfrm>
          <a:solidFill>
            <a:schemeClr val="accent4"/>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3" name="Text Placeholder 3">
            <a:extLst>
              <a:ext uri="{FF2B5EF4-FFF2-40B4-BE49-F238E27FC236}">
                <a16:creationId xmlns:a16="http://schemas.microsoft.com/office/drawing/2014/main" id="{F90E7F08-C2D4-4BE9-AF25-1141B5BFE283}"/>
              </a:ext>
            </a:extLst>
          </p:cNvPr>
          <p:cNvSpPr>
            <a:spLocks noGrp="1"/>
          </p:cNvSpPr>
          <p:nvPr>
            <p:ph type="body" sz="quarter" idx="29" hasCustomPrompt="1"/>
          </p:nvPr>
        </p:nvSpPr>
        <p:spPr>
          <a:xfrm>
            <a:off x="8378371" y="3268980"/>
            <a:ext cx="3127829" cy="2692401"/>
          </a:xfrm>
          <a:solidFill>
            <a:schemeClr val="accent4"/>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4" name="Text Placeholder 3">
            <a:extLst>
              <a:ext uri="{FF2B5EF4-FFF2-40B4-BE49-F238E27FC236}">
                <a16:creationId xmlns:a16="http://schemas.microsoft.com/office/drawing/2014/main" id="{7AB24D28-5FCA-4A00-A664-5BF1ECB3AAF8}"/>
              </a:ext>
            </a:extLst>
          </p:cNvPr>
          <p:cNvSpPr>
            <a:spLocks noGrp="1"/>
          </p:cNvSpPr>
          <p:nvPr>
            <p:ph type="body" sz="quarter" idx="30" hasCustomPrompt="1"/>
          </p:nvPr>
        </p:nvSpPr>
        <p:spPr>
          <a:xfrm>
            <a:off x="5249657" y="3268980"/>
            <a:ext cx="3127829" cy="2692401"/>
          </a:xfrm>
          <a:solidFill>
            <a:schemeClr val="accent1"/>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13" name="Picture Placeholder 8">
            <a:extLst>
              <a:ext uri="{FF2B5EF4-FFF2-40B4-BE49-F238E27FC236}">
                <a16:creationId xmlns:a16="http://schemas.microsoft.com/office/drawing/2014/main" id="{BC5A716F-0A54-44EB-884E-0AF6CEEEF812}"/>
              </a:ext>
            </a:extLst>
          </p:cNvPr>
          <p:cNvSpPr>
            <a:spLocks noGrp="1"/>
          </p:cNvSpPr>
          <p:nvPr>
            <p:ph type="pic" sz="quarter" idx="21" hasCustomPrompt="1"/>
          </p:nvPr>
        </p:nvSpPr>
        <p:spPr>
          <a:xfrm>
            <a:off x="6196351"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4" name="Picture Placeholder 8">
            <a:extLst>
              <a:ext uri="{FF2B5EF4-FFF2-40B4-BE49-F238E27FC236}">
                <a16:creationId xmlns:a16="http://schemas.microsoft.com/office/drawing/2014/main" id="{EAB8EB34-5CDF-4D4E-BB82-81072932FDD2}"/>
              </a:ext>
            </a:extLst>
          </p:cNvPr>
          <p:cNvSpPr>
            <a:spLocks noGrp="1"/>
          </p:cNvSpPr>
          <p:nvPr>
            <p:ph type="pic" sz="quarter" idx="26" hasCustomPrompt="1"/>
          </p:nvPr>
        </p:nvSpPr>
        <p:spPr>
          <a:xfrm>
            <a:off x="6196351"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6" name="Picture Placeholder 8">
            <a:extLst>
              <a:ext uri="{FF2B5EF4-FFF2-40B4-BE49-F238E27FC236}">
                <a16:creationId xmlns:a16="http://schemas.microsoft.com/office/drawing/2014/main" id="{1444009B-5991-4F30-A529-1672BBE81A14}"/>
              </a:ext>
            </a:extLst>
          </p:cNvPr>
          <p:cNvSpPr>
            <a:spLocks noGrp="1"/>
          </p:cNvSpPr>
          <p:nvPr>
            <p:ph type="pic" sz="quarter" idx="27" hasCustomPrompt="1"/>
          </p:nvPr>
        </p:nvSpPr>
        <p:spPr>
          <a:xfrm>
            <a:off x="9325065"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7" name="Picture Placeholder 8">
            <a:extLst>
              <a:ext uri="{FF2B5EF4-FFF2-40B4-BE49-F238E27FC236}">
                <a16:creationId xmlns:a16="http://schemas.microsoft.com/office/drawing/2014/main" id="{46F2CBA8-4BA4-4378-9B0C-2E3CD659D15F}"/>
              </a:ext>
            </a:extLst>
          </p:cNvPr>
          <p:cNvSpPr>
            <a:spLocks noGrp="1"/>
          </p:cNvSpPr>
          <p:nvPr>
            <p:ph type="pic" sz="quarter" idx="25" hasCustomPrompt="1"/>
          </p:nvPr>
        </p:nvSpPr>
        <p:spPr>
          <a:xfrm>
            <a:off x="9325065"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Tree>
    <p:extLst>
      <p:ext uri="{BB962C8B-B14F-4D97-AF65-F5344CB8AC3E}">
        <p14:creationId xmlns:p14="http://schemas.microsoft.com/office/powerpoint/2010/main" val="743627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ography 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6187437" y="1676400"/>
            <a:ext cx="5433058" cy="4419600"/>
          </a:xfrm>
        </p:spPr>
        <p:txBody>
          <a:bodyPr numCol="1"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biography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a:t>
            </a:r>
          </a:p>
          <a:p>
            <a:pPr lvl="0"/>
            <a:r>
              <a:rPr lang="en-US" dirty="0"/>
              <a:t>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a:t>
            </a:r>
          </a:p>
          <a:p>
            <a:pPr lvl="0"/>
            <a:r>
              <a:rPr lang="en-US" dirty="0"/>
              <a:t>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 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71500" y="587229"/>
            <a:ext cx="4478672" cy="5385732"/>
          </a:xfrm>
          <a:solidFill>
            <a:schemeClr val="tx2"/>
          </a:solidFill>
        </p:spPr>
        <p:txBody>
          <a:bodyPr lIns="0" tIns="1280160" rIns="0"/>
          <a:lstStyle>
            <a:lvl1pPr marL="0" indent="0" algn="ctr">
              <a:spcAft>
                <a:spcPts val="0"/>
              </a:spcAft>
              <a:buNone/>
              <a:defRPr sz="3200" b="1" cap="all" baseline="0">
                <a:solidFill>
                  <a:srgbClr val="FF289F"/>
                </a:solidFill>
              </a:defRPr>
            </a:lvl1pPr>
          </a:lstStyle>
          <a:p>
            <a:r>
              <a:rPr lang="en-US" dirty="0"/>
              <a:t>Click icon to </a:t>
            </a:r>
            <a:br>
              <a:rPr lang="en-US" dirty="0"/>
            </a:br>
            <a:r>
              <a:rPr lang="en-US" dirty="0"/>
              <a:t>insert image</a:t>
            </a:r>
          </a:p>
        </p:txBody>
      </p:sp>
      <p:sp>
        <p:nvSpPr>
          <p:cNvPr id="8" name="Text Placeholder 8">
            <a:extLst>
              <a:ext uri="{FF2B5EF4-FFF2-40B4-BE49-F238E27FC236}">
                <a16:creationId xmlns:a16="http://schemas.microsoft.com/office/drawing/2014/main" id="{20ABC3A8-5981-4266-AC6C-F83073229E62}"/>
              </a:ext>
            </a:extLst>
          </p:cNvPr>
          <p:cNvSpPr>
            <a:spLocks noGrp="1"/>
          </p:cNvSpPr>
          <p:nvPr>
            <p:ph type="body" sz="quarter" idx="17" hasCustomPrompt="1"/>
          </p:nvPr>
        </p:nvSpPr>
        <p:spPr>
          <a:xfrm>
            <a:off x="6187438" y="587229"/>
            <a:ext cx="5431536" cy="274320"/>
          </a:xfrm>
        </p:spPr>
        <p:txBody>
          <a:bodyPr anchor="b" anchorCtr="0"/>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dirty="0"/>
              <a:t>Click to enter Name</a:t>
            </a:r>
          </a:p>
        </p:txBody>
      </p:sp>
      <p:sp>
        <p:nvSpPr>
          <p:cNvPr id="10" name="Text Placeholder 6">
            <a:extLst>
              <a:ext uri="{FF2B5EF4-FFF2-40B4-BE49-F238E27FC236}">
                <a16:creationId xmlns:a16="http://schemas.microsoft.com/office/drawing/2014/main" id="{397778AB-4F78-4E9E-A3C2-B1BA573D843C}"/>
              </a:ext>
            </a:extLst>
          </p:cNvPr>
          <p:cNvSpPr>
            <a:spLocks noGrp="1"/>
          </p:cNvSpPr>
          <p:nvPr>
            <p:ph type="body" sz="quarter" idx="18" hasCustomPrompt="1"/>
          </p:nvPr>
        </p:nvSpPr>
        <p:spPr>
          <a:xfrm>
            <a:off x="6187438" y="954934"/>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dirty="0"/>
              <a:t>Click to enter Position, Division (Bold Italic),</a:t>
            </a:r>
            <a:br>
              <a:rPr lang="en-US" dirty="0"/>
            </a:br>
            <a:r>
              <a:rPr lang="en-US" dirty="0"/>
              <a:t>Click to enter Location, State | Lincoln Financial Group (Bold Non-Italic)</a:t>
            </a:r>
          </a:p>
        </p:txBody>
      </p:sp>
    </p:spTree>
    <p:extLst>
      <p:ext uri="{BB962C8B-B14F-4D97-AF65-F5344CB8AC3E}">
        <p14:creationId xmlns:p14="http://schemas.microsoft.com/office/powerpoint/2010/main" val="547802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dirty="0"/>
              <a:t>Click to enter text</a:t>
            </a:r>
          </a:p>
          <a:p>
            <a:pPr lvl="1"/>
            <a:r>
              <a:rPr lang="en-US" dirty="0"/>
              <a:t>Click to enter text</a:t>
            </a:r>
          </a:p>
          <a:p>
            <a:pPr lvl="0"/>
            <a:r>
              <a:rPr lang="en-US" dirty="0"/>
              <a:t>Click to enter text</a:t>
            </a:r>
          </a:p>
          <a:p>
            <a:pPr lvl="1"/>
            <a:r>
              <a:rPr lang="en-US" dirty="0"/>
              <a:t>Click to enter text</a:t>
            </a:r>
          </a:p>
        </p:txBody>
      </p:sp>
      <p:sp>
        <p:nvSpPr>
          <p:cNvPr id="9" name="Text Placeholder 6">
            <a:extLst>
              <a:ext uri="{FF2B5EF4-FFF2-40B4-BE49-F238E27FC236}">
                <a16:creationId xmlns:a16="http://schemas.microsoft.com/office/drawing/2014/main" id="{6FDE5A25-09D0-4A77-89A8-60DFF4F0EEFC}"/>
              </a:ext>
            </a:extLst>
          </p:cNvPr>
          <p:cNvSpPr>
            <a:spLocks noGrp="1"/>
          </p:cNvSpPr>
          <p:nvPr>
            <p:ph type="body" sz="quarter" idx="12" hasCustomPrompt="1"/>
          </p:nvPr>
        </p:nvSpPr>
        <p:spPr>
          <a:xfrm>
            <a:off x="4704588"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startAt="9"/>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dirty="0"/>
              <a:t>To change the List Number place your cursor here, right-click and select “Numbering / Bullets and Numbering”, and enter a “Start at:” number.</a:t>
            </a:r>
          </a:p>
          <a:p>
            <a:pPr lvl="1"/>
            <a:r>
              <a:rPr lang="en-US" dirty="0"/>
              <a:t>Click to enter text</a:t>
            </a:r>
          </a:p>
          <a:p>
            <a:pPr lvl="0"/>
            <a:r>
              <a:rPr lang="en-US" dirty="0"/>
              <a:t>Click to enter text</a:t>
            </a:r>
          </a:p>
          <a:p>
            <a:pPr lvl="1"/>
            <a:r>
              <a:rPr lang="en-US" dirty="0"/>
              <a:t>Click to enter text</a:t>
            </a:r>
          </a:p>
        </p:txBody>
      </p:sp>
    </p:spTree>
    <p:extLst>
      <p:ext uri="{BB962C8B-B14F-4D97-AF65-F5344CB8AC3E}">
        <p14:creationId xmlns:p14="http://schemas.microsoft.com/office/powerpoint/2010/main" val="16986328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ography 2">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EA826AAF-7B4B-463C-8A39-28F2C189420B}"/>
              </a:ext>
            </a:extLst>
          </p:cNvPr>
          <p:cNvSpPr>
            <a:spLocks noGrp="1"/>
          </p:cNvSpPr>
          <p:nvPr>
            <p:ph type="pic" sz="quarter" idx="19" hasCustomPrompt="1"/>
          </p:nvPr>
        </p:nvSpPr>
        <p:spPr>
          <a:xfrm>
            <a:off x="7140302" y="587229"/>
            <a:ext cx="4478672" cy="5385732"/>
          </a:xfrm>
          <a:solidFill>
            <a:schemeClr val="tx2"/>
          </a:solidFill>
        </p:spPr>
        <p:txBody>
          <a:bodyPr lIns="0" tIns="1280160" rIns="0"/>
          <a:lstStyle>
            <a:lvl1pPr marL="0" indent="0" algn="ctr">
              <a:spcAft>
                <a:spcPts val="0"/>
              </a:spcAft>
              <a:buNone/>
              <a:defRPr sz="3200" b="1" cap="all" baseline="0">
                <a:solidFill>
                  <a:srgbClr val="FF289F"/>
                </a:solidFill>
              </a:defRPr>
            </a:lvl1pPr>
          </a:lstStyle>
          <a:p>
            <a:r>
              <a:rPr lang="en-US" dirty="0"/>
              <a:t>Click icon to </a:t>
            </a:r>
            <a:br>
              <a:rPr lang="en-US" dirty="0"/>
            </a:br>
            <a:r>
              <a:rPr lang="en-US" dirty="0"/>
              <a:t>insert image</a:t>
            </a:r>
          </a:p>
        </p:txBody>
      </p:sp>
      <p:sp>
        <p:nvSpPr>
          <p:cNvPr id="6" name="Text Placeholder 6">
            <a:extLst>
              <a:ext uri="{FF2B5EF4-FFF2-40B4-BE49-F238E27FC236}">
                <a16:creationId xmlns:a16="http://schemas.microsoft.com/office/drawing/2014/main" id="{203E8597-B5B4-9B45-B032-6773C17FF55E}"/>
              </a:ext>
            </a:extLst>
          </p:cNvPr>
          <p:cNvSpPr>
            <a:spLocks noGrp="1"/>
          </p:cNvSpPr>
          <p:nvPr>
            <p:ph type="body" sz="quarter" idx="11" hasCustomPrompt="1"/>
          </p:nvPr>
        </p:nvSpPr>
        <p:spPr>
          <a:xfrm>
            <a:off x="573026" y="1676400"/>
            <a:ext cx="5433058" cy="4419600"/>
          </a:xfrm>
        </p:spPr>
        <p:txBody>
          <a:bodyPr numCol="1"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biography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a:t>
            </a:r>
          </a:p>
          <a:p>
            <a:pPr lvl="0"/>
            <a:r>
              <a:rPr lang="en-US" dirty="0"/>
              <a:t>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a:t>
            </a:r>
          </a:p>
          <a:p>
            <a:pPr lvl="0"/>
            <a:r>
              <a:rPr lang="en-US" dirty="0"/>
              <a:t>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 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p>
        </p:txBody>
      </p:sp>
      <p:sp>
        <p:nvSpPr>
          <p:cNvPr id="9" name="Text Placeholder 8">
            <a:extLst>
              <a:ext uri="{FF2B5EF4-FFF2-40B4-BE49-F238E27FC236}">
                <a16:creationId xmlns:a16="http://schemas.microsoft.com/office/drawing/2014/main" id="{8BF22918-3BEA-8740-938E-8CDDA6C56046}"/>
              </a:ext>
            </a:extLst>
          </p:cNvPr>
          <p:cNvSpPr>
            <a:spLocks noGrp="1"/>
          </p:cNvSpPr>
          <p:nvPr>
            <p:ph type="body" sz="quarter" idx="17" hasCustomPrompt="1"/>
          </p:nvPr>
        </p:nvSpPr>
        <p:spPr>
          <a:xfrm>
            <a:off x="573027" y="587229"/>
            <a:ext cx="5431536" cy="274320"/>
          </a:xfrm>
        </p:spPr>
        <p:txBody>
          <a:bodyPr anchor="b" anchorCtr="0"/>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dirty="0"/>
              <a:t>Click to enter Name</a:t>
            </a:r>
          </a:p>
        </p:txBody>
      </p:sp>
      <p:sp>
        <p:nvSpPr>
          <p:cNvPr id="11" name="Text Placeholder 6">
            <a:extLst>
              <a:ext uri="{FF2B5EF4-FFF2-40B4-BE49-F238E27FC236}">
                <a16:creationId xmlns:a16="http://schemas.microsoft.com/office/drawing/2014/main" id="{5EA63335-B891-7F44-8ABB-00CE408FF752}"/>
              </a:ext>
            </a:extLst>
          </p:cNvPr>
          <p:cNvSpPr>
            <a:spLocks noGrp="1"/>
          </p:cNvSpPr>
          <p:nvPr>
            <p:ph type="body" sz="quarter" idx="18" hasCustomPrompt="1"/>
          </p:nvPr>
        </p:nvSpPr>
        <p:spPr>
          <a:xfrm>
            <a:off x="573027" y="954934"/>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dirty="0"/>
              <a:t>Click to enter Position, Division (Bold Italic),</a:t>
            </a:r>
            <a:br>
              <a:rPr lang="en-US" dirty="0"/>
            </a:br>
            <a:r>
              <a:rPr lang="en-US" dirty="0"/>
              <a:t>Click to enter Location, State | Lincoln Financial Group (Bold Non-Italic)</a:t>
            </a:r>
          </a:p>
        </p:txBody>
      </p:sp>
    </p:spTree>
    <p:extLst>
      <p:ext uri="{BB962C8B-B14F-4D97-AF65-F5344CB8AC3E}">
        <p14:creationId xmlns:p14="http://schemas.microsoft.com/office/powerpoint/2010/main" val="359130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ography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83690" y="1014984"/>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2796539" y="3156597"/>
            <a:ext cx="8823959" cy="2836836"/>
          </a:xfrm>
        </p:spPr>
        <p:txBody>
          <a:bodyPr numCol="2"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biography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a:t>
            </a:r>
          </a:p>
          <a:p>
            <a:pPr lvl="0"/>
            <a:r>
              <a:rPr lang="en-US" dirty="0"/>
              <a:t>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a:t>
            </a:r>
            <a:br>
              <a:rPr lang="en-US" dirty="0"/>
            </a:br>
            <a:r>
              <a:rPr lang="en-US" dirty="0"/>
              <a:t>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br>
              <a:rPr lang="en-US" dirty="0"/>
            </a:b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a:t>
            </a:r>
          </a:p>
          <a:p>
            <a:pPr lvl="0"/>
            <a:r>
              <a:rPr lang="en-US" dirty="0"/>
              <a:t>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venit</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71501" y="2034066"/>
            <a:ext cx="1883664" cy="1883178"/>
          </a:xfrm>
          <a:solidFill>
            <a:schemeClr val="tx2"/>
          </a:solidFill>
        </p:spPr>
        <p:txBody>
          <a:bodyPr lIns="0" tIns="182880" rIns="0"/>
          <a:lstStyle>
            <a:lvl1pPr marL="0" indent="0" algn="ctr">
              <a:spcAft>
                <a:spcPts val="0"/>
              </a:spcAft>
              <a:buNone/>
              <a:defRPr b="1" cap="all" baseline="0">
                <a:solidFill>
                  <a:srgbClr val="FF289F"/>
                </a:solidFill>
              </a:defRPr>
            </a:lvl1pPr>
          </a:lstStyle>
          <a:p>
            <a:r>
              <a:rPr lang="en-US" dirty="0"/>
              <a:t>Click icon to </a:t>
            </a:r>
            <a:br>
              <a:rPr lang="en-US" dirty="0"/>
            </a:br>
            <a:r>
              <a:rPr lang="en-US" dirty="0"/>
              <a:t>insert image</a:t>
            </a:r>
          </a:p>
        </p:txBody>
      </p:sp>
      <p:sp>
        <p:nvSpPr>
          <p:cNvPr id="11" name="Text Placeholder 8">
            <a:extLst>
              <a:ext uri="{FF2B5EF4-FFF2-40B4-BE49-F238E27FC236}">
                <a16:creationId xmlns:a16="http://schemas.microsoft.com/office/drawing/2014/main" id="{8E7CC910-6526-D845-B9CB-0381576898F5}"/>
              </a:ext>
            </a:extLst>
          </p:cNvPr>
          <p:cNvSpPr>
            <a:spLocks noGrp="1"/>
          </p:cNvSpPr>
          <p:nvPr>
            <p:ph type="body" sz="quarter" idx="17" hasCustomPrompt="1"/>
          </p:nvPr>
        </p:nvSpPr>
        <p:spPr>
          <a:xfrm>
            <a:off x="2796539" y="2008666"/>
            <a:ext cx="5431536" cy="274320"/>
          </a:xfrm>
        </p:spPr>
        <p:txBody>
          <a:bodyPr anchor="b" anchorCtr="0"/>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dirty="0"/>
              <a:t>Click to enter Name</a:t>
            </a:r>
          </a:p>
        </p:txBody>
      </p:sp>
      <p:sp>
        <p:nvSpPr>
          <p:cNvPr id="12" name="Text Placeholder 6">
            <a:extLst>
              <a:ext uri="{FF2B5EF4-FFF2-40B4-BE49-F238E27FC236}">
                <a16:creationId xmlns:a16="http://schemas.microsoft.com/office/drawing/2014/main" id="{1BF05F45-D26F-2541-AECC-DE9ED4DFFB12}"/>
              </a:ext>
            </a:extLst>
          </p:cNvPr>
          <p:cNvSpPr>
            <a:spLocks noGrp="1"/>
          </p:cNvSpPr>
          <p:nvPr>
            <p:ph type="body" sz="quarter" idx="18" hasCustomPrompt="1"/>
          </p:nvPr>
        </p:nvSpPr>
        <p:spPr>
          <a:xfrm>
            <a:off x="2796539" y="2376371"/>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dirty="0"/>
              <a:t>Click to enter Position, Division (Bold Italic),</a:t>
            </a:r>
            <a:br>
              <a:rPr lang="en-US" dirty="0"/>
            </a:br>
            <a:r>
              <a:rPr lang="en-US" dirty="0"/>
              <a:t>Click to enter Location, State | Lincoln Financial Group (Bold Non-Italic)</a:t>
            </a:r>
          </a:p>
        </p:txBody>
      </p:sp>
    </p:spTree>
    <p:extLst>
      <p:ext uri="{BB962C8B-B14F-4D97-AF65-F5344CB8AC3E}">
        <p14:creationId xmlns:p14="http://schemas.microsoft.com/office/powerpoint/2010/main" val="3191401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Tree>
    <p:extLst>
      <p:ext uri="{BB962C8B-B14F-4D97-AF65-F5344CB8AC3E}">
        <p14:creationId xmlns:p14="http://schemas.microsoft.com/office/powerpoint/2010/main" val="16804709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w/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90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8354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Disclos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7F8205-333F-4048-B78C-357FF2146C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55705" y="5689464"/>
            <a:ext cx="1252729" cy="397827"/>
          </a:xfrm>
          <a:prstGeom prst="rect">
            <a:avLst/>
          </a:prstGeom>
        </p:spPr>
      </p:pic>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Disclosures</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p:nvPr>
        </p:nvSpPr>
        <p:spPr>
          <a:xfrm>
            <a:off x="571641" y="1514037"/>
            <a:ext cx="8419959" cy="4573254"/>
          </a:xfrm>
        </p:spPr>
        <p:txBody>
          <a:bodyPr numCol="2" spcCol="182880"/>
          <a:lstStyle>
            <a:lvl1pPr marL="0" indent="0">
              <a:lnSpc>
                <a:spcPct val="100000"/>
              </a:lnSpc>
              <a:spcAft>
                <a:spcPts val="1000"/>
              </a:spcAft>
              <a:buNone/>
              <a:defRPr lang="en-US" sz="1000" b="0" i="0" u="none" strike="noStrike" smtClean="0">
                <a:effectLst/>
              </a:defRPr>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endParaRPr lang="en-US" dirty="0"/>
          </a:p>
        </p:txBody>
      </p:sp>
      <p:sp>
        <p:nvSpPr>
          <p:cNvPr id="15" name="TextBox 14">
            <a:extLst>
              <a:ext uri="{FF2B5EF4-FFF2-40B4-BE49-F238E27FC236}">
                <a16:creationId xmlns:a16="http://schemas.microsoft.com/office/drawing/2014/main" id="{2404FEA6-5118-4EA3-9360-E99CC30B748F}"/>
              </a:ext>
            </a:extLst>
          </p:cNvPr>
          <p:cNvSpPr txBox="1"/>
          <p:nvPr userDrawn="1"/>
        </p:nvSpPr>
        <p:spPr>
          <a:xfrm>
            <a:off x="9856491" y="3657600"/>
            <a:ext cx="1937743" cy="1718419"/>
          </a:xfrm>
          <a:prstGeom prst="rect">
            <a:avLst/>
          </a:prstGeom>
          <a:noFill/>
        </p:spPr>
        <p:txBody>
          <a:bodyPr wrap="square" lIns="0" tIns="0" rIns="0" bIns="0" rtlCol="0">
            <a:spAutoFit/>
          </a:bodyPr>
          <a:lstStyle/>
          <a:p>
            <a:r>
              <a:rPr lang="en-US" sz="1000" b="0" kern="1200" dirty="0">
                <a:solidFill>
                  <a:schemeClr val="tx1"/>
                </a:solidFill>
                <a:effectLst/>
                <a:latin typeface="+mn-lt"/>
                <a:ea typeface="+mn-ea"/>
                <a:cs typeface="+mn-cs"/>
              </a:rPr>
              <a:t>Lincoln Financial Group is the </a:t>
            </a:r>
            <a:br>
              <a:rPr lang="en-US" sz="1000" b="0" kern="1200" dirty="0">
                <a:solidFill>
                  <a:schemeClr val="tx1"/>
                </a:solidFill>
                <a:effectLst/>
                <a:latin typeface="+mn-lt"/>
                <a:ea typeface="+mn-ea"/>
                <a:cs typeface="+mn-cs"/>
              </a:rPr>
            </a:br>
            <a:r>
              <a:rPr lang="en-US" sz="1000" b="0" kern="1200" dirty="0">
                <a:solidFill>
                  <a:schemeClr val="tx1"/>
                </a:solidFill>
                <a:effectLst/>
                <a:latin typeface="+mn-lt"/>
                <a:ea typeface="+mn-ea"/>
                <a:cs typeface="+mn-cs"/>
              </a:rPr>
              <a:t>marketing name for Lincoln National Corporation and its affiliates. </a:t>
            </a:r>
            <a:br>
              <a:rPr lang="en-US" sz="1000" b="0" kern="1200" dirty="0">
                <a:solidFill>
                  <a:schemeClr val="tx1"/>
                </a:solidFill>
                <a:effectLst/>
                <a:latin typeface="+mn-lt"/>
                <a:ea typeface="+mn-ea"/>
                <a:cs typeface="+mn-cs"/>
              </a:rPr>
            </a:br>
            <a:br>
              <a:rPr lang="en-US" sz="1000" b="0" kern="1200" dirty="0">
                <a:solidFill>
                  <a:schemeClr val="tx1"/>
                </a:solidFill>
                <a:effectLst/>
                <a:latin typeface="+mn-lt"/>
                <a:ea typeface="+mn-ea"/>
                <a:cs typeface="+mn-cs"/>
              </a:rPr>
            </a:br>
            <a:r>
              <a:rPr lang="en-US" sz="1000" b="0" kern="1200" dirty="0">
                <a:solidFill>
                  <a:schemeClr val="tx1"/>
                </a:solidFill>
                <a:effectLst/>
                <a:latin typeface="+mn-lt"/>
                <a:ea typeface="+mn-ea"/>
                <a:cs typeface="+mn-cs"/>
              </a:rPr>
              <a:t>Affiliates are separately </a:t>
            </a:r>
            <a:br>
              <a:rPr lang="en-US" sz="1000" b="0" kern="1200" dirty="0">
                <a:solidFill>
                  <a:schemeClr val="tx1"/>
                </a:solidFill>
                <a:effectLst/>
                <a:latin typeface="+mn-lt"/>
                <a:ea typeface="+mn-ea"/>
                <a:cs typeface="+mn-cs"/>
              </a:rPr>
            </a:br>
            <a:r>
              <a:rPr lang="en-US" sz="1000" b="0" kern="1200" dirty="0">
                <a:solidFill>
                  <a:schemeClr val="tx1"/>
                </a:solidFill>
                <a:effectLst/>
                <a:latin typeface="+mn-lt"/>
                <a:ea typeface="+mn-ea"/>
                <a:cs typeface="+mn-cs"/>
              </a:rPr>
              <a:t>responsible for their own financial </a:t>
            </a:r>
            <a:br>
              <a:rPr lang="en-US" sz="1000" b="0" kern="1200" dirty="0">
                <a:solidFill>
                  <a:schemeClr val="tx1"/>
                </a:solidFill>
                <a:effectLst/>
                <a:latin typeface="+mn-lt"/>
                <a:ea typeface="+mn-ea"/>
                <a:cs typeface="+mn-cs"/>
              </a:rPr>
            </a:br>
            <a:r>
              <a:rPr lang="en-US" sz="1000" b="0" kern="1200" dirty="0">
                <a:solidFill>
                  <a:schemeClr val="tx1"/>
                </a:solidFill>
                <a:effectLst/>
                <a:latin typeface="+mn-lt"/>
                <a:ea typeface="+mn-ea"/>
                <a:cs typeface="+mn-cs"/>
              </a:rPr>
              <a:t>and contractual obligations.</a:t>
            </a:r>
            <a:br>
              <a:rPr lang="en-US" sz="1000" dirty="0">
                <a:cs typeface="Arial" panose="020B0604020202020204" pitchFamily="34" charset="0"/>
              </a:rPr>
            </a:br>
            <a:endParaRPr lang="en-US" sz="1000" dirty="0">
              <a:cs typeface="Arial" panose="020B0604020202020204" pitchFamily="34" charset="0"/>
            </a:endParaRPr>
          </a:p>
          <a:p>
            <a:pPr algn="l">
              <a:lnSpc>
                <a:spcPct val="100000"/>
              </a:lnSpc>
              <a:spcAft>
                <a:spcPts val="200"/>
              </a:spcAft>
            </a:pPr>
            <a:r>
              <a:rPr lang="en-US" sz="1000" dirty="0">
                <a:cs typeface="Arial" panose="020B0604020202020204" pitchFamily="34" charset="0"/>
              </a:rPr>
              <a:t>Order code: MG-MMA-PPT004</a:t>
            </a:r>
            <a:br>
              <a:rPr lang="en-US" sz="1000" dirty="0">
                <a:cs typeface="Arial" panose="020B0604020202020204" pitchFamily="34" charset="0"/>
              </a:rPr>
            </a:br>
            <a:r>
              <a:rPr lang="en-US" sz="1000" dirty="0">
                <a:cs typeface="Arial" panose="020B0604020202020204" pitchFamily="34" charset="0"/>
              </a:rPr>
              <a:t>3/24  </a:t>
            </a:r>
            <a:r>
              <a:rPr lang="en-US" sz="1000" b="1" dirty="0">
                <a:cs typeface="Arial" panose="020B0604020202020204" pitchFamily="34" charset="0"/>
              </a:rPr>
              <a:t>Z10</a:t>
            </a:r>
          </a:p>
          <a:p>
            <a:pPr algn="l">
              <a:lnSpc>
                <a:spcPct val="100000"/>
              </a:lnSpc>
              <a:spcAft>
                <a:spcPts val="0"/>
              </a:spcAft>
            </a:pPr>
            <a:r>
              <a:rPr lang="en-US" sz="1000" b="1" dirty="0" err="1">
                <a:cs typeface="Arial" panose="020B0604020202020204" pitchFamily="34" charset="0"/>
              </a:rPr>
              <a:t>LincolnFinancial.com</a:t>
            </a:r>
            <a:endParaRPr lang="en-US" sz="1000" b="1" dirty="0">
              <a:cs typeface="Arial" panose="020B0604020202020204" pitchFamily="34" charset="0"/>
            </a:endParaRPr>
          </a:p>
        </p:txBody>
      </p:sp>
      <p:graphicFrame>
        <p:nvGraphicFramePr>
          <p:cNvPr id="8" name="Table 7">
            <a:extLst>
              <a:ext uri="{FF2B5EF4-FFF2-40B4-BE49-F238E27FC236}">
                <a16:creationId xmlns:a16="http://schemas.microsoft.com/office/drawing/2014/main" id="{FD00AEE6-83FC-6E4E-8E7C-2CB76148FECB}"/>
              </a:ext>
            </a:extLst>
          </p:cNvPr>
          <p:cNvGraphicFramePr>
            <a:graphicFrameLocks noGrp="1"/>
          </p:cNvGraphicFramePr>
          <p:nvPr userDrawn="1">
            <p:extLst>
              <p:ext uri="{D42A27DB-BD31-4B8C-83A1-F6EECF244321}">
                <p14:modId xmlns:p14="http://schemas.microsoft.com/office/powerpoint/2010/main" val="461864621"/>
              </p:ext>
            </p:extLst>
          </p:nvPr>
        </p:nvGraphicFramePr>
        <p:xfrm>
          <a:off x="9855705" y="2179320"/>
          <a:ext cx="1564675" cy="1249680"/>
        </p:xfrm>
        <a:graphic>
          <a:graphicData uri="http://schemas.openxmlformats.org/drawingml/2006/table">
            <a:tbl>
              <a:tblPr firstRow="1" bandRow="1">
                <a:tableStyleId>{5C22544A-7EE6-4342-B048-85BDC9FD1C3A}</a:tableStyleId>
              </a:tblPr>
              <a:tblGrid>
                <a:gridCol w="1564675">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1000" b="0" dirty="0">
                          <a:solidFill>
                            <a:schemeClr val="tx1"/>
                          </a:solidFill>
                          <a:latin typeface="Calibri" panose="020F0502020204030204" pitchFamily="34" charset="0"/>
                          <a:cs typeface="Calibri" panose="020F0502020204030204" pitchFamily="34" charset="0"/>
                        </a:rPr>
                        <a:t>Not insured by any federal </a:t>
                      </a:r>
                      <a:br>
                        <a:rPr lang="en-US" sz="1000" b="0" dirty="0">
                          <a:solidFill>
                            <a:schemeClr val="tx1"/>
                          </a:solidFill>
                          <a:latin typeface="Calibri" panose="020F0502020204030204" pitchFamily="34" charset="0"/>
                          <a:cs typeface="Calibri" panose="020F0502020204030204" pitchFamily="34" charset="0"/>
                        </a:rPr>
                      </a:br>
                      <a:r>
                        <a:rPr lang="en-US" sz="1000" b="0" dirty="0">
                          <a:solidFill>
                            <a:schemeClr val="tx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1000" b="0" dirty="0">
                          <a:solidFill>
                            <a:schemeClr val="tx1"/>
                          </a:solidFill>
                          <a:latin typeface="Calibri" panose="020F0502020204030204" pitchFamily="34" charset="0"/>
                          <a:cs typeface="Calibri" panose="020F0502020204030204" pitchFamily="34" charset="0"/>
                        </a:rPr>
                        <a:t>Not guaranteed by any bank </a:t>
                      </a:r>
                      <a:br>
                        <a:rPr lang="en-US" sz="1000" b="0" dirty="0">
                          <a:solidFill>
                            <a:schemeClr val="tx1"/>
                          </a:solidFill>
                          <a:latin typeface="Calibri" panose="020F0502020204030204" pitchFamily="34" charset="0"/>
                          <a:cs typeface="Calibri" panose="020F0502020204030204" pitchFamily="34" charset="0"/>
                        </a:rPr>
                      </a:br>
                      <a:r>
                        <a:rPr lang="en-US" sz="1000" b="0" dirty="0">
                          <a:solidFill>
                            <a:schemeClr val="tx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Tree>
    <p:extLst>
      <p:ext uri="{BB962C8B-B14F-4D97-AF65-F5344CB8AC3E}">
        <p14:creationId xmlns:p14="http://schemas.microsoft.com/office/powerpoint/2010/main" val="26131414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 Square">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4C9B3DCA-FD59-47A1-82B6-730D2AF283C7}"/>
              </a:ext>
            </a:extLst>
          </p:cNvPr>
          <p:cNvSpPr>
            <a:spLocks noGrp="1"/>
          </p:cNvSpPr>
          <p:nvPr>
            <p:ph type="body" sz="quarter" idx="25" hasCustomPrompt="1"/>
          </p:nvPr>
        </p:nvSpPr>
        <p:spPr>
          <a:xfrm>
            <a:off x="6281928" y="573313"/>
            <a:ext cx="5330952" cy="5394960"/>
          </a:xfrm>
          <a:solidFill>
            <a:schemeClr val="bg1"/>
          </a:solidFill>
        </p:spPr>
        <p:txBody>
          <a:bodyPr/>
          <a:lstStyle>
            <a:lvl1pPr marL="0" indent="0">
              <a:buNone/>
              <a:defRPr/>
            </a:lvl1pPr>
          </a:lstStyle>
          <a:p>
            <a:pPr lvl="0"/>
            <a:r>
              <a:rPr lang="en-US" dirty="0"/>
              <a:t> </a:t>
            </a:r>
          </a:p>
        </p:txBody>
      </p:sp>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2239" y="571500"/>
            <a:ext cx="1389888" cy="441314"/>
          </a:xfrm>
          <a:prstGeom prst="rect">
            <a:avLst/>
          </a:prstGeom>
        </p:spPr>
      </p:pic>
      <p:sp>
        <p:nvSpPr>
          <p:cNvPr id="18" name="Text Placeholder 20">
            <a:extLst>
              <a:ext uri="{FF2B5EF4-FFF2-40B4-BE49-F238E27FC236}">
                <a16:creationId xmlns:a16="http://schemas.microsoft.com/office/drawing/2014/main" id="{3DDE4039-A5B9-4536-8BBB-DB4B53EE33E8}"/>
              </a:ext>
            </a:extLst>
          </p:cNvPr>
          <p:cNvSpPr>
            <a:spLocks noGrp="1"/>
          </p:cNvSpPr>
          <p:nvPr>
            <p:ph type="body" sz="quarter" idx="11" hasCustomPrompt="1"/>
          </p:nvPr>
        </p:nvSpPr>
        <p:spPr>
          <a:xfrm>
            <a:off x="6811390" y="4453128"/>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19" name="Text Placeholder 22">
            <a:extLst>
              <a:ext uri="{FF2B5EF4-FFF2-40B4-BE49-F238E27FC236}">
                <a16:creationId xmlns:a16="http://schemas.microsoft.com/office/drawing/2014/main" id="{777C3A01-FEE9-49DB-A402-CB031262B021}"/>
              </a:ext>
            </a:extLst>
          </p:cNvPr>
          <p:cNvSpPr>
            <a:spLocks noGrp="1"/>
          </p:cNvSpPr>
          <p:nvPr>
            <p:ph type="body" sz="quarter" idx="12" hasCustomPrompt="1"/>
          </p:nvPr>
        </p:nvSpPr>
        <p:spPr>
          <a:xfrm>
            <a:off x="6811390" y="4608576"/>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2" name="Text Placeholder 20">
            <a:extLst>
              <a:ext uri="{FF2B5EF4-FFF2-40B4-BE49-F238E27FC236}">
                <a16:creationId xmlns:a16="http://schemas.microsoft.com/office/drawing/2014/main" id="{76667FB7-5CE2-4ABA-8289-2ABE931DA358}"/>
              </a:ext>
            </a:extLst>
          </p:cNvPr>
          <p:cNvSpPr>
            <a:spLocks noGrp="1"/>
          </p:cNvSpPr>
          <p:nvPr>
            <p:ph type="body" sz="quarter" idx="13" hasCustomPrompt="1"/>
          </p:nvPr>
        </p:nvSpPr>
        <p:spPr>
          <a:xfrm>
            <a:off x="9212460" y="4453128"/>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33" name="Text Placeholder 22">
            <a:extLst>
              <a:ext uri="{FF2B5EF4-FFF2-40B4-BE49-F238E27FC236}">
                <a16:creationId xmlns:a16="http://schemas.microsoft.com/office/drawing/2014/main" id="{F1EC7AE1-78D0-4F19-A28F-D4C8390E5B3F}"/>
              </a:ext>
            </a:extLst>
          </p:cNvPr>
          <p:cNvSpPr>
            <a:spLocks noGrp="1"/>
          </p:cNvSpPr>
          <p:nvPr>
            <p:ph type="body" sz="quarter" idx="14" hasCustomPrompt="1"/>
          </p:nvPr>
        </p:nvSpPr>
        <p:spPr>
          <a:xfrm>
            <a:off x="9212460" y="4608576"/>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4" name="Text Placeholder 20">
            <a:extLst>
              <a:ext uri="{FF2B5EF4-FFF2-40B4-BE49-F238E27FC236}">
                <a16:creationId xmlns:a16="http://schemas.microsoft.com/office/drawing/2014/main" id="{32EDC384-7C4A-498A-A937-9BBE58C42917}"/>
              </a:ext>
            </a:extLst>
          </p:cNvPr>
          <p:cNvSpPr>
            <a:spLocks noGrp="1"/>
          </p:cNvSpPr>
          <p:nvPr>
            <p:ph type="body" sz="quarter" idx="15" hasCustomPrompt="1"/>
          </p:nvPr>
        </p:nvSpPr>
        <p:spPr>
          <a:xfrm>
            <a:off x="6811390" y="5065776"/>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35" name="Text Placeholder 22">
            <a:extLst>
              <a:ext uri="{FF2B5EF4-FFF2-40B4-BE49-F238E27FC236}">
                <a16:creationId xmlns:a16="http://schemas.microsoft.com/office/drawing/2014/main" id="{7B434064-FCA1-45D5-A7E3-E9AB54548EC7}"/>
              </a:ext>
            </a:extLst>
          </p:cNvPr>
          <p:cNvSpPr>
            <a:spLocks noGrp="1"/>
          </p:cNvSpPr>
          <p:nvPr>
            <p:ph type="body" sz="quarter" idx="16" hasCustomPrompt="1"/>
          </p:nvPr>
        </p:nvSpPr>
        <p:spPr>
          <a:xfrm>
            <a:off x="6811390" y="5230368"/>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6" name="Text Placeholder 20">
            <a:extLst>
              <a:ext uri="{FF2B5EF4-FFF2-40B4-BE49-F238E27FC236}">
                <a16:creationId xmlns:a16="http://schemas.microsoft.com/office/drawing/2014/main" id="{75E9C9DC-8504-4787-9D51-40003A594BCD}"/>
              </a:ext>
            </a:extLst>
          </p:cNvPr>
          <p:cNvSpPr>
            <a:spLocks noGrp="1"/>
          </p:cNvSpPr>
          <p:nvPr>
            <p:ph type="body" sz="quarter" idx="17" hasCustomPrompt="1"/>
          </p:nvPr>
        </p:nvSpPr>
        <p:spPr>
          <a:xfrm>
            <a:off x="9212460" y="5065776"/>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37" name="Text Placeholder 22">
            <a:extLst>
              <a:ext uri="{FF2B5EF4-FFF2-40B4-BE49-F238E27FC236}">
                <a16:creationId xmlns:a16="http://schemas.microsoft.com/office/drawing/2014/main" id="{BF8207EF-1F99-4034-B9AB-525981F3373E}"/>
              </a:ext>
            </a:extLst>
          </p:cNvPr>
          <p:cNvSpPr>
            <a:spLocks noGrp="1"/>
          </p:cNvSpPr>
          <p:nvPr>
            <p:ph type="body" sz="quarter" idx="18" hasCustomPrompt="1"/>
          </p:nvPr>
        </p:nvSpPr>
        <p:spPr>
          <a:xfrm>
            <a:off x="9212460" y="5230368"/>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38" name="Text Placeholder 2">
            <a:extLst>
              <a:ext uri="{FF2B5EF4-FFF2-40B4-BE49-F238E27FC236}">
                <a16:creationId xmlns:a16="http://schemas.microsoft.com/office/drawing/2014/main" id="{82958471-0F33-4F21-95BA-C119180B9A63}"/>
              </a:ext>
            </a:extLst>
          </p:cNvPr>
          <p:cNvSpPr>
            <a:spLocks noGrp="1"/>
          </p:cNvSpPr>
          <p:nvPr>
            <p:ph type="body" idx="1" hasCustomPrompt="1"/>
          </p:nvPr>
        </p:nvSpPr>
        <p:spPr>
          <a:xfrm>
            <a:off x="6812280" y="1508760"/>
            <a:ext cx="4270248" cy="850392"/>
          </a:xfrm>
        </p:spPr>
        <p:txBody>
          <a:bodyPr anchor="t" anchorCtr="0"/>
          <a:lstStyle>
            <a:lvl1pPr marL="0" indent="0">
              <a:lnSpc>
                <a:spcPct val="100000"/>
              </a:lnSpc>
              <a:spcBef>
                <a:spcPts val="0"/>
              </a:spcBef>
              <a:spcAft>
                <a:spcPts val="0"/>
              </a:spcAft>
              <a:buNone/>
              <a:defRPr sz="54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Thank You</a:t>
            </a:r>
          </a:p>
        </p:txBody>
      </p:sp>
    </p:spTree>
    <p:extLst>
      <p:ext uri="{BB962C8B-B14F-4D97-AF65-F5344CB8AC3E}">
        <p14:creationId xmlns:p14="http://schemas.microsoft.com/office/powerpoint/2010/main" val="23447751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 Dark Burgundy">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11389"/>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err="1"/>
              <a:t>Thank</a:t>
            </a:r>
            <a:r>
              <a:rPr lang="sv-SE" dirty="0"/>
              <a:t> </a:t>
            </a:r>
            <a:r>
              <a:rPr lang="sv-SE" dirty="0" err="1"/>
              <a:t>You</a:t>
            </a:r>
            <a:endParaRPr lang="sv-SE" dirty="0"/>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hasCustomPrompt="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1</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hasCustomPrompt="1"/>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0" name="Text Placeholder 20">
            <a:extLst>
              <a:ext uri="{FF2B5EF4-FFF2-40B4-BE49-F238E27FC236}">
                <a16:creationId xmlns:a16="http://schemas.microsoft.com/office/drawing/2014/main" id="{DFCE5448-C881-4EC8-9E92-D3009D93EBE2}"/>
              </a:ext>
            </a:extLst>
          </p:cNvPr>
          <p:cNvSpPr>
            <a:spLocks noGrp="1"/>
          </p:cNvSpPr>
          <p:nvPr>
            <p:ph type="body" sz="quarter" idx="13" hasCustomPrompt="1"/>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3</a:t>
            </a:r>
          </a:p>
        </p:txBody>
      </p:sp>
      <p:sp>
        <p:nvSpPr>
          <p:cNvPr id="11" name="Text Placeholder 22">
            <a:extLst>
              <a:ext uri="{FF2B5EF4-FFF2-40B4-BE49-F238E27FC236}">
                <a16:creationId xmlns:a16="http://schemas.microsoft.com/office/drawing/2014/main" id="{D51C8F76-C6CC-4052-96BB-07797225B44D}"/>
              </a:ext>
            </a:extLst>
          </p:cNvPr>
          <p:cNvSpPr>
            <a:spLocks noGrp="1"/>
          </p:cNvSpPr>
          <p:nvPr>
            <p:ph type="body" sz="quarter" idx="14" hasCustomPrompt="1"/>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hasCustomPrompt="1"/>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2</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hasCustomPrompt="1"/>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4" name="Text Placeholder 20">
            <a:extLst>
              <a:ext uri="{FF2B5EF4-FFF2-40B4-BE49-F238E27FC236}">
                <a16:creationId xmlns:a16="http://schemas.microsoft.com/office/drawing/2014/main" id="{368FD3BF-1FDA-4703-876E-709D27404A14}"/>
              </a:ext>
            </a:extLst>
          </p:cNvPr>
          <p:cNvSpPr>
            <a:spLocks noGrp="1"/>
          </p:cNvSpPr>
          <p:nvPr>
            <p:ph type="body" sz="quarter" idx="17" hasCustomPrompt="1"/>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4</a:t>
            </a:r>
          </a:p>
        </p:txBody>
      </p:sp>
      <p:sp>
        <p:nvSpPr>
          <p:cNvPr id="15" name="Text Placeholder 22">
            <a:extLst>
              <a:ext uri="{FF2B5EF4-FFF2-40B4-BE49-F238E27FC236}">
                <a16:creationId xmlns:a16="http://schemas.microsoft.com/office/drawing/2014/main" id="{13AF75D5-B215-433A-8171-7FE6C376E37C}"/>
              </a:ext>
            </a:extLst>
          </p:cNvPr>
          <p:cNvSpPr>
            <a:spLocks noGrp="1"/>
          </p:cNvSpPr>
          <p:nvPr>
            <p:ph type="body" sz="quarter" idx="18" hasCustomPrompt="1"/>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Tree>
    <p:extLst>
      <p:ext uri="{BB962C8B-B14F-4D97-AF65-F5344CB8AC3E}">
        <p14:creationId xmlns:p14="http://schemas.microsoft.com/office/powerpoint/2010/main" val="1218312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 Burgundy">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err="1"/>
              <a:t>Thank</a:t>
            </a:r>
            <a:r>
              <a:rPr lang="sv-SE" dirty="0"/>
              <a:t> </a:t>
            </a:r>
            <a:r>
              <a:rPr lang="sv-SE" dirty="0" err="1"/>
              <a:t>You</a:t>
            </a:r>
            <a:endParaRPr lang="sv-SE" dirty="0"/>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hasCustomPrompt="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1</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hasCustomPrompt="1"/>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0" name="Text Placeholder 20">
            <a:extLst>
              <a:ext uri="{FF2B5EF4-FFF2-40B4-BE49-F238E27FC236}">
                <a16:creationId xmlns:a16="http://schemas.microsoft.com/office/drawing/2014/main" id="{DFCE5448-C881-4EC8-9E92-D3009D93EBE2}"/>
              </a:ext>
            </a:extLst>
          </p:cNvPr>
          <p:cNvSpPr>
            <a:spLocks noGrp="1"/>
          </p:cNvSpPr>
          <p:nvPr>
            <p:ph type="body" sz="quarter" idx="13" hasCustomPrompt="1"/>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3</a:t>
            </a:r>
          </a:p>
        </p:txBody>
      </p:sp>
      <p:sp>
        <p:nvSpPr>
          <p:cNvPr id="11" name="Text Placeholder 22">
            <a:extLst>
              <a:ext uri="{FF2B5EF4-FFF2-40B4-BE49-F238E27FC236}">
                <a16:creationId xmlns:a16="http://schemas.microsoft.com/office/drawing/2014/main" id="{D51C8F76-C6CC-4052-96BB-07797225B44D}"/>
              </a:ext>
            </a:extLst>
          </p:cNvPr>
          <p:cNvSpPr>
            <a:spLocks noGrp="1"/>
          </p:cNvSpPr>
          <p:nvPr>
            <p:ph type="body" sz="quarter" idx="14" hasCustomPrompt="1"/>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hasCustomPrompt="1"/>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2</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hasCustomPrompt="1"/>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4" name="Text Placeholder 20">
            <a:extLst>
              <a:ext uri="{FF2B5EF4-FFF2-40B4-BE49-F238E27FC236}">
                <a16:creationId xmlns:a16="http://schemas.microsoft.com/office/drawing/2014/main" id="{368FD3BF-1FDA-4703-876E-709D27404A14}"/>
              </a:ext>
            </a:extLst>
          </p:cNvPr>
          <p:cNvSpPr>
            <a:spLocks noGrp="1"/>
          </p:cNvSpPr>
          <p:nvPr>
            <p:ph type="body" sz="quarter" idx="17" hasCustomPrompt="1"/>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4</a:t>
            </a:r>
          </a:p>
        </p:txBody>
      </p:sp>
      <p:sp>
        <p:nvSpPr>
          <p:cNvPr id="15" name="Text Placeholder 22">
            <a:extLst>
              <a:ext uri="{FF2B5EF4-FFF2-40B4-BE49-F238E27FC236}">
                <a16:creationId xmlns:a16="http://schemas.microsoft.com/office/drawing/2014/main" id="{13AF75D5-B215-433A-8171-7FE6C376E37C}"/>
              </a:ext>
            </a:extLst>
          </p:cNvPr>
          <p:cNvSpPr>
            <a:spLocks noGrp="1"/>
          </p:cNvSpPr>
          <p:nvPr>
            <p:ph type="body" sz="quarter" idx="18" hasCustomPrompt="1"/>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Tree>
    <p:extLst>
      <p:ext uri="{BB962C8B-B14F-4D97-AF65-F5344CB8AC3E}">
        <p14:creationId xmlns:p14="http://schemas.microsoft.com/office/powerpoint/2010/main" val="37960995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 Red">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err="1"/>
              <a:t>Thank</a:t>
            </a:r>
            <a:r>
              <a:rPr lang="sv-SE" dirty="0"/>
              <a:t> </a:t>
            </a:r>
            <a:r>
              <a:rPr lang="sv-SE" dirty="0" err="1"/>
              <a:t>You</a:t>
            </a:r>
            <a:endParaRPr lang="sv-SE" dirty="0"/>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hasCustomPrompt="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1</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hasCustomPrompt="1"/>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0" name="Text Placeholder 20">
            <a:extLst>
              <a:ext uri="{FF2B5EF4-FFF2-40B4-BE49-F238E27FC236}">
                <a16:creationId xmlns:a16="http://schemas.microsoft.com/office/drawing/2014/main" id="{DFCE5448-C881-4EC8-9E92-D3009D93EBE2}"/>
              </a:ext>
            </a:extLst>
          </p:cNvPr>
          <p:cNvSpPr>
            <a:spLocks noGrp="1"/>
          </p:cNvSpPr>
          <p:nvPr>
            <p:ph type="body" sz="quarter" idx="13" hasCustomPrompt="1"/>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3</a:t>
            </a:r>
          </a:p>
        </p:txBody>
      </p:sp>
      <p:sp>
        <p:nvSpPr>
          <p:cNvPr id="11" name="Text Placeholder 22">
            <a:extLst>
              <a:ext uri="{FF2B5EF4-FFF2-40B4-BE49-F238E27FC236}">
                <a16:creationId xmlns:a16="http://schemas.microsoft.com/office/drawing/2014/main" id="{D51C8F76-C6CC-4052-96BB-07797225B44D}"/>
              </a:ext>
            </a:extLst>
          </p:cNvPr>
          <p:cNvSpPr>
            <a:spLocks noGrp="1"/>
          </p:cNvSpPr>
          <p:nvPr>
            <p:ph type="body" sz="quarter" idx="14" hasCustomPrompt="1"/>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hasCustomPrompt="1"/>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2</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hasCustomPrompt="1"/>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4" name="Text Placeholder 20">
            <a:extLst>
              <a:ext uri="{FF2B5EF4-FFF2-40B4-BE49-F238E27FC236}">
                <a16:creationId xmlns:a16="http://schemas.microsoft.com/office/drawing/2014/main" id="{368FD3BF-1FDA-4703-876E-709D27404A14}"/>
              </a:ext>
            </a:extLst>
          </p:cNvPr>
          <p:cNvSpPr>
            <a:spLocks noGrp="1"/>
          </p:cNvSpPr>
          <p:nvPr>
            <p:ph type="body" sz="quarter" idx="17" hasCustomPrompt="1"/>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4</a:t>
            </a:r>
          </a:p>
        </p:txBody>
      </p:sp>
      <p:sp>
        <p:nvSpPr>
          <p:cNvPr id="15" name="Text Placeholder 22">
            <a:extLst>
              <a:ext uri="{FF2B5EF4-FFF2-40B4-BE49-F238E27FC236}">
                <a16:creationId xmlns:a16="http://schemas.microsoft.com/office/drawing/2014/main" id="{13AF75D5-B215-433A-8171-7FE6C376E37C}"/>
              </a:ext>
            </a:extLst>
          </p:cNvPr>
          <p:cNvSpPr>
            <a:spLocks noGrp="1"/>
          </p:cNvSpPr>
          <p:nvPr>
            <p:ph type="body" sz="quarter" idx="18" hasCustomPrompt="1"/>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Tree>
    <p:extLst>
      <p:ext uri="{BB962C8B-B14F-4D97-AF65-F5344CB8AC3E}">
        <p14:creationId xmlns:p14="http://schemas.microsoft.com/office/powerpoint/2010/main" val="3562305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7124841" y="484632"/>
            <a:ext cx="4457559" cy="521208"/>
          </a:xfrm>
        </p:spPr>
        <p:txBody>
          <a:bodyPr/>
          <a:lstStyle>
            <a:lvl1pPr>
              <a:defRPr/>
            </a:lvl1pPr>
          </a:lstStyle>
          <a:p>
            <a:r>
              <a:rPr lang="en-US" dirty="0"/>
              <a:t>Click to enter title</a:t>
            </a:r>
          </a:p>
        </p:txBody>
      </p:sp>
      <p:sp>
        <p:nvSpPr>
          <p:cNvPr id="9" name="Picture Placeholder 8">
            <a:extLst>
              <a:ext uri="{FF2B5EF4-FFF2-40B4-BE49-F238E27FC236}">
                <a16:creationId xmlns:a16="http://schemas.microsoft.com/office/drawing/2014/main" id="{87C45F50-3233-4AAB-BCDC-9D733AEFCBF4}"/>
              </a:ext>
            </a:extLst>
          </p:cNvPr>
          <p:cNvSpPr>
            <a:spLocks noGrp="1"/>
          </p:cNvSpPr>
          <p:nvPr>
            <p:ph type="pic" sz="quarter" idx="10" hasCustomPrompt="1"/>
          </p:nvPr>
        </p:nvSpPr>
        <p:spPr>
          <a:xfrm>
            <a:off x="0" y="576432"/>
            <a:ext cx="5959736" cy="5394062"/>
          </a:xfrm>
          <a:prstGeom prst="rect">
            <a:avLst/>
          </a:prstGeom>
          <a:solidFill>
            <a:schemeClr val="tx2"/>
          </a:solidFill>
        </p:spPr>
        <p:txBody>
          <a:bodyPr lIns="548640" tIns="192024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
        <p:nvSpPr>
          <p:cNvPr id="5" name="Text Placeholder 6">
            <a:extLst>
              <a:ext uri="{FF2B5EF4-FFF2-40B4-BE49-F238E27FC236}">
                <a16:creationId xmlns:a16="http://schemas.microsoft.com/office/drawing/2014/main" id="{0F481563-88FF-46F2-9F14-8B43D1B26B14}"/>
              </a:ext>
            </a:extLst>
          </p:cNvPr>
          <p:cNvSpPr>
            <a:spLocks noGrp="1"/>
          </p:cNvSpPr>
          <p:nvPr>
            <p:ph type="body" sz="quarter" idx="11" hasCustomPrompt="1"/>
          </p:nvPr>
        </p:nvSpPr>
        <p:spPr>
          <a:xfrm>
            <a:off x="7124841"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dirty="0"/>
              <a:t>Click enter text</a:t>
            </a:r>
          </a:p>
          <a:p>
            <a:pPr lvl="1"/>
            <a:r>
              <a:rPr lang="en-US" dirty="0"/>
              <a:t>Click to enter text</a:t>
            </a:r>
          </a:p>
        </p:txBody>
      </p:sp>
    </p:spTree>
    <p:extLst>
      <p:ext uri="{BB962C8B-B14F-4D97-AF65-F5344CB8AC3E}">
        <p14:creationId xmlns:p14="http://schemas.microsoft.com/office/powerpoint/2010/main" val="2633179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7F8205-333F-4048-B78C-357FF2146C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55705" y="5689464"/>
            <a:ext cx="1252729" cy="397827"/>
          </a:xfrm>
          <a:prstGeom prst="rect">
            <a:avLst/>
          </a:prstGeom>
        </p:spPr>
      </p:pic>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Disclosures</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p:nvPr>
        </p:nvSpPr>
        <p:spPr>
          <a:xfrm>
            <a:off x="571641" y="1514037"/>
            <a:ext cx="8419959" cy="4573254"/>
          </a:xfrm>
        </p:spPr>
        <p:txBody>
          <a:bodyPr numCol="2" spcCol="182880"/>
          <a:lstStyle>
            <a:lvl1pPr marL="0" indent="0">
              <a:lnSpc>
                <a:spcPct val="100000"/>
              </a:lnSpc>
              <a:spcAft>
                <a:spcPts val="1000"/>
              </a:spcAft>
              <a:buNone/>
              <a:defRPr lang="en-US" sz="1000" b="0" i="0" u="none" strike="noStrike" smtClean="0">
                <a:effectLst/>
              </a:defRPr>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endParaRPr lang="en-US" dirty="0"/>
          </a:p>
        </p:txBody>
      </p:sp>
      <p:sp>
        <p:nvSpPr>
          <p:cNvPr id="15" name="TextBox 14">
            <a:extLst>
              <a:ext uri="{FF2B5EF4-FFF2-40B4-BE49-F238E27FC236}">
                <a16:creationId xmlns:a16="http://schemas.microsoft.com/office/drawing/2014/main" id="{2404FEA6-5118-4EA3-9360-E99CC30B748F}"/>
              </a:ext>
            </a:extLst>
          </p:cNvPr>
          <p:cNvSpPr txBox="1"/>
          <p:nvPr userDrawn="1"/>
        </p:nvSpPr>
        <p:spPr>
          <a:xfrm>
            <a:off x="9856491" y="3657600"/>
            <a:ext cx="1937743" cy="1718419"/>
          </a:xfrm>
          <a:prstGeom prst="rect">
            <a:avLst/>
          </a:prstGeom>
          <a:noFill/>
        </p:spPr>
        <p:txBody>
          <a:bodyPr wrap="square" lIns="0" tIns="0" rIns="0" bIns="0" rtlCol="0">
            <a:spAutoFit/>
          </a:bodyPr>
          <a:lstStyle/>
          <a:p>
            <a:r>
              <a:rPr lang="en-US" sz="1000" b="0" kern="1200" dirty="0">
                <a:solidFill>
                  <a:schemeClr val="tx1"/>
                </a:solidFill>
                <a:effectLst/>
                <a:latin typeface="+mn-lt"/>
                <a:ea typeface="+mn-ea"/>
                <a:cs typeface="+mn-cs"/>
              </a:rPr>
              <a:t>Lincoln Financial Group is the </a:t>
            </a:r>
            <a:br>
              <a:rPr lang="en-US" sz="1000" b="0" kern="1200" dirty="0">
                <a:solidFill>
                  <a:schemeClr val="tx1"/>
                </a:solidFill>
                <a:effectLst/>
                <a:latin typeface="+mn-lt"/>
                <a:ea typeface="+mn-ea"/>
                <a:cs typeface="+mn-cs"/>
              </a:rPr>
            </a:br>
            <a:r>
              <a:rPr lang="en-US" sz="1000" b="0" kern="1200" dirty="0">
                <a:solidFill>
                  <a:schemeClr val="tx1"/>
                </a:solidFill>
                <a:effectLst/>
                <a:latin typeface="+mn-lt"/>
                <a:ea typeface="+mn-ea"/>
                <a:cs typeface="+mn-cs"/>
              </a:rPr>
              <a:t>marketing name for Lincoln National Corporation and its affiliates. </a:t>
            </a:r>
            <a:br>
              <a:rPr lang="en-US" sz="1000" b="0" kern="1200" dirty="0">
                <a:solidFill>
                  <a:schemeClr val="tx1"/>
                </a:solidFill>
                <a:effectLst/>
                <a:latin typeface="+mn-lt"/>
                <a:ea typeface="+mn-ea"/>
                <a:cs typeface="+mn-cs"/>
              </a:rPr>
            </a:br>
            <a:br>
              <a:rPr lang="en-US" sz="1000" b="0" kern="1200" dirty="0">
                <a:solidFill>
                  <a:schemeClr val="tx1"/>
                </a:solidFill>
                <a:effectLst/>
                <a:latin typeface="+mn-lt"/>
                <a:ea typeface="+mn-ea"/>
                <a:cs typeface="+mn-cs"/>
              </a:rPr>
            </a:br>
            <a:r>
              <a:rPr lang="en-US" sz="1000" b="0" kern="1200" dirty="0">
                <a:solidFill>
                  <a:schemeClr val="tx1"/>
                </a:solidFill>
                <a:effectLst/>
                <a:latin typeface="+mn-lt"/>
                <a:ea typeface="+mn-ea"/>
                <a:cs typeface="+mn-cs"/>
              </a:rPr>
              <a:t>Affiliates are separately </a:t>
            </a:r>
            <a:br>
              <a:rPr lang="en-US" sz="1000" b="0" kern="1200" dirty="0">
                <a:solidFill>
                  <a:schemeClr val="tx1"/>
                </a:solidFill>
                <a:effectLst/>
                <a:latin typeface="+mn-lt"/>
                <a:ea typeface="+mn-ea"/>
                <a:cs typeface="+mn-cs"/>
              </a:rPr>
            </a:br>
            <a:r>
              <a:rPr lang="en-US" sz="1000" b="0" kern="1200" dirty="0">
                <a:solidFill>
                  <a:schemeClr val="tx1"/>
                </a:solidFill>
                <a:effectLst/>
                <a:latin typeface="+mn-lt"/>
                <a:ea typeface="+mn-ea"/>
                <a:cs typeface="+mn-cs"/>
              </a:rPr>
              <a:t>responsible for their own financial </a:t>
            </a:r>
            <a:br>
              <a:rPr lang="en-US" sz="1000" b="0" kern="1200" dirty="0">
                <a:solidFill>
                  <a:schemeClr val="tx1"/>
                </a:solidFill>
                <a:effectLst/>
                <a:latin typeface="+mn-lt"/>
                <a:ea typeface="+mn-ea"/>
                <a:cs typeface="+mn-cs"/>
              </a:rPr>
            </a:br>
            <a:r>
              <a:rPr lang="en-US" sz="1000" b="0" kern="1200" dirty="0">
                <a:solidFill>
                  <a:schemeClr val="tx1"/>
                </a:solidFill>
                <a:effectLst/>
                <a:latin typeface="+mn-lt"/>
                <a:ea typeface="+mn-ea"/>
                <a:cs typeface="+mn-cs"/>
              </a:rPr>
              <a:t>and contractual obligations.</a:t>
            </a:r>
            <a:br>
              <a:rPr lang="en-US" sz="1000" dirty="0">
                <a:cs typeface="Arial" panose="020B0604020202020204" pitchFamily="34" charset="0"/>
              </a:rPr>
            </a:br>
            <a:endParaRPr lang="en-US" sz="1000" dirty="0">
              <a:cs typeface="Arial" panose="020B0604020202020204" pitchFamily="34" charset="0"/>
            </a:endParaRPr>
          </a:p>
          <a:p>
            <a:pPr algn="l">
              <a:lnSpc>
                <a:spcPct val="100000"/>
              </a:lnSpc>
              <a:spcAft>
                <a:spcPts val="200"/>
              </a:spcAft>
            </a:pPr>
            <a:r>
              <a:rPr lang="en-US" sz="1000" dirty="0">
                <a:cs typeface="Arial" panose="020B0604020202020204" pitchFamily="34" charset="0"/>
              </a:rPr>
              <a:t>Order code: MG-MMA-PPT004</a:t>
            </a:r>
            <a:br>
              <a:rPr lang="en-US" sz="1000" dirty="0">
                <a:cs typeface="Arial" panose="020B0604020202020204" pitchFamily="34" charset="0"/>
              </a:rPr>
            </a:br>
            <a:r>
              <a:rPr lang="en-US" sz="1000" dirty="0">
                <a:cs typeface="Arial" panose="020B0604020202020204" pitchFamily="34" charset="0"/>
              </a:rPr>
              <a:t>7/23  Z08</a:t>
            </a:r>
          </a:p>
          <a:p>
            <a:pPr algn="l">
              <a:lnSpc>
                <a:spcPct val="100000"/>
              </a:lnSpc>
              <a:spcAft>
                <a:spcPts val="0"/>
              </a:spcAft>
            </a:pPr>
            <a:r>
              <a:rPr lang="en-US" sz="1000" b="1" dirty="0" err="1">
                <a:cs typeface="Arial" panose="020B0604020202020204" pitchFamily="34" charset="0"/>
              </a:rPr>
              <a:t>LincolnFinancial.com</a:t>
            </a:r>
            <a:endParaRPr lang="en-US" sz="1000" b="1" dirty="0">
              <a:cs typeface="Arial" panose="020B0604020202020204" pitchFamily="34" charset="0"/>
            </a:endParaRPr>
          </a:p>
        </p:txBody>
      </p:sp>
      <p:graphicFrame>
        <p:nvGraphicFramePr>
          <p:cNvPr id="8" name="Table 7">
            <a:extLst>
              <a:ext uri="{FF2B5EF4-FFF2-40B4-BE49-F238E27FC236}">
                <a16:creationId xmlns:a16="http://schemas.microsoft.com/office/drawing/2014/main" id="{FD00AEE6-83FC-6E4E-8E7C-2CB76148FECB}"/>
              </a:ext>
            </a:extLst>
          </p:cNvPr>
          <p:cNvGraphicFramePr>
            <a:graphicFrameLocks noGrp="1"/>
          </p:cNvGraphicFramePr>
          <p:nvPr userDrawn="1">
            <p:extLst>
              <p:ext uri="{D42A27DB-BD31-4B8C-83A1-F6EECF244321}">
                <p14:modId xmlns:p14="http://schemas.microsoft.com/office/powerpoint/2010/main" val="3625080885"/>
              </p:ext>
            </p:extLst>
          </p:nvPr>
        </p:nvGraphicFramePr>
        <p:xfrm>
          <a:off x="9855705" y="2179320"/>
          <a:ext cx="1564675" cy="1249680"/>
        </p:xfrm>
        <a:graphic>
          <a:graphicData uri="http://schemas.openxmlformats.org/drawingml/2006/table">
            <a:tbl>
              <a:tblPr firstRow="1" bandRow="1">
                <a:tableStyleId>{5C22544A-7EE6-4342-B048-85BDC9FD1C3A}</a:tableStyleId>
              </a:tblPr>
              <a:tblGrid>
                <a:gridCol w="1564675">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1000" b="0" dirty="0">
                          <a:solidFill>
                            <a:schemeClr val="tx1"/>
                          </a:solidFill>
                          <a:latin typeface="Calibri" panose="020F0502020204030204" pitchFamily="34" charset="0"/>
                          <a:cs typeface="Calibri" panose="020F0502020204030204" pitchFamily="34" charset="0"/>
                        </a:rPr>
                        <a:t>Not insured by any federal </a:t>
                      </a:r>
                      <a:br>
                        <a:rPr lang="en-US" sz="1000" b="0" dirty="0">
                          <a:solidFill>
                            <a:schemeClr val="tx1"/>
                          </a:solidFill>
                          <a:latin typeface="Calibri" panose="020F0502020204030204" pitchFamily="34" charset="0"/>
                          <a:cs typeface="Calibri" panose="020F0502020204030204" pitchFamily="34" charset="0"/>
                        </a:rPr>
                      </a:br>
                      <a:r>
                        <a:rPr lang="en-US" sz="1000" b="0" dirty="0">
                          <a:solidFill>
                            <a:schemeClr val="tx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1000" b="0" dirty="0">
                          <a:solidFill>
                            <a:schemeClr val="tx1"/>
                          </a:solidFill>
                          <a:latin typeface="Calibri" panose="020F0502020204030204" pitchFamily="34" charset="0"/>
                          <a:cs typeface="Calibri" panose="020F0502020204030204" pitchFamily="34" charset="0"/>
                        </a:rPr>
                        <a:t>Not guaranteed by any bank </a:t>
                      </a:r>
                      <a:br>
                        <a:rPr lang="en-US" sz="1000" b="0" dirty="0">
                          <a:solidFill>
                            <a:schemeClr val="tx1"/>
                          </a:solidFill>
                          <a:latin typeface="Calibri" panose="020F0502020204030204" pitchFamily="34" charset="0"/>
                          <a:cs typeface="Calibri" panose="020F0502020204030204" pitchFamily="34" charset="0"/>
                        </a:rPr>
                      </a:br>
                      <a:r>
                        <a:rPr lang="en-US" sz="1000" b="0" dirty="0">
                          <a:solidFill>
                            <a:schemeClr val="tx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Tree>
    <p:extLst>
      <p:ext uri="{BB962C8B-B14F-4D97-AF65-F5344CB8AC3E}">
        <p14:creationId xmlns:p14="http://schemas.microsoft.com/office/powerpoint/2010/main" val="12481478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Closing Slide,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4E3311-6D86-4501-B28C-4F862E50BE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6072" y="5562600"/>
            <a:ext cx="1682496" cy="532917"/>
          </a:xfrm>
          <a:prstGeom prst="rect">
            <a:avLst/>
          </a:prstGeom>
        </p:spPr>
      </p:pic>
      <p:sp>
        <p:nvSpPr>
          <p:cNvPr id="9" name="TextBox 8">
            <a:extLst>
              <a:ext uri="{FF2B5EF4-FFF2-40B4-BE49-F238E27FC236}">
                <a16:creationId xmlns:a16="http://schemas.microsoft.com/office/drawing/2014/main" id="{2354983B-3E4A-4245-A563-B12CDC41F6A4}"/>
              </a:ext>
            </a:extLst>
          </p:cNvPr>
          <p:cNvSpPr txBox="1"/>
          <p:nvPr userDrawn="1"/>
        </p:nvSpPr>
        <p:spPr>
          <a:xfrm>
            <a:off x="572938" y="6248400"/>
            <a:ext cx="1388201" cy="200055"/>
          </a:xfrm>
          <a:prstGeom prst="rect">
            <a:avLst/>
          </a:prstGeom>
          <a:noFill/>
        </p:spPr>
        <p:txBody>
          <a:bodyPr wrap="none" lIns="0" tIns="0" rIns="0" bIns="0" rtlCol="0">
            <a:spAutoFit/>
          </a:bodyPr>
          <a:lstStyle/>
          <a:p>
            <a:pPr algn="l"/>
            <a:r>
              <a:rPr lang="en-US" sz="1300" dirty="0">
                <a:solidFill>
                  <a:schemeClr val="tx1"/>
                </a:solidFill>
                <a:latin typeface="Calibri Light" panose="020F0302020204030204" pitchFamily="34" charset="0"/>
                <a:cs typeface="Calibri Light" panose="020F0302020204030204" pitchFamily="34" charset="0"/>
              </a:rPr>
              <a:t>LincolnFinancial.com</a:t>
            </a:r>
          </a:p>
        </p:txBody>
      </p:sp>
    </p:spTree>
    <p:extLst>
      <p:ext uri="{BB962C8B-B14F-4D97-AF65-F5344CB8AC3E}">
        <p14:creationId xmlns:p14="http://schemas.microsoft.com/office/powerpoint/2010/main" val="26105843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Closing Slide, Burgun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BFC499-7777-ED46-B4FF-E01DEAB2CF31}"/>
              </a:ext>
            </a:extLst>
          </p:cNvPr>
          <p:cNvSpPr/>
          <p:nvPr userDrawn="1"/>
        </p:nvSpPr>
        <p:spPr>
          <a:xfrm>
            <a:off x="0" y="0"/>
            <a:ext cx="12192000" cy="685800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541DC8E-28E1-FE46-BD60-8F3EB6F943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2938" y="5562600"/>
            <a:ext cx="1682496" cy="532917"/>
          </a:xfrm>
          <a:prstGeom prst="rect">
            <a:avLst/>
          </a:prstGeom>
        </p:spPr>
      </p:pic>
      <p:sp>
        <p:nvSpPr>
          <p:cNvPr id="6" name="TextBox 5">
            <a:extLst>
              <a:ext uri="{FF2B5EF4-FFF2-40B4-BE49-F238E27FC236}">
                <a16:creationId xmlns:a16="http://schemas.microsoft.com/office/drawing/2014/main" id="{F7882B12-C728-FD4D-A9EC-9ABF391F761B}"/>
              </a:ext>
            </a:extLst>
          </p:cNvPr>
          <p:cNvSpPr txBox="1"/>
          <p:nvPr userDrawn="1"/>
        </p:nvSpPr>
        <p:spPr>
          <a:xfrm>
            <a:off x="572938" y="6248400"/>
            <a:ext cx="1388201" cy="200055"/>
          </a:xfrm>
          <a:prstGeom prst="rect">
            <a:avLst/>
          </a:prstGeom>
          <a:noFill/>
        </p:spPr>
        <p:txBody>
          <a:bodyPr wrap="none" lIns="0" tIns="0" rIns="0" bIns="0" rtlCol="0">
            <a:noAutofit/>
          </a:bodyPr>
          <a:lstStyle/>
          <a:p>
            <a:pPr algn="l"/>
            <a:r>
              <a:rPr lang="en-US" sz="1300" dirty="0">
                <a:solidFill>
                  <a:schemeClr val="bg1"/>
                </a:solidFill>
                <a:latin typeface="Calibri Light" panose="020F0302020204030204" pitchFamily="34" charset="0"/>
                <a:cs typeface="Calibri Light" panose="020F0302020204030204" pitchFamily="34" charset="0"/>
              </a:rPr>
              <a:t>LincolnFinancial.com</a:t>
            </a:r>
          </a:p>
        </p:txBody>
      </p:sp>
    </p:spTree>
    <p:extLst>
      <p:ext uri="{BB962C8B-B14F-4D97-AF65-F5344CB8AC3E}">
        <p14:creationId xmlns:p14="http://schemas.microsoft.com/office/powerpoint/2010/main" val="2808853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Whit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accent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1876259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Dark Burgundy">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3704254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 Burgundy">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315512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 Red">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1611287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5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52.xml"/><Relationship Id="rId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7.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theme" Target="../theme/theme8.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theme" Target="../theme/theme9.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6C26A163-CFC3-3249-B953-B2F90DD06A82}"/>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bg1"/>
                </a:solidFill>
                <a:latin typeface="+mn-lt"/>
                <a:cs typeface="Arial" panose="020B0604020202020204" pitchFamily="34" charset="0"/>
              </a:rPr>
              <a:pPr algn="r"/>
              <a:t>‹#›</a:t>
            </a:fld>
            <a:endParaRPr lang="en-US" sz="1000" kern="400" baseline="0" dirty="0">
              <a:solidFill>
                <a:schemeClr val="bg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74E9D65E-4039-AC44-A9C3-7D8F360AA282}"/>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r>
              <a:rPr lang="en-US" sz="1000" b="1" kern="400" dirty="0">
                <a:solidFill>
                  <a:schemeClr val="bg1"/>
                </a:solidFill>
                <a:cs typeface="Arial" panose="020B0604020202020204" pitchFamily="34" charset="0"/>
              </a:rPr>
              <a:t>For financial professional training use only. Not for use with the public.</a:t>
            </a:r>
          </a:p>
        </p:txBody>
      </p:sp>
      <p:sp>
        <p:nvSpPr>
          <p:cNvPr id="13" name="TextBox 12">
            <a:extLst>
              <a:ext uri="{FF2B5EF4-FFF2-40B4-BE49-F238E27FC236}">
                <a16:creationId xmlns:a16="http://schemas.microsoft.com/office/drawing/2014/main" id="{2BF055BF-D90A-6546-8217-9AFD43D6D8AD}"/>
              </a:ext>
            </a:extLst>
          </p:cNvPr>
          <p:cNvSpPr txBox="1"/>
          <p:nvPr userDrawn="1"/>
        </p:nvSpPr>
        <p:spPr>
          <a:xfrm>
            <a:off x="762000" y="6412365"/>
            <a:ext cx="1708404" cy="153888"/>
          </a:xfrm>
          <a:prstGeom prst="rect">
            <a:avLst/>
          </a:prstGeom>
          <a:noFill/>
        </p:spPr>
        <p:txBody>
          <a:bodyPr wrap="square" lIns="0" tIns="0" rIns="0" bIns="0" rtlCol="0" anchor="b" anchorCtr="0">
            <a:spAutoFit/>
          </a:bodyPr>
          <a:lstStyle/>
          <a:p>
            <a:pPr algn="l"/>
            <a:r>
              <a:rPr lang="en-US" sz="1000" kern="400" dirty="0">
                <a:solidFill>
                  <a:schemeClr val="bg1"/>
                </a:solidFill>
                <a:cs typeface="Arial" panose="020B0604020202020204" pitchFamily="34" charset="0"/>
              </a:rPr>
              <a:t>LCN-5719934-060523</a:t>
            </a:r>
          </a:p>
        </p:txBody>
      </p:sp>
      <p:sp>
        <p:nvSpPr>
          <p:cNvPr id="14" name="TextBox 13">
            <a:extLst>
              <a:ext uri="{FF2B5EF4-FFF2-40B4-BE49-F238E27FC236}">
                <a16:creationId xmlns:a16="http://schemas.microsoft.com/office/drawing/2014/main" id="{C32F9622-8C40-2A4E-BE71-3ADD0472CE0C}"/>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bg1"/>
                </a:solidFill>
                <a:cs typeface="Arial" panose="020B0604020202020204" pitchFamily="34" charset="0"/>
              </a:rPr>
              <a:t>©</a:t>
            </a:r>
            <a:fld id="{8C5117C9-4DAB-EE47-AD3C-A0A4C658B7A2}" type="datetimeyyyy">
              <a:rPr lang="en-US" sz="1000" kern="400" smtClean="0">
                <a:solidFill>
                  <a:schemeClr val="bg1"/>
                </a:solidFill>
                <a:cs typeface="Arial" panose="020B0604020202020204" pitchFamily="34" charset="0"/>
              </a:rPr>
              <a:t>2024</a:t>
            </a:fld>
            <a:r>
              <a:rPr lang="en-US" sz="1000" kern="400" dirty="0">
                <a:solidFill>
                  <a:schemeClr val="bg1"/>
                </a:solidFill>
                <a:cs typeface="Arial" panose="020B0604020202020204" pitchFamily="34" charset="0"/>
              </a:rPr>
              <a:t> Lincoln National Corporation</a:t>
            </a:r>
          </a:p>
        </p:txBody>
      </p:sp>
    </p:spTree>
    <p:extLst>
      <p:ext uri="{BB962C8B-B14F-4D97-AF65-F5344CB8AC3E}">
        <p14:creationId xmlns:p14="http://schemas.microsoft.com/office/powerpoint/2010/main" val="3094626778"/>
      </p:ext>
    </p:extLst>
  </p:cSld>
  <p:clrMap bg1="lt1" tx1="dk1" bg2="lt2" tx2="dk2" accent1="accent1" accent2="accent2" accent3="accent3" accent4="accent4" accent5="accent5" accent6="accent6" hlink="hlink" folHlink="folHlink"/>
  <p:sldLayoutIdLst>
    <p:sldLayoutId id="2147484339" r:id="rId1"/>
    <p:sldLayoutId id="2147484340" r:id="rId2"/>
  </p:sldLayoutIdLst>
  <p:hf sldNum="0" hdr="0" ftr="0"/>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F4FC14B9-35EB-D24D-85D3-15F52A933F36}"/>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r>
              <a:rPr lang="en-US" sz="1000" b="1" kern="400" dirty="0">
                <a:solidFill>
                  <a:schemeClr val="tx1"/>
                </a:solidFill>
                <a:cs typeface="Arial" panose="020B0604020202020204" pitchFamily="34" charset="0"/>
              </a:rPr>
              <a:t>For financial professional training use only. Not for use with the public.</a:t>
            </a:r>
          </a:p>
        </p:txBody>
      </p:sp>
      <p:sp>
        <p:nvSpPr>
          <p:cNvPr id="11" name="TextBox 10">
            <a:extLst>
              <a:ext uri="{FF2B5EF4-FFF2-40B4-BE49-F238E27FC236}">
                <a16:creationId xmlns:a16="http://schemas.microsoft.com/office/drawing/2014/main" id="{11FA4276-215E-404F-AEC0-86CD79B2024C}"/>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algn="l"/>
            <a:r>
              <a:rPr lang="en-US" sz="1000" kern="400" dirty="0">
                <a:solidFill>
                  <a:schemeClr val="tx1"/>
                </a:solidFill>
                <a:cs typeface="Arial" panose="020B0604020202020204" pitchFamily="34" charset="0"/>
              </a:rPr>
              <a:t>LCN-5719934-060523</a:t>
            </a:r>
          </a:p>
        </p:txBody>
      </p:sp>
      <p:sp>
        <p:nvSpPr>
          <p:cNvPr id="9" name="TextBox 8">
            <a:extLst>
              <a:ext uri="{FF2B5EF4-FFF2-40B4-BE49-F238E27FC236}">
                <a16:creationId xmlns:a16="http://schemas.microsoft.com/office/drawing/2014/main" id="{2CF08987-90F0-BB42-AAF5-3AAA78C1C204}"/>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tx1"/>
                </a:solidFill>
                <a:latin typeface="+mn-lt"/>
                <a:cs typeface="Arial" panose="020B0604020202020204" pitchFamily="34" charset="0"/>
              </a:rPr>
              <a:pPr algn="r"/>
              <a:t>‹#›</a:t>
            </a:fld>
            <a:endParaRPr lang="en-US" sz="1000" kern="400" baseline="0" dirty="0">
              <a:solidFill>
                <a:schemeClr val="tx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7B92B2EF-3D30-994C-8353-625540D08146}"/>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tx1"/>
                </a:solidFill>
                <a:cs typeface="Arial" panose="020B0604020202020204" pitchFamily="34" charset="0"/>
              </a:rPr>
              <a:t>©</a:t>
            </a:r>
            <a:fld id="{8C5117C9-4DAB-EE47-AD3C-A0A4C658B7A2}" type="datetimeyyyy">
              <a:rPr lang="en-US" sz="1000" kern="400" smtClean="0">
                <a:solidFill>
                  <a:schemeClr val="tx1"/>
                </a:solidFill>
                <a:cs typeface="Arial" panose="020B0604020202020204" pitchFamily="34" charset="0"/>
              </a:rPr>
              <a:t>2024</a:t>
            </a:fld>
            <a:r>
              <a:rPr lang="en-US" sz="10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320469963"/>
      </p:ext>
    </p:extLst>
  </p:cSld>
  <p:clrMap bg1="lt1" tx1="dk1" bg2="lt2" tx2="dk2" accent1="accent1" accent2="accent2" accent3="accent3" accent4="accent4" accent5="accent5" accent6="accent6" hlink="hlink" folHlink="folHlink"/>
  <p:sldLayoutIdLst>
    <p:sldLayoutId id="2147484393" r:id="rId1"/>
  </p:sldLayoutIdLst>
  <p:hf sldNum="0" hdr="0" ftr="0"/>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444041"/>
      </p:ext>
    </p:extLst>
  </p:cSld>
  <p:clrMap bg1="lt1" tx1="dk1" bg2="lt2" tx2="dk2" accent1="accent1" accent2="accent2" accent3="accent3" accent4="accent4" accent5="accent5" accent6="accent6" hlink="hlink" folHlink="folHlink"/>
  <p:sldLayoutIdLst>
    <p:sldLayoutId id="2147484397" r:id="rId1"/>
    <p:sldLayoutId id="2147484421" r:id="rId2"/>
  </p:sldLayoutIdLst>
  <p:hf sldNum="0" hdr="0" ftr="0"/>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tx1"/>
        </a:buClr>
        <a:buFont typeface="Arial" panose="020B0604020202020204" pitchFamily="34" charset="0"/>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8F4B1BFF-B7C2-3748-9C03-A3CE765BE429}"/>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tx1"/>
                </a:solidFill>
                <a:latin typeface="+mn-lt"/>
                <a:cs typeface="Arial" panose="020B0604020202020204" pitchFamily="34" charset="0"/>
              </a:rPr>
              <a:pPr algn="r"/>
              <a:t>‹#›</a:t>
            </a:fld>
            <a:endParaRPr lang="en-US" sz="1000" kern="400" baseline="0" dirty="0">
              <a:solidFill>
                <a:schemeClr val="tx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5E8563DD-B685-374E-B83D-6CEFD2987BAA}"/>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r>
              <a:rPr lang="en-US" sz="1000" b="1" kern="400" dirty="0">
                <a:solidFill>
                  <a:schemeClr val="tx1"/>
                </a:solidFill>
                <a:cs typeface="Arial" panose="020B0604020202020204" pitchFamily="34" charset="0"/>
              </a:rPr>
              <a:t>For financial professional training use only. Not for use with the public.</a:t>
            </a:r>
          </a:p>
        </p:txBody>
      </p:sp>
      <p:sp>
        <p:nvSpPr>
          <p:cNvPr id="13" name="TextBox 12">
            <a:extLst>
              <a:ext uri="{FF2B5EF4-FFF2-40B4-BE49-F238E27FC236}">
                <a16:creationId xmlns:a16="http://schemas.microsoft.com/office/drawing/2014/main" id="{8F9C8679-DB35-AC49-9393-9A65E9648739}"/>
              </a:ext>
            </a:extLst>
          </p:cNvPr>
          <p:cNvSpPr txBox="1"/>
          <p:nvPr userDrawn="1"/>
        </p:nvSpPr>
        <p:spPr>
          <a:xfrm>
            <a:off x="532110" y="6412365"/>
            <a:ext cx="1708404" cy="153888"/>
          </a:xfrm>
          <a:prstGeom prst="rect">
            <a:avLst/>
          </a:prstGeom>
          <a:noFill/>
        </p:spPr>
        <p:txBody>
          <a:bodyPr wrap="square" lIns="0" tIns="0" rIns="0" bIns="0" rtlCol="0" anchor="b" anchorCtr="0">
            <a:spAutoFit/>
          </a:bodyPr>
          <a:lstStyle/>
          <a:p>
            <a:pPr algn="l"/>
            <a:r>
              <a:rPr lang="en-US" sz="1000" kern="400" dirty="0">
                <a:solidFill>
                  <a:schemeClr val="tx1"/>
                </a:solidFill>
                <a:cs typeface="Arial" panose="020B0604020202020204" pitchFamily="34" charset="0"/>
              </a:rPr>
              <a:t>LCN-5719934-060523</a:t>
            </a:r>
          </a:p>
        </p:txBody>
      </p:sp>
      <p:sp>
        <p:nvSpPr>
          <p:cNvPr id="10" name="TextBox 9">
            <a:extLst>
              <a:ext uri="{FF2B5EF4-FFF2-40B4-BE49-F238E27FC236}">
                <a16:creationId xmlns:a16="http://schemas.microsoft.com/office/drawing/2014/main" id="{7AF252F0-6195-F743-8D12-2255F5E30DCC}"/>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tx1"/>
                </a:solidFill>
                <a:cs typeface="Arial" panose="020B0604020202020204" pitchFamily="34" charset="0"/>
              </a:rPr>
              <a:t>©</a:t>
            </a:r>
            <a:fld id="{8C5117C9-4DAB-EE47-AD3C-A0A4C658B7A2}" type="datetimeyyyy">
              <a:rPr lang="en-US" sz="1000" kern="400" smtClean="0">
                <a:solidFill>
                  <a:schemeClr val="tx1"/>
                </a:solidFill>
                <a:cs typeface="Arial" panose="020B0604020202020204" pitchFamily="34" charset="0"/>
              </a:rPr>
              <a:t>2024</a:t>
            </a:fld>
            <a:r>
              <a:rPr lang="en-US" sz="10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2002911490"/>
      </p:ext>
    </p:extLst>
  </p:cSld>
  <p:clrMap bg1="lt1" tx1="dk1" bg2="lt2" tx2="dk2" accent1="accent1" accent2="accent2" accent3="accent3" accent4="accent4" accent5="accent5" accent6="accent6" hlink="hlink" folHlink="folHlink"/>
  <p:sldLayoutIdLst>
    <p:sldLayoutId id="2147483864" r:id="rId1"/>
  </p:sldLayoutIdLst>
  <p:hf sldNum="0" hdr="0" ftr="0"/>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B9A563D2-3888-F64B-9B2A-18A4433C90FB}"/>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tx1"/>
                </a:solidFill>
                <a:latin typeface="+mn-lt"/>
                <a:cs typeface="Arial" panose="020B0604020202020204" pitchFamily="34" charset="0"/>
              </a:rPr>
              <a:pPr algn="r"/>
              <a:t>‹#›</a:t>
            </a:fld>
            <a:endParaRPr lang="en-US" sz="1000" kern="400" baseline="0" dirty="0">
              <a:solidFill>
                <a:schemeClr val="tx1"/>
              </a:solidFill>
              <a:latin typeface="+mn-lt"/>
              <a:cs typeface="Arial" panose="020B0604020202020204" pitchFamily="34" charset="0"/>
            </a:endParaRPr>
          </a:p>
        </p:txBody>
      </p:sp>
      <p:sp>
        <p:nvSpPr>
          <p:cNvPr id="11" name="TextBox 10">
            <a:extLst>
              <a:ext uri="{FF2B5EF4-FFF2-40B4-BE49-F238E27FC236}">
                <a16:creationId xmlns:a16="http://schemas.microsoft.com/office/drawing/2014/main" id="{9995C8B3-F42E-194A-A0D0-4A0BA3A1910E}"/>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r>
              <a:rPr lang="en-US" sz="1000" b="1" kern="400" dirty="0">
                <a:solidFill>
                  <a:schemeClr val="tx1"/>
                </a:solidFill>
                <a:cs typeface="Arial" panose="020B0604020202020204" pitchFamily="34" charset="0"/>
              </a:rPr>
              <a:t>For financial professional training use only. Not for use with the public.</a:t>
            </a:r>
          </a:p>
        </p:txBody>
      </p:sp>
      <p:sp>
        <p:nvSpPr>
          <p:cNvPr id="13" name="TextBox 12">
            <a:extLst>
              <a:ext uri="{FF2B5EF4-FFF2-40B4-BE49-F238E27FC236}">
                <a16:creationId xmlns:a16="http://schemas.microsoft.com/office/drawing/2014/main" id="{572B278C-1318-634E-B29A-CE81EA1F7296}"/>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algn="l"/>
            <a:r>
              <a:rPr lang="en-US" sz="1000" kern="400" dirty="0">
                <a:solidFill>
                  <a:schemeClr val="tx1"/>
                </a:solidFill>
                <a:cs typeface="Arial" panose="020B0604020202020204" pitchFamily="34" charset="0"/>
              </a:rPr>
              <a:t>LCN-5719934-060523</a:t>
            </a:r>
          </a:p>
        </p:txBody>
      </p:sp>
      <p:sp>
        <p:nvSpPr>
          <p:cNvPr id="9" name="TextBox 8">
            <a:extLst>
              <a:ext uri="{FF2B5EF4-FFF2-40B4-BE49-F238E27FC236}">
                <a16:creationId xmlns:a16="http://schemas.microsoft.com/office/drawing/2014/main" id="{BD6E4D70-DA88-244F-8B85-71F4D58E0935}"/>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tx1"/>
                </a:solidFill>
                <a:cs typeface="Arial" panose="020B0604020202020204" pitchFamily="34" charset="0"/>
              </a:rPr>
              <a:t>©</a:t>
            </a:r>
            <a:fld id="{8C5117C9-4DAB-EE47-AD3C-A0A4C658B7A2}" type="datetimeyyyy">
              <a:rPr lang="en-US" sz="1000" kern="400" smtClean="0">
                <a:solidFill>
                  <a:schemeClr val="tx1"/>
                </a:solidFill>
                <a:cs typeface="Arial" panose="020B0604020202020204" pitchFamily="34" charset="0"/>
              </a:rPr>
              <a:t>2024</a:t>
            </a:fld>
            <a:r>
              <a:rPr lang="en-US" sz="10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334877497"/>
      </p:ext>
    </p:extLst>
  </p:cSld>
  <p:clrMap bg1="lt1" tx1="dk1" bg2="lt2" tx2="dk2" accent1="accent1" accent2="accent2" accent3="accent3" accent4="accent4" accent5="accent5" accent6="accent6" hlink="hlink" folHlink="folHlink"/>
  <p:sldLayoutIdLst>
    <p:sldLayoutId id="2147483916" r:id="rId1"/>
    <p:sldLayoutId id="2147483917" r:id="rId2"/>
  </p:sldLayoutIdLst>
  <p:hf sldNum="0" hdr="0" ftr="0"/>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E89662A1-B51C-214E-A73A-B2A68FC2A73E}"/>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tx1"/>
                </a:solidFill>
                <a:latin typeface="+mn-lt"/>
                <a:cs typeface="Arial" panose="020B0604020202020204" pitchFamily="34" charset="0"/>
              </a:rPr>
              <a:pPr algn="r"/>
              <a:t>‹#›</a:t>
            </a:fld>
            <a:endParaRPr lang="en-US" sz="1000" kern="400" baseline="0" dirty="0">
              <a:solidFill>
                <a:schemeClr val="tx1"/>
              </a:solidFill>
              <a:latin typeface="+mn-lt"/>
              <a:cs typeface="Arial" panose="020B0604020202020204" pitchFamily="34" charset="0"/>
            </a:endParaRPr>
          </a:p>
        </p:txBody>
      </p:sp>
      <p:sp>
        <p:nvSpPr>
          <p:cNvPr id="11" name="TextBox 10">
            <a:extLst>
              <a:ext uri="{FF2B5EF4-FFF2-40B4-BE49-F238E27FC236}">
                <a16:creationId xmlns:a16="http://schemas.microsoft.com/office/drawing/2014/main" id="{D61C8C78-8879-1742-8C0F-914FCD709E1A}"/>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r>
              <a:rPr lang="en-US" sz="1000" b="1" kern="400" dirty="0">
                <a:solidFill>
                  <a:schemeClr val="tx1"/>
                </a:solidFill>
                <a:cs typeface="Arial" panose="020B0604020202020204" pitchFamily="34" charset="0"/>
              </a:rPr>
              <a:t>For financial professional training use only. Not for use with the public.</a:t>
            </a:r>
          </a:p>
        </p:txBody>
      </p:sp>
      <p:sp>
        <p:nvSpPr>
          <p:cNvPr id="13" name="TextBox 12">
            <a:extLst>
              <a:ext uri="{FF2B5EF4-FFF2-40B4-BE49-F238E27FC236}">
                <a16:creationId xmlns:a16="http://schemas.microsoft.com/office/drawing/2014/main" id="{B404B6F3-BF9F-8D40-ACD7-229BF4969FE1}"/>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algn="l"/>
            <a:r>
              <a:rPr lang="en-US" sz="1000" kern="400" dirty="0">
                <a:solidFill>
                  <a:schemeClr val="tx1"/>
                </a:solidFill>
                <a:cs typeface="Arial" panose="020B0604020202020204" pitchFamily="34" charset="0"/>
              </a:rPr>
              <a:t>LCN-5719934-060523</a:t>
            </a:r>
          </a:p>
        </p:txBody>
      </p:sp>
      <p:sp>
        <p:nvSpPr>
          <p:cNvPr id="9" name="TextBox 8">
            <a:extLst>
              <a:ext uri="{FF2B5EF4-FFF2-40B4-BE49-F238E27FC236}">
                <a16:creationId xmlns:a16="http://schemas.microsoft.com/office/drawing/2014/main" id="{5F8F0B73-C917-6241-BF84-3A2C50DB16F9}"/>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tx1"/>
                </a:solidFill>
                <a:cs typeface="Arial" panose="020B0604020202020204" pitchFamily="34" charset="0"/>
              </a:rPr>
              <a:t>©</a:t>
            </a:r>
            <a:fld id="{8C5117C9-4DAB-EE47-AD3C-A0A4C658B7A2}" type="datetimeyyyy">
              <a:rPr lang="en-US" sz="1000" kern="400" smtClean="0">
                <a:solidFill>
                  <a:schemeClr val="tx1"/>
                </a:solidFill>
                <a:cs typeface="Arial" panose="020B0604020202020204" pitchFamily="34" charset="0"/>
              </a:rPr>
              <a:t>2024</a:t>
            </a:fld>
            <a:r>
              <a:rPr lang="en-US" sz="10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796548561"/>
      </p:ext>
    </p:extLst>
  </p:cSld>
  <p:clrMap bg1="lt1" tx1="dk1" bg2="lt2" tx2="dk2" accent1="accent1" accent2="accent2" accent3="accent3" accent4="accent4" accent5="accent5" accent6="accent6" hlink="hlink" folHlink="folHlink"/>
  <p:sldLayoutIdLst>
    <p:sldLayoutId id="2147483969" r:id="rId1"/>
  </p:sldLayoutIdLst>
  <p:hf sldNum="0" hdr="0" ftr="0"/>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4164E29F-1C9F-7B4F-93A3-6385D58B7911}"/>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bg1"/>
                </a:solidFill>
                <a:latin typeface="+mn-lt"/>
                <a:cs typeface="Arial" panose="020B0604020202020204" pitchFamily="34" charset="0"/>
              </a:rPr>
              <a:pPr algn="r"/>
              <a:t>‹#›</a:t>
            </a:fld>
            <a:endParaRPr lang="en-US" sz="1000" kern="400" baseline="0" dirty="0">
              <a:solidFill>
                <a:schemeClr val="bg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DBBAD099-4596-7744-A66F-C6AB5775097F}"/>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r>
              <a:rPr lang="en-US" sz="1000" b="1" kern="400" dirty="0">
                <a:solidFill>
                  <a:schemeClr val="bg1"/>
                </a:solidFill>
                <a:cs typeface="Arial" panose="020B0604020202020204" pitchFamily="34" charset="0"/>
              </a:rPr>
              <a:t>For financial professional training use only. Not for use with the public.</a:t>
            </a:r>
          </a:p>
        </p:txBody>
      </p:sp>
      <p:sp>
        <p:nvSpPr>
          <p:cNvPr id="13" name="TextBox 12">
            <a:extLst>
              <a:ext uri="{FF2B5EF4-FFF2-40B4-BE49-F238E27FC236}">
                <a16:creationId xmlns:a16="http://schemas.microsoft.com/office/drawing/2014/main" id="{7A70A867-1C7C-A74D-AD75-2E7B0D1C8F0E}"/>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algn="l"/>
            <a:r>
              <a:rPr lang="en-US" sz="1000" kern="400" dirty="0">
                <a:solidFill>
                  <a:schemeClr val="bg1"/>
                </a:solidFill>
                <a:cs typeface="Arial" panose="020B0604020202020204" pitchFamily="34" charset="0"/>
              </a:rPr>
              <a:t>LCN-5719934-060523</a:t>
            </a:r>
          </a:p>
        </p:txBody>
      </p:sp>
      <p:sp>
        <p:nvSpPr>
          <p:cNvPr id="10" name="TextBox 9">
            <a:extLst>
              <a:ext uri="{FF2B5EF4-FFF2-40B4-BE49-F238E27FC236}">
                <a16:creationId xmlns:a16="http://schemas.microsoft.com/office/drawing/2014/main" id="{8C0CF788-AB5F-E74C-ADF9-C44DC198283D}"/>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bg1"/>
                </a:solidFill>
                <a:cs typeface="Arial" panose="020B0604020202020204" pitchFamily="34" charset="0"/>
              </a:rPr>
              <a:t>©</a:t>
            </a:r>
            <a:fld id="{8C5117C9-4DAB-EE47-AD3C-A0A4C658B7A2}" type="datetimeyyyy">
              <a:rPr lang="en-US" sz="1000" kern="400" smtClean="0">
                <a:solidFill>
                  <a:schemeClr val="bg1"/>
                </a:solidFill>
                <a:cs typeface="Arial" panose="020B0604020202020204" pitchFamily="34" charset="0"/>
              </a:rPr>
              <a:t>2024</a:t>
            </a:fld>
            <a:r>
              <a:rPr lang="en-US" sz="1000" kern="400" dirty="0">
                <a:solidFill>
                  <a:schemeClr val="bg1"/>
                </a:solidFill>
                <a:cs typeface="Arial" panose="020B0604020202020204" pitchFamily="34" charset="0"/>
              </a:rPr>
              <a:t> Lincoln National Corporation</a:t>
            </a:r>
          </a:p>
        </p:txBody>
      </p:sp>
    </p:spTree>
    <p:extLst>
      <p:ext uri="{BB962C8B-B14F-4D97-AF65-F5344CB8AC3E}">
        <p14:creationId xmlns:p14="http://schemas.microsoft.com/office/powerpoint/2010/main" val="1391013168"/>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Lst>
  <p:hf sldNum="0" hdr="0" ftr="0"/>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872DA6FA-4D6E-5E4D-9D29-3E1EC7156460}"/>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tx1"/>
                </a:solidFill>
                <a:latin typeface="+mn-lt"/>
                <a:cs typeface="Arial" panose="020B0604020202020204" pitchFamily="34" charset="0"/>
              </a:rPr>
              <a:pPr algn="r"/>
              <a:t>‹#›</a:t>
            </a:fld>
            <a:endParaRPr lang="en-US" sz="1000" kern="400" baseline="0" dirty="0">
              <a:solidFill>
                <a:schemeClr val="tx1"/>
              </a:solidFill>
              <a:latin typeface="+mn-lt"/>
              <a:cs typeface="Arial" panose="020B0604020202020204" pitchFamily="34" charset="0"/>
            </a:endParaRPr>
          </a:p>
        </p:txBody>
      </p:sp>
      <p:sp>
        <p:nvSpPr>
          <p:cNvPr id="11" name="TextBox 10">
            <a:extLst>
              <a:ext uri="{FF2B5EF4-FFF2-40B4-BE49-F238E27FC236}">
                <a16:creationId xmlns:a16="http://schemas.microsoft.com/office/drawing/2014/main" id="{A914DABC-C37D-0846-966D-2BA1BE7866BE}"/>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r>
              <a:rPr lang="en-US" sz="1000" b="1" kern="400" dirty="0">
                <a:solidFill>
                  <a:schemeClr val="tx1"/>
                </a:solidFill>
                <a:cs typeface="Arial" panose="020B0604020202020204" pitchFamily="34" charset="0"/>
              </a:rPr>
              <a:t>For financial professional training use only. Not for use with the public.</a:t>
            </a:r>
          </a:p>
        </p:txBody>
      </p:sp>
      <p:sp>
        <p:nvSpPr>
          <p:cNvPr id="13" name="TextBox 12">
            <a:extLst>
              <a:ext uri="{FF2B5EF4-FFF2-40B4-BE49-F238E27FC236}">
                <a16:creationId xmlns:a16="http://schemas.microsoft.com/office/drawing/2014/main" id="{8F565BEA-B9B4-8F48-90FF-1DA0B5B12361}"/>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algn="l"/>
            <a:r>
              <a:rPr lang="en-US" sz="1000" kern="400" dirty="0">
                <a:solidFill>
                  <a:schemeClr val="tx1"/>
                </a:solidFill>
                <a:cs typeface="Arial" panose="020B0604020202020204" pitchFamily="34" charset="0"/>
              </a:rPr>
              <a:t>LCN-5719934-060523</a:t>
            </a:r>
          </a:p>
        </p:txBody>
      </p:sp>
      <p:sp>
        <p:nvSpPr>
          <p:cNvPr id="9" name="TextBox 8">
            <a:extLst>
              <a:ext uri="{FF2B5EF4-FFF2-40B4-BE49-F238E27FC236}">
                <a16:creationId xmlns:a16="http://schemas.microsoft.com/office/drawing/2014/main" id="{C47C7402-7C04-2D46-B4C9-8C73869E66E9}"/>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tx1"/>
                </a:solidFill>
                <a:cs typeface="Arial" panose="020B0604020202020204" pitchFamily="34" charset="0"/>
              </a:rPr>
              <a:t>©</a:t>
            </a:r>
            <a:fld id="{8C5117C9-4DAB-EE47-AD3C-A0A4C658B7A2}" type="datetimeyyyy">
              <a:rPr lang="en-US" sz="1000" kern="400" smtClean="0">
                <a:solidFill>
                  <a:schemeClr val="tx1"/>
                </a:solidFill>
                <a:cs typeface="Arial" panose="020B0604020202020204" pitchFamily="34" charset="0"/>
              </a:rPr>
              <a:t>2024</a:t>
            </a:fld>
            <a:r>
              <a:rPr lang="en-US" sz="10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3209414343"/>
      </p:ext>
    </p:extLst>
  </p:cSld>
  <p:clrMap bg1="lt1" tx1="dk1" bg2="lt2" tx2="dk2" accent1="accent1" accent2="accent2" accent3="accent3" accent4="accent4" accent5="accent5" accent6="accent6" hlink="hlink" folHlink="folHlink"/>
  <p:sldLayoutIdLst>
    <p:sldLayoutId id="2147483975" r:id="rId1"/>
    <p:sldLayoutId id="2147483976" r:id="rId2"/>
  </p:sldLayoutIdLst>
  <p:hf sldNum="0" hdr="0" ftr="0"/>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F1C6B43C-FD56-E44D-A4CE-BA5D3207CCC0}"/>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bg1"/>
                </a:solidFill>
                <a:latin typeface="+mn-lt"/>
                <a:cs typeface="Arial" panose="020B0604020202020204" pitchFamily="34" charset="0"/>
              </a:rPr>
              <a:pPr algn="r"/>
              <a:t>‹#›</a:t>
            </a:fld>
            <a:endParaRPr lang="en-US" sz="1000" kern="400" baseline="0" dirty="0">
              <a:solidFill>
                <a:schemeClr val="bg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1C93E32D-3E39-FF40-84FF-558C81F858C3}"/>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r>
              <a:rPr lang="en-US" sz="1000" b="1" kern="400" dirty="0">
                <a:solidFill>
                  <a:schemeClr val="bg1"/>
                </a:solidFill>
                <a:cs typeface="Arial" panose="020B0604020202020204" pitchFamily="34" charset="0"/>
              </a:rPr>
              <a:t>For financial professional training use only. Not for use with the public.</a:t>
            </a:r>
          </a:p>
        </p:txBody>
      </p:sp>
      <p:sp>
        <p:nvSpPr>
          <p:cNvPr id="13" name="TextBox 12">
            <a:extLst>
              <a:ext uri="{FF2B5EF4-FFF2-40B4-BE49-F238E27FC236}">
                <a16:creationId xmlns:a16="http://schemas.microsoft.com/office/drawing/2014/main" id="{F3697BFE-86D6-4849-BC7B-432617DDB660}"/>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algn="l"/>
            <a:r>
              <a:rPr lang="en-US" sz="1000" kern="400" dirty="0">
                <a:solidFill>
                  <a:schemeClr val="bg1"/>
                </a:solidFill>
                <a:cs typeface="Arial" panose="020B0604020202020204" pitchFamily="34" charset="0"/>
              </a:rPr>
              <a:t>LCN-5719934-060523</a:t>
            </a:r>
          </a:p>
        </p:txBody>
      </p:sp>
      <p:sp>
        <p:nvSpPr>
          <p:cNvPr id="10" name="TextBox 9">
            <a:extLst>
              <a:ext uri="{FF2B5EF4-FFF2-40B4-BE49-F238E27FC236}">
                <a16:creationId xmlns:a16="http://schemas.microsoft.com/office/drawing/2014/main" id="{AD5FC714-A534-CE43-93A8-6644E8E7CBA3}"/>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bg1"/>
                </a:solidFill>
                <a:cs typeface="Arial" panose="020B0604020202020204" pitchFamily="34" charset="0"/>
              </a:rPr>
              <a:t>©</a:t>
            </a:r>
            <a:fld id="{8C5117C9-4DAB-EE47-AD3C-A0A4C658B7A2}" type="datetimeyyyy">
              <a:rPr lang="en-US" sz="1000" kern="400" smtClean="0">
                <a:solidFill>
                  <a:schemeClr val="bg1"/>
                </a:solidFill>
                <a:cs typeface="Arial" panose="020B0604020202020204" pitchFamily="34" charset="0"/>
              </a:rPr>
              <a:t>2024</a:t>
            </a:fld>
            <a:r>
              <a:rPr lang="en-US" sz="1000" kern="400" dirty="0">
                <a:solidFill>
                  <a:schemeClr val="bg1"/>
                </a:solidFill>
                <a:cs typeface="Arial" panose="020B0604020202020204" pitchFamily="34" charset="0"/>
              </a:rPr>
              <a:t> Lincoln National Corporation</a:t>
            </a:r>
          </a:p>
        </p:txBody>
      </p:sp>
    </p:spTree>
    <p:extLst>
      <p:ext uri="{BB962C8B-B14F-4D97-AF65-F5344CB8AC3E}">
        <p14:creationId xmlns:p14="http://schemas.microsoft.com/office/powerpoint/2010/main" val="3233796585"/>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4" r:id="rId4"/>
    <p:sldLayoutId id="2147484315" r:id="rId5"/>
    <p:sldLayoutId id="2147484316" r:id="rId6"/>
  </p:sldLayoutIdLst>
  <p:hf sldNum="0" hdr="0" ftr="0"/>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B26CE1F3-6531-394D-84FC-6F1F9E81A0AF}"/>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tx1"/>
                </a:solidFill>
                <a:latin typeface="+mn-lt"/>
                <a:cs typeface="Arial" panose="020B0604020202020204" pitchFamily="34" charset="0"/>
              </a:rPr>
              <a:pPr algn="r"/>
              <a:t>‹#›</a:t>
            </a:fld>
            <a:endParaRPr lang="en-US" sz="1000" kern="400" baseline="0" dirty="0">
              <a:solidFill>
                <a:schemeClr val="tx1"/>
              </a:solidFill>
              <a:latin typeface="+mn-lt"/>
              <a:cs typeface="Arial" panose="020B0604020202020204" pitchFamily="34" charset="0"/>
            </a:endParaRPr>
          </a:p>
        </p:txBody>
      </p:sp>
      <p:sp>
        <p:nvSpPr>
          <p:cNvPr id="10" name="TextBox 9">
            <a:extLst>
              <a:ext uri="{FF2B5EF4-FFF2-40B4-BE49-F238E27FC236}">
                <a16:creationId xmlns:a16="http://schemas.microsoft.com/office/drawing/2014/main" id="{7C33442D-0025-3043-A7B1-01C28A2354E3}"/>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r>
              <a:rPr lang="en-US" sz="1000" b="1" kern="400" dirty="0">
                <a:solidFill>
                  <a:schemeClr val="tx1"/>
                </a:solidFill>
                <a:cs typeface="Arial" panose="020B0604020202020204" pitchFamily="34" charset="0"/>
              </a:rPr>
              <a:t>For financial professional training use only. Not for use with the public.</a:t>
            </a:r>
          </a:p>
        </p:txBody>
      </p:sp>
      <p:sp>
        <p:nvSpPr>
          <p:cNvPr id="11" name="TextBox 10">
            <a:extLst>
              <a:ext uri="{FF2B5EF4-FFF2-40B4-BE49-F238E27FC236}">
                <a16:creationId xmlns:a16="http://schemas.microsoft.com/office/drawing/2014/main" id="{644C0CE9-07C3-7B44-982D-518A144D69D8}"/>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algn="l"/>
            <a:r>
              <a:rPr lang="en-US" sz="1000" kern="400" dirty="0">
                <a:solidFill>
                  <a:schemeClr val="tx1"/>
                </a:solidFill>
                <a:cs typeface="Arial" panose="020B0604020202020204" pitchFamily="34" charset="0"/>
              </a:rPr>
              <a:t>LCN-5719934-060523</a:t>
            </a:r>
          </a:p>
        </p:txBody>
      </p:sp>
      <p:sp>
        <p:nvSpPr>
          <p:cNvPr id="12" name="TextBox 11">
            <a:extLst>
              <a:ext uri="{FF2B5EF4-FFF2-40B4-BE49-F238E27FC236}">
                <a16:creationId xmlns:a16="http://schemas.microsoft.com/office/drawing/2014/main" id="{733AB52E-4B45-3B47-A58A-9B8FE573AE47}"/>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tx1"/>
                </a:solidFill>
                <a:cs typeface="Arial" panose="020B0604020202020204" pitchFamily="34" charset="0"/>
              </a:rPr>
              <a:t>©</a:t>
            </a:r>
            <a:fld id="{8C5117C9-4DAB-EE47-AD3C-A0A4C658B7A2}" type="datetimeyyyy">
              <a:rPr lang="en-US" sz="1000" kern="400" smtClean="0">
                <a:solidFill>
                  <a:schemeClr val="tx1"/>
                </a:solidFill>
                <a:cs typeface="Arial" panose="020B0604020202020204" pitchFamily="34" charset="0"/>
              </a:rPr>
              <a:t>2024</a:t>
            </a:fld>
            <a:r>
              <a:rPr lang="en-US" sz="1000" kern="400" dirty="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3442052486"/>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4025" r:id="rId7"/>
    <p:sldLayoutId id="2147484031" r:id="rId8"/>
    <p:sldLayoutId id="2147484037" r:id="rId9"/>
    <p:sldLayoutId id="2147483990" r:id="rId10"/>
    <p:sldLayoutId id="2147483991" r:id="rId11"/>
    <p:sldLayoutId id="2147483992" r:id="rId12"/>
    <p:sldLayoutId id="2147483993" r:id="rId13"/>
    <p:sldLayoutId id="2147484413" r:id="rId14"/>
    <p:sldLayoutId id="2147484414" r:id="rId15"/>
    <p:sldLayoutId id="2147484408" r:id="rId16"/>
    <p:sldLayoutId id="2147484409" r:id="rId17"/>
    <p:sldLayoutId id="2147484418" r:id="rId18"/>
    <p:sldLayoutId id="2147484419" r:id="rId19"/>
    <p:sldLayoutId id="2147484403" r:id="rId20"/>
    <p:sldLayoutId id="2147484404" r:id="rId21"/>
    <p:sldLayoutId id="2147484399" r:id="rId22"/>
    <p:sldLayoutId id="2147484400" r:id="rId23"/>
    <p:sldLayoutId id="2147484401" r:id="rId24"/>
    <p:sldLayoutId id="2147484044" r:id="rId25"/>
    <p:sldLayoutId id="2147484045" r:id="rId26"/>
    <p:sldLayoutId id="2147484046" r:id="rId27"/>
    <p:sldLayoutId id="2147484422" r:id="rId28"/>
  </p:sldLayoutIdLst>
  <p:hf sldNum="0" hdr="0" ftr="0"/>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0F358C6F-08D7-AF4B-AF85-A9E721C30497}"/>
              </a:ext>
            </a:extLst>
          </p:cNvPr>
          <p:cNvSpPr txBox="1"/>
          <p:nvPr userDrawn="1"/>
        </p:nvSpPr>
        <p:spPr>
          <a:xfrm>
            <a:off x="11343761" y="6412365"/>
            <a:ext cx="301752" cy="153888"/>
          </a:xfrm>
          <a:prstGeom prst="rect">
            <a:avLst/>
          </a:prstGeom>
          <a:noFill/>
        </p:spPr>
        <p:txBody>
          <a:bodyPr wrap="square" lIns="0" tIns="0" rIns="0" bIns="0" rtlCol="0" anchor="b" anchorCtr="0">
            <a:spAutoFit/>
          </a:bodyPr>
          <a:lstStyle/>
          <a:p>
            <a:pPr algn="r"/>
            <a:fld id="{6A80CFBF-9CAB-4605-9923-D5636131B333}" type="slidenum">
              <a:rPr lang="en-US" sz="1000" kern="400" baseline="0" smtClean="0">
                <a:solidFill>
                  <a:schemeClr val="bg1"/>
                </a:solidFill>
                <a:latin typeface="+mn-lt"/>
                <a:cs typeface="Arial" panose="020B0604020202020204" pitchFamily="34" charset="0"/>
              </a:rPr>
              <a:pPr algn="r"/>
              <a:t>‹#›</a:t>
            </a:fld>
            <a:endParaRPr lang="en-US" sz="1000" kern="400" baseline="0" dirty="0">
              <a:solidFill>
                <a:schemeClr val="bg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4914E215-26D6-454D-9047-89D215BC927B}"/>
              </a:ext>
            </a:extLst>
          </p:cNvPr>
          <p:cNvSpPr txBox="1"/>
          <p:nvPr userDrawn="1"/>
        </p:nvSpPr>
        <p:spPr>
          <a:xfrm>
            <a:off x="2042160" y="6412365"/>
            <a:ext cx="6949440" cy="153888"/>
          </a:xfrm>
          <a:prstGeom prst="rect">
            <a:avLst/>
          </a:prstGeom>
          <a:noFill/>
        </p:spPr>
        <p:txBody>
          <a:bodyPr wrap="square" lIns="0" tIns="0" rIns="0" bIns="0" rtlCol="0" anchor="b" anchorCtr="0">
            <a:spAutoFit/>
          </a:bodyPr>
          <a:lstStyle/>
          <a:p>
            <a:pPr algn="ctr"/>
            <a:r>
              <a:rPr lang="en-US" sz="1000" b="1" kern="400" dirty="0">
                <a:solidFill>
                  <a:schemeClr val="bg1"/>
                </a:solidFill>
                <a:cs typeface="Arial" panose="020B0604020202020204" pitchFamily="34" charset="0"/>
              </a:rPr>
              <a:t>For financial professional training use only. Not for use with the public.</a:t>
            </a:r>
          </a:p>
        </p:txBody>
      </p:sp>
      <p:sp>
        <p:nvSpPr>
          <p:cNvPr id="13" name="TextBox 12">
            <a:extLst>
              <a:ext uri="{FF2B5EF4-FFF2-40B4-BE49-F238E27FC236}">
                <a16:creationId xmlns:a16="http://schemas.microsoft.com/office/drawing/2014/main" id="{3FB36E9D-2709-5C47-8ACF-3099AAAE6E95}"/>
              </a:ext>
            </a:extLst>
          </p:cNvPr>
          <p:cNvSpPr txBox="1"/>
          <p:nvPr userDrawn="1"/>
        </p:nvSpPr>
        <p:spPr>
          <a:xfrm>
            <a:off x="546487" y="6412365"/>
            <a:ext cx="1708404" cy="153888"/>
          </a:xfrm>
          <a:prstGeom prst="rect">
            <a:avLst/>
          </a:prstGeom>
          <a:noFill/>
        </p:spPr>
        <p:txBody>
          <a:bodyPr wrap="square" lIns="0" tIns="0" rIns="0" bIns="0" rtlCol="0" anchor="b" anchorCtr="0">
            <a:spAutoFit/>
          </a:bodyPr>
          <a:lstStyle/>
          <a:p>
            <a:pPr algn="l"/>
            <a:r>
              <a:rPr lang="en-US" sz="1000" kern="400" dirty="0">
                <a:solidFill>
                  <a:schemeClr val="bg1"/>
                </a:solidFill>
                <a:cs typeface="Arial" panose="020B0604020202020204" pitchFamily="34" charset="0"/>
              </a:rPr>
              <a:t>LCN-5719934-060523</a:t>
            </a:r>
          </a:p>
        </p:txBody>
      </p:sp>
      <p:sp>
        <p:nvSpPr>
          <p:cNvPr id="10" name="TextBox 9">
            <a:extLst>
              <a:ext uri="{FF2B5EF4-FFF2-40B4-BE49-F238E27FC236}">
                <a16:creationId xmlns:a16="http://schemas.microsoft.com/office/drawing/2014/main" id="{BAFF151F-158E-3A4D-8C94-EBB85BBC3311}"/>
              </a:ext>
            </a:extLst>
          </p:cNvPr>
          <p:cNvSpPr txBox="1"/>
          <p:nvPr userDrawn="1"/>
        </p:nvSpPr>
        <p:spPr>
          <a:xfrm>
            <a:off x="8991600" y="6412365"/>
            <a:ext cx="2243099" cy="153888"/>
          </a:xfrm>
          <a:prstGeom prst="rect">
            <a:avLst/>
          </a:prstGeom>
          <a:noFill/>
        </p:spPr>
        <p:txBody>
          <a:bodyPr wrap="square" lIns="0" tIns="0" rIns="0" bIns="0" rtlCol="0" anchor="b" anchorCtr="0">
            <a:spAutoFit/>
          </a:bodyPr>
          <a:lstStyle/>
          <a:p>
            <a:pPr algn="r"/>
            <a:r>
              <a:rPr lang="en-US" sz="1000" kern="400" dirty="0">
                <a:solidFill>
                  <a:schemeClr val="bg1"/>
                </a:solidFill>
                <a:cs typeface="Arial" panose="020B0604020202020204" pitchFamily="34" charset="0"/>
              </a:rPr>
              <a:t>©</a:t>
            </a:r>
            <a:fld id="{8C5117C9-4DAB-EE47-AD3C-A0A4C658B7A2}" type="datetimeyyyy">
              <a:rPr lang="en-US" sz="1000" kern="400" smtClean="0">
                <a:solidFill>
                  <a:schemeClr val="bg1"/>
                </a:solidFill>
                <a:cs typeface="Arial" panose="020B0604020202020204" pitchFamily="34" charset="0"/>
              </a:rPr>
              <a:t>2024</a:t>
            </a:fld>
            <a:r>
              <a:rPr lang="en-US" sz="1000" kern="400" dirty="0">
                <a:solidFill>
                  <a:schemeClr val="bg1"/>
                </a:solidFill>
                <a:cs typeface="Arial" panose="020B0604020202020204" pitchFamily="34" charset="0"/>
              </a:rPr>
              <a:t> Lincoln National Corporation</a:t>
            </a:r>
          </a:p>
        </p:txBody>
      </p:sp>
    </p:spTree>
    <p:extLst>
      <p:ext uri="{BB962C8B-B14F-4D97-AF65-F5344CB8AC3E}">
        <p14:creationId xmlns:p14="http://schemas.microsoft.com/office/powerpoint/2010/main" val="2316953240"/>
      </p:ext>
    </p:extLst>
  </p:cSld>
  <p:clrMap bg1="lt1" tx1="dk1" bg2="lt2" tx2="dk2" accent1="accent1" accent2="accent2" accent3="accent3" accent4="accent4" accent5="accent5" accent6="accent6" hlink="hlink" folHlink="folHlink"/>
  <p:sldLayoutIdLst>
    <p:sldLayoutId id="2147484382" r:id="rId1"/>
    <p:sldLayoutId id="2147484387" r:id="rId2"/>
    <p:sldLayoutId id="2147484390" r:id="rId3"/>
    <p:sldLayoutId id="2147484391" r:id="rId4"/>
  </p:sldLayoutIdLst>
  <p:hf sldNum="0" hdr="0" ftr="0"/>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42.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jpe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chart" Target="../charts/chart1.xml"/><Relationship Id="rId7"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2.xml"/><Relationship Id="rId5" Type="http://schemas.openxmlformats.org/officeDocument/2006/relationships/chart" Target="../charts/chart2.xml"/><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42.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C4A2C5-404A-C34A-A664-8C33DC6B612B}"/>
              </a:ext>
            </a:extLst>
          </p:cNvPr>
          <p:cNvSpPr>
            <a:spLocks noGrp="1"/>
          </p:cNvSpPr>
          <p:nvPr>
            <p:ph type="body" sz="quarter" idx="25"/>
          </p:nvPr>
        </p:nvSpPr>
        <p:spPr/>
        <p:txBody>
          <a:bodyPr/>
          <a:lstStyle/>
          <a:p>
            <a:endParaRPr lang="en-US" dirty="0"/>
          </a:p>
        </p:txBody>
      </p:sp>
      <p:sp>
        <p:nvSpPr>
          <p:cNvPr id="3" name="Text Placeholder 2">
            <a:extLst>
              <a:ext uri="{FF2B5EF4-FFF2-40B4-BE49-F238E27FC236}">
                <a16:creationId xmlns:a16="http://schemas.microsoft.com/office/drawing/2014/main" id="{2608B240-D030-2A41-8995-81692F62363A}"/>
              </a:ext>
            </a:extLst>
          </p:cNvPr>
          <p:cNvSpPr>
            <a:spLocks noGrp="1"/>
          </p:cNvSpPr>
          <p:nvPr>
            <p:ph type="body" sz="quarter" idx="10"/>
          </p:nvPr>
        </p:nvSpPr>
        <p:spPr/>
        <p:txBody>
          <a:bodyPr/>
          <a:lstStyle/>
          <a:p>
            <a:r>
              <a:rPr lang="en-US" dirty="0"/>
              <a:t>Long-term care planning</a:t>
            </a:r>
          </a:p>
        </p:txBody>
      </p:sp>
      <p:sp>
        <p:nvSpPr>
          <p:cNvPr id="4" name="Text Placeholder 3">
            <a:extLst>
              <a:ext uri="{FF2B5EF4-FFF2-40B4-BE49-F238E27FC236}">
                <a16:creationId xmlns:a16="http://schemas.microsoft.com/office/drawing/2014/main" id="{3B464D78-9110-D348-9DAA-3F8AA08196B6}"/>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55F31251-9CC6-274C-A65B-FA62DEA4B360}"/>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E25F21D2-D678-7B46-81EC-DAD42B71A967}"/>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F3D00D42-FB9B-6E4A-9794-F8A65CA21916}"/>
              </a:ext>
            </a:extLst>
          </p:cNvPr>
          <p:cNvSpPr>
            <a:spLocks noGrp="1"/>
          </p:cNvSpPr>
          <p:nvPr>
            <p:ph type="body" sz="quarter" idx="14"/>
          </p:nvPr>
        </p:nvSpPr>
        <p:spPr/>
        <p:txBody>
          <a:bodyPr/>
          <a:lstStyle/>
          <a:p>
            <a:endParaRPr lang="en-US"/>
          </a:p>
        </p:txBody>
      </p:sp>
      <p:sp>
        <p:nvSpPr>
          <p:cNvPr id="8" name="Text Placeholder 7">
            <a:extLst>
              <a:ext uri="{FF2B5EF4-FFF2-40B4-BE49-F238E27FC236}">
                <a16:creationId xmlns:a16="http://schemas.microsoft.com/office/drawing/2014/main" id="{977FC613-41ED-6840-A2F6-0CC4B5DA98E9}"/>
              </a:ext>
            </a:extLst>
          </p:cNvPr>
          <p:cNvSpPr>
            <a:spLocks noGrp="1"/>
          </p:cNvSpPr>
          <p:nvPr>
            <p:ph type="body" sz="quarter" idx="15"/>
          </p:nvPr>
        </p:nvSpPr>
        <p:spPr/>
        <p:txBody>
          <a:bodyPr/>
          <a:lstStyle/>
          <a:p>
            <a:endParaRPr lang="en-US"/>
          </a:p>
        </p:txBody>
      </p:sp>
      <p:sp>
        <p:nvSpPr>
          <p:cNvPr id="9" name="Text Placeholder 8">
            <a:extLst>
              <a:ext uri="{FF2B5EF4-FFF2-40B4-BE49-F238E27FC236}">
                <a16:creationId xmlns:a16="http://schemas.microsoft.com/office/drawing/2014/main" id="{722A59C8-60B2-B64B-A7D5-8C12DF5C3975}"/>
              </a:ext>
            </a:extLst>
          </p:cNvPr>
          <p:cNvSpPr>
            <a:spLocks noGrp="1"/>
          </p:cNvSpPr>
          <p:nvPr>
            <p:ph type="body" sz="quarter" idx="16"/>
          </p:nvPr>
        </p:nvSpPr>
        <p:spPr/>
        <p:txBody>
          <a:bodyPr/>
          <a:lstStyle/>
          <a:p>
            <a:endParaRPr lang="en-US"/>
          </a:p>
        </p:txBody>
      </p:sp>
      <p:sp>
        <p:nvSpPr>
          <p:cNvPr id="10" name="Text Placeholder 9">
            <a:extLst>
              <a:ext uri="{FF2B5EF4-FFF2-40B4-BE49-F238E27FC236}">
                <a16:creationId xmlns:a16="http://schemas.microsoft.com/office/drawing/2014/main" id="{3BE491AA-9CCA-E74E-835A-52B4E91FF6C8}"/>
              </a:ext>
            </a:extLst>
          </p:cNvPr>
          <p:cNvSpPr>
            <a:spLocks noGrp="1"/>
          </p:cNvSpPr>
          <p:nvPr>
            <p:ph type="body" sz="quarter" idx="17"/>
          </p:nvPr>
        </p:nvSpPr>
        <p:spPr/>
        <p:txBody>
          <a:bodyPr/>
          <a:lstStyle/>
          <a:p>
            <a:endParaRPr lang="en-US"/>
          </a:p>
        </p:txBody>
      </p:sp>
      <p:sp>
        <p:nvSpPr>
          <p:cNvPr id="11" name="Text Placeholder 10">
            <a:extLst>
              <a:ext uri="{FF2B5EF4-FFF2-40B4-BE49-F238E27FC236}">
                <a16:creationId xmlns:a16="http://schemas.microsoft.com/office/drawing/2014/main" id="{F68877A1-4F13-A24D-8D97-1C18FC335095}"/>
              </a:ext>
            </a:extLst>
          </p:cNvPr>
          <p:cNvSpPr>
            <a:spLocks noGrp="1"/>
          </p:cNvSpPr>
          <p:nvPr>
            <p:ph type="body" sz="quarter" idx="18"/>
          </p:nvPr>
        </p:nvSpPr>
        <p:spPr/>
        <p:txBody>
          <a:bodyPr/>
          <a:lstStyle/>
          <a:p>
            <a:endParaRPr lang="en-US"/>
          </a:p>
        </p:txBody>
      </p:sp>
      <p:sp>
        <p:nvSpPr>
          <p:cNvPr id="12" name="Text Placeholder 11">
            <a:extLst>
              <a:ext uri="{FF2B5EF4-FFF2-40B4-BE49-F238E27FC236}">
                <a16:creationId xmlns:a16="http://schemas.microsoft.com/office/drawing/2014/main" id="{45629902-3FCE-F64C-8D73-5DF1AE39017C}"/>
              </a:ext>
            </a:extLst>
          </p:cNvPr>
          <p:cNvSpPr>
            <a:spLocks noGrp="1"/>
          </p:cNvSpPr>
          <p:nvPr>
            <p:ph type="body" sz="quarter" idx="19"/>
          </p:nvPr>
        </p:nvSpPr>
        <p:spPr/>
        <p:txBody>
          <a:bodyPr/>
          <a:lstStyle/>
          <a:p>
            <a:endParaRPr lang="en-US"/>
          </a:p>
        </p:txBody>
      </p:sp>
      <p:sp>
        <p:nvSpPr>
          <p:cNvPr id="13" name="Text Placeholder 12">
            <a:extLst>
              <a:ext uri="{FF2B5EF4-FFF2-40B4-BE49-F238E27FC236}">
                <a16:creationId xmlns:a16="http://schemas.microsoft.com/office/drawing/2014/main" id="{363614CB-18B4-D248-9647-8FCE1E863B85}"/>
              </a:ext>
            </a:extLst>
          </p:cNvPr>
          <p:cNvSpPr>
            <a:spLocks noGrp="1"/>
          </p:cNvSpPr>
          <p:nvPr>
            <p:ph type="body" idx="4294967295"/>
          </p:nvPr>
        </p:nvSpPr>
        <p:spPr>
          <a:xfrm>
            <a:off x="6811390" y="1600200"/>
            <a:ext cx="4270248" cy="1087755"/>
          </a:xfrm>
        </p:spPr>
        <p:txBody>
          <a:bodyPr/>
          <a:lstStyle/>
          <a:p>
            <a:pPr marL="0" indent="0">
              <a:lnSpc>
                <a:spcPts val="4200"/>
              </a:lnSpc>
              <a:buNone/>
            </a:pPr>
            <a:r>
              <a:rPr lang="en-US" sz="3600" dirty="0">
                <a:solidFill>
                  <a:schemeClr val="tx1"/>
                </a:solidFill>
                <a:latin typeface="Georgia" panose="02040502050405020303" pitchFamily="18" charset="0"/>
              </a:rPr>
              <a:t>Weighing Your LTC Planning Goals</a:t>
            </a:r>
            <a:endParaRPr lang="en-US" sz="1400" dirty="0"/>
          </a:p>
        </p:txBody>
      </p:sp>
      <p:sp>
        <p:nvSpPr>
          <p:cNvPr id="14" name="Title 13">
            <a:extLst>
              <a:ext uri="{FF2B5EF4-FFF2-40B4-BE49-F238E27FC236}">
                <a16:creationId xmlns:a16="http://schemas.microsoft.com/office/drawing/2014/main" id="{87EC3FD3-5B3E-8A43-8D42-268C371D77D6}"/>
              </a:ext>
            </a:extLst>
          </p:cNvPr>
          <p:cNvSpPr>
            <a:spLocks noGrp="1"/>
          </p:cNvSpPr>
          <p:nvPr>
            <p:ph type="ctrTitle"/>
          </p:nvPr>
        </p:nvSpPr>
        <p:spPr>
          <a:xfrm>
            <a:off x="6811390" y="2809734"/>
            <a:ext cx="4270248" cy="543066"/>
          </a:xfrm>
        </p:spPr>
        <p:txBody>
          <a:bodyPr/>
          <a:lstStyle/>
          <a:p>
            <a:r>
              <a:rPr lang="en-US" dirty="0"/>
              <a:t>Insurance and investment</a:t>
            </a:r>
          </a:p>
        </p:txBody>
      </p:sp>
    </p:spTree>
    <p:extLst>
      <p:ext uri="{BB962C8B-B14F-4D97-AF65-F5344CB8AC3E}">
        <p14:creationId xmlns:p14="http://schemas.microsoft.com/office/powerpoint/2010/main" val="2765194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2C338-760E-67CA-677E-8E7BA5CABB31}"/>
              </a:ext>
            </a:extLst>
          </p:cNvPr>
          <p:cNvSpPr>
            <a:spLocks noGrp="1"/>
          </p:cNvSpPr>
          <p:nvPr>
            <p:ph type="title"/>
          </p:nvPr>
        </p:nvSpPr>
        <p:spPr>
          <a:xfrm>
            <a:off x="571640" y="484632"/>
            <a:ext cx="11620360" cy="521208"/>
          </a:xfrm>
        </p:spPr>
        <p:txBody>
          <a:bodyPr/>
          <a:lstStyle/>
          <a:p>
            <a:r>
              <a:rPr lang="en-US" dirty="0"/>
              <a:t>How market downturns affect Jim’s ability to pay for care?</a:t>
            </a:r>
          </a:p>
        </p:txBody>
      </p:sp>
      <p:sp>
        <p:nvSpPr>
          <p:cNvPr id="11" name="Text Placeholder 10">
            <a:extLst>
              <a:ext uri="{FF2B5EF4-FFF2-40B4-BE49-F238E27FC236}">
                <a16:creationId xmlns:a16="http://schemas.microsoft.com/office/drawing/2014/main" id="{B0DD42D6-24B0-FCCF-9C8A-85E98CF6B8A5}"/>
              </a:ext>
            </a:extLst>
          </p:cNvPr>
          <p:cNvSpPr>
            <a:spLocks noGrp="1"/>
          </p:cNvSpPr>
          <p:nvPr>
            <p:ph type="body" sz="quarter" idx="10"/>
          </p:nvPr>
        </p:nvSpPr>
        <p:spPr/>
        <p:txBody>
          <a:bodyPr/>
          <a:lstStyle/>
          <a:p>
            <a:r>
              <a:rPr lang="en-US" dirty="0"/>
              <a:t>How is Jim’s LTC strategy impacted during years of poor market performance?</a:t>
            </a:r>
          </a:p>
        </p:txBody>
      </p:sp>
      <p:sp>
        <p:nvSpPr>
          <p:cNvPr id="4" name="TextBox 3">
            <a:extLst>
              <a:ext uri="{FF2B5EF4-FFF2-40B4-BE49-F238E27FC236}">
                <a16:creationId xmlns:a16="http://schemas.microsoft.com/office/drawing/2014/main" id="{E850FAB5-B0E4-EBF9-BB7C-1FB681D0E739}"/>
              </a:ext>
            </a:extLst>
          </p:cNvPr>
          <p:cNvSpPr txBox="1"/>
          <p:nvPr/>
        </p:nvSpPr>
        <p:spPr>
          <a:xfrm>
            <a:off x="5015405" y="2768623"/>
            <a:ext cx="914400" cy="914400"/>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00DFC6A1-6EF5-67D2-DF8F-7F7B56681E2A}"/>
              </a:ext>
            </a:extLst>
          </p:cNvPr>
          <p:cNvSpPr txBox="1"/>
          <p:nvPr/>
        </p:nvSpPr>
        <p:spPr>
          <a:xfrm>
            <a:off x="457199" y="4899744"/>
            <a:ext cx="5365103" cy="938719"/>
          </a:xfrm>
          <a:prstGeom prst="rect">
            <a:avLst/>
          </a:prstGeom>
          <a:noFill/>
        </p:spPr>
        <p:txBody>
          <a:bodyPr wrap="square">
            <a:spAutoFit/>
          </a:bodyPr>
          <a:lstStyle/>
          <a:p>
            <a:pPr>
              <a:spcAft>
                <a:spcPts val="300"/>
              </a:spcAft>
              <a:defRPr/>
            </a:pPr>
            <a:r>
              <a:rPr lang="en-US" sz="1050" dirty="0">
                <a:cs typeface="Arial" panose="020B0604020202020204" pitchFamily="34" charset="0"/>
              </a:rPr>
              <a:t>Investment Strategy: Assumed historical returns from 2001 through 2023 with 80% allocated to the State Street S&amp;P 500 Index N (SVSPX) with a current management fee of 16 bps and 20% allocation to the Putnam Income A (PINCX) with a current management fee of 73 bps. 24% federal/15% capital gains tax rate and 1% annual advisory fee.</a:t>
            </a:r>
          </a:p>
          <a:p>
            <a:pPr>
              <a:spcAft>
                <a:spcPts val="300"/>
              </a:spcAft>
              <a:defRPr/>
            </a:pPr>
            <a:r>
              <a:rPr lang="en-US" sz="1050" dirty="0">
                <a:cs typeface="Arial" panose="020B0604020202020204" pitchFamily="34" charset="0"/>
              </a:rPr>
              <a:t>Source: Morningstar</a:t>
            </a:r>
          </a:p>
        </p:txBody>
      </p:sp>
      <p:sp>
        <p:nvSpPr>
          <p:cNvPr id="12" name="TextBox 11">
            <a:extLst>
              <a:ext uri="{FF2B5EF4-FFF2-40B4-BE49-F238E27FC236}">
                <a16:creationId xmlns:a16="http://schemas.microsoft.com/office/drawing/2014/main" id="{5FAD0B41-28B8-A431-BD88-81FD952B453D}"/>
              </a:ext>
            </a:extLst>
          </p:cNvPr>
          <p:cNvSpPr txBox="1"/>
          <p:nvPr/>
        </p:nvSpPr>
        <p:spPr>
          <a:xfrm>
            <a:off x="6192188" y="4876800"/>
            <a:ext cx="5427717" cy="1100301"/>
          </a:xfrm>
          <a:prstGeom prst="rect">
            <a:avLst/>
          </a:prstGeom>
          <a:noFill/>
        </p:spPr>
        <p:txBody>
          <a:bodyPr wrap="square">
            <a:spAutoFit/>
          </a:bodyPr>
          <a:lstStyle/>
          <a:p>
            <a:pPr>
              <a:spcAft>
                <a:spcPts val="300"/>
              </a:spcAft>
              <a:defRPr/>
            </a:pPr>
            <a:r>
              <a:rPr lang="en-US" sz="1050" dirty="0">
                <a:cs typeface="Arial" panose="020B0604020202020204" pitchFamily="34" charset="0"/>
              </a:rPr>
              <a:t>Insurance Strategy: Male, age 55, “couples discount” underwriting class. </a:t>
            </a:r>
            <a:r>
              <a:rPr lang="en-US" sz="1050" i="1" dirty="0" err="1">
                <a:cs typeface="Arial" panose="020B0604020202020204" pitchFamily="34" charset="0"/>
              </a:rPr>
              <a:t>MoneyGuard</a:t>
            </a:r>
            <a:r>
              <a:rPr lang="en-US" sz="1050" i="1" dirty="0">
                <a:cs typeface="Arial" panose="020B0604020202020204" pitchFamily="34" charset="0"/>
              </a:rPr>
              <a:t> Market Advantage</a:t>
            </a:r>
            <a:r>
              <a:rPr lang="en-US" sz="1050" dirty="0">
                <a:cs typeface="Arial" panose="020B0604020202020204" pitchFamily="34" charset="0"/>
              </a:rPr>
              <a:t>®, assuming a $10,000 annual premium paid for 10 years. Assumed historical returns from 2001 through 2023 with 80% allocated to the LVIP SSGA S&amp;P 500 Index Std with a current management fee of 23 bps and 20% allocation to the LVIP Delaware Bond Fund Std with a current management fee of 37 bps.  </a:t>
            </a:r>
          </a:p>
          <a:p>
            <a:pPr>
              <a:spcAft>
                <a:spcPts val="300"/>
              </a:spcAft>
              <a:defRPr/>
            </a:pPr>
            <a:r>
              <a:rPr lang="en-US" sz="1050" dirty="0">
                <a:cs typeface="Arial" panose="020B0604020202020204" pitchFamily="34" charset="0"/>
              </a:rPr>
              <a:t>Source: </a:t>
            </a:r>
            <a:r>
              <a:rPr lang="en-US" sz="1050" i="1" dirty="0">
                <a:effectLst/>
                <a:ea typeface="Calibri" panose="020F0502020204030204" pitchFamily="34" charset="0"/>
              </a:rPr>
              <a:t>Lincoln</a:t>
            </a:r>
            <a:r>
              <a:rPr lang="en-US" sz="1050" dirty="0">
                <a:effectLst/>
                <a:ea typeface="Calibri" panose="020F0502020204030204" pitchFamily="34" charset="0"/>
              </a:rPr>
              <a:t> </a:t>
            </a:r>
            <a:r>
              <a:rPr lang="en-US" sz="1050" i="1" dirty="0" err="1">
                <a:effectLst/>
                <a:ea typeface="Calibri" panose="020F0502020204030204" pitchFamily="34" charset="0"/>
              </a:rPr>
              <a:t>DesignIt</a:t>
            </a:r>
            <a:r>
              <a:rPr lang="en-US" sz="1050" baseline="30000" dirty="0" err="1">
                <a:effectLst/>
                <a:ea typeface="Calibri" panose="020F0502020204030204" pitchFamily="34" charset="0"/>
              </a:rPr>
              <a:t>SM</a:t>
            </a:r>
            <a:r>
              <a:rPr lang="en-US" sz="1050" dirty="0">
                <a:effectLst/>
                <a:ea typeface="Calibri" panose="020F0502020204030204" pitchFamily="34" charset="0"/>
              </a:rPr>
              <a:t>.</a:t>
            </a:r>
            <a:endParaRPr lang="en-US" sz="1050" dirty="0">
              <a:highlight>
                <a:srgbClr val="FFFF00"/>
              </a:highlight>
              <a:cs typeface="Arial" panose="020B0604020202020204" pitchFamily="34" charset="0"/>
            </a:endParaRPr>
          </a:p>
        </p:txBody>
      </p:sp>
      <p:sp>
        <p:nvSpPr>
          <p:cNvPr id="14" name="TextBox 13">
            <a:extLst>
              <a:ext uri="{FF2B5EF4-FFF2-40B4-BE49-F238E27FC236}">
                <a16:creationId xmlns:a16="http://schemas.microsoft.com/office/drawing/2014/main" id="{4A37D093-334C-9859-98F9-9CEA1F4072AB}"/>
              </a:ext>
            </a:extLst>
          </p:cNvPr>
          <p:cNvSpPr txBox="1"/>
          <p:nvPr/>
        </p:nvSpPr>
        <p:spPr>
          <a:xfrm>
            <a:off x="4114800" y="6119452"/>
            <a:ext cx="3048000" cy="253916"/>
          </a:xfrm>
          <a:prstGeom prst="rect">
            <a:avLst/>
          </a:prstGeom>
          <a:noFill/>
        </p:spPr>
        <p:txBody>
          <a:bodyPr wrap="square">
            <a:spAutoFit/>
          </a:bodyPr>
          <a:lstStyle/>
          <a:p>
            <a:pPr eaLnBrk="1" fontAlgn="auto" hangingPunct="1">
              <a:spcBef>
                <a:spcPts val="0"/>
              </a:spcBef>
              <a:spcAft>
                <a:spcPts val="300"/>
              </a:spcAft>
              <a:defRPr/>
            </a:pPr>
            <a:r>
              <a:rPr lang="en-US" sz="1050" b="1" dirty="0">
                <a:latin typeface="+mn-lt"/>
                <a:cs typeface="Arial" panose="020B0604020202020204" pitchFamily="34" charset="0"/>
              </a:rPr>
              <a:t>Past performance is no guarantee of future results.</a:t>
            </a:r>
          </a:p>
        </p:txBody>
      </p:sp>
      <p:graphicFrame>
        <p:nvGraphicFramePr>
          <p:cNvPr id="5" name="Chart 4">
            <a:extLst>
              <a:ext uri="{FF2B5EF4-FFF2-40B4-BE49-F238E27FC236}">
                <a16:creationId xmlns:a16="http://schemas.microsoft.com/office/drawing/2014/main" id="{745521CA-1D11-44B4-BDFC-CAB7FE102889}"/>
              </a:ext>
            </a:extLst>
          </p:cNvPr>
          <p:cNvGraphicFramePr>
            <a:graphicFrameLocks/>
          </p:cNvGraphicFramePr>
          <p:nvPr>
            <p:extLst>
              <p:ext uri="{D42A27DB-BD31-4B8C-83A1-F6EECF244321}">
                <p14:modId xmlns:p14="http://schemas.microsoft.com/office/powerpoint/2010/main" val="2875903499"/>
              </p:ext>
            </p:extLst>
          </p:nvPr>
        </p:nvGraphicFramePr>
        <p:xfrm>
          <a:off x="539532" y="1513951"/>
          <a:ext cx="5200436" cy="33573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BA19699-7D2F-4D36-AB5B-92A6E1CE7C59}"/>
              </a:ext>
            </a:extLst>
          </p:cNvPr>
          <p:cNvGraphicFramePr>
            <a:graphicFrameLocks/>
          </p:cNvGraphicFramePr>
          <p:nvPr>
            <p:extLst>
              <p:ext uri="{D42A27DB-BD31-4B8C-83A1-F6EECF244321}">
                <p14:modId xmlns:p14="http://schemas.microsoft.com/office/powerpoint/2010/main" val="1265752763"/>
              </p:ext>
            </p:extLst>
          </p:nvPr>
        </p:nvGraphicFramePr>
        <p:xfrm>
          <a:off x="6239106" y="1511180"/>
          <a:ext cx="5200436" cy="3357366"/>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Group 8">
            <a:extLst>
              <a:ext uri="{FF2B5EF4-FFF2-40B4-BE49-F238E27FC236}">
                <a16:creationId xmlns:a16="http://schemas.microsoft.com/office/drawing/2014/main" id="{99049F9F-05B3-3121-4199-4DBCCE8CE991}"/>
              </a:ext>
            </a:extLst>
          </p:cNvPr>
          <p:cNvGrpSpPr/>
          <p:nvPr/>
        </p:nvGrpSpPr>
        <p:grpSpPr>
          <a:xfrm>
            <a:off x="7696200" y="2438400"/>
            <a:ext cx="3048000" cy="1092453"/>
            <a:chOff x="1314823" y="998267"/>
            <a:chExt cx="3048002" cy="1092484"/>
          </a:xfrm>
        </p:grpSpPr>
        <p:sp>
          <p:nvSpPr>
            <p:cNvPr id="18" name="TextBox 15">
              <a:extLst>
                <a:ext uri="{FF2B5EF4-FFF2-40B4-BE49-F238E27FC236}">
                  <a16:creationId xmlns:a16="http://schemas.microsoft.com/office/drawing/2014/main" id="{A88EA4A5-D60E-BF49-0F27-5A5321C08B3A}"/>
                </a:ext>
              </a:extLst>
            </p:cNvPr>
            <p:cNvSpPr txBox="1"/>
            <p:nvPr/>
          </p:nvSpPr>
          <p:spPr>
            <a:xfrm>
              <a:off x="1314823" y="998267"/>
              <a:ext cx="2570789" cy="246221"/>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t>Funds Available for Long-Term Care Expenses</a:t>
              </a:r>
            </a:p>
          </p:txBody>
        </p:sp>
        <p:cxnSp>
          <p:nvCxnSpPr>
            <p:cNvPr id="19" name="Straight Arrow Connector 18">
              <a:extLst>
                <a:ext uri="{FF2B5EF4-FFF2-40B4-BE49-F238E27FC236}">
                  <a16:creationId xmlns:a16="http://schemas.microsoft.com/office/drawing/2014/main" id="{C2CDF2C5-FDC3-1A88-2F76-48FA05F987B5}"/>
                </a:ext>
              </a:extLst>
            </p:cNvPr>
            <p:cNvCxnSpPr/>
            <p:nvPr/>
          </p:nvCxnSpPr>
          <p:spPr>
            <a:xfrm flipH="1">
              <a:off x="1467223" y="1263729"/>
              <a:ext cx="1132995" cy="8270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BC52FBE0-4B48-D4CE-92A1-F8013B165277}"/>
                </a:ext>
              </a:extLst>
            </p:cNvPr>
            <p:cNvCxnSpPr/>
            <p:nvPr/>
          </p:nvCxnSpPr>
          <p:spPr>
            <a:xfrm flipH="1">
              <a:off x="2381623" y="1263729"/>
              <a:ext cx="218595" cy="8270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AB6C73CE-C356-BB85-1C13-DAF214C70CCA}"/>
                </a:ext>
              </a:extLst>
            </p:cNvPr>
            <p:cNvCxnSpPr/>
            <p:nvPr/>
          </p:nvCxnSpPr>
          <p:spPr>
            <a:xfrm>
              <a:off x="2600218" y="1263729"/>
              <a:ext cx="772005" cy="8270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DFFE5351-3749-DD58-5268-EAF62F2CDC61}"/>
                </a:ext>
              </a:extLst>
            </p:cNvPr>
            <p:cNvCxnSpPr>
              <a:cxnSpLocks/>
            </p:cNvCxnSpPr>
            <p:nvPr/>
          </p:nvCxnSpPr>
          <p:spPr>
            <a:xfrm>
              <a:off x="2600218" y="1263729"/>
              <a:ext cx="1762607" cy="4860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350457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2C338-760E-67CA-677E-8E7BA5CABB31}"/>
              </a:ext>
            </a:extLst>
          </p:cNvPr>
          <p:cNvSpPr>
            <a:spLocks noGrp="1"/>
          </p:cNvSpPr>
          <p:nvPr>
            <p:ph type="title"/>
          </p:nvPr>
        </p:nvSpPr>
        <p:spPr>
          <a:xfrm>
            <a:off x="571640" y="484632"/>
            <a:ext cx="11620360" cy="521208"/>
          </a:xfrm>
        </p:spPr>
        <p:txBody>
          <a:bodyPr/>
          <a:lstStyle/>
          <a:p>
            <a:r>
              <a:rPr lang="en-US" dirty="0"/>
              <a:t>What are the tax implications of Jim’s options?</a:t>
            </a:r>
          </a:p>
        </p:txBody>
      </p:sp>
      <p:sp>
        <p:nvSpPr>
          <p:cNvPr id="11" name="Text Placeholder 10">
            <a:extLst>
              <a:ext uri="{FF2B5EF4-FFF2-40B4-BE49-F238E27FC236}">
                <a16:creationId xmlns:a16="http://schemas.microsoft.com/office/drawing/2014/main" id="{B0DD42D6-24B0-FCCF-9C8A-85E98CF6B8A5}"/>
              </a:ext>
            </a:extLst>
          </p:cNvPr>
          <p:cNvSpPr>
            <a:spLocks noGrp="1"/>
          </p:cNvSpPr>
          <p:nvPr>
            <p:ph type="body" sz="quarter" idx="10"/>
          </p:nvPr>
        </p:nvSpPr>
        <p:spPr/>
        <p:txBody>
          <a:bodyPr/>
          <a:lstStyle/>
          <a:p>
            <a:r>
              <a:rPr lang="en-US" dirty="0"/>
              <a:t>Taxes realized over a 23-year period</a:t>
            </a:r>
            <a:r>
              <a:rPr lang="en-US" baseline="30000" dirty="0"/>
              <a:t>1</a:t>
            </a:r>
          </a:p>
        </p:txBody>
      </p:sp>
      <p:sp>
        <p:nvSpPr>
          <p:cNvPr id="4" name="TextBox 3">
            <a:extLst>
              <a:ext uri="{FF2B5EF4-FFF2-40B4-BE49-F238E27FC236}">
                <a16:creationId xmlns:a16="http://schemas.microsoft.com/office/drawing/2014/main" id="{E850FAB5-B0E4-EBF9-BB7C-1FB681D0E739}"/>
              </a:ext>
            </a:extLst>
          </p:cNvPr>
          <p:cNvSpPr txBox="1"/>
          <p:nvPr/>
        </p:nvSpPr>
        <p:spPr>
          <a:xfrm>
            <a:off x="5015405" y="2621714"/>
            <a:ext cx="914400" cy="91440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FF49AFC4-3268-9DDD-A0C3-BCD4B952F94F}"/>
              </a:ext>
            </a:extLst>
          </p:cNvPr>
          <p:cNvSpPr txBox="1"/>
          <p:nvPr/>
        </p:nvSpPr>
        <p:spPr>
          <a:xfrm>
            <a:off x="7998668" y="1758436"/>
            <a:ext cx="1949905" cy="369332"/>
          </a:xfrm>
          <a:prstGeom prst="rect">
            <a:avLst/>
          </a:prstGeom>
          <a:noFill/>
        </p:spPr>
        <p:txBody>
          <a:bodyPr wrap="square" rtlCol="0">
            <a:spAutoFit/>
          </a:bodyPr>
          <a:lstStyle/>
          <a:p>
            <a:r>
              <a:rPr lang="en-US" dirty="0">
                <a:solidFill>
                  <a:sysClr val="windowText" lastClr="000000"/>
                </a:solidFill>
              </a:rPr>
              <a:t>Insurance Strategy</a:t>
            </a:r>
          </a:p>
        </p:txBody>
      </p:sp>
      <p:sp>
        <p:nvSpPr>
          <p:cNvPr id="13" name="TextBox 12">
            <a:extLst>
              <a:ext uri="{FF2B5EF4-FFF2-40B4-BE49-F238E27FC236}">
                <a16:creationId xmlns:a16="http://schemas.microsoft.com/office/drawing/2014/main" id="{9FC38198-167C-F4FA-5ECD-53DD063992CF}"/>
              </a:ext>
            </a:extLst>
          </p:cNvPr>
          <p:cNvSpPr txBox="1"/>
          <p:nvPr/>
        </p:nvSpPr>
        <p:spPr>
          <a:xfrm>
            <a:off x="7620000" y="2421550"/>
            <a:ext cx="1010096" cy="830997"/>
          </a:xfrm>
          <a:prstGeom prst="rect">
            <a:avLst/>
          </a:prstGeom>
          <a:noFill/>
        </p:spPr>
        <p:txBody>
          <a:bodyPr wrap="square" rtlCol="0">
            <a:spAutoFit/>
          </a:bodyPr>
          <a:lstStyle/>
          <a:p>
            <a:pPr algn="ctr"/>
            <a:r>
              <a:rPr lang="en-US" sz="2400" dirty="0"/>
              <a:t>Taxes Due</a:t>
            </a:r>
          </a:p>
        </p:txBody>
      </p:sp>
      <p:sp>
        <p:nvSpPr>
          <p:cNvPr id="15" name="TextBox 14">
            <a:extLst>
              <a:ext uri="{FF2B5EF4-FFF2-40B4-BE49-F238E27FC236}">
                <a16:creationId xmlns:a16="http://schemas.microsoft.com/office/drawing/2014/main" id="{16A25079-1E60-6722-9710-F764FE705F53}"/>
              </a:ext>
            </a:extLst>
          </p:cNvPr>
          <p:cNvSpPr txBox="1"/>
          <p:nvPr/>
        </p:nvSpPr>
        <p:spPr>
          <a:xfrm>
            <a:off x="8630096" y="2483105"/>
            <a:ext cx="369651" cy="707886"/>
          </a:xfrm>
          <a:prstGeom prst="rect">
            <a:avLst/>
          </a:prstGeom>
          <a:noFill/>
        </p:spPr>
        <p:txBody>
          <a:bodyPr wrap="square" rtlCol="0">
            <a:spAutoFit/>
          </a:bodyPr>
          <a:lstStyle/>
          <a:p>
            <a:r>
              <a:rPr lang="en-US" sz="4000" dirty="0"/>
              <a:t>=</a:t>
            </a:r>
          </a:p>
        </p:txBody>
      </p:sp>
      <p:sp>
        <p:nvSpPr>
          <p:cNvPr id="16" name="TextBox 15">
            <a:extLst>
              <a:ext uri="{FF2B5EF4-FFF2-40B4-BE49-F238E27FC236}">
                <a16:creationId xmlns:a16="http://schemas.microsoft.com/office/drawing/2014/main" id="{C0BC027C-F939-8C34-93BB-29D7CC5059A3}"/>
              </a:ext>
            </a:extLst>
          </p:cNvPr>
          <p:cNvSpPr txBox="1"/>
          <p:nvPr/>
        </p:nvSpPr>
        <p:spPr>
          <a:xfrm>
            <a:off x="6985721" y="3713483"/>
            <a:ext cx="4576430" cy="923330"/>
          </a:xfrm>
          <a:prstGeom prst="rect">
            <a:avLst/>
          </a:prstGeom>
          <a:noFill/>
        </p:spPr>
        <p:txBody>
          <a:bodyPr wrap="square" rtlCol="0">
            <a:spAutoFit/>
          </a:bodyPr>
          <a:lstStyle/>
          <a:p>
            <a:r>
              <a:rPr lang="en-US" dirty="0"/>
              <a:t>Funds within </a:t>
            </a:r>
            <a:r>
              <a:rPr lang="en-US" i="1" dirty="0"/>
              <a:t>MoneyGuard Market Advantage</a:t>
            </a:r>
            <a:r>
              <a:rPr lang="en-US" dirty="0"/>
              <a:t>®</a:t>
            </a:r>
            <a:r>
              <a:rPr lang="en-US" i="1" dirty="0"/>
              <a:t> </a:t>
            </a:r>
            <a:r>
              <a:rPr lang="en-US" dirty="0"/>
              <a:t>grow tax-deferred and all qualified LTC distributions are income tax-free</a:t>
            </a:r>
            <a:r>
              <a:rPr lang="en-US" baseline="30000" dirty="0"/>
              <a:t>2</a:t>
            </a:r>
            <a:r>
              <a:rPr lang="en-US" dirty="0"/>
              <a:t>.</a:t>
            </a:r>
          </a:p>
        </p:txBody>
      </p:sp>
      <p:sp>
        <p:nvSpPr>
          <p:cNvPr id="18" name="TextBox 17">
            <a:extLst>
              <a:ext uri="{FF2B5EF4-FFF2-40B4-BE49-F238E27FC236}">
                <a16:creationId xmlns:a16="http://schemas.microsoft.com/office/drawing/2014/main" id="{82A33EE7-9973-D216-155B-C5449E8754AA}"/>
              </a:ext>
            </a:extLst>
          </p:cNvPr>
          <p:cNvSpPr txBox="1"/>
          <p:nvPr/>
        </p:nvSpPr>
        <p:spPr>
          <a:xfrm>
            <a:off x="437115" y="5257800"/>
            <a:ext cx="5658885" cy="623248"/>
          </a:xfrm>
          <a:prstGeom prst="rect">
            <a:avLst/>
          </a:prstGeom>
          <a:noFill/>
        </p:spPr>
        <p:txBody>
          <a:bodyPr wrap="square">
            <a:spAutoFit/>
          </a:bodyPr>
          <a:lstStyle/>
          <a:p>
            <a:pPr>
              <a:spcAft>
                <a:spcPts val="300"/>
              </a:spcAft>
              <a:defRPr/>
            </a:pPr>
            <a:r>
              <a:rPr lang="en-US" sz="800" dirty="0">
                <a:cs typeface="Arial" panose="020B0604020202020204" pitchFamily="34" charset="0"/>
              </a:rPr>
              <a:t>Investment Strategy: Assumed historical returns from 2001 through 2023 with 80% allocated to the State Street S&amp;P 500 Index N (SVSPX) with a current management fee of 16 bps and 20% allocation to the Putnam Income A (PINCX) with a current management fee of 73 bps. 24% federal/15% capital gains tax rate and 1% annual advisory fee.</a:t>
            </a:r>
          </a:p>
          <a:p>
            <a:pPr>
              <a:spcAft>
                <a:spcPts val="300"/>
              </a:spcAft>
              <a:defRPr/>
            </a:pPr>
            <a:r>
              <a:rPr lang="en-US" sz="800" dirty="0">
                <a:cs typeface="Arial" panose="020B0604020202020204" pitchFamily="34" charset="0"/>
              </a:rPr>
              <a:t>Source: Morningstar</a:t>
            </a:r>
          </a:p>
        </p:txBody>
      </p:sp>
      <p:sp>
        <p:nvSpPr>
          <p:cNvPr id="20" name="Rectangle 19">
            <a:extLst>
              <a:ext uri="{FF2B5EF4-FFF2-40B4-BE49-F238E27FC236}">
                <a16:creationId xmlns:a16="http://schemas.microsoft.com/office/drawing/2014/main" id="{0ADA6B08-A018-0110-EDEF-07335071C95F}"/>
              </a:ext>
            </a:extLst>
          </p:cNvPr>
          <p:cNvSpPr/>
          <p:nvPr/>
        </p:nvSpPr>
        <p:spPr>
          <a:xfrm>
            <a:off x="9280723" y="2404849"/>
            <a:ext cx="948027" cy="948027"/>
          </a:xfrm>
          <a:prstGeom prst="rect">
            <a:avLst/>
          </a:prstGeom>
          <a:solidFill>
            <a:schemeClr val="accent1"/>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074D513-615F-4D85-AD82-9416B8B7224A}"/>
              </a:ext>
            </a:extLst>
          </p:cNvPr>
          <p:cNvSpPr txBox="1"/>
          <p:nvPr/>
        </p:nvSpPr>
        <p:spPr>
          <a:xfrm>
            <a:off x="9390550" y="2402127"/>
            <a:ext cx="1116046" cy="1015663"/>
          </a:xfrm>
          <a:prstGeom prst="rect">
            <a:avLst/>
          </a:prstGeom>
          <a:noFill/>
        </p:spPr>
        <p:txBody>
          <a:bodyPr wrap="square" lIns="0" tIns="0" rIns="0" bIns="0" rtlCol="0">
            <a:spAutoFit/>
          </a:bodyPr>
          <a:lstStyle/>
          <a:p>
            <a:pPr algn="l"/>
            <a:r>
              <a:rPr lang="en-US" sz="6600" b="1" baseline="30000" dirty="0">
                <a:solidFill>
                  <a:schemeClr val="bg1"/>
                </a:solidFill>
                <a:cs typeface="Arial" panose="020B0604020202020204" pitchFamily="34" charset="0"/>
              </a:rPr>
              <a:t>$</a:t>
            </a:r>
            <a:r>
              <a:rPr lang="en-US" sz="6600" b="1" dirty="0">
                <a:solidFill>
                  <a:schemeClr val="bg1"/>
                </a:solidFill>
                <a:cs typeface="Arial" panose="020B0604020202020204" pitchFamily="34" charset="0"/>
              </a:rPr>
              <a:t>0</a:t>
            </a:r>
          </a:p>
        </p:txBody>
      </p:sp>
      <p:sp>
        <p:nvSpPr>
          <p:cNvPr id="5" name="TextBox 4">
            <a:extLst>
              <a:ext uri="{FF2B5EF4-FFF2-40B4-BE49-F238E27FC236}">
                <a16:creationId xmlns:a16="http://schemas.microsoft.com/office/drawing/2014/main" id="{1DD72D00-F0D1-564D-34E6-E9F200668CAF}"/>
              </a:ext>
            </a:extLst>
          </p:cNvPr>
          <p:cNvSpPr txBox="1"/>
          <p:nvPr/>
        </p:nvSpPr>
        <p:spPr>
          <a:xfrm>
            <a:off x="497910" y="5969702"/>
            <a:ext cx="4368079" cy="697627"/>
          </a:xfrm>
          <a:prstGeom prst="rect">
            <a:avLst/>
          </a:prstGeom>
          <a:noFill/>
        </p:spPr>
        <p:txBody>
          <a:bodyPr wrap="square" lIns="0" tIns="0" rIns="0" bIns="0" rtlCol="0">
            <a:spAutoFit/>
          </a:bodyPr>
          <a:lstStyle/>
          <a:p>
            <a:r>
              <a:rPr lang="en-US" sz="800" baseline="30000" dirty="0">
                <a:ea typeface="Times New Roman" panose="02020603050405020304" pitchFamily="18" charset="0"/>
              </a:rPr>
              <a:t>1</a:t>
            </a:r>
            <a:r>
              <a:rPr lang="en-US" sz="800" dirty="0">
                <a:effectLst/>
                <a:ea typeface="Times New Roman" panose="02020603050405020304" pitchFamily="18" charset="0"/>
              </a:rPr>
              <a:t>A fixed income tax rate is assumed for illustration purposes. The actual effective federal income tax rate will be lower since income falls into different brackets and is taxed at different rates. </a:t>
            </a:r>
          </a:p>
          <a:p>
            <a:r>
              <a:rPr lang="en-US" sz="800" baseline="30000" dirty="0">
                <a:ea typeface="Calibri" panose="020F0502020204030204" pitchFamily="34" charset="0"/>
              </a:rPr>
              <a:t>2</a:t>
            </a:r>
            <a:r>
              <a:rPr lang="en-US" sz="800" dirty="0">
                <a:effectLst/>
                <a:ea typeface="Times New Roman" panose="02020603050405020304" pitchFamily="18" charset="0"/>
              </a:rPr>
              <a:t>Long-term care reimbursements are generally income tax-free under IRC Section 104(a)(3). </a:t>
            </a:r>
            <a:endParaRPr lang="en-US" sz="800" dirty="0">
              <a:effectLst/>
              <a:ea typeface="Calibri" panose="020F0502020204030204" pitchFamily="34" charset="0"/>
            </a:endParaRPr>
          </a:p>
          <a:p>
            <a:endParaRPr lang="en-US" sz="800" baseline="30000" dirty="0">
              <a:effectLst/>
              <a:ea typeface="Calibri" panose="020F0502020204030204" pitchFamily="34" charset="0"/>
            </a:endParaRPr>
          </a:p>
          <a:p>
            <a:pPr algn="l"/>
            <a:endParaRPr lang="en-US" sz="1600" dirty="0">
              <a:cs typeface="Arial" panose="020B0604020202020204" pitchFamily="34" charset="0"/>
            </a:endParaRPr>
          </a:p>
        </p:txBody>
      </p:sp>
      <p:graphicFrame>
        <p:nvGraphicFramePr>
          <p:cNvPr id="9" name="Chart 8">
            <a:extLst>
              <a:ext uri="{FF2B5EF4-FFF2-40B4-BE49-F238E27FC236}">
                <a16:creationId xmlns:a16="http://schemas.microsoft.com/office/drawing/2014/main" id="{C587F8BF-F36E-41F9-B8A1-0B7C6F5C299C}"/>
              </a:ext>
            </a:extLst>
          </p:cNvPr>
          <p:cNvGraphicFramePr>
            <a:graphicFrameLocks/>
          </p:cNvGraphicFramePr>
          <p:nvPr>
            <p:extLst>
              <p:ext uri="{D42A27DB-BD31-4B8C-83A1-F6EECF244321}">
                <p14:modId xmlns:p14="http://schemas.microsoft.com/office/powerpoint/2010/main" val="2022680370"/>
              </p:ext>
            </p:extLst>
          </p:nvPr>
        </p:nvGraphicFramePr>
        <p:xfrm>
          <a:off x="509455" y="1648426"/>
          <a:ext cx="5303520" cy="353872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1">
            <a:extLst>
              <a:ext uri="{FF2B5EF4-FFF2-40B4-BE49-F238E27FC236}">
                <a16:creationId xmlns:a16="http://schemas.microsoft.com/office/drawing/2014/main" id="{69F77E05-F390-0222-F809-2FC0153B7449}"/>
              </a:ext>
            </a:extLst>
          </p:cNvPr>
          <p:cNvSpPr txBox="1"/>
          <p:nvPr/>
        </p:nvSpPr>
        <p:spPr>
          <a:xfrm>
            <a:off x="1426718" y="2777573"/>
            <a:ext cx="1781662" cy="602682"/>
          </a:xfrm>
          <a:prstGeom prst="rect">
            <a:avLst/>
          </a:prstGeom>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chemeClr val="tx1"/>
                </a:solidFill>
              </a:rPr>
              <a:t>Cumulative Taxes</a:t>
            </a:r>
          </a:p>
          <a:p>
            <a:pPr algn="ctr"/>
            <a:endParaRPr lang="en-US" sz="300" dirty="0">
              <a:solidFill>
                <a:srgbClr val="C00000"/>
              </a:solidFill>
            </a:endParaRPr>
          </a:p>
          <a:p>
            <a:pPr algn="ctr"/>
            <a:r>
              <a:rPr lang="en-US" sz="1800" b="1" dirty="0">
                <a:solidFill>
                  <a:srgbClr val="E45528"/>
                </a:solidFill>
              </a:rPr>
              <a:t>$43,662</a:t>
            </a:r>
          </a:p>
        </p:txBody>
      </p:sp>
    </p:spTree>
    <p:extLst>
      <p:ext uri="{BB962C8B-B14F-4D97-AF65-F5344CB8AC3E}">
        <p14:creationId xmlns:p14="http://schemas.microsoft.com/office/powerpoint/2010/main" val="2858591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F244B5E-0635-470A-9106-A2A0CE858EFD}"/>
              </a:ext>
            </a:extLst>
          </p:cNvPr>
          <p:cNvSpPr>
            <a:spLocks noGrp="1"/>
          </p:cNvSpPr>
          <p:nvPr>
            <p:ph type="title"/>
          </p:nvPr>
        </p:nvSpPr>
        <p:spPr/>
        <p:txBody>
          <a:bodyPr/>
          <a:lstStyle/>
          <a:p>
            <a:r>
              <a:rPr lang="en-US" dirty="0"/>
              <a:t>Disclosures</a:t>
            </a:r>
          </a:p>
        </p:txBody>
      </p:sp>
      <p:sp>
        <p:nvSpPr>
          <p:cNvPr id="9" name="Text Placeholder 8">
            <a:extLst>
              <a:ext uri="{FF2B5EF4-FFF2-40B4-BE49-F238E27FC236}">
                <a16:creationId xmlns:a16="http://schemas.microsoft.com/office/drawing/2014/main" id="{23D2BE49-CB70-4573-A6C4-05F308DA9A59}"/>
              </a:ext>
            </a:extLst>
          </p:cNvPr>
          <p:cNvSpPr>
            <a:spLocks noGrp="1"/>
          </p:cNvSpPr>
          <p:nvPr>
            <p:ph type="body" sz="quarter" idx="11"/>
          </p:nvPr>
        </p:nvSpPr>
        <p:spPr>
          <a:xfrm>
            <a:off x="571641" y="1514037"/>
            <a:ext cx="8419959" cy="4505763"/>
          </a:xfrm>
        </p:spPr>
        <p:txBody>
          <a:bodyPr/>
          <a:lstStyle/>
          <a:p>
            <a:pPr>
              <a:spcBef>
                <a:spcPts val="300"/>
              </a:spcBef>
              <a:spcAft>
                <a:spcPts val="300"/>
              </a:spcAft>
            </a:pPr>
            <a:r>
              <a:rPr lang="en-US" sz="1000" b="1" dirty="0">
                <a:cs typeface="Arial" panose="020B0604020202020204" pitchFamily="34" charset="0"/>
              </a:rPr>
              <a:t>Insurance products issued by:​</a:t>
            </a:r>
            <a:br>
              <a:rPr lang="en-US" sz="1000" b="1" dirty="0">
                <a:cs typeface="Arial" panose="020B0604020202020204" pitchFamily="34" charset="0"/>
              </a:rPr>
            </a:br>
            <a:r>
              <a:rPr lang="en-US" sz="1000" dirty="0">
                <a:cs typeface="Arial" panose="020B0604020202020204" pitchFamily="34" charset="0"/>
              </a:rPr>
              <a:t>The Lincoln National Life Insurance Company​</a:t>
            </a:r>
          </a:p>
          <a:p>
            <a:pPr>
              <a:spcBef>
                <a:spcPts val="300"/>
              </a:spcBef>
              <a:spcAft>
                <a:spcPts val="300"/>
              </a:spcAft>
            </a:pPr>
            <a:r>
              <a:rPr lang="en-US" sz="1000" b="1" dirty="0">
                <a:cs typeface="Arial" panose="020B0604020202020204" pitchFamily="34" charset="0"/>
              </a:rPr>
              <a:t>Lincoln variable universal life insurance is sold by prospectus. Carefully ​consider the investment objectives, risks, and charges and expenses of the policy and its underlying investment options. This and other important information can be found in the prospectus for the variable universal life ​policy and the prospectuses for the underlying investment options. Prospectuses are available upon request and should be read carefully </a:t>
            </a:r>
            <a:br>
              <a:rPr lang="en-US" sz="1000" b="1" dirty="0">
                <a:cs typeface="Arial" panose="020B0604020202020204" pitchFamily="34" charset="0"/>
              </a:rPr>
            </a:br>
            <a:r>
              <a:rPr lang="en-US" sz="1000" b="1" dirty="0">
                <a:cs typeface="Arial" panose="020B0604020202020204" pitchFamily="34" charset="0"/>
              </a:rPr>
              <a:t>​before investing or sending money. For current prospectuses, please ​call </a:t>
            </a:r>
            <a:br>
              <a:rPr lang="en-US" sz="1000" b="1" dirty="0">
                <a:cs typeface="Arial" panose="020B0604020202020204" pitchFamily="34" charset="0"/>
              </a:rPr>
            </a:br>
            <a:r>
              <a:rPr lang="en-US" sz="1000" b="1" dirty="0">
                <a:cs typeface="Arial" panose="020B0604020202020204" pitchFamily="34" charset="0"/>
              </a:rPr>
              <a:t>800-444-2363 or go to </a:t>
            </a:r>
            <a:r>
              <a:rPr lang="en-US" sz="1000" b="1" u="sng" dirty="0">
                <a:cs typeface="Arial" panose="020B0604020202020204" pitchFamily="34" charset="0"/>
              </a:rPr>
              <a:t>www.LincolnFinancial.com.​</a:t>
            </a:r>
          </a:p>
          <a:p>
            <a:pPr>
              <a:spcBef>
                <a:spcPts val="300"/>
              </a:spcBef>
              <a:spcAft>
                <a:spcPts val="300"/>
              </a:spcAft>
            </a:pPr>
            <a:r>
              <a:rPr lang="en-US" sz="1000" dirty="0">
                <a:cs typeface="Arial" panose="020B0604020202020204" pitchFamily="34" charset="0"/>
              </a:rPr>
              <a:t>With variable products, policy values will fluctuate and are subject to market risk and to possible loss of principal.​</a:t>
            </a:r>
          </a:p>
          <a:p>
            <a:pPr>
              <a:spcBef>
                <a:spcPts val="300"/>
              </a:spcBef>
              <a:spcAft>
                <a:spcPts val="300"/>
              </a:spcAft>
            </a:pPr>
            <a:r>
              <a:rPr lang="en-US" sz="1000" dirty="0">
                <a:cs typeface="Arial" panose="020B0604020202020204" pitchFamily="34" charset="0"/>
              </a:rPr>
              <a:t>Products, riders and features are subject to state availability. Limitations and exclusions apply.​</a:t>
            </a:r>
          </a:p>
          <a:p>
            <a:pPr>
              <a:spcBef>
                <a:spcPts val="300"/>
              </a:spcBef>
              <a:spcAft>
                <a:spcPts val="300"/>
              </a:spcAft>
            </a:pPr>
            <a:r>
              <a:rPr lang="en-US" sz="1000" dirty="0">
                <a:cs typeface="Arial" panose="020B0604020202020204" pitchFamily="34" charset="0"/>
              </a:rPr>
              <a:t>Lincoln Financial Group® affiliates, their distributors, and their respective employees, representatives and/or insurance agents do not provide tax, accounting or legal advice. ​Please consult an independent professional as to any tax, accounting or legal statements made herein.​</a:t>
            </a:r>
          </a:p>
          <a:p>
            <a:pPr>
              <a:spcBef>
                <a:spcPts val="300"/>
              </a:spcBef>
              <a:spcAft>
                <a:spcPts val="300"/>
              </a:spcAft>
            </a:pPr>
            <a:r>
              <a:rPr lang="en-US" sz="1000" dirty="0">
                <a:cs typeface="Arial" panose="020B0604020202020204" pitchFamily="34" charset="0"/>
              </a:rPr>
              <a:t>Lincoln Concierge Care Coordination is available for all Lincoln </a:t>
            </a:r>
            <a:r>
              <a:rPr lang="en-US" sz="1000" i="1" dirty="0">
                <a:cs typeface="Arial" panose="020B0604020202020204" pitchFamily="34" charset="0"/>
              </a:rPr>
              <a:t>MoneyGuard</a:t>
            </a:r>
            <a:r>
              <a:rPr lang="en-US" sz="1000" dirty="0">
                <a:cs typeface="Arial" panose="020B0604020202020204" pitchFamily="34" charset="0"/>
              </a:rPr>
              <a:t>® Solutions policyowners.​ </a:t>
            </a:r>
          </a:p>
          <a:p>
            <a:pPr>
              <a:spcBef>
                <a:spcPts val="300"/>
              </a:spcBef>
              <a:spcAft>
                <a:spcPts val="300"/>
              </a:spcAft>
            </a:pPr>
            <a:endParaRPr lang="en-US" sz="1000" b="1" dirty="0">
              <a:cs typeface="Arial" panose="020B0604020202020204" pitchFamily="34" charset="0"/>
            </a:endParaRPr>
          </a:p>
          <a:p>
            <a:pPr>
              <a:spcBef>
                <a:spcPts val="300"/>
              </a:spcBef>
              <a:spcAft>
                <a:spcPts val="300"/>
              </a:spcAft>
            </a:pPr>
            <a:endParaRPr lang="en-US" sz="1000" b="1" dirty="0">
              <a:cs typeface="Arial" panose="020B0604020202020204" pitchFamily="34" charset="0"/>
            </a:endParaRPr>
          </a:p>
          <a:p>
            <a:pPr>
              <a:spcBef>
                <a:spcPts val="300"/>
              </a:spcBef>
              <a:spcAft>
                <a:spcPts val="300"/>
              </a:spcAft>
            </a:pPr>
            <a:endParaRPr lang="en-US" sz="1000" b="1" dirty="0"/>
          </a:p>
          <a:p>
            <a:pPr>
              <a:spcBef>
                <a:spcPts val="300"/>
              </a:spcBef>
              <a:spcAft>
                <a:spcPts val="300"/>
              </a:spcAft>
            </a:pPr>
            <a:endParaRPr lang="en-US" sz="1000" b="1" dirty="0">
              <a:cs typeface="Arial" panose="020B0604020202020204" pitchFamily="34" charset="0"/>
            </a:endParaRPr>
          </a:p>
          <a:p>
            <a:pPr>
              <a:spcBef>
                <a:spcPts val="300"/>
              </a:spcBef>
              <a:spcAft>
                <a:spcPts val="300"/>
              </a:spcAft>
            </a:pPr>
            <a:endParaRPr lang="en-US" dirty="0"/>
          </a:p>
          <a:p>
            <a:pPr>
              <a:spcBef>
                <a:spcPts val="300"/>
              </a:spcBef>
              <a:spcAft>
                <a:spcPts val="300"/>
              </a:spcAft>
            </a:pPr>
            <a:endParaRPr lang="en-US" sz="1000" dirty="0">
              <a:cs typeface="Arial" panose="020B0604020202020204" pitchFamily="34" charset="0"/>
            </a:endParaRPr>
          </a:p>
          <a:p>
            <a:pPr>
              <a:spcBef>
                <a:spcPts val="300"/>
              </a:spcBef>
              <a:spcAft>
                <a:spcPts val="300"/>
              </a:spcAft>
            </a:pPr>
            <a:r>
              <a:rPr lang="en-US" sz="1000" dirty="0">
                <a:cs typeface="Arial" panose="020B0604020202020204" pitchFamily="34" charset="0"/>
              </a:rPr>
              <a:t>Lincoln Concierge Care Coordination includes claims support provided by Lincoln Financial and services provided by a third-party vendor not affiliated with Lincoln Financial. Concierge Care third-party vendors do not provide direct care or home services. Participating providers are not agents or employees of Lincoln Financial Group or the third-party vendor. Results and outcomes cannot be guaranteed. The availability of any particular provider cannot be guaranteed and is subject to change. Lincoln Financial does not monitor or participate in the review of programs or services referred or recommended by third-party vendors. Long-term care coverage is provided through the applicable long-term care rider offered through your Lincoln policy.​</a:t>
            </a:r>
          </a:p>
          <a:p>
            <a:pPr>
              <a:spcBef>
                <a:spcPts val="300"/>
              </a:spcBef>
              <a:spcAft>
                <a:spcPts val="300"/>
              </a:spcAft>
            </a:pPr>
            <a:r>
              <a:rPr lang="en-US" sz="1000" b="1" dirty="0">
                <a:cs typeface="Arial" panose="020B0604020202020204" pitchFamily="34" charset="0"/>
              </a:rPr>
              <a:t>All guarantees and benefits of the insurance policy are subject to the ​claims-paying ability of the issuing insurance company. </a:t>
            </a:r>
            <a:r>
              <a:rPr lang="en-US" sz="1000" dirty="0">
                <a:cs typeface="Arial" panose="020B0604020202020204" pitchFamily="34" charset="0"/>
              </a:rPr>
              <a:t>They are not backed by the broker-dealer and/or insurance agency selling the policy, or any affiliates of those entities other than the issuing company affiliates, and none makes any representations or guarantees regarding the claims-paying ability of the issuer.​ We will not deny benefits for pre-existing conditions. This does not preclude us from exercising other remedies available at law, in equity or in contract because of misrepresentations. A pre-existing condition means a condition for which medical advice or treatment was recommended by or received from a provider of healthcare services within 6 months preceding the effective date of coverage of an insured person.</a:t>
            </a:r>
            <a:endParaRPr lang="en-US" dirty="0"/>
          </a:p>
          <a:p>
            <a:pPr>
              <a:spcBef>
                <a:spcPts val="300"/>
              </a:spcBef>
              <a:spcAft>
                <a:spcPts val="300"/>
              </a:spcAft>
            </a:pPr>
            <a:r>
              <a:rPr lang="en-US" sz="1000" dirty="0">
                <a:cs typeface="Arial" panose="020B0604020202020204" pitchFamily="34" charset="0"/>
              </a:rPr>
              <a:t>In most cases, based on our understanding of applicable law, the policy will be a Modified Endowment Contract (MEC) as defined in section 7702A of the Internal Revenue Code.​ Distributions from a MEC will be subject to income tax, and an additional 10% federal income tax penalty applies to taxable distributions received before </a:t>
            </a:r>
            <a:r>
              <a:rPr lang="en-US" sz="1000">
                <a:cs typeface="Arial" panose="020B0604020202020204" pitchFamily="34" charset="0"/>
              </a:rPr>
              <a:t>the policyowner </a:t>
            </a:r>
            <a:r>
              <a:rPr lang="en-US" sz="1000" dirty="0">
                <a:cs typeface="Arial" panose="020B0604020202020204" pitchFamily="34" charset="0"/>
              </a:rPr>
              <a:t>reaches age 59½.​</a:t>
            </a:r>
          </a:p>
        </p:txBody>
      </p:sp>
    </p:spTree>
    <p:custDataLst>
      <p:tags r:id="rId1"/>
    </p:custDataLst>
    <p:extLst>
      <p:ext uri="{BB962C8B-B14F-4D97-AF65-F5344CB8AC3E}">
        <p14:creationId xmlns:p14="http://schemas.microsoft.com/office/powerpoint/2010/main" val="2771823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057BC-7B62-793D-87B7-D3F2820148F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A7F9AC4-D267-CBF7-9D73-4C974D545CAB}"/>
              </a:ext>
            </a:extLst>
          </p:cNvPr>
          <p:cNvSpPr>
            <a:spLocks noGrp="1"/>
          </p:cNvSpPr>
          <p:nvPr>
            <p:ph type="body" sz="quarter" idx="11"/>
          </p:nvPr>
        </p:nvSpPr>
        <p:spPr>
          <a:xfrm>
            <a:off x="571641" y="1514037"/>
            <a:ext cx="8419959" cy="4658163"/>
          </a:xfrm>
        </p:spPr>
        <p:txBody>
          <a:bodyPr/>
          <a:lstStyle/>
          <a:p>
            <a:r>
              <a:rPr lang="en-US" sz="1000" i="1" dirty="0"/>
              <a:t>MoneyGuard Market Advantage</a:t>
            </a:r>
            <a:r>
              <a:rPr lang="en-US" sz="1000" dirty="0"/>
              <a:t>® is a variable universal life insurance policy with a Long-Term Care Benefits Rider (LTCBR) that accelerates the specified amount of death benefit to pay for covered long-term care expenses and continues ​long-term care benefit payments after the entire specified amount of death benefit has been paid. Any surrender benefit provided will be adjusted by any loans/loan interest/loan repayments, withdrawals taken, and claim payments made. The cost of riders will be deducted monthly from the policy accumulation value. The insurance policy and riders have limitations, exclusions and reductions. Renewability, Termination and Cancelability: The LTCBR is noncancelable. This means you have the right, subject to the terms of your policy and rider(s), to continue this rider as long as your policy stays in-force. The Lincoln National Life Insurance Company cannot change any of the terms of your policy and rider(s) on its own and cannot increase the monthly rider charges or monthly inflation charges. If your policy enters a grace period, we will allow 61 days to pay a premium sufficient to prevent your policy form lapsing. The Long-Term Care Benefit Rider may not cover all costs associated with long-term care costs incurred by the insured during the coverage period. All contract provisions, including limitations and exclusions, should be carefully reviewed by the owner. For costs and complete coverage details, contact your financial professional.​</a:t>
            </a:r>
          </a:p>
          <a:p>
            <a:r>
              <a:rPr lang="en-US" sz="1000" b="1" i="1" dirty="0"/>
              <a:t>MoneyGuard Market Advantage</a:t>
            </a:r>
            <a:r>
              <a:rPr lang="en-US" sz="1000" b="1" dirty="0"/>
              <a:t>® is issued by The Lincoln National Life Insurance Company, Fort Wayne, IN, on Policy Form ICC20-MGV892/20-MGV892 with a Long-Term Care Benefits Rider (LTCBR) on Rider Form ICC20LTCBR-892/LTCBR-892, a Value Protection Rider on Form ICC20VPR-892/VPR-892 and a Benefit Transfer Rider on Form ICC22BTR-895/BTR-895. Distributed by Lincoln Financial Distributors, Inc., a broker-dealer.​</a:t>
            </a:r>
          </a:p>
          <a:p>
            <a:r>
              <a:rPr lang="en-US" sz="1000" dirty="0"/>
              <a:t>The LTCBR is intended to be a qualified long-term care insurance contract under Section 7702B(b) of the Internal Revenue Code. ​</a:t>
            </a:r>
          </a:p>
          <a:p>
            <a:r>
              <a:rPr lang="en-US" sz="1000" dirty="0"/>
              <a:t>Your Specified Amount is the amount used to determine the amount of death benefit and the amount of Long-Term Care Benefits Rider benefits. You will select the Initial Specified Amount of death benefit on the application.	​</a:t>
            </a:r>
          </a:p>
          <a:p>
            <a:r>
              <a:rPr lang="en-US" sz="1000" dirty="0"/>
              <a:t>The insurance policy and riders have limitations, exclusions and reductions; and are subject to medical underwriting. Long-term care benefit riders may not cover all costs associated with long-term care costs incurred by the insured during the coverage period. All contract provisions, including limitations and exclusions, should be carefully reviewed by the owner. For costs and complete coverage details, contact your agent or producer. A version of Lincoln Concierge Care Coordination is guaranteed for</a:t>
            </a:r>
            <a:r>
              <a:rPr lang="en-US" sz="1000" i="1" dirty="0"/>
              <a:t> </a:t>
            </a:r>
            <a:r>
              <a:rPr lang="en-US" sz="1000" dirty="0"/>
              <a:t>Lincoln</a:t>
            </a:r>
            <a:r>
              <a:rPr lang="en-US" sz="1000" i="1" dirty="0"/>
              <a:t> MoneyGuard</a:t>
            </a:r>
            <a:r>
              <a:rPr lang="en-US" sz="1000" dirty="0"/>
              <a:t>® Solutions policyowners. However, the tools, resources and services may change or evolve over time.​</a:t>
            </a:r>
          </a:p>
          <a:p>
            <a:r>
              <a:rPr lang="en-US" sz="1000" dirty="0"/>
              <a:t>All information is current as of the created date of this material.​</a:t>
            </a:r>
            <a:br>
              <a:rPr lang="en-US" sz="1000" dirty="0"/>
            </a:br>
            <a:br>
              <a:rPr lang="en-US" sz="1000" dirty="0"/>
            </a:br>
            <a:r>
              <a:rPr lang="en-US" dirty="0"/>
              <a:t>T</a:t>
            </a:r>
            <a:r>
              <a:rPr lang="en-US" dirty="0">
                <a:effectLst/>
                <a:ea typeface="Calibri" panose="020F0502020204030204" pitchFamily="34" charset="0"/>
              </a:rPr>
              <a:t>he information in the presentation is for illustration purposes only and </a:t>
            </a:r>
            <a:r>
              <a:rPr lang="en-US" dirty="0">
                <a:solidFill>
                  <a:srgbClr val="000000"/>
                </a:solidFill>
                <a:effectLst/>
                <a:ea typeface="Calibri" panose="020F0502020204030204" pitchFamily="34" charset="0"/>
              </a:rPr>
              <a:t>may not be representative of the experience and outcomes for investors.</a:t>
            </a:r>
          </a:p>
          <a:p>
            <a:r>
              <a:rPr lang="en-US" dirty="0">
                <a:solidFill>
                  <a:srgbClr val="000000"/>
                </a:solidFill>
                <a:ea typeface="Calibri" panose="020F0502020204030204" pitchFamily="34" charset="0"/>
              </a:rPr>
              <a:t>M</a:t>
            </a:r>
            <a:r>
              <a:rPr lang="en-US" dirty="0">
                <a:solidFill>
                  <a:srgbClr val="000000"/>
                </a:solidFill>
                <a:effectLst/>
                <a:ea typeface="Calibri" panose="020F0502020204030204" pitchFamily="34" charset="0"/>
              </a:rPr>
              <a:t>utual funds are sold by prospectus. </a:t>
            </a:r>
            <a:r>
              <a:rPr lang="en-US" b="0" i="0" dirty="0">
                <a:solidFill>
                  <a:srgbClr val="242424"/>
                </a:solidFill>
                <a:effectLst/>
                <a:latin typeface="-apple-system"/>
              </a:rPr>
              <a:t>Investors can obtain a prospectus from the fund investment manager.</a:t>
            </a:r>
            <a:r>
              <a:rPr lang="en-US" dirty="0">
                <a:solidFill>
                  <a:srgbClr val="000000"/>
                </a:solidFill>
                <a:effectLst/>
                <a:ea typeface="Calibri" panose="020F0502020204030204" pitchFamily="34" charset="0"/>
              </a:rPr>
              <a:t> </a:t>
            </a:r>
          </a:p>
          <a:p>
            <a:r>
              <a:rPr lang="en-US" sz="1000" b="1" dirty="0"/>
              <a:t>For use in all states except NY.</a:t>
            </a:r>
          </a:p>
          <a:p>
            <a:endParaRPr lang="en-US" dirty="0"/>
          </a:p>
        </p:txBody>
      </p:sp>
    </p:spTree>
    <p:extLst>
      <p:ext uri="{BB962C8B-B14F-4D97-AF65-F5344CB8AC3E}">
        <p14:creationId xmlns:p14="http://schemas.microsoft.com/office/powerpoint/2010/main" val="2717983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3D0A41-5D32-D841-AAE8-D68664EA4587}"/>
              </a:ext>
            </a:extLst>
          </p:cNvPr>
          <p:cNvSpPr>
            <a:spLocks noGrp="1"/>
          </p:cNvSpPr>
          <p:nvPr>
            <p:ph type="body" idx="1"/>
          </p:nvPr>
        </p:nvSpPr>
        <p:spPr/>
        <p:txBody>
          <a:bodyPr/>
          <a:lstStyle/>
          <a:p>
            <a:r>
              <a:rPr lang="en-US" dirty="0"/>
              <a:t>Thank you.</a:t>
            </a:r>
          </a:p>
        </p:txBody>
      </p:sp>
      <p:sp>
        <p:nvSpPr>
          <p:cNvPr id="11" name="Text Placeholder 10">
            <a:extLst>
              <a:ext uri="{FF2B5EF4-FFF2-40B4-BE49-F238E27FC236}">
                <a16:creationId xmlns:a16="http://schemas.microsoft.com/office/drawing/2014/main" id="{3E29D805-592D-6745-A7A5-093A80DCAB99}"/>
              </a:ext>
            </a:extLst>
          </p:cNvPr>
          <p:cNvSpPr>
            <a:spLocks noGrp="1"/>
          </p:cNvSpPr>
          <p:nvPr>
            <p:ph type="body" sz="quarter" idx="11"/>
          </p:nvPr>
        </p:nvSpPr>
        <p:spPr/>
        <p:txBody>
          <a:bodyPr/>
          <a:lstStyle/>
          <a:p>
            <a:endParaRPr lang="en-US"/>
          </a:p>
        </p:txBody>
      </p:sp>
      <p:sp>
        <p:nvSpPr>
          <p:cNvPr id="12" name="Text Placeholder 11">
            <a:extLst>
              <a:ext uri="{FF2B5EF4-FFF2-40B4-BE49-F238E27FC236}">
                <a16:creationId xmlns:a16="http://schemas.microsoft.com/office/drawing/2014/main" id="{18D05ED9-EC79-D047-946B-D946F2057B40}"/>
              </a:ext>
            </a:extLst>
          </p:cNvPr>
          <p:cNvSpPr>
            <a:spLocks noGrp="1"/>
          </p:cNvSpPr>
          <p:nvPr>
            <p:ph type="body" sz="quarter" idx="12"/>
          </p:nvPr>
        </p:nvSpPr>
        <p:spPr/>
        <p:txBody>
          <a:bodyPr/>
          <a:lstStyle/>
          <a:p>
            <a:endParaRPr lang="en-US"/>
          </a:p>
        </p:txBody>
      </p:sp>
      <p:sp>
        <p:nvSpPr>
          <p:cNvPr id="13" name="Text Placeholder 12">
            <a:extLst>
              <a:ext uri="{FF2B5EF4-FFF2-40B4-BE49-F238E27FC236}">
                <a16:creationId xmlns:a16="http://schemas.microsoft.com/office/drawing/2014/main" id="{F01E0179-B4E3-7140-8F2F-8DD382D37ADE}"/>
              </a:ext>
            </a:extLst>
          </p:cNvPr>
          <p:cNvSpPr>
            <a:spLocks noGrp="1"/>
          </p:cNvSpPr>
          <p:nvPr>
            <p:ph type="body" sz="quarter" idx="13"/>
          </p:nvPr>
        </p:nvSpPr>
        <p:spPr/>
        <p:txBody>
          <a:bodyPr/>
          <a:lstStyle/>
          <a:p>
            <a:endParaRPr lang="en-US"/>
          </a:p>
        </p:txBody>
      </p:sp>
      <p:sp>
        <p:nvSpPr>
          <p:cNvPr id="14" name="Text Placeholder 13">
            <a:extLst>
              <a:ext uri="{FF2B5EF4-FFF2-40B4-BE49-F238E27FC236}">
                <a16:creationId xmlns:a16="http://schemas.microsoft.com/office/drawing/2014/main" id="{C008B956-C9AE-754D-950A-D4CB8D887105}"/>
              </a:ext>
            </a:extLst>
          </p:cNvPr>
          <p:cNvSpPr>
            <a:spLocks noGrp="1"/>
          </p:cNvSpPr>
          <p:nvPr>
            <p:ph type="body" sz="quarter" idx="14"/>
          </p:nvPr>
        </p:nvSpPr>
        <p:spPr/>
        <p:txBody>
          <a:bodyPr/>
          <a:lstStyle/>
          <a:p>
            <a:endParaRPr lang="en-US"/>
          </a:p>
        </p:txBody>
      </p:sp>
      <p:sp>
        <p:nvSpPr>
          <p:cNvPr id="15" name="Text Placeholder 14">
            <a:extLst>
              <a:ext uri="{FF2B5EF4-FFF2-40B4-BE49-F238E27FC236}">
                <a16:creationId xmlns:a16="http://schemas.microsoft.com/office/drawing/2014/main" id="{E7553128-85CD-714E-81CD-7A23ADCD0312}"/>
              </a:ext>
            </a:extLst>
          </p:cNvPr>
          <p:cNvSpPr>
            <a:spLocks noGrp="1"/>
          </p:cNvSpPr>
          <p:nvPr>
            <p:ph type="body" sz="quarter" idx="15"/>
          </p:nvPr>
        </p:nvSpPr>
        <p:spPr/>
        <p:txBody>
          <a:bodyPr/>
          <a:lstStyle/>
          <a:p>
            <a:endParaRPr lang="en-US"/>
          </a:p>
        </p:txBody>
      </p:sp>
      <p:sp>
        <p:nvSpPr>
          <p:cNvPr id="16" name="Text Placeholder 15">
            <a:extLst>
              <a:ext uri="{FF2B5EF4-FFF2-40B4-BE49-F238E27FC236}">
                <a16:creationId xmlns:a16="http://schemas.microsoft.com/office/drawing/2014/main" id="{37FBAE09-2AED-8E4D-9723-A0CC27D587E6}"/>
              </a:ext>
            </a:extLst>
          </p:cNvPr>
          <p:cNvSpPr>
            <a:spLocks noGrp="1"/>
          </p:cNvSpPr>
          <p:nvPr>
            <p:ph type="body" sz="quarter" idx="16"/>
          </p:nvPr>
        </p:nvSpPr>
        <p:spPr/>
        <p:txBody>
          <a:bodyPr/>
          <a:lstStyle/>
          <a:p>
            <a:endParaRPr lang="en-US"/>
          </a:p>
        </p:txBody>
      </p:sp>
      <p:sp>
        <p:nvSpPr>
          <p:cNvPr id="17" name="Text Placeholder 16">
            <a:extLst>
              <a:ext uri="{FF2B5EF4-FFF2-40B4-BE49-F238E27FC236}">
                <a16:creationId xmlns:a16="http://schemas.microsoft.com/office/drawing/2014/main" id="{C39BFC96-CEF1-6148-B16D-E01C46C7E8E3}"/>
              </a:ext>
            </a:extLst>
          </p:cNvPr>
          <p:cNvSpPr>
            <a:spLocks noGrp="1"/>
          </p:cNvSpPr>
          <p:nvPr>
            <p:ph type="body" sz="quarter" idx="17"/>
          </p:nvPr>
        </p:nvSpPr>
        <p:spPr/>
        <p:txBody>
          <a:bodyPr/>
          <a:lstStyle/>
          <a:p>
            <a:endParaRPr lang="en-US"/>
          </a:p>
        </p:txBody>
      </p:sp>
      <p:sp>
        <p:nvSpPr>
          <p:cNvPr id="18" name="Text Placeholder 17">
            <a:extLst>
              <a:ext uri="{FF2B5EF4-FFF2-40B4-BE49-F238E27FC236}">
                <a16:creationId xmlns:a16="http://schemas.microsoft.com/office/drawing/2014/main" id="{E16C8FBD-9647-BB47-9707-C3E1D5BBB577}"/>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346865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35547-85BD-9747-9444-6887F6094129}"/>
              </a:ext>
            </a:extLst>
          </p:cNvPr>
          <p:cNvSpPr>
            <a:spLocks noGrp="1"/>
          </p:cNvSpPr>
          <p:nvPr>
            <p:ph type="title"/>
          </p:nvPr>
        </p:nvSpPr>
        <p:spPr>
          <a:xfrm>
            <a:off x="571641" y="484632"/>
            <a:ext cx="2171559" cy="521208"/>
          </a:xfrm>
        </p:spPr>
        <p:txBody>
          <a:bodyPr/>
          <a:lstStyle/>
          <a:p>
            <a:r>
              <a:rPr lang="en-US" dirty="0"/>
              <a:t>Meet Jim</a:t>
            </a:r>
          </a:p>
        </p:txBody>
      </p:sp>
      <p:sp>
        <p:nvSpPr>
          <p:cNvPr id="3" name="Text Placeholder 2">
            <a:extLst>
              <a:ext uri="{FF2B5EF4-FFF2-40B4-BE49-F238E27FC236}">
                <a16:creationId xmlns:a16="http://schemas.microsoft.com/office/drawing/2014/main" id="{DCD4713E-8BFF-A94C-A19D-0B659916B8B5}"/>
              </a:ext>
            </a:extLst>
          </p:cNvPr>
          <p:cNvSpPr>
            <a:spLocks noGrp="1"/>
          </p:cNvSpPr>
          <p:nvPr>
            <p:ph type="body" sz="quarter" idx="10"/>
          </p:nvPr>
        </p:nvSpPr>
        <p:spPr>
          <a:xfrm>
            <a:off x="571500" y="1097280"/>
            <a:ext cx="1790700" cy="274320"/>
          </a:xfrm>
        </p:spPr>
        <p:txBody>
          <a:bodyPr/>
          <a:lstStyle/>
          <a:p>
            <a:r>
              <a:rPr lang="en-US" dirty="0"/>
              <a:t>55 years old</a:t>
            </a:r>
          </a:p>
        </p:txBody>
      </p:sp>
      <p:sp>
        <p:nvSpPr>
          <p:cNvPr id="26" name="TextBox 25">
            <a:extLst>
              <a:ext uri="{FF2B5EF4-FFF2-40B4-BE49-F238E27FC236}">
                <a16:creationId xmlns:a16="http://schemas.microsoft.com/office/drawing/2014/main" id="{22C27EC8-EE74-D989-225F-67D2C7D72197}"/>
              </a:ext>
            </a:extLst>
          </p:cNvPr>
          <p:cNvSpPr txBox="1"/>
          <p:nvPr/>
        </p:nvSpPr>
        <p:spPr>
          <a:xfrm>
            <a:off x="504202" y="1543849"/>
            <a:ext cx="6353794" cy="923330"/>
          </a:xfrm>
          <a:prstGeom prst="rect">
            <a:avLst/>
          </a:prstGeom>
          <a:noFill/>
        </p:spPr>
        <p:txBody>
          <a:bodyPr wrap="square">
            <a:spAutoFit/>
          </a:bodyPr>
          <a:lstStyle/>
          <a:p>
            <a:r>
              <a:rPr lang="en-US" dirty="0">
                <a:cs typeface="Arial" panose="020B0604020202020204" pitchFamily="34" charset="0"/>
              </a:rPr>
              <a:t>Jim is a diligent saver and is on track to retire in the next 10 years. He is aware of the risk LTC needs could have on his retirement and approaches his financial professional about ways to help prepare. </a:t>
            </a:r>
          </a:p>
        </p:txBody>
      </p:sp>
      <p:pic>
        <p:nvPicPr>
          <p:cNvPr id="40" name="Picture 39" descr="A picture containing person, person, computer&#10;&#10;Description automatically generated">
            <a:extLst>
              <a:ext uri="{FF2B5EF4-FFF2-40B4-BE49-F238E27FC236}">
                <a16:creationId xmlns:a16="http://schemas.microsoft.com/office/drawing/2014/main" id="{F1D4AECA-96C8-426F-2F91-172B343B37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24833" y="-1"/>
            <a:ext cx="2467167" cy="2467167"/>
          </a:xfrm>
          <a:prstGeom prst="rect">
            <a:avLst/>
          </a:prstGeom>
        </p:spPr>
      </p:pic>
      <p:grpSp>
        <p:nvGrpSpPr>
          <p:cNvPr id="48" name="Group 47">
            <a:extLst>
              <a:ext uri="{FF2B5EF4-FFF2-40B4-BE49-F238E27FC236}">
                <a16:creationId xmlns:a16="http://schemas.microsoft.com/office/drawing/2014/main" id="{DDE06F18-7C16-FB1D-B929-C250B1402894}"/>
              </a:ext>
            </a:extLst>
          </p:cNvPr>
          <p:cNvGrpSpPr/>
          <p:nvPr/>
        </p:nvGrpSpPr>
        <p:grpSpPr>
          <a:xfrm>
            <a:off x="609600" y="2971800"/>
            <a:ext cx="9372600" cy="2973954"/>
            <a:chOff x="609600" y="3122046"/>
            <a:chExt cx="9372600" cy="2973954"/>
          </a:xfrm>
        </p:grpSpPr>
        <p:sp>
          <p:nvSpPr>
            <p:cNvPr id="8" name="Rectangle 7">
              <a:extLst>
                <a:ext uri="{FF2B5EF4-FFF2-40B4-BE49-F238E27FC236}">
                  <a16:creationId xmlns:a16="http://schemas.microsoft.com/office/drawing/2014/main" id="{6DF72C0C-1C8A-0C48-B96B-7613927927BA}"/>
                </a:ext>
              </a:extLst>
            </p:cNvPr>
            <p:cNvSpPr>
              <a:spLocks noChangeArrowheads="1"/>
            </p:cNvSpPr>
            <p:nvPr/>
          </p:nvSpPr>
          <p:spPr bwMode="auto">
            <a:xfrm>
              <a:off x="6324601" y="3123242"/>
              <a:ext cx="365759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684213">
                <a:defRPr>
                  <a:solidFill>
                    <a:schemeClr val="tx1"/>
                  </a:solidFill>
                  <a:latin typeface="Calibri" panose="020F0502020204030204" pitchFamily="34" charset="0"/>
                </a:defRPr>
              </a:lvl1pPr>
              <a:lvl2pPr marL="742950" indent="-285750" defTabSz="684213">
                <a:defRPr>
                  <a:solidFill>
                    <a:schemeClr val="tx1"/>
                  </a:solidFill>
                  <a:latin typeface="Calibri" panose="020F0502020204030204" pitchFamily="34" charset="0"/>
                </a:defRPr>
              </a:lvl2pPr>
              <a:lvl3pPr marL="1143000" indent="-228600" defTabSz="684213">
                <a:defRPr>
                  <a:solidFill>
                    <a:schemeClr val="tx1"/>
                  </a:solidFill>
                  <a:latin typeface="Calibri" panose="020F0502020204030204" pitchFamily="34" charset="0"/>
                </a:defRPr>
              </a:lvl3pPr>
              <a:lvl4pPr marL="1600200" indent="-228600" defTabSz="684213">
                <a:defRPr>
                  <a:solidFill>
                    <a:schemeClr val="tx1"/>
                  </a:solidFill>
                  <a:latin typeface="Calibri" panose="020F0502020204030204" pitchFamily="34" charset="0"/>
                </a:defRPr>
              </a:lvl4pPr>
              <a:lvl5pPr marL="2057400" indent="-228600" defTabSz="684213">
                <a:defRPr>
                  <a:solidFill>
                    <a:schemeClr val="tx1"/>
                  </a:solidFill>
                  <a:latin typeface="Calibri" panose="020F0502020204030204" pitchFamily="34" charset="0"/>
                </a:defRPr>
              </a:lvl5pPr>
              <a:lvl6pPr marL="2514600" indent="-228600" defTabSz="684213" eaLnBrk="0" fontAlgn="base" hangingPunct="0">
                <a:spcBef>
                  <a:spcPct val="0"/>
                </a:spcBef>
                <a:spcAft>
                  <a:spcPct val="0"/>
                </a:spcAft>
                <a:defRPr>
                  <a:solidFill>
                    <a:schemeClr val="tx1"/>
                  </a:solidFill>
                  <a:latin typeface="Calibri" panose="020F0502020204030204" pitchFamily="34" charset="0"/>
                </a:defRPr>
              </a:lvl6pPr>
              <a:lvl7pPr marL="2971800" indent="-228600" defTabSz="684213" eaLnBrk="0" fontAlgn="base" hangingPunct="0">
                <a:spcBef>
                  <a:spcPct val="0"/>
                </a:spcBef>
                <a:spcAft>
                  <a:spcPct val="0"/>
                </a:spcAft>
                <a:defRPr>
                  <a:solidFill>
                    <a:schemeClr val="tx1"/>
                  </a:solidFill>
                  <a:latin typeface="Calibri" panose="020F0502020204030204" pitchFamily="34" charset="0"/>
                </a:defRPr>
              </a:lvl7pPr>
              <a:lvl8pPr marL="3429000" indent="-228600" defTabSz="684213" eaLnBrk="0" fontAlgn="base" hangingPunct="0">
                <a:spcBef>
                  <a:spcPct val="0"/>
                </a:spcBef>
                <a:spcAft>
                  <a:spcPct val="0"/>
                </a:spcAft>
                <a:defRPr>
                  <a:solidFill>
                    <a:schemeClr val="tx1"/>
                  </a:solidFill>
                  <a:latin typeface="Calibri" panose="020F0502020204030204" pitchFamily="34" charset="0"/>
                </a:defRPr>
              </a:lvl8pPr>
              <a:lvl9pPr marL="3886200" indent="-228600" defTabSz="684213" eaLnBrk="0" fontAlgn="base" hangingPunct="0">
                <a:spcBef>
                  <a:spcPct val="0"/>
                </a:spcBef>
                <a:spcAft>
                  <a:spcPct val="0"/>
                </a:spcAft>
                <a:defRPr>
                  <a:solidFill>
                    <a:schemeClr val="tx1"/>
                  </a:solidFill>
                  <a:latin typeface="Calibri" panose="020F0502020204030204" pitchFamily="34" charset="0"/>
                </a:defRPr>
              </a:lvl9pPr>
            </a:lstStyle>
            <a:p>
              <a:pPr marR="0" lvl="0" indent="0" fontAlgn="base">
                <a:lnSpc>
                  <a:spcPct val="100000"/>
                </a:lnSpc>
                <a:spcBef>
                  <a:spcPct val="0"/>
                </a:spcBef>
                <a:spcAft>
                  <a:spcPts val="1600"/>
                </a:spcAft>
                <a:buClrTx/>
                <a:buSzTx/>
                <a:buFontTx/>
                <a:buNone/>
                <a:tabLst/>
                <a:defRPr/>
              </a:pPr>
              <a:r>
                <a:rPr lang="en-US" altLang="en-US" sz="1600" dirty="0"/>
                <a:t>He has experience investing and is comfortable with the risk/reward trade-off</a:t>
              </a:r>
            </a:p>
          </p:txBody>
        </p:sp>
        <p:sp>
          <p:nvSpPr>
            <p:cNvPr id="9" name="Rectangle 8">
              <a:extLst>
                <a:ext uri="{FF2B5EF4-FFF2-40B4-BE49-F238E27FC236}">
                  <a16:creationId xmlns:a16="http://schemas.microsoft.com/office/drawing/2014/main" id="{D7EFC2B4-565B-D970-4A2C-4CA3686CDC47}"/>
                </a:ext>
              </a:extLst>
            </p:cNvPr>
            <p:cNvSpPr>
              <a:spLocks noChangeArrowheads="1"/>
            </p:cNvSpPr>
            <p:nvPr/>
          </p:nvSpPr>
          <p:spPr bwMode="auto">
            <a:xfrm>
              <a:off x="6324600" y="4121302"/>
              <a:ext cx="350519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684213">
                <a:defRPr>
                  <a:solidFill>
                    <a:schemeClr val="tx1"/>
                  </a:solidFill>
                  <a:latin typeface="Calibri" panose="020F0502020204030204" pitchFamily="34" charset="0"/>
                </a:defRPr>
              </a:lvl1pPr>
              <a:lvl2pPr marL="742950" indent="-285750" defTabSz="684213">
                <a:defRPr>
                  <a:solidFill>
                    <a:schemeClr val="tx1"/>
                  </a:solidFill>
                  <a:latin typeface="Calibri" panose="020F0502020204030204" pitchFamily="34" charset="0"/>
                </a:defRPr>
              </a:lvl2pPr>
              <a:lvl3pPr marL="1143000" indent="-228600" defTabSz="684213">
                <a:defRPr>
                  <a:solidFill>
                    <a:schemeClr val="tx1"/>
                  </a:solidFill>
                  <a:latin typeface="Calibri" panose="020F0502020204030204" pitchFamily="34" charset="0"/>
                </a:defRPr>
              </a:lvl3pPr>
              <a:lvl4pPr marL="1600200" indent="-228600" defTabSz="684213">
                <a:defRPr>
                  <a:solidFill>
                    <a:schemeClr val="tx1"/>
                  </a:solidFill>
                  <a:latin typeface="Calibri" panose="020F0502020204030204" pitchFamily="34" charset="0"/>
                </a:defRPr>
              </a:lvl4pPr>
              <a:lvl5pPr marL="2057400" indent="-228600" defTabSz="684213">
                <a:defRPr>
                  <a:solidFill>
                    <a:schemeClr val="tx1"/>
                  </a:solidFill>
                  <a:latin typeface="Calibri" panose="020F0502020204030204" pitchFamily="34" charset="0"/>
                </a:defRPr>
              </a:lvl5pPr>
              <a:lvl6pPr marL="2514600" indent="-228600" defTabSz="684213" eaLnBrk="0" fontAlgn="base" hangingPunct="0">
                <a:spcBef>
                  <a:spcPct val="0"/>
                </a:spcBef>
                <a:spcAft>
                  <a:spcPct val="0"/>
                </a:spcAft>
                <a:defRPr>
                  <a:solidFill>
                    <a:schemeClr val="tx1"/>
                  </a:solidFill>
                  <a:latin typeface="Calibri" panose="020F0502020204030204" pitchFamily="34" charset="0"/>
                </a:defRPr>
              </a:lvl6pPr>
              <a:lvl7pPr marL="2971800" indent="-228600" defTabSz="684213" eaLnBrk="0" fontAlgn="base" hangingPunct="0">
                <a:spcBef>
                  <a:spcPct val="0"/>
                </a:spcBef>
                <a:spcAft>
                  <a:spcPct val="0"/>
                </a:spcAft>
                <a:defRPr>
                  <a:solidFill>
                    <a:schemeClr val="tx1"/>
                  </a:solidFill>
                  <a:latin typeface="Calibri" panose="020F0502020204030204" pitchFamily="34" charset="0"/>
                </a:defRPr>
              </a:lvl7pPr>
              <a:lvl8pPr marL="3429000" indent="-228600" defTabSz="684213" eaLnBrk="0" fontAlgn="base" hangingPunct="0">
                <a:spcBef>
                  <a:spcPct val="0"/>
                </a:spcBef>
                <a:spcAft>
                  <a:spcPct val="0"/>
                </a:spcAft>
                <a:defRPr>
                  <a:solidFill>
                    <a:schemeClr val="tx1"/>
                  </a:solidFill>
                  <a:latin typeface="Calibri" panose="020F0502020204030204" pitchFamily="34" charset="0"/>
                </a:defRPr>
              </a:lvl8pPr>
              <a:lvl9pPr marL="3886200" indent="-228600" defTabSz="68421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ts val="1600"/>
                </a:spcAft>
                <a:defRPr/>
              </a:pPr>
              <a:r>
                <a:rPr lang="en-US" altLang="en-US" sz="1600" dirty="0"/>
                <a:t>If future care is not needed, he would like to have a benefit left to his beneficiaries</a:t>
              </a:r>
            </a:p>
          </p:txBody>
        </p:sp>
        <p:sp>
          <p:nvSpPr>
            <p:cNvPr id="14" name="Rectangle 13">
              <a:extLst>
                <a:ext uri="{FF2B5EF4-FFF2-40B4-BE49-F238E27FC236}">
                  <a16:creationId xmlns:a16="http://schemas.microsoft.com/office/drawing/2014/main" id="{9F6D6D18-9BB8-2C13-5F02-F52605C74B6B}"/>
                </a:ext>
              </a:extLst>
            </p:cNvPr>
            <p:cNvSpPr>
              <a:spLocks noChangeArrowheads="1"/>
            </p:cNvSpPr>
            <p:nvPr/>
          </p:nvSpPr>
          <p:spPr bwMode="auto">
            <a:xfrm>
              <a:off x="1524000" y="4121302"/>
              <a:ext cx="342528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685800">
                <a:defRPr>
                  <a:solidFill>
                    <a:schemeClr val="tx1"/>
                  </a:solidFill>
                  <a:latin typeface="Calibri" panose="020F0502020204030204" pitchFamily="34" charset="0"/>
                </a:defRPr>
              </a:lvl1pPr>
              <a:lvl2pPr marL="742950" indent="-285750" defTabSz="685800">
                <a:defRPr>
                  <a:solidFill>
                    <a:schemeClr val="tx1"/>
                  </a:solidFill>
                  <a:latin typeface="Calibri" panose="020F0502020204030204" pitchFamily="34" charset="0"/>
                </a:defRPr>
              </a:lvl2pPr>
              <a:lvl3pPr marL="1143000" indent="-228600" defTabSz="685800">
                <a:defRPr>
                  <a:solidFill>
                    <a:schemeClr val="tx1"/>
                  </a:solidFill>
                  <a:latin typeface="Calibri" panose="020F0502020204030204" pitchFamily="34" charset="0"/>
                </a:defRPr>
              </a:lvl3pPr>
              <a:lvl4pPr marL="1600200" indent="-228600" defTabSz="685800">
                <a:defRPr>
                  <a:solidFill>
                    <a:schemeClr val="tx1"/>
                  </a:solidFill>
                  <a:latin typeface="Calibri" panose="020F0502020204030204" pitchFamily="34" charset="0"/>
                </a:defRPr>
              </a:lvl4pPr>
              <a:lvl5pPr marL="2057400" indent="-228600" defTabSz="685800">
                <a:defRPr>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defRPr>
              </a:lvl9pPr>
            </a:lstStyle>
            <a:p>
              <a:pPr defTabSz="684213" fontAlgn="base">
                <a:spcBef>
                  <a:spcPct val="0"/>
                </a:spcBef>
                <a:spcAft>
                  <a:spcPts val="1600"/>
                </a:spcAft>
                <a:defRPr/>
              </a:pPr>
              <a:r>
                <a:rPr lang="en-US" altLang="en-US" sz="1600" dirty="0"/>
                <a:t>He can set aside $10,000 annually for the next 10 years earmarked for future care</a:t>
              </a:r>
            </a:p>
          </p:txBody>
        </p:sp>
        <p:sp>
          <p:nvSpPr>
            <p:cNvPr id="21" name="TextBox 20">
              <a:extLst>
                <a:ext uri="{FF2B5EF4-FFF2-40B4-BE49-F238E27FC236}">
                  <a16:creationId xmlns:a16="http://schemas.microsoft.com/office/drawing/2014/main" id="{64932718-982C-82FE-F2D7-17B3FD6033F2}"/>
                </a:ext>
              </a:extLst>
            </p:cNvPr>
            <p:cNvSpPr txBox="1"/>
            <p:nvPr/>
          </p:nvSpPr>
          <p:spPr>
            <a:xfrm>
              <a:off x="2272594" y="5134132"/>
              <a:ext cx="6702961" cy="738664"/>
            </a:xfrm>
            <a:prstGeom prst="rect">
              <a:avLst/>
            </a:prstGeom>
            <a:noFill/>
          </p:spPr>
          <p:txBody>
            <a:bodyPr wrap="square" lIns="0" tIns="0" rIns="0" bIns="0" rtlCol="0">
              <a:spAutoFit/>
            </a:bodyPr>
            <a:lstStyle/>
            <a:p>
              <a:pPr marR="0" lvl="0" indent="0" algn="l" defTabSz="684213" rtl="0" eaLnBrk="1" fontAlgn="base" latinLnBrk="0" hangingPunct="1">
                <a:lnSpc>
                  <a:spcPct val="100000"/>
                </a:lnSpc>
                <a:spcBef>
                  <a:spcPct val="0"/>
                </a:spcBef>
                <a:buClrTx/>
                <a:buSzTx/>
                <a:buFontTx/>
                <a:buNone/>
                <a:tabLst/>
                <a:defRPr/>
              </a:pPr>
              <a:r>
                <a:rPr lang="en-US" altLang="en-US" sz="1600" dirty="0">
                  <a:latin typeface="Calibri" panose="020F0502020204030204" pitchFamily="34" charset="0"/>
                </a:rPr>
                <a:t>Jim</a:t>
              </a:r>
              <a:r>
                <a:rPr kumimoji="0" lang="en-US" altLang="en-US" sz="1600" b="0" u="none" strike="noStrike" kern="1200" cap="none" spc="0" normalizeH="0" noProof="0" dirty="0">
                  <a:ln>
                    <a:noFill/>
                  </a:ln>
                  <a:effectLst/>
                  <a:uLnTx/>
                  <a:uFillTx/>
                  <a:latin typeface="Calibri" panose="020F0502020204030204" pitchFamily="34" charset="0"/>
                </a:rPr>
                <a:t>’s financial professional compares two different strategies to fund future care: </a:t>
              </a:r>
            </a:p>
            <a:p>
              <a:pPr marR="0" lvl="0" indent="-457200" algn="l" defTabSz="684213" rtl="0" eaLnBrk="1" fontAlgn="base" latinLnBrk="0" hangingPunct="1">
                <a:lnSpc>
                  <a:spcPct val="100000"/>
                </a:lnSpc>
                <a:spcBef>
                  <a:spcPct val="0"/>
                </a:spcBef>
                <a:buClrTx/>
                <a:buSzTx/>
                <a:buFont typeface="+mj-lt"/>
                <a:buAutoNum type="arabicPeriod"/>
                <a:tabLst/>
                <a:defRPr/>
              </a:pPr>
              <a:r>
                <a:rPr lang="en-US" altLang="en-US" sz="1600" baseline="0" dirty="0"/>
                <a:t>An</a:t>
              </a:r>
              <a:r>
                <a:rPr lang="en-US" altLang="en-US" sz="1600" b="1" dirty="0"/>
                <a:t> investment strategy </a:t>
              </a:r>
              <a:r>
                <a:rPr lang="en-US" altLang="en-US" sz="1600" dirty="0"/>
                <a:t>using retail mutual funds</a:t>
              </a:r>
            </a:p>
            <a:p>
              <a:pPr lvl="0" indent="-457200" fontAlgn="base">
                <a:spcBef>
                  <a:spcPct val="0"/>
                </a:spcBef>
                <a:buFont typeface="+mj-lt"/>
                <a:buAutoNum type="arabicPeriod"/>
                <a:defRPr/>
              </a:pPr>
              <a:r>
                <a:rPr kumimoji="0" lang="en-US" altLang="en-US" sz="1600" u="none" strike="noStrike" kern="1200" cap="none" spc="0" normalizeH="0" baseline="0" noProof="0" dirty="0">
                  <a:ln>
                    <a:noFill/>
                  </a:ln>
                  <a:effectLst/>
                  <a:uLnTx/>
                  <a:uFillTx/>
                  <a:latin typeface="Calibri" panose="020F0502020204030204" pitchFamily="34" charset="0"/>
                </a:rPr>
                <a:t>An</a:t>
              </a:r>
              <a:r>
                <a:rPr kumimoji="0" lang="en-US" altLang="en-US" sz="1600" b="1" u="none" strike="noStrike" kern="1200" cap="none" spc="0" normalizeH="0" noProof="0" dirty="0">
                  <a:ln>
                    <a:noFill/>
                  </a:ln>
                  <a:effectLst/>
                  <a:uLnTx/>
                  <a:uFillTx/>
                  <a:latin typeface="Calibri" panose="020F0502020204030204" pitchFamily="34" charset="0"/>
                </a:rPr>
                <a:t> insurance strategy </a:t>
              </a:r>
              <a:r>
                <a:rPr kumimoji="0" lang="en-US" altLang="en-US" sz="1600" u="none" strike="noStrike" kern="1200" cap="none" spc="0" normalizeH="0" noProof="0" dirty="0">
                  <a:ln>
                    <a:noFill/>
                  </a:ln>
                  <a:effectLst/>
                  <a:uLnTx/>
                  <a:uFillTx/>
                  <a:latin typeface="Calibri" panose="020F0502020204030204" pitchFamily="34" charset="0"/>
                </a:rPr>
                <a:t>using </a:t>
              </a:r>
              <a:r>
                <a:rPr lang="en-US" sz="1600" i="1" dirty="0"/>
                <a:t>MoneyGuard Market Advantage</a:t>
              </a:r>
              <a:r>
                <a:rPr lang="en-US" sz="1600" baseline="30000" dirty="0"/>
                <a:t>®</a:t>
              </a:r>
              <a:endParaRPr kumimoji="0" lang="en-US" altLang="en-US" sz="1600" u="none" strike="noStrike" kern="1200" cap="none" spc="0" normalizeH="0" baseline="30000" noProof="0" dirty="0">
                <a:ln>
                  <a:noFill/>
                </a:ln>
                <a:effectLst/>
                <a:uLnTx/>
                <a:uFillTx/>
              </a:endParaRPr>
            </a:p>
          </p:txBody>
        </p:sp>
        <p:sp>
          <p:nvSpPr>
            <p:cNvPr id="13" name="Rectangle 12">
              <a:extLst>
                <a:ext uri="{FF2B5EF4-FFF2-40B4-BE49-F238E27FC236}">
                  <a16:creationId xmlns:a16="http://schemas.microsoft.com/office/drawing/2014/main" id="{8CF1D91D-83E9-AAB0-E969-2101373A4F5D}"/>
                </a:ext>
              </a:extLst>
            </p:cNvPr>
            <p:cNvSpPr>
              <a:spLocks noChangeArrowheads="1"/>
            </p:cNvSpPr>
            <p:nvPr/>
          </p:nvSpPr>
          <p:spPr bwMode="auto">
            <a:xfrm>
              <a:off x="1450438" y="3123241"/>
              <a:ext cx="312156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lvl="0" defTabSz="684213" fontAlgn="base">
                <a:spcBef>
                  <a:spcPct val="0"/>
                </a:spcBef>
                <a:spcAft>
                  <a:spcPts val="1600"/>
                </a:spcAft>
                <a:defRPr/>
              </a:pPr>
              <a:r>
                <a:rPr lang="en-US" altLang="en-US" sz="1600" dirty="0"/>
                <a:t>Jim is seeking to have funds available for future long-term care expenses</a:t>
              </a:r>
            </a:p>
          </p:txBody>
        </p:sp>
        <p:pic>
          <p:nvPicPr>
            <p:cNvPr id="4" name="Graphic 3">
              <a:extLst>
                <a:ext uri="{FF2B5EF4-FFF2-40B4-BE49-F238E27FC236}">
                  <a16:creationId xmlns:a16="http://schemas.microsoft.com/office/drawing/2014/main" id="{89889AEF-6111-92B9-8B5A-13BC1824841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496518" y="5256048"/>
              <a:ext cx="494832" cy="494832"/>
            </a:xfrm>
            <a:prstGeom prst="rect">
              <a:avLst/>
            </a:prstGeom>
          </p:spPr>
        </p:pic>
        <p:pic>
          <p:nvPicPr>
            <p:cNvPr id="5" name="Graphic 4">
              <a:extLst>
                <a:ext uri="{FF2B5EF4-FFF2-40B4-BE49-F238E27FC236}">
                  <a16:creationId xmlns:a16="http://schemas.microsoft.com/office/drawing/2014/main" id="{D151354E-3695-4F97-39B4-92849C34DD5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757917" y="4138923"/>
              <a:ext cx="457200" cy="457200"/>
            </a:xfrm>
            <a:prstGeom prst="rect">
              <a:avLst/>
            </a:prstGeom>
          </p:spPr>
        </p:pic>
        <p:pic>
          <p:nvPicPr>
            <p:cNvPr id="10" name="Graphic 9">
              <a:extLst>
                <a:ext uri="{FF2B5EF4-FFF2-40B4-BE49-F238E27FC236}">
                  <a16:creationId xmlns:a16="http://schemas.microsoft.com/office/drawing/2014/main" id="{3BAEE8D3-36A7-CA0F-9C7A-7C909F592CE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5516342" y="4093203"/>
              <a:ext cx="548640" cy="548640"/>
            </a:xfrm>
            <a:prstGeom prst="rect">
              <a:avLst/>
            </a:prstGeom>
          </p:spPr>
        </p:pic>
        <p:pic>
          <p:nvPicPr>
            <p:cNvPr id="15" name="Graphic 14">
              <a:extLst>
                <a:ext uri="{FF2B5EF4-FFF2-40B4-BE49-F238E27FC236}">
                  <a16:creationId xmlns:a16="http://schemas.microsoft.com/office/drawing/2014/main" id="{AE9C660E-014E-DD98-18F4-4F14DA755999}"/>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674363" y="3122046"/>
              <a:ext cx="494832" cy="494832"/>
            </a:xfrm>
            <a:prstGeom prst="rect">
              <a:avLst/>
            </a:prstGeom>
          </p:spPr>
        </p:pic>
        <p:pic>
          <p:nvPicPr>
            <p:cNvPr id="37" name="Graphic 36">
              <a:extLst>
                <a:ext uri="{FF2B5EF4-FFF2-40B4-BE49-F238E27FC236}">
                  <a16:creationId xmlns:a16="http://schemas.microsoft.com/office/drawing/2014/main" id="{3880E7F6-1F05-FCC9-A42E-19EBA755E21B}"/>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5562062" y="3140862"/>
              <a:ext cx="457200" cy="457200"/>
            </a:xfrm>
            <a:prstGeom prst="rect">
              <a:avLst/>
            </a:prstGeom>
          </p:spPr>
        </p:pic>
        <p:cxnSp>
          <p:nvCxnSpPr>
            <p:cNvPr id="39" name="Straight Connector 38">
              <a:extLst>
                <a:ext uri="{FF2B5EF4-FFF2-40B4-BE49-F238E27FC236}">
                  <a16:creationId xmlns:a16="http://schemas.microsoft.com/office/drawing/2014/main" id="{3074DEE4-514C-9626-38A5-2875410A18B6}"/>
                </a:ext>
              </a:extLst>
            </p:cNvPr>
            <p:cNvCxnSpPr>
              <a:cxnSpLocks/>
            </p:cNvCxnSpPr>
            <p:nvPr/>
          </p:nvCxnSpPr>
          <p:spPr>
            <a:xfrm>
              <a:off x="609600" y="3914932"/>
              <a:ext cx="9372600"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89E4182-5DA6-8804-AD69-0B4DD2838786}"/>
                </a:ext>
              </a:extLst>
            </p:cNvPr>
            <p:cNvCxnSpPr>
              <a:cxnSpLocks/>
            </p:cNvCxnSpPr>
            <p:nvPr/>
          </p:nvCxnSpPr>
          <p:spPr>
            <a:xfrm>
              <a:off x="609600" y="4889292"/>
              <a:ext cx="9372600"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8A5BE3B-A1B1-E4C4-651A-227E031B1080}"/>
                </a:ext>
              </a:extLst>
            </p:cNvPr>
            <p:cNvCxnSpPr/>
            <p:nvPr/>
          </p:nvCxnSpPr>
          <p:spPr>
            <a:xfrm>
              <a:off x="5257800" y="3140862"/>
              <a:ext cx="0" cy="174843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BFCCB47-76CB-E4F1-7301-331C38BADB66}"/>
                </a:ext>
              </a:extLst>
            </p:cNvPr>
            <p:cNvCxnSpPr>
              <a:cxnSpLocks/>
            </p:cNvCxnSpPr>
            <p:nvPr/>
          </p:nvCxnSpPr>
          <p:spPr>
            <a:xfrm>
              <a:off x="609600" y="6096000"/>
              <a:ext cx="9372600"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7569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C5D3E2-BBA1-4B2A-A2C9-F76782D6E860}"/>
              </a:ext>
            </a:extLst>
          </p:cNvPr>
          <p:cNvSpPr>
            <a:spLocks noGrp="1"/>
          </p:cNvSpPr>
          <p:nvPr>
            <p:ph type="title"/>
          </p:nvPr>
        </p:nvSpPr>
        <p:spPr/>
        <p:txBody>
          <a:bodyPr/>
          <a:lstStyle/>
          <a:p>
            <a:r>
              <a:rPr lang="en-US" dirty="0"/>
              <a:t>Investment strategy overview</a:t>
            </a:r>
          </a:p>
        </p:txBody>
      </p:sp>
      <p:sp>
        <p:nvSpPr>
          <p:cNvPr id="6" name="Text Placeholder 5">
            <a:extLst>
              <a:ext uri="{FF2B5EF4-FFF2-40B4-BE49-F238E27FC236}">
                <a16:creationId xmlns:a16="http://schemas.microsoft.com/office/drawing/2014/main" id="{AFC5E4D1-6C28-4AEA-A701-6ABBF34F1584}"/>
              </a:ext>
            </a:extLst>
          </p:cNvPr>
          <p:cNvSpPr>
            <a:spLocks noGrp="1"/>
          </p:cNvSpPr>
          <p:nvPr>
            <p:ph type="body" sz="quarter" idx="10"/>
          </p:nvPr>
        </p:nvSpPr>
        <p:spPr>
          <a:xfrm>
            <a:off x="571500" y="1097280"/>
            <a:ext cx="11315700" cy="274320"/>
          </a:xfrm>
        </p:spPr>
        <p:txBody>
          <a:bodyPr/>
          <a:lstStyle/>
          <a:p>
            <a:r>
              <a:rPr lang="en-US" dirty="0"/>
              <a:t>Mutual funds are investments, liquid and can be used for expenses other than LTC without penalty.</a:t>
            </a:r>
          </a:p>
        </p:txBody>
      </p:sp>
      <p:sp>
        <p:nvSpPr>
          <p:cNvPr id="11" name="TextBox 10">
            <a:extLst>
              <a:ext uri="{FF2B5EF4-FFF2-40B4-BE49-F238E27FC236}">
                <a16:creationId xmlns:a16="http://schemas.microsoft.com/office/drawing/2014/main" id="{8C8DFE1A-DE18-9D6D-6C05-375033A8DE3D}"/>
              </a:ext>
            </a:extLst>
          </p:cNvPr>
          <p:cNvSpPr txBox="1"/>
          <p:nvPr/>
        </p:nvSpPr>
        <p:spPr>
          <a:xfrm>
            <a:off x="609600" y="1832933"/>
            <a:ext cx="6019800" cy="646331"/>
          </a:xfrm>
          <a:prstGeom prst="rect">
            <a:avLst/>
          </a:prstGeom>
          <a:noFill/>
        </p:spPr>
        <p:txBody>
          <a:bodyPr wrap="square" lIns="0" rIns="0">
            <a:spAutoFit/>
          </a:bodyPr>
          <a:lstStyle/>
          <a:p>
            <a:pPr algn="l"/>
            <a:r>
              <a:rPr lang="en-US" dirty="0">
                <a:cs typeface="Arial" panose="020B0604020202020204" pitchFamily="34" charset="0"/>
              </a:rPr>
              <a:t>Jim’s financial professional runs a proposal for an investment strategy using retail mutual funds in a taxable advisory account. </a:t>
            </a:r>
          </a:p>
        </p:txBody>
      </p:sp>
      <p:sp>
        <p:nvSpPr>
          <p:cNvPr id="54" name="TextBox 53">
            <a:extLst>
              <a:ext uri="{FF2B5EF4-FFF2-40B4-BE49-F238E27FC236}">
                <a16:creationId xmlns:a16="http://schemas.microsoft.com/office/drawing/2014/main" id="{7E2FBAA4-E621-B71E-215C-2DD0EA35DEBE}"/>
              </a:ext>
            </a:extLst>
          </p:cNvPr>
          <p:cNvSpPr txBox="1"/>
          <p:nvPr/>
        </p:nvSpPr>
        <p:spPr>
          <a:xfrm>
            <a:off x="628439" y="5412685"/>
            <a:ext cx="5410200" cy="530915"/>
          </a:xfrm>
          <a:prstGeom prst="rect">
            <a:avLst/>
          </a:prstGeom>
          <a:noFill/>
        </p:spPr>
        <p:txBody>
          <a:bodyPr wrap="square" lIns="0" tIns="0" rIns="0" bIns="0">
            <a:spAutoFit/>
          </a:bodyPr>
          <a:lstStyle/>
          <a:p>
            <a:pPr eaLnBrk="1" fontAlgn="auto" hangingPunct="1">
              <a:spcBef>
                <a:spcPts val="0"/>
              </a:spcBef>
              <a:spcAft>
                <a:spcPts val="300"/>
              </a:spcAft>
              <a:defRPr/>
            </a:pPr>
            <a:r>
              <a:rPr lang="en-US" sz="800" dirty="0">
                <a:latin typeface="+mn-lt"/>
                <a:cs typeface="Arial" panose="020B0604020202020204" pitchFamily="34" charset="0"/>
              </a:rPr>
              <a:t>Investment Strategy: Assumed historical returns from 2001 through 2023 with 80% allocated to the State Street S&amp;P 500 Index N (SVSPX) with a current management fee of 16 bps and 20% allocation to the Putnam Income A (PINCX) with a current management fee of 73 bps. 24% federal/15% capital gains tax rate and 1% annual advisory fee.</a:t>
            </a:r>
          </a:p>
          <a:p>
            <a:pPr eaLnBrk="1" fontAlgn="auto" hangingPunct="1">
              <a:spcBef>
                <a:spcPts val="0"/>
              </a:spcBef>
              <a:spcAft>
                <a:spcPts val="300"/>
              </a:spcAft>
              <a:defRPr/>
            </a:pPr>
            <a:r>
              <a:rPr lang="en-US" sz="800" dirty="0">
                <a:latin typeface="+mn-lt"/>
                <a:cs typeface="Arial" panose="020B0604020202020204" pitchFamily="34" charset="0"/>
              </a:rPr>
              <a:t>Source: Morningstar</a:t>
            </a:r>
          </a:p>
        </p:txBody>
      </p:sp>
      <p:grpSp>
        <p:nvGrpSpPr>
          <p:cNvPr id="46" name="Group 45">
            <a:extLst>
              <a:ext uri="{FF2B5EF4-FFF2-40B4-BE49-F238E27FC236}">
                <a16:creationId xmlns:a16="http://schemas.microsoft.com/office/drawing/2014/main" id="{F9E6A445-B92E-8306-7D4A-E2D3F721B240}"/>
              </a:ext>
            </a:extLst>
          </p:cNvPr>
          <p:cNvGrpSpPr/>
          <p:nvPr/>
        </p:nvGrpSpPr>
        <p:grpSpPr>
          <a:xfrm>
            <a:off x="584329" y="2743200"/>
            <a:ext cx="5511671" cy="2590154"/>
            <a:chOff x="584329" y="2784020"/>
            <a:chExt cx="5511671" cy="2590154"/>
          </a:xfrm>
        </p:grpSpPr>
        <p:grpSp>
          <p:nvGrpSpPr>
            <p:cNvPr id="15" name="Group 14">
              <a:extLst>
                <a:ext uri="{FF2B5EF4-FFF2-40B4-BE49-F238E27FC236}">
                  <a16:creationId xmlns:a16="http://schemas.microsoft.com/office/drawing/2014/main" id="{B1171955-EAC9-D0BA-4367-A600B9EE7852}"/>
                </a:ext>
              </a:extLst>
            </p:cNvPr>
            <p:cNvGrpSpPr/>
            <p:nvPr/>
          </p:nvGrpSpPr>
          <p:grpSpPr>
            <a:xfrm>
              <a:off x="3205380" y="3640319"/>
              <a:ext cx="2438400" cy="496226"/>
              <a:chOff x="8305800" y="127326"/>
              <a:chExt cx="2438400" cy="496226"/>
            </a:xfrm>
          </p:grpSpPr>
          <p:sp>
            <p:nvSpPr>
              <p:cNvPr id="16" name="TextBox 15">
                <a:extLst>
                  <a:ext uri="{FF2B5EF4-FFF2-40B4-BE49-F238E27FC236}">
                    <a16:creationId xmlns:a16="http://schemas.microsoft.com/office/drawing/2014/main" id="{9BB2265C-9D7E-ACC8-C0FD-8DCB316614C3}"/>
                  </a:ext>
                </a:extLst>
              </p:cNvPr>
              <p:cNvSpPr txBox="1"/>
              <p:nvPr/>
            </p:nvSpPr>
            <p:spPr>
              <a:xfrm>
                <a:off x="8534400" y="127326"/>
                <a:ext cx="2209800" cy="496226"/>
              </a:xfrm>
              <a:prstGeom prst="rect">
                <a:avLst/>
              </a:prstGeom>
              <a:noFill/>
            </p:spPr>
            <p:txBody>
              <a:bodyPr wrap="square" lIns="0" tIns="0" rIns="0" bIns="0" rtlCol="0" anchor="t" anchorCtr="0">
                <a:spAutoFit/>
              </a:bodyPr>
              <a:lstStyle/>
              <a:p>
                <a:pPr>
                  <a:lnSpc>
                    <a:spcPts val="2000"/>
                  </a:lnSpc>
                  <a:buClr>
                    <a:schemeClr val="accent1"/>
                  </a:buClr>
                  <a:buSzPct val="125000"/>
                </a:pPr>
                <a:r>
                  <a:rPr lang="en-US" sz="1400" dirty="0">
                    <a:cs typeface="Arial" panose="020B0604020202020204" pitchFamily="34" charset="0"/>
                  </a:rPr>
                  <a:t>State Street S&amp;P 500 Index N</a:t>
                </a:r>
              </a:p>
              <a:p>
                <a:pPr>
                  <a:lnSpc>
                    <a:spcPts val="2000"/>
                  </a:lnSpc>
                  <a:buClr>
                    <a:schemeClr val="bg2"/>
                  </a:buClr>
                  <a:buSzPct val="125000"/>
                </a:pPr>
                <a:r>
                  <a:rPr lang="en-US" sz="1400" dirty="0">
                    <a:cs typeface="Arial" panose="020B0604020202020204" pitchFamily="34" charset="0"/>
                  </a:rPr>
                  <a:t>Putnam Income A</a:t>
                </a:r>
              </a:p>
            </p:txBody>
          </p:sp>
          <p:sp>
            <p:nvSpPr>
              <p:cNvPr id="17" name="Rectangle 16">
                <a:extLst>
                  <a:ext uri="{FF2B5EF4-FFF2-40B4-BE49-F238E27FC236}">
                    <a16:creationId xmlns:a16="http://schemas.microsoft.com/office/drawing/2014/main" id="{76BCCC68-CE07-E32B-E01D-8C0BA28BBF59}"/>
                  </a:ext>
                </a:extLst>
              </p:cNvPr>
              <p:cNvSpPr>
                <a:spLocks noChangeAspect="1"/>
              </p:cNvSpPr>
              <p:nvPr/>
            </p:nvSpPr>
            <p:spPr>
              <a:xfrm>
                <a:off x="8305800" y="215730"/>
                <a:ext cx="91440" cy="9144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76D1805-C931-6743-3B1A-3D3BC7C594E9}"/>
                  </a:ext>
                </a:extLst>
              </p:cNvPr>
              <p:cNvSpPr>
                <a:spLocks noChangeAspect="1"/>
              </p:cNvSpPr>
              <p:nvPr/>
            </p:nvSpPr>
            <p:spPr>
              <a:xfrm>
                <a:off x="8305800" y="474581"/>
                <a:ext cx="91440" cy="91440"/>
              </a:xfrm>
              <a:prstGeom prst="rect">
                <a:avLst/>
              </a:prstGeom>
              <a:solidFill>
                <a:schemeClr val="bg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7392437B-D615-D851-205F-9F59FD1214BE}"/>
                </a:ext>
              </a:extLst>
            </p:cNvPr>
            <p:cNvSpPr txBox="1"/>
            <p:nvPr/>
          </p:nvSpPr>
          <p:spPr>
            <a:xfrm>
              <a:off x="889129" y="2975617"/>
              <a:ext cx="2768471" cy="246221"/>
            </a:xfrm>
            <a:prstGeom prst="rect">
              <a:avLst/>
            </a:prstGeom>
            <a:noFill/>
          </p:spPr>
          <p:txBody>
            <a:bodyPr wrap="square" lIns="0" tIns="0" rIns="0" bIns="0">
              <a:spAutoFit/>
            </a:bodyPr>
            <a:lstStyle/>
            <a:p>
              <a:pPr rtl="0">
                <a:defRPr sz="1400" b="0" i="0" u="none" strike="noStrike" kern="1200" spc="0" baseline="0">
                  <a:solidFill>
                    <a:srgbClr val="000000"/>
                  </a:solidFill>
                  <a:latin typeface="+mn-lt"/>
                  <a:ea typeface="+mn-ea"/>
                  <a:cs typeface="+mn-cs"/>
                </a:defRPr>
              </a:pPr>
              <a:r>
                <a:rPr lang="en-US" sz="1600" b="1" dirty="0">
                  <a:solidFill>
                    <a:schemeClr val="tx1"/>
                  </a:solidFill>
                </a:rPr>
                <a:t>Proposed Investment Allocation</a:t>
              </a:r>
            </a:p>
          </p:txBody>
        </p:sp>
        <p:grpSp>
          <p:nvGrpSpPr>
            <p:cNvPr id="20" name="Group 19">
              <a:extLst>
                <a:ext uri="{FF2B5EF4-FFF2-40B4-BE49-F238E27FC236}">
                  <a16:creationId xmlns:a16="http://schemas.microsoft.com/office/drawing/2014/main" id="{AFC692AB-D8DF-A488-C95B-38549062974C}"/>
                </a:ext>
              </a:extLst>
            </p:cNvPr>
            <p:cNvGrpSpPr/>
            <p:nvPr/>
          </p:nvGrpSpPr>
          <p:grpSpPr>
            <a:xfrm>
              <a:off x="584329" y="3296688"/>
              <a:ext cx="2768471" cy="1984958"/>
              <a:chOff x="310948" y="2540763"/>
              <a:chExt cx="2768471" cy="1984958"/>
            </a:xfrm>
          </p:grpSpPr>
          <p:graphicFrame>
            <p:nvGraphicFramePr>
              <p:cNvPr id="26" name="Chart 25">
                <a:extLst>
                  <a:ext uri="{FF2B5EF4-FFF2-40B4-BE49-F238E27FC236}">
                    <a16:creationId xmlns:a16="http://schemas.microsoft.com/office/drawing/2014/main" id="{E0071B89-580B-921D-0180-1B074202303A}"/>
                  </a:ext>
                </a:extLst>
              </p:cNvPr>
              <p:cNvGraphicFramePr/>
              <p:nvPr/>
            </p:nvGraphicFramePr>
            <p:xfrm>
              <a:off x="310948" y="2680074"/>
              <a:ext cx="2768471" cy="1845647"/>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a:extLst>
                  <a:ext uri="{FF2B5EF4-FFF2-40B4-BE49-F238E27FC236}">
                    <a16:creationId xmlns:a16="http://schemas.microsoft.com/office/drawing/2014/main" id="{BB486677-382B-3918-3D0B-987A395F31DE}"/>
                  </a:ext>
                </a:extLst>
              </p:cNvPr>
              <p:cNvSpPr txBox="1"/>
              <p:nvPr/>
            </p:nvSpPr>
            <p:spPr>
              <a:xfrm>
                <a:off x="516461" y="2540763"/>
                <a:ext cx="607755" cy="338554"/>
              </a:xfrm>
              <a:prstGeom prst="rect">
                <a:avLst/>
              </a:prstGeom>
              <a:noFill/>
            </p:spPr>
            <p:txBody>
              <a:bodyPr wrap="square">
                <a:spAutoFit/>
              </a:bodyPr>
              <a:lstStyle/>
              <a:p>
                <a:r>
                  <a:rPr lang="en-US" sz="1600" b="1" dirty="0">
                    <a:solidFill>
                      <a:schemeClr val="tx1"/>
                    </a:solidFill>
                  </a:rPr>
                  <a:t>20%</a:t>
                </a:r>
                <a:endParaRPr lang="en-US" sz="1600" dirty="0"/>
              </a:p>
            </p:txBody>
          </p:sp>
          <p:grpSp>
            <p:nvGrpSpPr>
              <p:cNvPr id="31" name="Group 30">
                <a:extLst>
                  <a:ext uri="{FF2B5EF4-FFF2-40B4-BE49-F238E27FC236}">
                    <a16:creationId xmlns:a16="http://schemas.microsoft.com/office/drawing/2014/main" id="{C5637DC9-80F7-7E32-F0A4-DA80519A5804}"/>
                  </a:ext>
                </a:extLst>
              </p:cNvPr>
              <p:cNvGrpSpPr/>
              <p:nvPr/>
            </p:nvGrpSpPr>
            <p:grpSpPr>
              <a:xfrm>
                <a:off x="2217793" y="3969993"/>
                <a:ext cx="842365" cy="344275"/>
                <a:chOff x="1676400" y="4038600"/>
                <a:chExt cx="842365" cy="344275"/>
              </a:xfrm>
            </p:grpSpPr>
            <p:sp>
              <p:nvSpPr>
                <p:cNvPr id="42" name="TextBox 41">
                  <a:extLst>
                    <a:ext uri="{FF2B5EF4-FFF2-40B4-BE49-F238E27FC236}">
                      <a16:creationId xmlns:a16="http://schemas.microsoft.com/office/drawing/2014/main" id="{D6553D6D-A085-8953-1937-CBD855BB5505}"/>
                    </a:ext>
                  </a:extLst>
                </p:cNvPr>
                <p:cNvSpPr txBox="1"/>
                <p:nvPr/>
              </p:nvSpPr>
              <p:spPr>
                <a:xfrm>
                  <a:off x="1911010" y="4044321"/>
                  <a:ext cx="607755" cy="338554"/>
                </a:xfrm>
                <a:prstGeom prst="rect">
                  <a:avLst/>
                </a:prstGeom>
                <a:noFill/>
              </p:spPr>
              <p:txBody>
                <a:bodyPr wrap="square">
                  <a:spAutoFit/>
                </a:bodyPr>
                <a:lstStyle/>
                <a:p>
                  <a:fld id="{EA8230EF-A20D-452D-804E-50C82341AB6B}" type="VALUE">
                    <a:rPr lang="en-US" sz="1600" b="1" smtClean="0">
                      <a:solidFill>
                        <a:schemeClr val="tx1"/>
                      </a:solidFill>
                    </a:rPr>
                    <a:pPr/>
                    <a:t>80%</a:t>
                  </a:fld>
                  <a:endParaRPr lang="en-US" sz="1600" dirty="0"/>
                </a:p>
              </p:txBody>
            </p:sp>
            <p:cxnSp>
              <p:nvCxnSpPr>
                <p:cNvPr id="43" name="Straight Connector 42">
                  <a:extLst>
                    <a:ext uri="{FF2B5EF4-FFF2-40B4-BE49-F238E27FC236}">
                      <a16:creationId xmlns:a16="http://schemas.microsoft.com/office/drawing/2014/main" id="{17D4F7E7-8E43-28FA-76DD-E41C8C56E691}"/>
                    </a:ext>
                  </a:extLst>
                </p:cNvPr>
                <p:cNvCxnSpPr/>
                <p:nvPr/>
              </p:nvCxnSpPr>
              <p:spPr>
                <a:xfrm>
                  <a:off x="1676400" y="4038600"/>
                  <a:ext cx="317435" cy="317435"/>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2BF1D6B-F0EC-B039-1CD6-98ABF229D5EE}"/>
                    </a:ext>
                  </a:extLst>
                </p:cNvPr>
                <p:cNvCxnSpPr>
                  <a:cxnSpLocks/>
                </p:cNvCxnSpPr>
                <p:nvPr/>
              </p:nvCxnSpPr>
              <p:spPr>
                <a:xfrm>
                  <a:off x="1993835" y="4356035"/>
                  <a:ext cx="368365" cy="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794FC450-7AE9-07C5-C4F5-493F2DCDD29F}"/>
                  </a:ext>
                </a:extLst>
              </p:cNvPr>
              <p:cNvGrpSpPr/>
              <p:nvPr/>
            </p:nvGrpSpPr>
            <p:grpSpPr>
              <a:xfrm rot="10800000">
                <a:off x="609600" y="2832535"/>
                <a:ext cx="685800" cy="317435"/>
                <a:chOff x="4100957" y="4203635"/>
                <a:chExt cx="685800" cy="317435"/>
              </a:xfrm>
            </p:grpSpPr>
            <p:cxnSp>
              <p:nvCxnSpPr>
                <p:cNvPr id="40" name="Straight Connector 39">
                  <a:extLst>
                    <a:ext uri="{FF2B5EF4-FFF2-40B4-BE49-F238E27FC236}">
                      <a16:creationId xmlns:a16="http://schemas.microsoft.com/office/drawing/2014/main" id="{E6C32C33-91CD-06AC-6F17-18B7689EE1F0}"/>
                    </a:ext>
                  </a:extLst>
                </p:cNvPr>
                <p:cNvCxnSpPr/>
                <p:nvPr/>
              </p:nvCxnSpPr>
              <p:spPr>
                <a:xfrm>
                  <a:off x="4100957" y="4203635"/>
                  <a:ext cx="317435" cy="317435"/>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8C1E555-BEFA-F9A1-1ED3-46FF90B2DE7A}"/>
                    </a:ext>
                  </a:extLst>
                </p:cNvPr>
                <p:cNvCxnSpPr>
                  <a:cxnSpLocks/>
                </p:cNvCxnSpPr>
                <p:nvPr/>
              </p:nvCxnSpPr>
              <p:spPr>
                <a:xfrm>
                  <a:off x="4418392" y="4521070"/>
                  <a:ext cx="368365" cy="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grpSp>
        </p:grpSp>
        <p:sp>
          <p:nvSpPr>
            <p:cNvPr id="45" name="Rectangle 44">
              <a:extLst>
                <a:ext uri="{FF2B5EF4-FFF2-40B4-BE49-F238E27FC236}">
                  <a16:creationId xmlns:a16="http://schemas.microsoft.com/office/drawing/2014/main" id="{1A176E1B-B518-7219-1D43-E762913626D1}"/>
                </a:ext>
              </a:extLst>
            </p:cNvPr>
            <p:cNvSpPr/>
            <p:nvPr/>
          </p:nvSpPr>
          <p:spPr>
            <a:xfrm>
              <a:off x="609600" y="2784020"/>
              <a:ext cx="5486400" cy="2590154"/>
            </a:xfrm>
            <a:prstGeom prst="rect">
              <a:avLst/>
            </a:prstGeom>
            <a:noFill/>
            <a:ln w="63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BEC2CE4A-A237-AA4C-C673-1C96423D1089}"/>
              </a:ext>
            </a:extLst>
          </p:cNvPr>
          <p:cNvGrpSpPr/>
          <p:nvPr/>
        </p:nvGrpSpPr>
        <p:grpSpPr>
          <a:xfrm>
            <a:off x="7250659" y="1912878"/>
            <a:ext cx="4272478" cy="457200"/>
            <a:chOff x="6928922" y="1454546"/>
            <a:chExt cx="4272478" cy="457200"/>
          </a:xfrm>
        </p:grpSpPr>
        <p:sp>
          <p:nvSpPr>
            <p:cNvPr id="2" name="Rectangle 1">
              <a:extLst>
                <a:ext uri="{FF2B5EF4-FFF2-40B4-BE49-F238E27FC236}">
                  <a16:creationId xmlns:a16="http://schemas.microsoft.com/office/drawing/2014/main" id="{587D905A-173D-D80C-6E17-90483677D5EE}"/>
                </a:ext>
              </a:extLst>
            </p:cNvPr>
            <p:cNvSpPr>
              <a:spLocks noChangeArrowheads="1"/>
            </p:cNvSpPr>
            <p:nvPr/>
          </p:nvSpPr>
          <p:spPr bwMode="auto">
            <a:xfrm>
              <a:off x="7679263" y="1572347"/>
              <a:ext cx="352213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684213">
                <a:defRPr>
                  <a:solidFill>
                    <a:schemeClr val="tx1"/>
                  </a:solidFill>
                  <a:latin typeface="Calibri" panose="020F0502020204030204" pitchFamily="34" charset="0"/>
                </a:defRPr>
              </a:lvl1pPr>
              <a:lvl2pPr marL="742950" indent="-285750" defTabSz="684213">
                <a:defRPr>
                  <a:solidFill>
                    <a:schemeClr val="tx1"/>
                  </a:solidFill>
                  <a:latin typeface="Calibri" panose="020F0502020204030204" pitchFamily="34" charset="0"/>
                </a:defRPr>
              </a:lvl2pPr>
              <a:lvl3pPr marL="1143000" indent="-228600" defTabSz="684213">
                <a:defRPr>
                  <a:solidFill>
                    <a:schemeClr val="tx1"/>
                  </a:solidFill>
                  <a:latin typeface="Calibri" panose="020F0502020204030204" pitchFamily="34" charset="0"/>
                </a:defRPr>
              </a:lvl3pPr>
              <a:lvl4pPr marL="1600200" indent="-228600" defTabSz="684213">
                <a:defRPr>
                  <a:solidFill>
                    <a:schemeClr val="tx1"/>
                  </a:solidFill>
                  <a:latin typeface="Calibri" panose="020F0502020204030204" pitchFamily="34" charset="0"/>
                </a:defRPr>
              </a:lvl4pPr>
              <a:lvl5pPr marL="2057400" indent="-228600" defTabSz="684213">
                <a:defRPr>
                  <a:solidFill>
                    <a:schemeClr val="tx1"/>
                  </a:solidFill>
                  <a:latin typeface="Calibri" panose="020F0502020204030204" pitchFamily="34" charset="0"/>
                </a:defRPr>
              </a:lvl5pPr>
              <a:lvl6pPr marL="2514600" indent="-228600" defTabSz="684213" eaLnBrk="0" fontAlgn="base" hangingPunct="0">
                <a:spcBef>
                  <a:spcPct val="0"/>
                </a:spcBef>
                <a:spcAft>
                  <a:spcPct val="0"/>
                </a:spcAft>
                <a:defRPr>
                  <a:solidFill>
                    <a:schemeClr val="tx1"/>
                  </a:solidFill>
                  <a:latin typeface="Calibri" panose="020F0502020204030204" pitchFamily="34" charset="0"/>
                </a:defRPr>
              </a:lvl6pPr>
              <a:lvl7pPr marL="2971800" indent="-228600" defTabSz="684213" eaLnBrk="0" fontAlgn="base" hangingPunct="0">
                <a:spcBef>
                  <a:spcPct val="0"/>
                </a:spcBef>
                <a:spcAft>
                  <a:spcPct val="0"/>
                </a:spcAft>
                <a:defRPr>
                  <a:solidFill>
                    <a:schemeClr val="tx1"/>
                  </a:solidFill>
                  <a:latin typeface="Calibri" panose="020F0502020204030204" pitchFamily="34" charset="0"/>
                </a:defRPr>
              </a:lvl7pPr>
              <a:lvl8pPr marL="3429000" indent="-228600" defTabSz="684213" eaLnBrk="0" fontAlgn="base" hangingPunct="0">
                <a:spcBef>
                  <a:spcPct val="0"/>
                </a:spcBef>
                <a:spcAft>
                  <a:spcPct val="0"/>
                </a:spcAft>
                <a:defRPr>
                  <a:solidFill>
                    <a:schemeClr val="tx1"/>
                  </a:solidFill>
                  <a:latin typeface="Calibri" panose="020F0502020204030204" pitchFamily="34" charset="0"/>
                </a:defRPr>
              </a:lvl8pPr>
              <a:lvl9pPr marL="3886200" indent="-228600" defTabSz="6842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ts val="1600"/>
                </a:spcAft>
              </a:pPr>
              <a:r>
                <a:rPr lang="en-US" altLang="en-US" sz="1600" b="1" dirty="0">
                  <a:solidFill>
                    <a:srgbClr val="00747B"/>
                  </a:solidFill>
                </a:rPr>
                <a:t>$10,000 annual investment for 10 years</a:t>
              </a:r>
            </a:p>
          </p:txBody>
        </p:sp>
        <p:pic>
          <p:nvPicPr>
            <p:cNvPr id="3" name="Graphic 2">
              <a:extLst>
                <a:ext uri="{FF2B5EF4-FFF2-40B4-BE49-F238E27FC236}">
                  <a16:creationId xmlns:a16="http://schemas.microsoft.com/office/drawing/2014/main" id="{7EFA3566-2AB7-01CA-D427-2F7FDDA776E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928922" y="1454546"/>
              <a:ext cx="457200" cy="457200"/>
            </a:xfrm>
            <a:prstGeom prst="rect">
              <a:avLst/>
            </a:prstGeom>
          </p:spPr>
        </p:pic>
      </p:grpSp>
      <p:grpSp>
        <p:nvGrpSpPr>
          <p:cNvPr id="63" name="Group 62">
            <a:extLst>
              <a:ext uri="{FF2B5EF4-FFF2-40B4-BE49-F238E27FC236}">
                <a16:creationId xmlns:a16="http://schemas.microsoft.com/office/drawing/2014/main" id="{3C3B3B57-2B2F-116E-7A59-5980126E7C24}"/>
              </a:ext>
            </a:extLst>
          </p:cNvPr>
          <p:cNvGrpSpPr/>
          <p:nvPr/>
        </p:nvGrpSpPr>
        <p:grpSpPr>
          <a:xfrm>
            <a:off x="7227800" y="2688818"/>
            <a:ext cx="4295337" cy="495641"/>
            <a:chOff x="6906063" y="1968312"/>
            <a:chExt cx="4295337" cy="495641"/>
          </a:xfrm>
        </p:grpSpPr>
        <p:sp>
          <p:nvSpPr>
            <p:cNvPr id="4" name="Rectangle 3">
              <a:extLst>
                <a:ext uri="{FF2B5EF4-FFF2-40B4-BE49-F238E27FC236}">
                  <a16:creationId xmlns:a16="http://schemas.microsoft.com/office/drawing/2014/main" id="{9572A979-F545-38BB-4834-8E5ACF269F04}"/>
                </a:ext>
              </a:extLst>
            </p:cNvPr>
            <p:cNvSpPr>
              <a:spLocks noChangeArrowheads="1"/>
            </p:cNvSpPr>
            <p:nvPr/>
          </p:nvSpPr>
          <p:spPr bwMode="auto">
            <a:xfrm>
              <a:off x="7679263" y="2105333"/>
              <a:ext cx="352213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684213">
                <a:defRPr>
                  <a:solidFill>
                    <a:schemeClr val="tx1"/>
                  </a:solidFill>
                  <a:latin typeface="Calibri" panose="020F0502020204030204" pitchFamily="34" charset="0"/>
                </a:defRPr>
              </a:lvl1pPr>
              <a:lvl2pPr marL="742950" indent="-285750" defTabSz="684213">
                <a:defRPr>
                  <a:solidFill>
                    <a:schemeClr val="tx1"/>
                  </a:solidFill>
                  <a:latin typeface="Calibri" panose="020F0502020204030204" pitchFamily="34" charset="0"/>
                </a:defRPr>
              </a:lvl2pPr>
              <a:lvl3pPr marL="1143000" indent="-228600" defTabSz="684213">
                <a:defRPr>
                  <a:solidFill>
                    <a:schemeClr val="tx1"/>
                  </a:solidFill>
                  <a:latin typeface="Calibri" panose="020F0502020204030204" pitchFamily="34" charset="0"/>
                </a:defRPr>
              </a:lvl3pPr>
              <a:lvl4pPr marL="1600200" indent="-228600" defTabSz="684213">
                <a:defRPr>
                  <a:solidFill>
                    <a:schemeClr val="tx1"/>
                  </a:solidFill>
                  <a:latin typeface="Calibri" panose="020F0502020204030204" pitchFamily="34" charset="0"/>
                </a:defRPr>
              </a:lvl4pPr>
              <a:lvl5pPr marL="2057400" indent="-228600" defTabSz="684213">
                <a:defRPr>
                  <a:solidFill>
                    <a:schemeClr val="tx1"/>
                  </a:solidFill>
                  <a:latin typeface="Calibri" panose="020F0502020204030204" pitchFamily="34" charset="0"/>
                </a:defRPr>
              </a:lvl5pPr>
              <a:lvl6pPr marL="2514600" indent="-228600" defTabSz="684213" eaLnBrk="0" fontAlgn="base" hangingPunct="0">
                <a:spcBef>
                  <a:spcPct val="0"/>
                </a:spcBef>
                <a:spcAft>
                  <a:spcPct val="0"/>
                </a:spcAft>
                <a:defRPr>
                  <a:solidFill>
                    <a:schemeClr val="tx1"/>
                  </a:solidFill>
                  <a:latin typeface="Calibri" panose="020F0502020204030204" pitchFamily="34" charset="0"/>
                </a:defRPr>
              </a:lvl6pPr>
              <a:lvl7pPr marL="2971800" indent="-228600" defTabSz="684213" eaLnBrk="0" fontAlgn="base" hangingPunct="0">
                <a:spcBef>
                  <a:spcPct val="0"/>
                </a:spcBef>
                <a:spcAft>
                  <a:spcPct val="0"/>
                </a:spcAft>
                <a:defRPr>
                  <a:solidFill>
                    <a:schemeClr val="tx1"/>
                  </a:solidFill>
                  <a:latin typeface="Calibri" panose="020F0502020204030204" pitchFamily="34" charset="0"/>
                </a:defRPr>
              </a:lvl7pPr>
              <a:lvl8pPr marL="3429000" indent="-228600" defTabSz="684213" eaLnBrk="0" fontAlgn="base" hangingPunct="0">
                <a:spcBef>
                  <a:spcPct val="0"/>
                </a:spcBef>
                <a:spcAft>
                  <a:spcPct val="0"/>
                </a:spcAft>
                <a:defRPr>
                  <a:solidFill>
                    <a:schemeClr val="tx1"/>
                  </a:solidFill>
                  <a:latin typeface="Calibri" panose="020F0502020204030204" pitchFamily="34" charset="0"/>
                </a:defRPr>
              </a:lvl8pPr>
              <a:lvl9pPr marL="3886200" indent="-228600" defTabSz="684213" eaLnBrk="0" fontAlgn="base" hangingPunct="0">
                <a:spcBef>
                  <a:spcPct val="0"/>
                </a:spcBef>
                <a:spcAft>
                  <a:spcPct val="0"/>
                </a:spcAft>
                <a:defRPr>
                  <a:solidFill>
                    <a:schemeClr val="tx1"/>
                  </a:solidFill>
                  <a:latin typeface="Calibri" panose="020F0502020204030204" pitchFamily="34" charset="0"/>
                </a:defRPr>
              </a:lvl9pPr>
            </a:lstStyle>
            <a:p>
              <a:pPr>
                <a:lnSpc>
                  <a:spcPct val="90000"/>
                </a:lnSpc>
                <a:spcAft>
                  <a:spcPts val="1600"/>
                </a:spcAft>
              </a:pPr>
              <a:r>
                <a:rPr lang="en-US" altLang="en-US" sz="1600" b="1" dirty="0">
                  <a:solidFill>
                    <a:srgbClr val="00747B"/>
                  </a:solidFill>
                </a:rPr>
                <a:t>23-year historical illustration (2001–2023)</a:t>
              </a:r>
            </a:p>
          </p:txBody>
        </p:sp>
        <p:grpSp>
          <p:nvGrpSpPr>
            <p:cNvPr id="7" name="Group 6">
              <a:extLst>
                <a:ext uri="{FF2B5EF4-FFF2-40B4-BE49-F238E27FC236}">
                  <a16:creationId xmlns:a16="http://schemas.microsoft.com/office/drawing/2014/main" id="{2E57ABB4-3217-4369-EDA7-E0207B25E73D}"/>
                </a:ext>
              </a:extLst>
            </p:cNvPr>
            <p:cNvGrpSpPr/>
            <p:nvPr/>
          </p:nvGrpSpPr>
          <p:grpSpPr>
            <a:xfrm>
              <a:off x="6906063" y="1968312"/>
              <a:ext cx="502919" cy="495641"/>
              <a:chOff x="6569157" y="3100842"/>
              <a:chExt cx="502919" cy="495641"/>
            </a:xfrm>
            <a:solidFill>
              <a:srgbClr val="00747B"/>
            </a:solidFill>
          </p:grpSpPr>
          <p:sp>
            <p:nvSpPr>
              <p:cNvPr id="8" name="Freeform 7">
                <a:extLst>
                  <a:ext uri="{FF2B5EF4-FFF2-40B4-BE49-F238E27FC236}">
                    <a16:creationId xmlns:a16="http://schemas.microsoft.com/office/drawing/2014/main" id="{228C8DA7-6887-9BD6-23D8-ABBD1ED87FD7}"/>
                  </a:ext>
                </a:extLst>
              </p:cNvPr>
              <p:cNvSpPr/>
              <p:nvPr/>
            </p:nvSpPr>
            <p:spPr>
              <a:xfrm>
                <a:off x="6569157" y="3539419"/>
                <a:ext cx="38121" cy="57064"/>
              </a:xfrm>
              <a:custGeom>
                <a:avLst/>
                <a:gdLst>
                  <a:gd name="connsiteX0" fmla="*/ 19061 w 38121"/>
                  <a:gd name="connsiteY0" fmla="*/ 0 h 57064"/>
                  <a:gd name="connsiteX1" fmla="*/ 0 w 38121"/>
                  <a:gd name="connsiteY1" fmla="*/ 19061 h 57064"/>
                  <a:gd name="connsiteX2" fmla="*/ 0 w 38121"/>
                  <a:gd name="connsiteY2" fmla="*/ 38004 h 57064"/>
                  <a:gd name="connsiteX3" fmla="*/ 19061 w 38121"/>
                  <a:gd name="connsiteY3" fmla="*/ 57065 h 57064"/>
                  <a:gd name="connsiteX4" fmla="*/ 38121 w 38121"/>
                  <a:gd name="connsiteY4" fmla="*/ 38004 h 57064"/>
                  <a:gd name="connsiteX5" fmla="*/ 38121 w 38121"/>
                  <a:gd name="connsiteY5" fmla="*/ 19061 h 57064"/>
                  <a:gd name="connsiteX6" fmla="*/ 19061 w 38121"/>
                  <a:gd name="connsiteY6" fmla="*/ 0 h 5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21" h="57064">
                    <a:moveTo>
                      <a:pt x="19061" y="0"/>
                    </a:moveTo>
                    <a:cubicBezTo>
                      <a:pt x="8524" y="0"/>
                      <a:pt x="0" y="8524"/>
                      <a:pt x="0" y="19061"/>
                    </a:cubicBezTo>
                    <a:lnTo>
                      <a:pt x="0" y="38004"/>
                    </a:lnTo>
                    <a:cubicBezTo>
                      <a:pt x="0" y="48540"/>
                      <a:pt x="8524" y="57065"/>
                      <a:pt x="19061" y="57065"/>
                    </a:cubicBezTo>
                    <a:cubicBezTo>
                      <a:pt x="29597" y="57065"/>
                      <a:pt x="38121" y="48540"/>
                      <a:pt x="38121" y="38004"/>
                    </a:cubicBezTo>
                    <a:lnTo>
                      <a:pt x="38121" y="19061"/>
                    </a:lnTo>
                    <a:cubicBezTo>
                      <a:pt x="38121" y="8524"/>
                      <a:pt x="29597" y="0"/>
                      <a:pt x="19061" y="0"/>
                    </a:cubicBezTo>
                    <a:close/>
                  </a:path>
                </a:pathLst>
              </a:custGeom>
              <a:grpFill/>
              <a:ln w="826"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6487663B-892C-192E-70E2-3923C1BBB491}"/>
                  </a:ext>
                </a:extLst>
              </p:cNvPr>
              <p:cNvSpPr/>
              <p:nvPr/>
            </p:nvSpPr>
            <p:spPr>
              <a:xfrm>
                <a:off x="6635902" y="3460980"/>
                <a:ext cx="38121" cy="135503"/>
              </a:xfrm>
              <a:custGeom>
                <a:avLst/>
                <a:gdLst>
                  <a:gd name="connsiteX0" fmla="*/ 19061 w 38121"/>
                  <a:gd name="connsiteY0" fmla="*/ 0 h 135503"/>
                  <a:gd name="connsiteX1" fmla="*/ 0 w 38121"/>
                  <a:gd name="connsiteY1" fmla="*/ 19061 h 135503"/>
                  <a:gd name="connsiteX2" fmla="*/ 0 w 38121"/>
                  <a:gd name="connsiteY2" fmla="*/ 116443 h 135503"/>
                  <a:gd name="connsiteX3" fmla="*/ 19061 w 38121"/>
                  <a:gd name="connsiteY3" fmla="*/ 135503 h 135503"/>
                  <a:gd name="connsiteX4" fmla="*/ 38121 w 38121"/>
                  <a:gd name="connsiteY4" fmla="*/ 116443 h 135503"/>
                  <a:gd name="connsiteX5" fmla="*/ 38121 w 38121"/>
                  <a:gd name="connsiteY5" fmla="*/ 19061 h 135503"/>
                  <a:gd name="connsiteX6" fmla="*/ 19061 w 38121"/>
                  <a:gd name="connsiteY6" fmla="*/ 0 h 13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21" h="135503">
                    <a:moveTo>
                      <a:pt x="19061" y="0"/>
                    </a:moveTo>
                    <a:cubicBezTo>
                      <a:pt x="8524" y="0"/>
                      <a:pt x="0" y="8525"/>
                      <a:pt x="0" y="19061"/>
                    </a:cubicBezTo>
                    <a:lnTo>
                      <a:pt x="0" y="116443"/>
                    </a:lnTo>
                    <a:cubicBezTo>
                      <a:pt x="0" y="126979"/>
                      <a:pt x="8524" y="135503"/>
                      <a:pt x="19061" y="135503"/>
                    </a:cubicBezTo>
                    <a:cubicBezTo>
                      <a:pt x="29597" y="135503"/>
                      <a:pt x="38121" y="126979"/>
                      <a:pt x="38121" y="116443"/>
                    </a:cubicBezTo>
                    <a:lnTo>
                      <a:pt x="38121" y="19061"/>
                    </a:lnTo>
                    <a:cubicBezTo>
                      <a:pt x="38121" y="8525"/>
                      <a:pt x="29597" y="0"/>
                      <a:pt x="19061" y="0"/>
                    </a:cubicBezTo>
                    <a:close/>
                  </a:path>
                </a:pathLst>
              </a:custGeom>
              <a:grpFill/>
              <a:ln w="82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FEECAA1-2365-9666-6BC9-012842716CB3}"/>
                  </a:ext>
                </a:extLst>
              </p:cNvPr>
              <p:cNvSpPr/>
              <p:nvPr/>
            </p:nvSpPr>
            <p:spPr>
              <a:xfrm>
                <a:off x="6702648" y="3436304"/>
                <a:ext cx="38121" cy="160179"/>
              </a:xfrm>
              <a:custGeom>
                <a:avLst/>
                <a:gdLst>
                  <a:gd name="connsiteX0" fmla="*/ 19061 w 38121"/>
                  <a:gd name="connsiteY0" fmla="*/ 0 h 160179"/>
                  <a:gd name="connsiteX1" fmla="*/ 0 w 38121"/>
                  <a:gd name="connsiteY1" fmla="*/ 19061 h 160179"/>
                  <a:gd name="connsiteX2" fmla="*/ 0 w 38121"/>
                  <a:gd name="connsiteY2" fmla="*/ 141119 h 160179"/>
                  <a:gd name="connsiteX3" fmla="*/ 19061 w 38121"/>
                  <a:gd name="connsiteY3" fmla="*/ 160180 h 160179"/>
                  <a:gd name="connsiteX4" fmla="*/ 38121 w 38121"/>
                  <a:gd name="connsiteY4" fmla="*/ 141119 h 160179"/>
                  <a:gd name="connsiteX5" fmla="*/ 38121 w 38121"/>
                  <a:gd name="connsiteY5" fmla="*/ 19061 h 160179"/>
                  <a:gd name="connsiteX6" fmla="*/ 19061 w 38121"/>
                  <a:gd name="connsiteY6" fmla="*/ 0 h 16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21" h="160179">
                    <a:moveTo>
                      <a:pt x="19061" y="0"/>
                    </a:moveTo>
                    <a:cubicBezTo>
                      <a:pt x="8524" y="0"/>
                      <a:pt x="0" y="8525"/>
                      <a:pt x="0" y="19061"/>
                    </a:cubicBezTo>
                    <a:lnTo>
                      <a:pt x="0" y="141119"/>
                    </a:lnTo>
                    <a:cubicBezTo>
                      <a:pt x="0" y="151656"/>
                      <a:pt x="8524" y="160180"/>
                      <a:pt x="19061" y="160180"/>
                    </a:cubicBezTo>
                    <a:cubicBezTo>
                      <a:pt x="29597" y="160180"/>
                      <a:pt x="38121" y="151656"/>
                      <a:pt x="38121" y="141119"/>
                    </a:cubicBezTo>
                    <a:lnTo>
                      <a:pt x="38121" y="19061"/>
                    </a:lnTo>
                    <a:cubicBezTo>
                      <a:pt x="38121" y="8525"/>
                      <a:pt x="29597" y="0"/>
                      <a:pt x="19061" y="0"/>
                    </a:cubicBezTo>
                    <a:close/>
                  </a:path>
                </a:pathLst>
              </a:custGeom>
              <a:grpFill/>
              <a:ln w="826"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986CA53-13E2-8395-5C3B-71D290A06E00}"/>
                  </a:ext>
                </a:extLst>
              </p:cNvPr>
              <p:cNvSpPr/>
              <p:nvPr/>
            </p:nvSpPr>
            <p:spPr>
              <a:xfrm>
                <a:off x="6769394" y="3394201"/>
                <a:ext cx="38121" cy="202282"/>
              </a:xfrm>
              <a:custGeom>
                <a:avLst/>
                <a:gdLst>
                  <a:gd name="connsiteX0" fmla="*/ 19061 w 38121"/>
                  <a:gd name="connsiteY0" fmla="*/ 0 h 202282"/>
                  <a:gd name="connsiteX1" fmla="*/ 0 w 38121"/>
                  <a:gd name="connsiteY1" fmla="*/ 19061 h 202282"/>
                  <a:gd name="connsiteX2" fmla="*/ 0 w 38121"/>
                  <a:gd name="connsiteY2" fmla="*/ 183222 h 202282"/>
                  <a:gd name="connsiteX3" fmla="*/ 19061 w 38121"/>
                  <a:gd name="connsiteY3" fmla="*/ 202283 h 202282"/>
                  <a:gd name="connsiteX4" fmla="*/ 38121 w 38121"/>
                  <a:gd name="connsiteY4" fmla="*/ 183222 h 202282"/>
                  <a:gd name="connsiteX5" fmla="*/ 38121 w 38121"/>
                  <a:gd name="connsiteY5" fmla="*/ 19061 h 202282"/>
                  <a:gd name="connsiteX6" fmla="*/ 19061 w 38121"/>
                  <a:gd name="connsiteY6" fmla="*/ 0 h 20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21" h="202282">
                    <a:moveTo>
                      <a:pt x="19061" y="0"/>
                    </a:moveTo>
                    <a:cubicBezTo>
                      <a:pt x="8524" y="0"/>
                      <a:pt x="0" y="8525"/>
                      <a:pt x="0" y="19061"/>
                    </a:cubicBezTo>
                    <a:lnTo>
                      <a:pt x="0" y="183222"/>
                    </a:lnTo>
                    <a:cubicBezTo>
                      <a:pt x="0" y="193758"/>
                      <a:pt x="8524" y="202283"/>
                      <a:pt x="19061" y="202283"/>
                    </a:cubicBezTo>
                    <a:cubicBezTo>
                      <a:pt x="29597" y="202283"/>
                      <a:pt x="38121" y="193758"/>
                      <a:pt x="38121" y="183222"/>
                    </a:cubicBezTo>
                    <a:lnTo>
                      <a:pt x="38121" y="19061"/>
                    </a:lnTo>
                    <a:cubicBezTo>
                      <a:pt x="38121" y="8525"/>
                      <a:pt x="29597" y="0"/>
                      <a:pt x="19061" y="0"/>
                    </a:cubicBezTo>
                    <a:close/>
                  </a:path>
                </a:pathLst>
              </a:custGeom>
              <a:grpFill/>
              <a:ln w="826"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3744BE4-A716-4F85-764A-B8409D574A37}"/>
                  </a:ext>
                </a:extLst>
              </p:cNvPr>
              <p:cNvSpPr/>
              <p:nvPr/>
            </p:nvSpPr>
            <p:spPr>
              <a:xfrm>
                <a:off x="6836140" y="3467761"/>
                <a:ext cx="38121" cy="128722"/>
              </a:xfrm>
              <a:custGeom>
                <a:avLst/>
                <a:gdLst>
                  <a:gd name="connsiteX0" fmla="*/ 19061 w 38121"/>
                  <a:gd name="connsiteY0" fmla="*/ 0 h 128722"/>
                  <a:gd name="connsiteX1" fmla="*/ 0 w 38121"/>
                  <a:gd name="connsiteY1" fmla="*/ 19061 h 128722"/>
                  <a:gd name="connsiteX2" fmla="*/ 0 w 38121"/>
                  <a:gd name="connsiteY2" fmla="*/ 109662 h 128722"/>
                  <a:gd name="connsiteX3" fmla="*/ 19061 w 38121"/>
                  <a:gd name="connsiteY3" fmla="*/ 128722 h 128722"/>
                  <a:gd name="connsiteX4" fmla="*/ 38121 w 38121"/>
                  <a:gd name="connsiteY4" fmla="*/ 109662 h 128722"/>
                  <a:gd name="connsiteX5" fmla="*/ 38121 w 38121"/>
                  <a:gd name="connsiteY5" fmla="*/ 19061 h 128722"/>
                  <a:gd name="connsiteX6" fmla="*/ 19061 w 38121"/>
                  <a:gd name="connsiteY6" fmla="*/ 0 h 12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21" h="128722">
                    <a:moveTo>
                      <a:pt x="19061" y="0"/>
                    </a:moveTo>
                    <a:cubicBezTo>
                      <a:pt x="8525" y="0"/>
                      <a:pt x="0" y="8525"/>
                      <a:pt x="0" y="19061"/>
                    </a:cubicBezTo>
                    <a:lnTo>
                      <a:pt x="0" y="109662"/>
                    </a:lnTo>
                    <a:cubicBezTo>
                      <a:pt x="0" y="120198"/>
                      <a:pt x="8525" y="128722"/>
                      <a:pt x="19061" y="128722"/>
                    </a:cubicBezTo>
                    <a:cubicBezTo>
                      <a:pt x="29597" y="128722"/>
                      <a:pt x="38121" y="120198"/>
                      <a:pt x="38121" y="109662"/>
                    </a:cubicBezTo>
                    <a:lnTo>
                      <a:pt x="38121" y="19061"/>
                    </a:lnTo>
                    <a:cubicBezTo>
                      <a:pt x="38121" y="8525"/>
                      <a:pt x="29597" y="0"/>
                      <a:pt x="19061" y="0"/>
                    </a:cubicBezTo>
                    <a:close/>
                  </a:path>
                </a:pathLst>
              </a:custGeom>
              <a:grpFill/>
              <a:ln w="82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20C1816-6E88-607F-A5BB-2428228F1B45}"/>
                  </a:ext>
                </a:extLst>
              </p:cNvPr>
              <p:cNvSpPr/>
              <p:nvPr/>
            </p:nvSpPr>
            <p:spPr>
              <a:xfrm>
                <a:off x="6902886" y="3402206"/>
                <a:ext cx="38121" cy="194277"/>
              </a:xfrm>
              <a:custGeom>
                <a:avLst/>
                <a:gdLst>
                  <a:gd name="connsiteX0" fmla="*/ 19061 w 38121"/>
                  <a:gd name="connsiteY0" fmla="*/ 0 h 194277"/>
                  <a:gd name="connsiteX1" fmla="*/ 0 w 38121"/>
                  <a:gd name="connsiteY1" fmla="*/ 19061 h 194277"/>
                  <a:gd name="connsiteX2" fmla="*/ 0 w 38121"/>
                  <a:gd name="connsiteY2" fmla="*/ 175217 h 194277"/>
                  <a:gd name="connsiteX3" fmla="*/ 19061 w 38121"/>
                  <a:gd name="connsiteY3" fmla="*/ 194278 h 194277"/>
                  <a:gd name="connsiteX4" fmla="*/ 38121 w 38121"/>
                  <a:gd name="connsiteY4" fmla="*/ 175217 h 194277"/>
                  <a:gd name="connsiteX5" fmla="*/ 38121 w 38121"/>
                  <a:gd name="connsiteY5" fmla="*/ 19061 h 194277"/>
                  <a:gd name="connsiteX6" fmla="*/ 19061 w 38121"/>
                  <a:gd name="connsiteY6" fmla="*/ 0 h 19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21" h="194277">
                    <a:moveTo>
                      <a:pt x="19061" y="0"/>
                    </a:moveTo>
                    <a:cubicBezTo>
                      <a:pt x="8525" y="0"/>
                      <a:pt x="0" y="8524"/>
                      <a:pt x="0" y="19061"/>
                    </a:cubicBezTo>
                    <a:lnTo>
                      <a:pt x="0" y="175217"/>
                    </a:lnTo>
                    <a:cubicBezTo>
                      <a:pt x="0" y="185753"/>
                      <a:pt x="8525" y="194278"/>
                      <a:pt x="19061" y="194278"/>
                    </a:cubicBezTo>
                    <a:cubicBezTo>
                      <a:pt x="29597" y="194278"/>
                      <a:pt x="38121" y="185753"/>
                      <a:pt x="38121" y="175217"/>
                    </a:cubicBezTo>
                    <a:lnTo>
                      <a:pt x="38121" y="19061"/>
                    </a:lnTo>
                    <a:cubicBezTo>
                      <a:pt x="38121" y="8524"/>
                      <a:pt x="29597" y="0"/>
                      <a:pt x="19061" y="0"/>
                    </a:cubicBezTo>
                    <a:close/>
                  </a:path>
                </a:pathLst>
              </a:custGeom>
              <a:grpFill/>
              <a:ln w="82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E0AF410-AAA8-301C-235F-621DEE591969}"/>
                  </a:ext>
                </a:extLst>
              </p:cNvPr>
              <p:cNvSpPr/>
              <p:nvPr/>
            </p:nvSpPr>
            <p:spPr>
              <a:xfrm>
                <a:off x="6986304" y="3558362"/>
                <a:ext cx="85772" cy="38121"/>
              </a:xfrm>
              <a:custGeom>
                <a:avLst/>
                <a:gdLst>
                  <a:gd name="connsiteX0" fmla="*/ 66712 w 85772"/>
                  <a:gd name="connsiteY0" fmla="*/ 0 h 38121"/>
                  <a:gd name="connsiteX1" fmla="*/ 19061 w 85772"/>
                  <a:gd name="connsiteY1" fmla="*/ 0 h 38121"/>
                  <a:gd name="connsiteX2" fmla="*/ 0 w 85772"/>
                  <a:gd name="connsiteY2" fmla="*/ 19061 h 38121"/>
                  <a:gd name="connsiteX3" fmla="*/ 19061 w 85772"/>
                  <a:gd name="connsiteY3" fmla="*/ 38121 h 38121"/>
                  <a:gd name="connsiteX4" fmla="*/ 66712 w 85772"/>
                  <a:gd name="connsiteY4" fmla="*/ 38121 h 38121"/>
                  <a:gd name="connsiteX5" fmla="*/ 85773 w 85772"/>
                  <a:gd name="connsiteY5" fmla="*/ 19061 h 38121"/>
                  <a:gd name="connsiteX6" fmla="*/ 66712 w 85772"/>
                  <a:gd name="connsiteY6" fmla="*/ 0 h 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72" h="38121">
                    <a:moveTo>
                      <a:pt x="66712" y="0"/>
                    </a:moveTo>
                    <a:lnTo>
                      <a:pt x="19061" y="0"/>
                    </a:lnTo>
                    <a:cubicBezTo>
                      <a:pt x="8524" y="0"/>
                      <a:pt x="0" y="8524"/>
                      <a:pt x="0" y="19061"/>
                    </a:cubicBezTo>
                    <a:cubicBezTo>
                      <a:pt x="0" y="29597"/>
                      <a:pt x="8524" y="38121"/>
                      <a:pt x="19061" y="38121"/>
                    </a:cubicBezTo>
                    <a:lnTo>
                      <a:pt x="66712" y="38121"/>
                    </a:lnTo>
                    <a:cubicBezTo>
                      <a:pt x="77249" y="38121"/>
                      <a:pt x="85773" y="29597"/>
                      <a:pt x="85773" y="19061"/>
                    </a:cubicBezTo>
                    <a:cubicBezTo>
                      <a:pt x="85773" y="8524"/>
                      <a:pt x="77249" y="0"/>
                      <a:pt x="66712" y="0"/>
                    </a:cubicBezTo>
                    <a:close/>
                  </a:path>
                </a:pathLst>
              </a:custGeom>
              <a:grpFill/>
              <a:ln w="82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0AB48B4-0692-9E83-2ACA-095DC7B17457}"/>
                  </a:ext>
                </a:extLst>
              </p:cNvPr>
              <p:cNvSpPr/>
              <p:nvPr/>
            </p:nvSpPr>
            <p:spPr>
              <a:xfrm>
                <a:off x="6986304" y="3376481"/>
                <a:ext cx="85772" cy="38121"/>
              </a:xfrm>
              <a:custGeom>
                <a:avLst/>
                <a:gdLst>
                  <a:gd name="connsiteX0" fmla="*/ 66712 w 85772"/>
                  <a:gd name="connsiteY0" fmla="*/ 0 h 38121"/>
                  <a:gd name="connsiteX1" fmla="*/ 19061 w 85772"/>
                  <a:gd name="connsiteY1" fmla="*/ 0 h 38121"/>
                  <a:gd name="connsiteX2" fmla="*/ 0 w 85772"/>
                  <a:gd name="connsiteY2" fmla="*/ 19061 h 38121"/>
                  <a:gd name="connsiteX3" fmla="*/ 19061 w 85772"/>
                  <a:gd name="connsiteY3" fmla="*/ 38121 h 38121"/>
                  <a:gd name="connsiteX4" fmla="*/ 66712 w 85772"/>
                  <a:gd name="connsiteY4" fmla="*/ 38121 h 38121"/>
                  <a:gd name="connsiteX5" fmla="*/ 85773 w 85772"/>
                  <a:gd name="connsiteY5" fmla="*/ 19061 h 38121"/>
                  <a:gd name="connsiteX6" fmla="*/ 66712 w 85772"/>
                  <a:gd name="connsiteY6" fmla="*/ 0 h 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72" h="38121">
                    <a:moveTo>
                      <a:pt x="66712" y="0"/>
                    </a:moveTo>
                    <a:lnTo>
                      <a:pt x="19061" y="0"/>
                    </a:lnTo>
                    <a:cubicBezTo>
                      <a:pt x="8524" y="0"/>
                      <a:pt x="0" y="8524"/>
                      <a:pt x="0" y="19061"/>
                    </a:cubicBezTo>
                    <a:cubicBezTo>
                      <a:pt x="0" y="29597"/>
                      <a:pt x="8524" y="38121"/>
                      <a:pt x="19061" y="38121"/>
                    </a:cubicBezTo>
                    <a:lnTo>
                      <a:pt x="66712" y="38121"/>
                    </a:lnTo>
                    <a:cubicBezTo>
                      <a:pt x="77249" y="38121"/>
                      <a:pt x="85773" y="29597"/>
                      <a:pt x="85773" y="19061"/>
                    </a:cubicBezTo>
                    <a:cubicBezTo>
                      <a:pt x="85773" y="8524"/>
                      <a:pt x="77249" y="0"/>
                      <a:pt x="66712" y="0"/>
                    </a:cubicBezTo>
                    <a:close/>
                  </a:path>
                </a:pathLst>
              </a:custGeom>
              <a:grpFill/>
              <a:ln w="82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2E4DA92A-FDAA-B0FB-EAB1-A97C0A77A348}"/>
                  </a:ext>
                </a:extLst>
              </p:cNvPr>
              <p:cNvSpPr/>
              <p:nvPr/>
            </p:nvSpPr>
            <p:spPr>
              <a:xfrm>
                <a:off x="7010133" y="3497727"/>
                <a:ext cx="61943" cy="38121"/>
              </a:xfrm>
              <a:custGeom>
                <a:avLst/>
                <a:gdLst>
                  <a:gd name="connsiteX0" fmla="*/ 42882 w 61943"/>
                  <a:gd name="connsiteY0" fmla="*/ 0 h 38121"/>
                  <a:gd name="connsiteX1" fmla="*/ 19061 w 61943"/>
                  <a:gd name="connsiteY1" fmla="*/ 0 h 38121"/>
                  <a:gd name="connsiteX2" fmla="*/ 0 w 61943"/>
                  <a:gd name="connsiteY2" fmla="*/ 19061 h 38121"/>
                  <a:gd name="connsiteX3" fmla="*/ 19061 w 61943"/>
                  <a:gd name="connsiteY3" fmla="*/ 38121 h 38121"/>
                  <a:gd name="connsiteX4" fmla="*/ 42882 w 61943"/>
                  <a:gd name="connsiteY4" fmla="*/ 38121 h 38121"/>
                  <a:gd name="connsiteX5" fmla="*/ 61943 w 61943"/>
                  <a:gd name="connsiteY5" fmla="*/ 19061 h 38121"/>
                  <a:gd name="connsiteX6" fmla="*/ 42882 w 61943"/>
                  <a:gd name="connsiteY6" fmla="*/ 0 h 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43" h="38121">
                    <a:moveTo>
                      <a:pt x="42882" y="0"/>
                    </a:moveTo>
                    <a:lnTo>
                      <a:pt x="19061" y="0"/>
                    </a:lnTo>
                    <a:cubicBezTo>
                      <a:pt x="8525" y="0"/>
                      <a:pt x="0" y="8525"/>
                      <a:pt x="0" y="19061"/>
                    </a:cubicBezTo>
                    <a:cubicBezTo>
                      <a:pt x="0" y="29597"/>
                      <a:pt x="8525" y="38121"/>
                      <a:pt x="19061" y="38121"/>
                    </a:cubicBezTo>
                    <a:lnTo>
                      <a:pt x="42882" y="38121"/>
                    </a:lnTo>
                    <a:cubicBezTo>
                      <a:pt x="53419" y="38121"/>
                      <a:pt x="61943" y="29597"/>
                      <a:pt x="61943" y="19061"/>
                    </a:cubicBezTo>
                    <a:cubicBezTo>
                      <a:pt x="61943" y="8525"/>
                      <a:pt x="53419" y="0"/>
                      <a:pt x="42882" y="0"/>
                    </a:cubicBezTo>
                    <a:close/>
                  </a:path>
                </a:pathLst>
              </a:custGeom>
              <a:grpFill/>
              <a:ln w="82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6BD0C7E5-BC81-8B82-14F1-EBCF36A426CB}"/>
                  </a:ext>
                </a:extLst>
              </p:cNvPr>
              <p:cNvSpPr/>
              <p:nvPr/>
            </p:nvSpPr>
            <p:spPr>
              <a:xfrm>
                <a:off x="7010133" y="3437125"/>
                <a:ext cx="61943" cy="38121"/>
              </a:xfrm>
              <a:custGeom>
                <a:avLst/>
                <a:gdLst>
                  <a:gd name="connsiteX0" fmla="*/ 42882 w 61943"/>
                  <a:gd name="connsiteY0" fmla="*/ 0 h 38121"/>
                  <a:gd name="connsiteX1" fmla="*/ 19061 w 61943"/>
                  <a:gd name="connsiteY1" fmla="*/ 0 h 38121"/>
                  <a:gd name="connsiteX2" fmla="*/ 0 w 61943"/>
                  <a:gd name="connsiteY2" fmla="*/ 19061 h 38121"/>
                  <a:gd name="connsiteX3" fmla="*/ 19061 w 61943"/>
                  <a:gd name="connsiteY3" fmla="*/ 38121 h 38121"/>
                  <a:gd name="connsiteX4" fmla="*/ 42882 w 61943"/>
                  <a:gd name="connsiteY4" fmla="*/ 38121 h 38121"/>
                  <a:gd name="connsiteX5" fmla="*/ 61943 w 61943"/>
                  <a:gd name="connsiteY5" fmla="*/ 19061 h 38121"/>
                  <a:gd name="connsiteX6" fmla="*/ 42882 w 61943"/>
                  <a:gd name="connsiteY6" fmla="*/ 0 h 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43" h="38121">
                    <a:moveTo>
                      <a:pt x="42882" y="0"/>
                    </a:moveTo>
                    <a:lnTo>
                      <a:pt x="19061" y="0"/>
                    </a:lnTo>
                    <a:cubicBezTo>
                      <a:pt x="8525" y="0"/>
                      <a:pt x="0" y="8524"/>
                      <a:pt x="0" y="19061"/>
                    </a:cubicBezTo>
                    <a:cubicBezTo>
                      <a:pt x="0" y="29597"/>
                      <a:pt x="8525" y="38121"/>
                      <a:pt x="19061" y="38121"/>
                    </a:cubicBezTo>
                    <a:lnTo>
                      <a:pt x="42882" y="38121"/>
                    </a:lnTo>
                    <a:cubicBezTo>
                      <a:pt x="53419" y="38121"/>
                      <a:pt x="61943" y="29597"/>
                      <a:pt x="61943" y="19061"/>
                    </a:cubicBezTo>
                    <a:cubicBezTo>
                      <a:pt x="61943" y="8524"/>
                      <a:pt x="53419" y="0"/>
                      <a:pt x="42882" y="0"/>
                    </a:cubicBezTo>
                    <a:close/>
                  </a:path>
                </a:pathLst>
              </a:custGeom>
              <a:grpFill/>
              <a:ln w="82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1A419C25-DD92-7226-C737-33541A2F8C2D}"/>
                  </a:ext>
                </a:extLst>
              </p:cNvPr>
              <p:cNvSpPr/>
              <p:nvPr/>
            </p:nvSpPr>
            <p:spPr>
              <a:xfrm>
                <a:off x="6986304" y="3194634"/>
                <a:ext cx="85772" cy="38121"/>
              </a:xfrm>
              <a:custGeom>
                <a:avLst/>
                <a:gdLst>
                  <a:gd name="connsiteX0" fmla="*/ 19061 w 85772"/>
                  <a:gd name="connsiteY0" fmla="*/ 38121 h 38121"/>
                  <a:gd name="connsiteX1" fmla="*/ 66712 w 85772"/>
                  <a:gd name="connsiteY1" fmla="*/ 38121 h 38121"/>
                  <a:gd name="connsiteX2" fmla="*/ 85773 w 85772"/>
                  <a:gd name="connsiteY2" fmla="*/ 19061 h 38121"/>
                  <a:gd name="connsiteX3" fmla="*/ 66712 w 85772"/>
                  <a:gd name="connsiteY3" fmla="*/ 0 h 38121"/>
                  <a:gd name="connsiteX4" fmla="*/ 19061 w 85772"/>
                  <a:gd name="connsiteY4" fmla="*/ 0 h 38121"/>
                  <a:gd name="connsiteX5" fmla="*/ 0 w 85772"/>
                  <a:gd name="connsiteY5" fmla="*/ 19061 h 38121"/>
                  <a:gd name="connsiteX6" fmla="*/ 19061 w 85772"/>
                  <a:gd name="connsiteY6" fmla="*/ 38121 h 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72" h="38121">
                    <a:moveTo>
                      <a:pt x="19061" y="38121"/>
                    </a:moveTo>
                    <a:lnTo>
                      <a:pt x="66712" y="38121"/>
                    </a:lnTo>
                    <a:cubicBezTo>
                      <a:pt x="77249" y="38121"/>
                      <a:pt x="85773" y="29597"/>
                      <a:pt x="85773" y="19061"/>
                    </a:cubicBezTo>
                    <a:cubicBezTo>
                      <a:pt x="85773" y="8524"/>
                      <a:pt x="77249" y="0"/>
                      <a:pt x="66712" y="0"/>
                    </a:cubicBezTo>
                    <a:lnTo>
                      <a:pt x="19061" y="0"/>
                    </a:lnTo>
                    <a:cubicBezTo>
                      <a:pt x="8524" y="0"/>
                      <a:pt x="0" y="8524"/>
                      <a:pt x="0" y="19061"/>
                    </a:cubicBezTo>
                    <a:cubicBezTo>
                      <a:pt x="0" y="29597"/>
                      <a:pt x="8524" y="38121"/>
                      <a:pt x="19061" y="38121"/>
                    </a:cubicBezTo>
                    <a:close/>
                  </a:path>
                </a:pathLst>
              </a:custGeom>
              <a:grpFill/>
              <a:ln w="82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E46256F-2C3C-444D-4F3D-366E1085C321}"/>
                  </a:ext>
                </a:extLst>
              </p:cNvPr>
              <p:cNvSpPr/>
              <p:nvPr/>
            </p:nvSpPr>
            <p:spPr>
              <a:xfrm>
                <a:off x="7010133" y="3315880"/>
                <a:ext cx="61943" cy="38121"/>
              </a:xfrm>
              <a:custGeom>
                <a:avLst/>
                <a:gdLst>
                  <a:gd name="connsiteX0" fmla="*/ 42882 w 61943"/>
                  <a:gd name="connsiteY0" fmla="*/ 0 h 38121"/>
                  <a:gd name="connsiteX1" fmla="*/ 19061 w 61943"/>
                  <a:gd name="connsiteY1" fmla="*/ 0 h 38121"/>
                  <a:gd name="connsiteX2" fmla="*/ 0 w 61943"/>
                  <a:gd name="connsiteY2" fmla="*/ 19061 h 38121"/>
                  <a:gd name="connsiteX3" fmla="*/ 19061 w 61943"/>
                  <a:gd name="connsiteY3" fmla="*/ 38121 h 38121"/>
                  <a:gd name="connsiteX4" fmla="*/ 42882 w 61943"/>
                  <a:gd name="connsiteY4" fmla="*/ 38121 h 38121"/>
                  <a:gd name="connsiteX5" fmla="*/ 61943 w 61943"/>
                  <a:gd name="connsiteY5" fmla="*/ 19061 h 38121"/>
                  <a:gd name="connsiteX6" fmla="*/ 42882 w 61943"/>
                  <a:gd name="connsiteY6" fmla="*/ 0 h 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43" h="38121">
                    <a:moveTo>
                      <a:pt x="42882" y="0"/>
                    </a:moveTo>
                    <a:lnTo>
                      <a:pt x="19061" y="0"/>
                    </a:lnTo>
                    <a:cubicBezTo>
                      <a:pt x="8525" y="0"/>
                      <a:pt x="0" y="8524"/>
                      <a:pt x="0" y="19061"/>
                    </a:cubicBezTo>
                    <a:cubicBezTo>
                      <a:pt x="0" y="29597"/>
                      <a:pt x="8525" y="38121"/>
                      <a:pt x="19061" y="38121"/>
                    </a:cubicBezTo>
                    <a:lnTo>
                      <a:pt x="42882" y="38121"/>
                    </a:lnTo>
                    <a:cubicBezTo>
                      <a:pt x="53419" y="38121"/>
                      <a:pt x="61943" y="29597"/>
                      <a:pt x="61943" y="19061"/>
                    </a:cubicBezTo>
                    <a:cubicBezTo>
                      <a:pt x="61943" y="8524"/>
                      <a:pt x="53419" y="0"/>
                      <a:pt x="42882" y="0"/>
                    </a:cubicBezTo>
                    <a:close/>
                  </a:path>
                </a:pathLst>
              </a:custGeom>
              <a:grpFill/>
              <a:ln w="82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1D74942-20C9-37DD-EB54-AA9580EF3D34}"/>
                  </a:ext>
                </a:extLst>
              </p:cNvPr>
              <p:cNvSpPr/>
              <p:nvPr/>
            </p:nvSpPr>
            <p:spPr>
              <a:xfrm>
                <a:off x="7010133" y="3255278"/>
                <a:ext cx="61943" cy="38121"/>
              </a:xfrm>
              <a:custGeom>
                <a:avLst/>
                <a:gdLst>
                  <a:gd name="connsiteX0" fmla="*/ 42882 w 61943"/>
                  <a:gd name="connsiteY0" fmla="*/ 0 h 38121"/>
                  <a:gd name="connsiteX1" fmla="*/ 19061 w 61943"/>
                  <a:gd name="connsiteY1" fmla="*/ 0 h 38121"/>
                  <a:gd name="connsiteX2" fmla="*/ 0 w 61943"/>
                  <a:gd name="connsiteY2" fmla="*/ 19061 h 38121"/>
                  <a:gd name="connsiteX3" fmla="*/ 19061 w 61943"/>
                  <a:gd name="connsiteY3" fmla="*/ 38121 h 38121"/>
                  <a:gd name="connsiteX4" fmla="*/ 42882 w 61943"/>
                  <a:gd name="connsiteY4" fmla="*/ 38121 h 38121"/>
                  <a:gd name="connsiteX5" fmla="*/ 61943 w 61943"/>
                  <a:gd name="connsiteY5" fmla="*/ 19061 h 38121"/>
                  <a:gd name="connsiteX6" fmla="*/ 42882 w 61943"/>
                  <a:gd name="connsiteY6" fmla="*/ 0 h 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43" h="38121">
                    <a:moveTo>
                      <a:pt x="42882" y="0"/>
                    </a:moveTo>
                    <a:lnTo>
                      <a:pt x="19061" y="0"/>
                    </a:lnTo>
                    <a:cubicBezTo>
                      <a:pt x="8525" y="0"/>
                      <a:pt x="0" y="8524"/>
                      <a:pt x="0" y="19061"/>
                    </a:cubicBezTo>
                    <a:cubicBezTo>
                      <a:pt x="0" y="29597"/>
                      <a:pt x="8525" y="38121"/>
                      <a:pt x="19061" y="38121"/>
                    </a:cubicBezTo>
                    <a:lnTo>
                      <a:pt x="42882" y="38121"/>
                    </a:lnTo>
                    <a:cubicBezTo>
                      <a:pt x="53419" y="38121"/>
                      <a:pt x="61943" y="29597"/>
                      <a:pt x="61943" y="19061"/>
                    </a:cubicBezTo>
                    <a:cubicBezTo>
                      <a:pt x="61943" y="8524"/>
                      <a:pt x="53419" y="0"/>
                      <a:pt x="42882" y="0"/>
                    </a:cubicBezTo>
                    <a:close/>
                  </a:path>
                </a:pathLst>
              </a:custGeom>
              <a:grpFill/>
              <a:ln w="82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281776AB-6BB3-1D48-8EC9-BB6EE201577A}"/>
                  </a:ext>
                </a:extLst>
              </p:cNvPr>
              <p:cNvSpPr/>
              <p:nvPr/>
            </p:nvSpPr>
            <p:spPr>
              <a:xfrm>
                <a:off x="6569157" y="3100842"/>
                <a:ext cx="390567" cy="265002"/>
              </a:xfrm>
              <a:custGeom>
                <a:avLst/>
                <a:gdLst>
                  <a:gd name="connsiteX0" fmla="*/ 359529 w 390567"/>
                  <a:gd name="connsiteY0" fmla="*/ 80163 h 265002"/>
                  <a:gd name="connsiteX1" fmla="*/ 244872 w 390567"/>
                  <a:gd name="connsiteY1" fmla="*/ 72275 h 265002"/>
                  <a:gd name="connsiteX2" fmla="*/ 250722 w 390567"/>
                  <a:gd name="connsiteY2" fmla="*/ 54111 h 265002"/>
                  <a:gd name="connsiteX3" fmla="*/ 245282 w 390567"/>
                  <a:gd name="connsiteY3" fmla="*/ 9477 h 265002"/>
                  <a:gd name="connsiteX4" fmla="*/ 200615 w 390567"/>
                  <a:gd name="connsiteY4" fmla="*/ 6837 h 265002"/>
                  <a:gd name="connsiteX5" fmla="*/ 109335 w 390567"/>
                  <a:gd name="connsiteY5" fmla="*/ 61412 h 265002"/>
                  <a:gd name="connsiteX6" fmla="*/ 97466 w 390567"/>
                  <a:gd name="connsiteY6" fmla="*/ 71756 h 265002"/>
                  <a:gd name="connsiteX7" fmla="*/ 79143 w 390567"/>
                  <a:gd name="connsiteY7" fmla="*/ 57950 h 265002"/>
                  <a:gd name="connsiteX8" fmla="*/ 19061 w 390567"/>
                  <a:gd name="connsiteY8" fmla="*/ 57950 h 265002"/>
                  <a:gd name="connsiteX9" fmla="*/ 0 w 390567"/>
                  <a:gd name="connsiteY9" fmla="*/ 77011 h 265002"/>
                  <a:gd name="connsiteX10" fmla="*/ 19061 w 390567"/>
                  <a:gd name="connsiteY10" fmla="*/ 96072 h 265002"/>
                  <a:gd name="connsiteX11" fmla="*/ 60082 w 390567"/>
                  <a:gd name="connsiteY11" fmla="*/ 96072 h 265002"/>
                  <a:gd name="connsiteX12" fmla="*/ 60082 w 390567"/>
                  <a:gd name="connsiteY12" fmla="*/ 226881 h 265002"/>
                  <a:gd name="connsiteX13" fmla="*/ 19061 w 390567"/>
                  <a:gd name="connsiteY13" fmla="*/ 226881 h 265002"/>
                  <a:gd name="connsiteX14" fmla="*/ 0 w 390567"/>
                  <a:gd name="connsiteY14" fmla="*/ 245942 h 265002"/>
                  <a:gd name="connsiteX15" fmla="*/ 19061 w 390567"/>
                  <a:gd name="connsiteY15" fmla="*/ 265003 h 265002"/>
                  <a:gd name="connsiteX16" fmla="*/ 79143 w 390567"/>
                  <a:gd name="connsiteY16" fmla="*/ 265003 h 265002"/>
                  <a:gd name="connsiteX17" fmla="*/ 95387 w 390567"/>
                  <a:gd name="connsiteY17" fmla="*/ 255916 h 265002"/>
                  <a:gd name="connsiteX18" fmla="*/ 100173 w 390567"/>
                  <a:gd name="connsiteY18" fmla="*/ 257928 h 265002"/>
                  <a:gd name="connsiteX19" fmla="*/ 128018 w 390567"/>
                  <a:gd name="connsiteY19" fmla="*/ 264290 h 265002"/>
                  <a:gd name="connsiteX20" fmla="*/ 230463 w 390567"/>
                  <a:gd name="connsiteY20" fmla="*/ 265003 h 265002"/>
                  <a:gd name="connsiteX21" fmla="*/ 273832 w 390567"/>
                  <a:gd name="connsiteY21" fmla="*/ 231835 h 265002"/>
                  <a:gd name="connsiteX22" fmla="*/ 284326 w 390567"/>
                  <a:gd name="connsiteY22" fmla="*/ 160177 h 265002"/>
                  <a:gd name="connsiteX23" fmla="*/ 360677 w 390567"/>
                  <a:gd name="connsiteY23" fmla="*/ 146481 h 265002"/>
                  <a:gd name="connsiteX24" fmla="*/ 390568 w 390567"/>
                  <a:gd name="connsiteY24" fmla="*/ 113389 h 265002"/>
                  <a:gd name="connsiteX25" fmla="*/ 359521 w 390567"/>
                  <a:gd name="connsiteY25" fmla="*/ 80179 h 265002"/>
                  <a:gd name="connsiteX26" fmla="*/ 263782 w 390567"/>
                  <a:gd name="connsiteY26" fmla="*/ 125132 h 265002"/>
                  <a:gd name="connsiteX27" fmla="*/ 248225 w 390567"/>
                  <a:gd name="connsiteY27" fmla="*/ 141620 h 265002"/>
                  <a:gd name="connsiteX28" fmla="*/ 237093 w 390567"/>
                  <a:gd name="connsiteY28" fmla="*/ 221651 h 265002"/>
                  <a:gd name="connsiteX29" fmla="*/ 235643 w 390567"/>
                  <a:gd name="connsiteY29" fmla="*/ 226118 h 265002"/>
                  <a:gd name="connsiteX30" fmla="*/ 230614 w 390567"/>
                  <a:gd name="connsiteY30" fmla="*/ 226864 h 265002"/>
                  <a:gd name="connsiteX31" fmla="*/ 128320 w 390567"/>
                  <a:gd name="connsiteY31" fmla="*/ 226152 h 265002"/>
                  <a:gd name="connsiteX32" fmla="*/ 116929 w 390567"/>
                  <a:gd name="connsiteY32" fmla="*/ 223663 h 265002"/>
                  <a:gd name="connsiteX33" fmla="*/ 98204 w 390567"/>
                  <a:gd name="connsiteY33" fmla="*/ 217485 h 265002"/>
                  <a:gd name="connsiteX34" fmla="*/ 98204 w 390567"/>
                  <a:gd name="connsiteY34" fmla="*/ 124495 h 265002"/>
                  <a:gd name="connsiteX35" fmla="*/ 116929 w 390567"/>
                  <a:gd name="connsiteY35" fmla="*/ 106667 h 265002"/>
                  <a:gd name="connsiteX36" fmla="*/ 130105 w 390567"/>
                  <a:gd name="connsiteY36" fmla="*/ 93381 h 265002"/>
                  <a:gd name="connsiteX37" fmla="*/ 214202 w 390567"/>
                  <a:gd name="connsiteY37" fmla="*/ 43123 h 265002"/>
                  <a:gd name="connsiteX38" fmla="*/ 201176 w 390567"/>
                  <a:gd name="connsiteY38" fmla="*/ 83809 h 265002"/>
                  <a:gd name="connsiteX39" fmla="*/ 203523 w 390567"/>
                  <a:gd name="connsiteY39" fmla="*/ 100296 h 265002"/>
                  <a:gd name="connsiteX40" fmla="*/ 218007 w 390567"/>
                  <a:gd name="connsiteY40" fmla="*/ 108636 h 265002"/>
                  <a:gd name="connsiteX41" fmla="*/ 317661 w 390567"/>
                  <a:gd name="connsiteY41" fmla="*/ 115484 h 265002"/>
                  <a:gd name="connsiteX42" fmla="*/ 263798 w 390567"/>
                  <a:gd name="connsiteY42" fmla="*/ 125124 h 26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90567" h="265002">
                    <a:moveTo>
                      <a:pt x="359529" y="80163"/>
                    </a:moveTo>
                    <a:lnTo>
                      <a:pt x="244872" y="72275"/>
                    </a:lnTo>
                    <a:lnTo>
                      <a:pt x="250722" y="54111"/>
                    </a:lnTo>
                    <a:cubicBezTo>
                      <a:pt x="258132" y="40600"/>
                      <a:pt x="258610" y="21690"/>
                      <a:pt x="245282" y="9477"/>
                    </a:cubicBezTo>
                    <a:cubicBezTo>
                      <a:pt x="232810" y="-2098"/>
                      <a:pt x="214311" y="-3180"/>
                      <a:pt x="200615" y="6837"/>
                    </a:cubicBezTo>
                    <a:lnTo>
                      <a:pt x="109335" y="61412"/>
                    </a:lnTo>
                    <a:cubicBezTo>
                      <a:pt x="105161" y="64379"/>
                      <a:pt x="101238" y="67958"/>
                      <a:pt x="97466" y="71756"/>
                    </a:cubicBezTo>
                    <a:cubicBezTo>
                      <a:pt x="95186" y="63784"/>
                      <a:pt x="87860" y="57950"/>
                      <a:pt x="79143" y="57950"/>
                    </a:cubicBezTo>
                    <a:lnTo>
                      <a:pt x="19061" y="57950"/>
                    </a:lnTo>
                    <a:cubicBezTo>
                      <a:pt x="8524" y="57950"/>
                      <a:pt x="0" y="66475"/>
                      <a:pt x="0" y="77011"/>
                    </a:cubicBezTo>
                    <a:cubicBezTo>
                      <a:pt x="0" y="87547"/>
                      <a:pt x="8524" y="96072"/>
                      <a:pt x="19061" y="96072"/>
                    </a:cubicBezTo>
                    <a:lnTo>
                      <a:pt x="60082" y="96072"/>
                    </a:lnTo>
                    <a:lnTo>
                      <a:pt x="60082" y="226881"/>
                    </a:lnTo>
                    <a:lnTo>
                      <a:pt x="19061" y="226881"/>
                    </a:lnTo>
                    <a:cubicBezTo>
                      <a:pt x="8524" y="226881"/>
                      <a:pt x="0" y="235406"/>
                      <a:pt x="0" y="245942"/>
                    </a:cubicBezTo>
                    <a:cubicBezTo>
                      <a:pt x="0" y="256478"/>
                      <a:pt x="8524" y="265003"/>
                      <a:pt x="19061" y="265003"/>
                    </a:cubicBezTo>
                    <a:lnTo>
                      <a:pt x="79143" y="265003"/>
                    </a:lnTo>
                    <a:cubicBezTo>
                      <a:pt x="86016" y="265003"/>
                      <a:pt x="92034" y="261365"/>
                      <a:pt x="95387" y="255916"/>
                    </a:cubicBezTo>
                    <a:cubicBezTo>
                      <a:pt x="97265" y="256503"/>
                      <a:pt x="98681" y="257199"/>
                      <a:pt x="100173" y="257928"/>
                    </a:cubicBezTo>
                    <a:cubicBezTo>
                      <a:pt x="106954" y="261205"/>
                      <a:pt x="114138" y="264181"/>
                      <a:pt x="128018" y="264290"/>
                    </a:cubicBezTo>
                    <a:lnTo>
                      <a:pt x="230463" y="265003"/>
                    </a:lnTo>
                    <a:cubicBezTo>
                      <a:pt x="253136" y="265003"/>
                      <a:pt x="267688" y="253871"/>
                      <a:pt x="273832" y="231835"/>
                    </a:cubicBezTo>
                    <a:cubicBezTo>
                      <a:pt x="276321" y="222715"/>
                      <a:pt x="281392" y="183965"/>
                      <a:pt x="284326" y="160177"/>
                    </a:cubicBezTo>
                    <a:lnTo>
                      <a:pt x="360677" y="146481"/>
                    </a:lnTo>
                    <a:cubicBezTo>
                      <a:pt x="377726" y="144729"/>
                      <a:pt x="390568" y="130513"/>
                      <a:pt x="390568" y="113389"/>
                    </a:cubicBezTo>
                    <a:cubicBezTo>
                      <a:pt x="390568" y="96264"/>
                      <a:pt x="376905" y="81303"/>
                      <a:pt x="359521" y="80179"/>
                    </a:cubicBezTo>
                    <a:close/>
                    <a:moveTo>
                      <a:pt x="263782" y="125132"/>
                    </a:moveTo>
                    <a:cubicBezTo>
                      <a:pt x="255517" y="126624"/>
                      <a:pt x="249230" y="133288"/>
                      <a:pt x="248225" y="141620"/>
                    </a:cubicBezTo>
                    <a:cubicBezTo>
                      <a:pt x="244017" y="176204"/>
                      <a:pt x="238736" y="215591"/>
                      <a:pt x="237093" y="221651"/>
                    </a:cubicBezTo>
                    <a:cubicBezTo>
                      <a:pt x="236683" y="223034"/>
                      <a:pt x="235978" y="225599"/>
                      <a:pt x="235643" y="226118"/>
                    </a:cubicBezTo>
                    <a:cubicBezTo>
                      <a:pt x="235601" y="226118"/>
                      <a:pt x="234302" y="226864"/>
                      <a:pt x="230614" y="226864"/>
                    </a:cubicBezTo>
                    <a:lnTo>
                      <a:pt x="128320" y="226152"/>
                    </a:lnTo>
                    <a:cubicBezTo>
                      <a:pt x="121958" y="226110"/>
                      <a:pt x="120466" y="225372"/>
                      <a:pt x="116929" y="223663"/>
                    </a:cubicBezTo>
                    <a:cubicBezTo>
                      <a:pt x="111866" y="221207"/>
                      <a:pt x="106510" y="218860"/>
                      <a:pt x="98204" y="217485"/>
                    </a:cubicBezTo>
                    <a:lnTo>
                      <a:pt x="98204" y="124495"/>
                    </a:lnTo>
                    <a:cubicBezTo>
                      <a:pt x="104901" y="119768"/>
                      <a:pt x="110969" y="113179"/>
                      <a:pt x="116929" y="106667"/>
                    </a:cubicBezTo>
                    <a:cubicBezTo>
                      <a:pt x="121992" y="101160"/>
                      <a:pt x="127205" y="95460"/>
                      <a:pt x="130105" y="93381"/>
                    </a:cubicBezTo>
                    <a:lnTo>
                      <a:pt x="214202" y="43123"/>
                    </a:lnTo>
                    <a:lnTo>
                      <a:pt x="201176" y="83809"/>
                    </a:lnTo>
                    <a:cubicBezTo>
                      <a:pt x="199349" y="89358"/>
                      <a:pt x="200246" y="95460"/>
                      <a:pt x="203523" y="100296"/>
                    </a:cubicBezTo>
                    <a:cubicBezTo>
                      <a:pt x="206801" y="105175"/>
                      <a:pt x="212157" y="108226"/>
                      <a:pt x="218007" y="108636"/>
                    </a:cubicBezTo>
                    <a:lnTo>
                      <a:pt x="317661" y="115484"/>
                    </a:lnTo>
                    <a:lnTo>
                      <a:pt x="263798" y="125124"/>
                    </a:lnTo>
                    <a:close/>
                  </a:path>
                </a:pathLst>
              </a:custGeom>
              <a:grpFill/>
              <a:ln w="826" cap="flat">
                <a:noFill/>
                <a:prstDash val="solid"/>
                <a:miter/>
              </a:ln>
            </p:spPr>
            <p:txBody>
              <a:bodyPr rtlCol="0" anchor="ctr"/>
              <a:lstStyle/>
              <a:p>
                <a:endParaRPr lang="en-US"/>
              </a:p>
            </p:txBody>
          </p:sp>
        </p:grpSp>
      </p:grpSp>
      <p:grpSp>
        <p:nvGrpSpPr>
          <p:cNvPr id="62" name="Group 61">
            <a:extLst>
              <a:ext uri="{FF2B5EF4-FFF2-40B4-BE49-F238E27FC236}">
                <a16:creationId xmlns:a16="http://schemas.microsoft.com/office/drawing/2014/main" id="{D70F8B22-52B2-E9A6-A396-A43C21FDA094}"/>
              </a:ext>
            </a:extLst>
          </p:cNvPr>
          <p:cNvGrpSpPr/>
          <p:nvPr/>
        </p:nvGrpSpPr>
        <p:grpSpPr>
          <a:xfrm>
            <a:off x="7235887" y="3503199"/>
            <a:ext cx="4498913" cy="738664"/>
            <a:chOff x="6914150" y="2600604"/>
            <a:chExt cx="4498913" cy="738664"/>
          </a:xfrm>
        </p:grpSpPr>
        <p:sp>
          <p:nvSpPr>
            <p:cNvPr id="30" name="TextBox 29">
              <a:extLst>
                <a:ext uri="{FF2B5EF4-FFF2-40B4-BE49-F238E27FC236}">
                  <a16:creationId xmlns:a16="http://schemas.microsoft.com/office/drawing/2014/main" id="{97772CA1-48A3-84D1-7A74-2600FF1C9ECE}"/>
                </a:ext>
              </a:extLst>
            </p:cNvPr>
            <p:cNvSpPr txBox="1"/>
            <p:nvPr/>
          </p:nvSpPr>
          <p:spPr>
            <a:xfrm>
              <a:off x="7679263" y="2600604"/>
              <a:ext cx="3733800" cy="738664"/>
            </a:xfrm>
            <a:prstGeom prst="rect">
              <a:avLst/>
            </a:prstGeom>
            <a:noFill/>
          </p:spPr>
          <p:txBody>
            <a:bodyPr wrap="square" lIns="0" tIns="0" rIns="0" bIns="0" rtlCol="0">
              <a:spAutoFit/>
            </a:bodyPr>
            <a:lstStyle/>
            <a:p>
              <a:pPr algn="l"/>
              <a:r>
                <a:rPr lang="en-US" sz="1600" b="1" dirty="0">
                  <a:solidFill>
                    <a:srgbClr val="00747B"/>
                  </a:solidFill>
                  <a:cs typeface="Arial" panose="020B0604020202020204" pitchFamily="34" charset="0"/>
                </a:rPr>
                <a:t>24% federal income tax rate</a:t>
              </a:r>
            </a:p>
            <a:p>
              <a:pPr algn="l"/>
              <a:r>
                <a:rPr lang="en-US" sz="1600" b="1" dirty="0">
                  <a:solidFill>
                    <a:srgbClr val="00747B"/>
                  </a:solidFill>
                  <a:cs typeface="Arial" panose="020B0604020202020204" pitchFamily="34" charset="0"/>
                </a:rPr>
                <a:t>15% capital gains tax rate</a:t>
              </a:r>
            </a:p>
            <a:p>
              <a:pPr algn="l"/>
              <a:r>
                <a:rPr lang="en-US" sz="1600" b="1" dirty="0">
                  <a:solidFill>
                    <a:srgbClr val="00747B"/>
                  </a:solidFill>
                  <a:cs typeface="Arial" panose="020B0604020202020204" pitchFamily="34" charset="0"/>
                </a:rPr>
                <a:t>No state taxes</a:t>
              </a:r>
            </a:p>
          </p:txBody>
        </p:sp>
        <p:pic>
          <p:nvPicPr>
            <p:cNvPr id="57" name="Graphic 56">
              <a:extLst>
                <a:ext uri="{FF2B5EF4-FFF2-40B4-BE49-F238E27FC236}">
                  <a16:creationId xmlns:a16="http://schemas.microsoft.com/office/drawing/2014/main" id="{8BAC64AE-D9C8-7986-DFA6-13F4025ADE5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914150" y="2722520"/>
              <a:ext cx="494832" cy="494832"/>
            </a:xfrm>
            <a:prstGeom prst="rect">
              <a:avLst/>
            </a:prstGeom>
          </p:spPr>
        </p:pic>
      </p:grpSp>
      <p:grpSp>
        <p:nvGrpSpPr>
          <p:cNvPr id="61" name="Group 60">
            <a:extLst>
              <a:ext uri="{FF2B5EF4-FFF2-40B4-BE49-F238E27FC236}">
                <a16:creationId xmlns:a16="http://schemas.microsoft.com/office/drawing/2014/main" id="{8A7FF0DD-F0D8-25DE-A450-AAB33D50AC38}"/>
              </a:ext>
            </a:extLst>
          </p:cNvPr>
          <p:cNvGrpSpPr/>
          <p:nvPr/>
        </p:nvGrpSpPr>
        <p:grpSpPr>
          <a:xfrm>
            <a:off x="7235887" y="4560603"/>
            <a:ext cx="4126709" cy="494832"/>
            <a:chOff x="6914150" y="3617787"/>
            <a:chExt cx="4126709" cy="494832"/>
          </a:xfrm>
        </p:grpSpPr>
        <p:sp>
          <p:nvSpPr>
            <p:cNvPr id="27" name="Rectangle 26">
              <a:extLst>
                <a:ext uri="{FF2B5EF4-FFF2-40B4-BE49-F238E27FC236}">
                  <a16:creationId xmlns:a16="http://schemas.microsoft.com/office/drawing/2014/main" id="{1ED4137E-7235-23D4-2FA3-4AAA4AB91E7A}"/>
                </a:ext>
              </a:extLst>
            </p:cNvPr>
            <p:cNvSpPr>
              <a:spLocks noChangeArrowheads="1"/>
            </p:cNvSpPr>
            <p:nvPr/>
          </p:nvSpPr>
          <p:spPr bwMode="auto">
            <a:xfrm>
              <a:off x="7679263" y="3754404"/>
              <a:ext cx="336159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684213">
                <a:defRPr>
                  <a:solidFill>
                    <a:schemeClr val="tx1"/>
                  </a:solidFill>
                  <a:latin typeface="Calibri" panose="020F0502020204030204" pitchFamily="34" charset="0"/>
                </a:defRPr>
              </a:lvl1pPr>
              <a:lvl2pPr marL="742950" indent="-285750" defTabSz="684213">
                <a:defRPr>
                  <a:solidFill>
                    <a:schemeClr val="tx1"/>
                  </a:solidFill>
                  <a:latin typeface="Calibri" panose="020F0502020204030204" pitchFamily="34" charset="0"/>
                </a:defRPr>
              </a:lvl2pPr>
              <a:lvl3pPr marL="1143000" indent="-228600" defTabSz="684213">
                <a:defRPr>
                  <a:solidFill>
                    <a:schemeClr val="tx1"/>
                  </a:solidFill>
                  <a:latin typeface="Calibri" panose="020F0502020204030204" pitchFamily="34" charset="0"/>
                </a:defRPr>
              </a:lvl3pPr>
              <a:lvl4pPr marL="1600200" indent="-228600" defTabSz="684213">
                <a:defRPr>
                  <a:solidFill>
                    <a:schemeClr val="tx1"/>
                  </a:solidFill>
                  <a:latin typeface="Calibri" panose="020F0502020204030204" pitchFamily="34" charset="0"/>
                </a:defRPr>
              </a:lvl4pPr>
              <a:lvl5pPr marL="2057400" indent="-228600" defTabSz="684213">
                <a:defRPr>
                  <a:solidFill>
                    <a:schemeClr val="tx1"/>
                  </a:solidFill>
                  <a:latin typeface="Calibri" panose="020F0502020204030204" pitchFamily="34" charset="0"/>
                </a:defRPr>
              </a:lvl5pPr>
              <a:lvl6pPr marL="2514600" indent="-228600" defTabSz="684213" eaLnBrk="0" fontAlgn="base" hangingPunct="0">
                <a:spcBef>
                  <a:spcPct val="0"/>
                </a:spcBef>
                <a:spcAft>
                  <a:spcPct val="0"/>
                </a:spcAft>
                <a:defRPr>
                  <a:solidFill>
                    <a:schemeClr val="tx1"/>
                  </a:solidFill>
                  <a:latin typeface="Calibri" panose="020F0502020204030204" pitchFamily="34" charset="0"/>
                </a:defRPr>
              </a:lvl6pPr>
              <a:lvl7pPr marL="2971800" indent="-228600" defTabSz="684213" eaLnBrk="0" fontAlgn="base" hangingPunct="0">
                <a:spcBef>
                  <a:spcPct val="0"/>
                </a:spcBef>
                <a:spcAft>
                  <a:spcPct val="0"/>
                </a:spcAft>
                <a:defRPr>
                  <a:solidFill>
                    <a:schemeClr val="tx1"/>
                  </a:solidFill>
                  <a:latin typeface="Calibri" panose="020F0502020204030204" pitchFamily="34" charset="0"/>
                </a:defRPr>
              </a:lvl7pPr>
              <a:lvl8pPr marL="3429000" indent="-228600" defTabSz="684213" eaLnBrk="0" fontAlgn="base" hangingPunct="0">
                <a:spcBef>
                  <a:spcPct val="0"/>
                </a:spcBef>
                <a:spcAft>
                  <a:spcPct val="0"/>
                </a:spcAft>
                <a:defRPr>
                  <a:solidFill>
                    <a:schemeClr val="tx1"/>
                  </a:solidFill>
                  <a:latin typeface="Calibri" panose="020F0502020204030204" pitchFamily="34" charset="0"/>
                </a:defRPr>
              </a:lvl8pPr>
              <a:lvl9pPr marL="3886200" indent="-228600" defTabSz="6842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ts val="1600"/>
                </a:spcAft>
              </a:pPr>
              <a:r>
                <a:rPr lang="en-US" altLang="en-US" sz="1600" b="1" dirty="0">
                  <a:solidFill>
                    <a:srgbClr val="00747B"/>
                  </a:solidFill>
                  <a:latin typeface="+mn-lt"/>
                </a:rPr>
                <a:t>Quarterly portfolio rebalancing</a:t>
              </a:r>
            </a:p>
          </p:txBody>
        </p:sp>
        <p:pic>
          <p:nvPicPr>
            <p:cNvPr id="58" name="Graphic 57">
              <a:extLst>
                <a:ext uri="{FF2B5EF4-FFF2-40B4-BE49-F238E27FC236}">
                  <a16:creationId xmlns:a16="http://schemas.microsoft.com/office/drawing/2014/main" id="{65362270-3264-AC20-2775-9B1B19572C8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6914150" y="3617787"/>
              <a:ext cx="494832" cy="494832"/>
            </a:xfrm>
            <a:prstGeom prst="rect">
              <a:avLst/>
            </a:prstGeom>
          </p:spPr>
        </p:pic>
      </p:grpSp>
      <p:grpSp>
        <p:nvGrpSpPr>
          <p:cNvPr id="60" name="Group 59">
            <a:extLst>
              <a:ext uri="{FF2B5EF4-FFF2-40B4-BE49-F238E27FC236}">
                <a16:creationId xmlns:a16="http://schemas.microsoft.com/office/drawing/2014/main" id="{934F448C-BCF6-119A-C330-F5032D62836B}"/>
              </a:ext>
            </a:extLst>
          </p:cNvPr>
          <p:cNvGrpSpPr/>
          <p:nvPr/>
        </p:nvGrpSpPr>
        <p:grpSpPr>
          <a:xfrm>
            <a:off x="7235887" y="5374174"/>
            <a:ext cx="4126709" cy="494832"/>
            <a:chOff x="6914150" y="4397276"/>
            <a:chExt cx="4126709" cy="494832"/>
          </a:xfrm>
        </p:grpSpPr>
        <p:sp>
          <p:nvSpPr>
            <p:cNvPr id="21" name="Rectangle 20">
              <a:extLst>
                <a:ext uri="{FF2B5EF4-FFF2-40B4-BE49-F238E27FC236}">
                  <a16:creationId xmlns:a16="http://schemas.microsoft.com/office/drawing/2014/main" id="{58CA37DF-64D2-F3FE-016F-518E671B6E2D}"/>
                </a:ext>
              </a:extLst>
            </p:cNvPr>
            <p:cNvSpPr>
              <a:spLocks noChangeArrowheads="1"/>
            </p:cNvSpPr>
            <p:nvPr/>
          </p:nvSpPr>
          <p:spPr bwMode="auto">
            <a:xfrm>
              <a:off x="7679263" y="4533893"/>
              <a:ext cx="336159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684213">
                <a:defRPr>
                  <a:solidFill>
                    <a:schemeClr val="tx1"/>
                  </a:solidFill>
                  <a:latin typeface="Calibri" panose="020F0502020204030204" pitchFamily="34" charset="0"/>
                </a:defRPr>
              </a:lvl1pPr>
              <a:lvl2pPr marL="742950" indent="-285750" defTabSz="684213">
                <a:defRPr>
                  <a:solidFill>
                    <a:schemeClr val="tx1"/>
                  </a:solidFill>
                  <a:latin typeface="Calibri" panose="020F0502020204030204" pitchFamily="34" charset="0"/>
                </a:defRPr>
              </a:lvl2pPr>
              <a:lvl3pPr marL="1143000" indent="-228600" defTabSz="684213">
                <a:defRPr>
                  <a:solidFill>
                    <a:schemeClr val="tx1"/>
                  </a:solidFill>
                  <a:latin typeface="Calibri" panose="020F0502020204030204" pitchFamily="34" charset="0"/>
                </a:defRPr>
              </a:lvl3pPr>
              <a:lvl4pPr marL="1600200" indent="-228600" defTabSz="684213">
                <a:defRPr>
                  <a:solidFill>
                    <a:schemeClr val="tx1"/>
                  </a:solidFill>
                  <a:latin typeface="Calibri" panose="020F0502020204030204" pitchFamily="34" charset="0"/>
                </a:defRPr>
              </a:lvl4pPr>
              <a:lvl5pPr marL="2057400" indent="-228600" defTabSz="684213">
                <a:defRPr>
                  <a:solidFill>
                    <a:schemeClr val="tx1"/>
                  </a:solidFill>
                  <a:latin typeface="Calibri" panose="020F0502020204030204" pitchFamily="34" charset="0"/>
                </a:defRPr>
              </a:lvl5pPr>
              <a:lvl6pPr marL="2514600" indent="-228600" defTabSz="684213" eaLnBrk="0" fontAlgn="base" hangingPunct="0">
                <a:spcBef>
                  <a:spcPct val="0"/>
                </a:spcBef>
                <a:spcAft>
                  <a:spcPct val="0"/>
                </a:spcAft>
                <a:defRPr>
                  <a:solidFill>
                    <a:schemeClr val="tx1"/>
                  </a:solidFill>
                  <a:latin typeface="Calibri" panose="020F0502020204030204" pitchFamily="34" charset="0"/>
                </a:defRPr>
              </a:lvl6pPr>
              <a:lvl7pPr marL="2971800" indent="-228600" defTabSz="684213" eaLnBrk="0" fontAlgn="base" hangingPunct="0">
                <a:spcBef>
                  <a:spcPct val="0"/>
                </a:spcBef>
                <a:spcAft>
                  <a:spcPct val="0"/>
                </a:spcAft>
                <a:defRPr>
                  <a:solidFill>
                    <a:schemeClr val="tx1"/>
                  </a:solidFill>
                  <a:latin typeface="Calibri" panose="020F0502020204030204" pitchFamily="34" charset="0"/>
                </a:defRPr>
              </a:lvl7pPr>
              <a:lvl8pPr marL="3429000" indent="-228600" defTabSz="684213" eaLnBrk="0" fontAlgn="base" hangingPunct="0">
                <a:spcBef>
                  <a:spcPct val="0"/>
                </a:spcBef>
                <a:spcAft>
                  <a:spcPct val="0"/>
                </a:spcAft>
                <a:defRPr>
                  <a:solidFill>
                    <a:schemeClr val="tx1"/>
                  </a:solidFill>
                  <a:latin typeface="Calibri" panose="020F0502020204030204" pitchFamily="34" charset="0"/>
                </a:defRPr>
              </a:lvl8pPr>
              <a:lvl9pPr marL="3886200" indent="-228600" defTabSz="6842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ts val="1600"/>
                </a:spcAft>
              </a:pPr>
              <a:r>
                <a:rPr lang="en-US" altLang="en-US" sz="1600" b="1" dirty="0">
                  <a:solidFill>
                    <a:srgbClr val="00747B"/>
                  </a:solidFill>
                  <a:latin typeface="+mn-lt"/>
                </a:rPr>
                <a:t>1% annual advisory fee</a:t>
              </a:r>
            </a:p>
          </p:txBody>
        </p:sp>
        <p:pic>
          <p:nvPicPr>
            <p:cNvPr id="59" name="Graphic 58">
              <a:extLst>
                <a:ext uri="{FF2B5EF4-FFF2-40B4-BE49-F238E27FC236}">
                  <a16:creationId xmlns:a16="http://schemas.microsoft.com/office/drawing/2014/main" id="{5B06B8F8-3265-9373-BB6F-F60083702E6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6914150" y="4397276"/>
              <a:ext cx="494832" cy="494832"/>
            </a:xfrm>
            <a:prstGeom prst="rect">
              <a:avLst/>
            </a:prstGeom>
          </p:spPr>
        </p:pic>
      </p:grpSp>
      <p:cxnSp>
        <p:nvCxnSpPr>
          <p:cNvPr id="65" name="Straight Connector 64">
            <a:extLst>
              <a:ext uri="{FF2B5EF4-FFF2-40B4-BE49-F238E27FC236}">
                <a16:creationId xmlns:a16="http://schemas.microsoft.com/office/drawing/2014/main" id="{21B6A13F-AE84-40D2-1A39-8FE6EE118012}"/>
              </a:ext>
            </a:extLst>
          </p:cNvPr>
          <p:cNvCxnSpPr>
            <a:cxnSpLocks/>
          </p:cNvCxnSpPr>
          <p:nvPr/>
        </p:nvCxnSpPr>
        <p:spPr>
          <a:xfrm>
            <a:off x="7015044" y="2514600"/>
            <a:ext cx="4592627"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8AE55D0-8C5C-FB91-F6D3-D3BCB54B5130}"/>
              </a:ext>
            </a:extLst>
          </p:cNvPr>
          <p:cNvCxnSpPr>
            <a:cxnSpLocks/>
          </p:cNvCxnSpPr>
          <p:nvPr/>
        </p:nvCxnSpPr>
        <p:spPr>
          <a:xfrm>
            <a:off x="7015044" y="3352800"/>
            <a:ext cx="4592627"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3FEE3F4-5277-B9A1-12DC-CABBE907218D}"/>
              </a:ext>
            </a:extLst>
          </p:cNvPr>
          <p:cNvCxnSpPr>
            <a:cxnSpLocks/>
          </p:cNvCxnSpPr>
          <p:nvPr/>
        </p:nvCxnSpPr>
        <p:spPr>
          <a:xfrm>
            <a:off x="7015044" y="4417101"/>
            <a:ext cx="4592627"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6AE92BA-9B21-F56D-79B4-A6139926E909}"/>
              </a:ext>
            </a:extLst>
          </p:cNvPr>
          <p:cNvCxnSpPr>
            <a:cxnSpLocks/>
          </p:cNvCxnSpPr>
          <p:nvPr/>
        </p:nvCxnSpPr>
        <p:spPr>
          <a:xfrm>
            <a:off x="7015044" y="5226570"/>
            <a:ext cx="4592627"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7491735-D2F2-B075-95D9-44CCB86B0E44}"/>
              </a:ext>
            </a:extLst>
          </p:cNvPr>
          <p:cNvSpPr txBox="1"/>
          <p:nvPr/>
        </p:nvSpPr>
        <p:spPr>
          <a:xfrm>
            <a:off x="609600" y="6019800"/>
            <a:ext cx="4533900" cy="369332"/>
          </a:xfrm>
          <a:prstGeom prst="rect">
            <a:avLst/>
          </a:prstGeom>
          <a:noFill/>
        </p:spPr>
        <p:txBody>
          <a:bodyPr wrap="square" lIns="0" tIns="0" rIns="0" bIns="0" rtlCol="0">
            <a:spAutoFit/>
          </a:bodyPr>
          <a:lstStyle/>
          <a:p>
            <a:r>
              <a:rPr lang="en-US" sz="800" dirty="0">
                <a:effectLst/>
                <a:ea typeface="Times New Roman" panose="02020603050405020304" pitchFamily="18" charset="0"/>
              </a:rPr>
              <a:t>Note: </a:t>
            </a:r>
            <a:r>
              <a:rPr lang="en-US" sz="800" dirty="0">
                <a:ea typeface="Times New Roman" panose="02020603050405020304" pitchFamily="18" charset="0"/>
              </a:rPr>
              <a:t>A </a:t>
            </a:r>
            <a:r>
              <a:rPr lang="en-US" sz="800" dirty="0">
                <a:effectLst/>
                <a:ea typeface="Times New Roman" panose="02020603050405020304" pitchFamily="18" charset="0"/>
              </a:rPr>
              <a:t>fixed income tax rate is assumed for illustration purposes. The actual effective federal income tax rate will be lower since income falls into different brackets and is taxed at different rates. </a:t>
            </a:r>
            <a:endParaRPr lang="en-US" sz="800" dirty="0">
              <a:effectLst/>
              <a:ea typeface="Calibri" panose="020F0502020204030204" pitchFamily="34" charset="0"/>
            </a:endParaRPr>
          </a:p>
          <a:p>
            <a:pPr algn="l"/>
            <a:endParaRPr lang="en-US" sz="800" dirty="0">
              <a:cs typeface="Arial" panose="020B0604020202020204" pitchFamily="34" charset="0"/>
            </a:endParaRPr>
          </a:p>
        </p:txBody>
      </p:sp>
    </p:spTree>
    <p:extLst>
      <p:ext uri="{BB962C8B-B14F-4D97-AF65-F5344CB8AC3E}">
        <p14:creationId xmlns:p14="http://schemas.microsoft.com/office/powerpoint/2010/main" val="2174375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48054-1317-3FD8-5CAE-C55D606826C2}"/>
              </a:ext>
            </a:extLst>
          </p:cNvPr>
          <p:cNvSpPr>
            <a:spLocks noGrp="1"/>
          </p:cNvSpPr>
          <p:nvPr>
            <p:ph type="title"/>
          </p:nvPr>
        </p:nvSpPr>
        <p:spPr>
          <a:xfrm>
            <a:off x="609599" y="484632"/>
            <a:ext cx="10998849" cy="521208"/>
          </a:xfrm>
        </p:spPr>
        <p:txBody>
          <a:bodyPr/>
          <a:lstStyle/>
          <a:p>
            <a:r>
              <a:rPr lang="en-US" dirty="0"/>
              <a:t>Insurance strategy overview</a:t>
            </a:r>
          </a:p>
        </p:txBody>
      </p:sp>
      <p:sp>
        <p:nvSpPr>
          <p:cNvPr id="3" name="Text Placeholder 2">
            <a:extLst>
              <a:ext uri="{FF2B5EF4-FFF2-40B4-BE49-F238E27FC236}">
                <a16:creationId xmlns:a16="http://schemas.microsoft.com/office/drawing/2014/main" id="{CB94BA2C-4936-4FA4-D6B2-FD88D81E46A2}"/>
              </a:ext>
            </a:extLst>
          </p:cNvPr>
          <p:cNvSpPr>
            <a:spLocks noGrp="1"/>
          </p:cNvSpPr>
          <p:nvPr>
            <p:ph type="body" sz="quarter" idx="10"/>
          </p:nvPr>
        </p:nvSpPr>
        <p:spPr>
          <a:xfrm>
            <a:off x="609600" y="1097280"/>
            <a:ext cx="10998708" cy="274320"/>
          </a:xfrm>
        </p:spPr>
        <p:txBody>
          <a:bodyPr/>
          <a:lstStyle/>
          <a:p>
            <a:r>
              <a:rPr lang="en-US" dirty="0"/>
              <a:t>A long-term care policy is a contract and not considered a liquid asset</a:t>
            </a:r>
          </a:p>
        </p:txBody>
      </p:sp>
      <p:sp>
        <p:nvSpPr>
          <p:cNvPr id="4" name="TextBox 3">
            <a:extLst>
              <a:ext uri="{FF2B5EF4-FFF2-40B4-BE49-F238E27FC236}">
                <a16:creationId xmlns:a16="http://schemas.microsoft.com/office/drawing/2014/main" id="{ACAB5E63-DB0A-A4AC-6B6A-89810CA38A4D}"/>
              </a:ext>
            </a:extLst>
          </p:cNvPr>
          <p:cNvSpPr txBox="1"/>
          <p:nvPr/>
        </p:nvSpPr>
        <p:spPr>
          <a:xfrm>
            <a:off x="609600" y="4876800"/>
            <a:ext cx="5257800" cy="938719"/>
          </a:xfrm>
          <a:prstGeom prst="rect">
            <a:avLst/>
          </a:prstGeom>
          <a:noFill/>
        </p:spPr>
        <p:txBody>
          <a:bodyPr wrap="square" lIns="0" tIns="0" rIns="0" bIns="0" anchor="b">
            <a:spAutoFit/>
          </a:bodyPr>
          <a:lstStyle/>
          <a:p>
            <a:pPr>
              <a:spcAft>
                <a:spcPts val="300"/>
              </a:spcAft>
              <a:defRPr/>
            </a:pPr>
            <a:r>
              <a:rPr lang="en-US" sz="800" dirty="0">
                <a:cs typeface="Arial" panose="020B0604020202020204" pitchFamily="34" charset="0"/>
              </a:rPr>
              <a:t>Insurance Strategy: Male, age 55, “couples discount” underwriting class. </a:t>
            </a:r>
            <a:r>
              <a:rPr lang="en-US" sz="800" i="1" dirty="0">
                <a:cs typeface="Arial" panose="020B0604020202020204" pitchFamily="34" charset="0"/>
              </a:rPr>
              <a:t>MoneyGuard Market Advantage®</a:t>
            </a:r>
            <a:r>
              <a:rPr lang="en-US" sz="800" dirty="0">
                <a:cs typeface="Arial" panose="020B0604020202020204" pitchFamily="34" charset="0"/>
              </a:rPr>
              <a:t>, assuming a $10,000 annual premium paid for 10 years. Assumed historical returns from 2001 through 2023 with 80% allocated to the LVIP SSGA S&amp;P 500 Index Std with a current management fee of 23 bps and 20% allocation to the LVIP Delaware Bond Fund Std with a current management fee of 37 bps.  </a:t>
            </a:r>
          </a:p>
          <a:p>
            <a:pPr>
              <a:spcAft>
                <a:spcPts val="300"/>
              </a:spcAft>
              <a:defRPr/>
            </a:pPr>
            <a:r>
              <a:rPr lang="en-US" sz="800" dirty="0">
                <a:cs typeface="Arial" panose="020B0604020202020204" pitchFamily="34" charset="0"/>
              </a:rPr>
              <a:t>Source: Lincoln illustration software.</a:t>
            </a:r>
          </a:p>
          <a:p>
            <a:pPr eaLnBrk="1" fontAlgn="auto" hangingPunct="1">
              <a:spcBef>
                <a:spcPts val="0"/>
              </a:spcBef>
              <a:spcAft>
                <a:spcPts val="300"/>
              </a:spcAft>
              <a:defRPr/>
            </a:pPr>
            <a:r>
              <a:rPr lang="en-US" sz="800" b="1" dirty="0">
                <a:latin typeface="+mn-lt"/>
                <a:cs typeface="Arial" panose="020B0604020202020204" pitchFamily="34" charset="0"/>
              </a:rPr>
              <a:t>Loans and withdrawals reduce the policy's cash surrender value and death benefit, may cause the policy to lapse, and may have tax implications</a:t>
            </a:r>
          </a:p>
        </p:txBody>
      </p:sp>
      <p:sp>
        <p:nvSpPr>
          <p:cNvPr id="6" name="TextBox 5">
            <a:extLst>
              <a:ext uri="{FF2B5EF4-FFF2-40B4-BE49-F238E27FC236}">
                <a16:creationId xmlns:a16="http://schemas.microsoft.com/office/drawing/2014/main" id="{F40ED3CB-4366-02F0-FB24-A89FA1FDAC8F}"/>
              </a:ext>
            </a:extLst>
          </p:cNvPr>
          <p:cNvSpPr txBox="1"/>
          <p:nvPr/>
        </p:nvSpPr>
        <p:spPr>
          <a:xfrm>
            <a:off x="609600" y="1701346"/>
            <a:ext cx="10958196" cy="249299"/>
          </a:xfrm>
          <a:prstGeom prst="rect">
            <a:avLst/>
          </a:prstGeom>
          <a:noFill/>
        </p:spPr>
        <p:txBody>
          <a:bodyPr wrap="square" lIns="0" tIns="0" rIns="0" bIns="0">
            <a:spAutoFit/>
          </a:bodyPr>
          <a:lstStyle/>
          <a:p>
            <a:pPr eaLnBrk="1" hangingPunct="1">
              <a:lnSpc>
                <a:spcPct val="90000"/>
              </a:lnSpc>
            </a:pPr>
            <a:r>
              <a:rPr lang="en-US" altLang="en-US" sz="1800" dirty="0">
                <a:cs typeface="Arial" panose="020B0604020202020204" pitchFamily="34" charset="0"/>
              </a:rPr>
              <a:t>Jim’s financial professional also runs an LTC insurance proposal using </a:t>
            </a:r>
            <a:r>
              <a:rPr lang="en-US" altLang="en-US" sz="1800" i="1" dirty="0" err="1">
                <a:cs typeface="Arial" panose="020B0604020202020204" pitchFamily="34" charset="0"/>
              </a:rPr>
              <a:t>MoneyGuard</a:t>
            </a:r>
            <a:r>
              <a:rPr lang="en-US" altLang="en-US" sz="1800" i="1" dirty="0">
                <a:cs typeface="Arial" panose="020B0604020202020204" pitchFamily="34" charset="0"/>
              </a:rPr>
              <a:t> Market Advantage</a:t>
            </a:r>
            <a:r>
              <a:rPr lang="en-US" altLang="en-US" sz="1800" dirty="0">
                <a:cs typeface="Arial" panose="020B0604020202020204" pitchFamily="34" charset="0"/>
              </a:rPr>
              <a:t>®.</a:t>
            </a:r>
          </a:p>
        </p:txBody>
      </p:sp>
      <p:sp>
        <p:nvSpPr>
          <p:cNvPr id="9" name="TextBox 8">
            <a:extLst>
              <a:ext uri="{FF2B5EF4-FFF2-40B4-BE49-F238E27FC236}">
                <a16:creationId xmlns:a16="http://schemas.microsoft.com/office/drawing/2014/main" id="{2D39ABA8-F96F-F494-0506-04A766D6EEF0}"/>
              </a:ext>
            </a:extLst>
          </p:cNvPr>
          <p:cNvSpPr txBox="1"/>
          <p:nvPr/>
        </p:nvSpPr>
        <p:spPr>
          <a:xfrm>
            <a:off x="8839200" y="6009028"/>
            <a:ext cx="2893671" cy="236988"/>
          </a:xfrm>
          <a:prstGeom prst="rect">
            <a:avLst/>
          </a:prstGeom>
          <a:noFill/>
        </p:spPr>
        <p:txBody>
          <a:bodyPr wrap="square">
            <a:spAutoFit/>
          </a:bodyPr>
          <a:lstStyle/>
          <a:p>
            <a:pPr eaLnBrk="1" hangingPunct="1">
              <a:spcAft>
                <a:spcPts val="600"/>
              </a:spcAft>
            </a:pPr>
            <a:r>
              <a:rPr lang="en-US" altLang="en-US" sz="800" b="1" dirty="0"/>
              <a:t>Lincoln Financial Corporation is not affiliated with Morningstar.</a:t>
            </a:r>
          </a:p>
        </p:txBody>
      </p:sp>
      <p:sp>
        <p:nvSpPr>
          <p:cNvPr id="10" name="TextBox 9">
            <a:extLst>
              <a:ext uri="{FF2B5EF4-FFF2-40B4-BE49-F238E27FC236}">
                <a16:creationId xmlns:a16="http://schemas.microsoft.com/office/drawing/2014/main" id="{8E260D33-C0DD-3C27-D049-40ED6B16AC1F}"/>
              </a:ext>
            </a:extLst>
          </p:cNvPr>
          <p:cNvSpPr txBox="1"/>
          <p:nvPr/>
        </p:nvSpPr>
        <p:spPr>
          <a:xfrm>
            <a:off x="6477000" y="3866616"/>
            <a:ext cx="5105399" cy="1954381"/>
          </a:xfrm>
          <a:prstGeom prst="rect">
            <a:avLst/>
          </a:prstGeom>
          <a:solidFill>
            <a:srgbClr val="5DCAB9">
              <a:alpha val="15155"/>
            </a:srgbClr>
          </a:solidFill>
        </p:spPr>
        <p:txBody>
          <a:bodyPr wrap="square" lIns="182880" tIns="182880" rIns="182880" bIns="182880" rtlCol="0">
            <a:spAutoFit/>
          </a:bodyPr>
          <a:lstStyle/>
          <a:p>
            <a:pPr algn="l">
              <a:spcAft>
                <a:spcPts val="600"/>
              </a:spcAft>
            </a:pPr>
            <a:r>
              <a:rPr lang="en-US" sz="1400" dirty="0">
                <a:cs typeface="Arial" panose="020B0604020202020204" pitchFamily="34" charset="0"/>
              </a:rPr>
              <a:t>Insurance fund equivalent to SVSPX is used at an 80% weight to closely mirror the equity exposure from his investment proposal.</a:t>
            </a:r>
          </a:p>
          <a:p>
            <a:pPr algn="l">
              <a:spcAft>
                <a:spcPts val="600"/>
              </a:spcAft>
            </a:pPr>
            <a:r>
              <a:rPr lang="en-US" sz="1400" dirty="0">
                <a:cs typeface="Arial" panose="020B0604020202020204" pitchFamily="34" charset="0"/>
              </a:rPr>
              <a:t>Jim’s financial professional notices that although an insurance version of PINCX is not available, the LVIP Delaware Bond Fund available in </a:t>
            </a:r>
            <a:r>
              <a:rPr lang="en-US" sz="1400" i="1" dirty="0">
                <a:cs typeface="Arial" panose="020B0604020202020204" pitchFamily="34" charset="0"/>
              </a:rPr>
              <a:t>MoneyGuard Market Advantage</a:t>
            </a:r>
            <a:r>
              <a:rPr lang="en-US" sz="1400" dirty="0">
                <a:cs typeface="Arial" panose="020B0604020202020204" pitchFamily="34" charset="0"/>
              </a:rPr>
              <a:t> has a very similar 23-year track record and decides to use that as a proxy with a 20% weight.</a:t>
            </a:r>
          </a:p>
        </p:txBody>
      </p:sp>
      <p:sp>
        <p:nvSpPr>
          <p:cNvPr id="17" name="Rectangle 16">
            <a:extLst>
              <a:ext uri="{FF2B5EF4-FFF2-40B4-BE49-F238E27FC236}">
                <a16:creationId xmlns:a16="http://schemas.microsoft.com/office/drawing/2014/main" id="{C39CB97F-9486-06F9-FE2E-A9B5D7555BD0}"/>
              </a:ext>
            </a:extLst>
          </p:cNvPr>
          <p:cNvSpPr>
            <a:spLocks noChangeArrowheads="1"/>
          </p:cNvSpPr>
          <p:nvPr/>
        </p:nvSpPr>
        <p:spPr bwMode="auto">
          <a:xfrm>
            <a:off x="7679263" y="3243201"/>
            <a:ext cx="352213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684213">
              <a:defRPr>
                <a:solidFill>
                  <a:schemeClr val="tx1"/>
                </a:solidFill>
                <a:latin typeface="Calibri" panose="020F0502020204030204" pitchFamily="34" charset="0"/>
              </a:defRPr>
            </a:lvl1pPr>
            <a:lvl2pPr marL="742950" indent="-285750" defTabSz="684213">
              <a:defRPr>
                <a:solidFill>
                  <a:schemeClr val="tx1"/>
                </a:solidFill>
                <a:latin typeface="Calibri" panose="020F0502020204030204" pitchFamily="34" charset="0"/>
              </a:defRPr>
            </a:lvl2pPr>
            <a:lvl3pPr marL="1143000" indent="-228600" defTabSz="684213">
              <a:defRPr>
                <a:solidFill>
                  <a:schemeClr val="tx1"/>
                </a:solidFill>
                <a:latin typeface="Calibri" panose="020F0502020204030204" pitchFamily="34" charset="0"/>
              </a:defRPr>
            </a:lvl3pPr>
            <a:lvl4pPr marL="1600200" indent="-228600" defTabSz="684213">
              <a:defRPr>
                <a:solidFill>
                  <a:schemeClr val="tx1"/>
                </a:solidFill>
                <a:latin typeface="Calibri" panose="020F0502020204030204" pitchFamily="34" charset="0"/>
              </a:defRPr>
            </a:lvl4pPr>
            <a:lvl5pPr marL="2057400" indent="-228600" defTabSz="684213">
              <a:defRPr>
                <a:solidFill>
                  <a:schemeClr val="tx1"/>
                </a:solidFill>
                <a:latin typeface="Calibri" panose="020F0502020204030204" pitchFamily="34" charset="0"/>
              </a:defRPr>
            </a:lvl5pPr>
            <a:lvl6pPr marL="2514600" indent="-228600" defTabSz="684213" eaLnBrk="0" fontAlgn="base" hangingPunct="0">
              <a:spcBef>
                <a:spcPct val="0"/>
              </a:spcBef>
              <a:spcAft>
                <a:spcPct val="0"/>
              </a:spcAft>
              <a:defRPr>
                <a:solidFill>
                  <a:schemeClr val="tx1"/>
                </a:solidFill>
                <a:latin typeface="Calibri" panose="020F0502020204030204" pitchFamily="34" charset="0"/>
              </a:defRPr>
            </a:lvl6pPr>
            <a:lvl7pPr marL="2971800" indent="-228600" defTabSz="684213" eaLnBrk="0" fontAlgn="base" hangingPunct="0">
              <a:spcBef>
                <a:spcPct val="0"/>
              </a:spcBef>
              <a:spcAft>
                <a:spcPct val="0"/>
              </a:spcAft>
              <a:defRPr>
                <a:solidFill>
                  <a:schemeClr val="tx1"/>
                </a:solidFill>
                <a:latin typeface="Calibri" panose="020F0502020204030204" pitchFamily="34" charset="0"/>
              </a:defRPr>
            </a:lvl7pPr>
            <a:lvl8pPr marL="3429000" indent="-228600" defTabSz="684213" eaLnBrk="0" fontAlgn="base" hangingPunct="0">
              <a:spcBef>
                <a:spcPct val="0"/>
              </a:spcBef>
              <a:spcAft>
                <a:spcPct val="0"/>
              </a:spcAft>
              <a:defRPr>
                <a:solidFill>
                  <a:schemeClr val="tx1"/>
                </a:solidFill>
                <a:latin typeface="Calibri" panose="020F0502020204030204" pitchFamily="34" charset="0"/>
              </a:defRPr>
            </a:lvl8pPr>
            <a:lvl9pPr marL="3886200" indent="-228600" defTabSz="6842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ts val="1600"/>
              </a:spcAft>
            </a:pPr>
            <a:r>
              <a:rPr lang="en-US" altLang="en-US" sz="1600" b="1" dirty="0">
                <a:solidFill>
                  <a:srgbClr val="00747B"/>
                </a:solidFill>
              </a:rPr>
              <a:t>Matched historical 23-year hypothetical</a:t>
            </a:r>
          </a:p>
        </p:txBody>
      </p:sp>
      <p:grpSp>
        <p:nvGrpSpPr>
          <p:cNvPr id="60" name="Group 59">
            <a:extLst>
              <a:ext uri="{FF2B5EF4-FFF2-40B4-BE49-F238E27FC236}">
                <a16:creationId xmlns:a16="http://schemas.microsoft.com/office/drawing/2014/main" id="{4C85D939-7A15-7C75-872B-950C41B2146D}"/>
              </a:ext>
            </a:extLst>
          </p:cNvPr>
          <p:cNvGrpSpPr/>
          <p:nvPr/>
        </p:nvGrpSpPr>
        <p:grpSpPr>
          <a:xfrm>
            <a:off x="6906063" y="3100842"/>
            <a:ext cx="502919" cy="495641"/>
            <a:chOff x="6569157" y="3100842"/>
            <a:chExt cx="502919" cy="495641"/>
          </a:xfrm>
          <a:solidFill>
            <a:srgbClr val="00747B"/>
          </a:solidFill>
        </p:grpSpPr>
        <p:sp>
          <p:nvSpPr>
            <p:cNvPr id="46" name="Freeform 45">
              <a:extLst>
                <a:ext uri="{FF2B5EF4-FFF2-40B4-BE49-F238E27FC236}">
                  <a16:creationId xmlns:a16="http://schemas.microsoft.com/office/drawing/2014/main" id="{1491644A-6A8F-5FEF-B5BD-42B564122C97}"/>
                </a:ext>
              </a:extLst>
            </p:cNvPr>
            <p:cNvSpPr/>
            <p:nvPr/>
          </p:nvSpPr>
          <p:spPr>
            <a:xfrm>
              <a:off x="6569157" y="3539419"/>
              <a:ext cx="38121" cy="57064"/>
            </a:xfrm>
            <a:custGeom>
              <a:avLst/>
              <a:gdLst>
                <a:gd name="connsiteX0" fmla="*/ 19061 w 38121"/>
                <a:gd name="connsiteY0" fmla="*/ 0 h 57064"/>
                <a:gd name="connsiteX1" fmla="*/ 0 w 38121"/>
                <a:gd name="connsiteY1" fmla="*/ 19061 h 57064"/>
                <a:gd name="connsiteX2" fmla="*/ 0 w 38121"/>
                <a:gd name="connsiteY2" fmla="*/ 38004 h 57064"/>
                <a:gd name="connsiteX3" fmla="*/ 19061 w 38121"/>
                <a:gd name="connsiteY3" fmla="*/ 57065 h 57064"/>
                <a:gd name="connsiteX4" fmla="*/ 38121 w 38121"/>
                <a:gd name="connsiteY4" fmla="*/ 38004 h 57064"/>
                <a:gd name="connsiteX5" fmla="*/ 38121 w 38121"/>
                <a:gd name="connsiteY5" fmla="*/ 19061 h 57064"/>
                <a:gd name="connsiteX6" fmla="*/ 19061 w 38121"/>
                <a:gd name="connsiteY6" fmla="*/ 0 h 5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21" h="57064">
                  <a:moveTo>
                    <a:pt x="19061" y="0"/>
                  </a:moveTo>
                  <a:cubicBezTo>
                    <a:pt x="8524" y="0"/>
                    <a:pt x="0" y="8524"/>
                    <a:pt x="0" y="19061"/>
                  </a:cubicBezTo>
                  <a:lnTo>
                    <a:pt x="0" y="38004"/>
                  </a:lnTo>
                  <a:cubicBezTo>
                    <a:pt x="0" y="48540"/>
                    <a:pt x="8524" y="57065"/>
                    <a:pt x="19061" y="57065"/>
                  </a:cubicBezTo>
                  <a:cubicBezTo>
                    <a:pt x="29597" y="57065"/>
                    <a:pt x="38121" y="48540"/>
                    <a:pt x="38121" y="38004"/>
                  </a:cubicBezTo>
                  <a:lnTo>
                    <a:pt x="38121" y="19061"/>
                  </a:lnTo>
                  <a:cubicBezTo>
                    <a:pt x="38121" y="8524"/>
                    <a:pt x="29597" y="0"/>
                    <a:pt x="19061" y="0"/>
                  </a:cubicBezTo>
                  <a:close/>
                </a:path>
              </a:pathLst>
            </a:custGeom>
            <a:grpFill/>
            <a:ln w="82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CB3C83D-285F-56FA-67B1-D9CE296A724D}"/>
                </a:ext>
              </a:extLst>
            </p:cNvPr>
            <p:cNvSpPr/>
            <p:nvPr/>
          </p:nvSpPr>
          <p:spPr>
            <a:xfrm>
              <a:off x="6635902" y="3460980"/>
              <a:ext cx="38121" cy="135503"/>
            </a:xfrm>
            <a:custGeom>
              <a:avLst/>
              <a:gdLst>
                <a:gd name="connsiteX0" fmla="*/ 19061 w 38121"/>
                <a:gd name="connsiteY0" fmla="*/ 0 h 135503"/>
                <a:gd name="connsiteX1" fmla="*/ 0 w 38121"/>
                <a:gd name="connsiteY1" fmla="*/ 19061 h 135503"/>
                <a:gd name="connsiteX2" fmla="*/ 0 w 38121"/>
                <a:gd name="connsiteY2" fmla="*/ 116443 h 135503"/>
                <a:gd name="connsiteX3" fmla="*/ 19061 w 38121"/>
                <a:gd name="connsiteY3" fmla="*/ 135503 h 135503"/>
                <a:gd name="connsiteX4" fmla="*/ 38121 w 38121"/>
                <a:gd name="connsiteY4" fmla="*/ 116443 h 135503"/>
                <a:gd name="connsiteX5" fmla="*/ 38121 w 38121"/>
                <a:gd name="connsiteY5" fmla="*/ 19061 h 135503"/>
                <a:gd name="connsiteX6" fmla="*/ 19061 w 38121"/>
                <a:gd name="connsiteY6" fmla="*/ 0 h 13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21" h="135503">
                  <a:moveTo>
                    <a:pt x="19061" y="0"/>
                  </a:moveTo>
                  <a:cubicBezTo>
                    <a:pt x="8524" y="0"/>
                    <a:pt x="0" y="8525"/>
                    <a:pt x="0" y="19061"/>
                  </a:cubicBezTo>
                  <a:lnTo>
                    <a:pt x="0" y="116443"/>
                  </a:lnTo>
                  <a:cubicBezTo>
                    <a:pt x="0" y="126979"/>
                    <a:pt x="8524" y="135503"/>
                    <a:pt x="19061" y="135503"/>
                  </a:cubicBezTo>
                  <a:cubicBezTo>
                    <a:pt x="29597" y="135503"/>
                    <a:pt x="38121" y="126979"/>
                    <a:pt x="38121" y="116443"/>
                  </a:cubicBezTo>
                  <a:lnTo>
                    <a:pt x="38121" y="19061"/>
                  </a:lnTo>
                  <a:cubicBezTo>
                    <a:pt x="38121" y="8525"/>
                    <a:pt x="29597" y="0"/>
                    <a:pt x="19061" y="0"/>
                  </a:cubicBezTo>
                  <a:close/>
                </a:path>
              </a:pathLst>
            </a:custGeom>
            <a:grpFill/>
            <a:ln w="82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68540C5E-6258-7E6E-CDD8-D761C68918B8}"/>
                </a:ext>
              </a:extLst>
            </p:cNvPr>
            <p:cNvSpPr/>
            <p:nvPr/>
          </p:nvSpPr>
          <p:spPr>
            <a:xfrm>
              <a:off x="6702648" y="3436304"/>
              <a:ext cx="38121" cy="160179"/>
            </a:xfrm>
            <a:custGeom>
              <a:avLst/>
              <a:gdLst>
                <a:gd name="connsiteX0" fmla="*/ 19061 w 38121"/>
                <a:gd name="connsiteY0" fmla="*/ 0 h 160179"/>
                <a:gd name="connsiteX1" fmla="*/ 0 w 38121"/>
                <a:gd name="connsiteY1" fmla="*/ 19061 h 160179"/>
                <a:gd name="connsiteX2" fmla="*/ 0 w 38121"/>
                <a:gd name="connsiteY2" fmla="*/ 141119 h 160179"/>
                <a:gd name="connsiteX3" fmla="*/ 19061 w 38121"/>
                <a:gd name="connsiteY3" fmla="*/ 160180 h 160179"/>
                <a:gd name="connsiteX4" fmla="*/ 38121 w 38121"/>
                <a:gd name="connsiteY4" fmla="*/ 141119 h 160179"/>
                <a:gd name="connsiteX5" fmla="*/ 38121 w 38121"/>
                <a:gd name="connsiteY5" fmla="*/ 19061 h 160179"/>
                <a:gd name="connsiteX6" fmla="*/ 19061 w 38121"/>
                <a:gd name="connsiteY6" fmla="*/ 0 h 16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21" h="160179">
                  <a:moveTo>
                    <a:pt x="19061" y="0"/>
                  </a:moveTo>
                  <a:cubicBezTo>
                    <a:pt x="8524" y="0"/>
                    <a:pt x="0" y="8525"/>
                    <a:pt x="0" y="19061"/>
                  </a:cubicBezTo>
                  <a:lnTo>
                    <a:pt x="0" y="141119"/>
                  </a:lnTo>
                  <a:cubicBezTo>
                    <a:pt x="0" y="151656"/>
                    <a:pt x="8524" y="160180"/>
                    <a:pt x="19061" y="160180"/>
                  </a:cubicBezTo>
                  <a:cubicBezTo>
                    <a:pt x="29597" y="160180"/>
                    <a:pt x="38121" y="151656"/>
                    <a:pt x="38121" y="141119"/>
                  </a:cubicBezTo>
                  <a:lnTo>
                    <a:pt x="38121" y="19061"/>
                  </a:lnTo>
                  <a:cubicBezTo>
                    <a:pt x="38121" y="8525"/>
                    <a:pt x="29597" y="0"/>
                    <a:pt x="19061" y="0"/>
                  </a:cubicBezTo>
                  <a:close/>
                </a:path>
              </a:pathLst>
            </a:custGeom>
            <a:grpFill/>
            <a:ln w="82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E30C110-3A7C-4BE3-1DCC-A95293ECD851}"/>
                </a:ext>
              </a:extLst>
            </p:cNvPr>
            <p:cNvSpPr/>
            <p:nvPr/>
          </p:nvSpPr>
          <p:spPr>
            <a:xfrm>
              <a:off x="6769394" y="3394201"/>
              <a:ext cx="38121" cy="202282"/>
            </a:xfrm>
            <a:custGeom>
              <a:avLst/>
              <a:gdLst>
                <a:gd name="connsiteX0" fmla="*/ 19061 w 38121"/>
                <a:gd name="connsiteY0" fmla="*/ 0 h 202282"/>
                <a:gd name="connsiteX1" fmla="*/ 0 w 38121"/>
                <a:gd name="connsiteY1" fmla="*/ 19061 h 202282"/>
                <a:gd name="connsiteX2" fmla="*/ 0 w 38121"/>
                <a:gd name="connsiteY2" fmla="*/ 183222 h 202282"/>
                <a:gd name="connsiteX3" fmla="*/ 19061 w 38121"/>
                <a:gd name="connsiteY3" fmla="*/ 202283 h 202282"/>
                <a:gd name="connsiteX4" fmla="*/ 38121 w 38121"/>
                <a:gd name="connsiteY4" fmla="*/ 183222 h 202282"/>
                <a:gd name="connsiteX5" fmla="*/ 38121 w 38121"/>
                <a:gd name="connsiteY5" fmla="*/ 19061 h 202282"/>
                <a:gd name="connsiteX6" fmla="*/ 19061 w 38121"/>
                <a:gd name="connsiteY6" fmla="*/ 0 h 20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21" h="202282">
                  <a:moveTo>
                    <a:pt x="19061" y="0"/>
                  </a:moveTo>
                  <a:cubicBezTo>
                    <a:pt x="8524" y="0"/>
                    <a:pt x="0" y="8525"/>
                    <a:pt x="0" y="19061"/>
                  </a:cubicBezTo>
                  <a:lnTo>
                    <a:pt x="0" y="183222"/>
                  </a:lnTo>
                  <a:cubicBezTo>
                    <a:pt x="0" y="193758"/>
                    <a:pt x="8524" y="202283"/>
                    <a:pt x="19061" y="202283"/>
                  </a:cubicBezTo>
                  <a:cubicBezTo>
                    <a:pt x="29597" y="202283"/>
                    <a:pt x="38121" y="193758"/>
                    <a:pt x="38121" y="183222"/>
                  </a:cubicBezTo>
                  <a:lnTo>
                    <a:pt x="38121" y="19061"/>
                  </a:lnTo>
                  <a:cubicBezTo>
                    <a:pt x="38121" y="8525"/>
                    <a:pt x="29597" y="0"/>
                    <a:pt x="19061" y="0"/>
                  </a:cubicBezTo>
                  <a:close/>
                </a:path>
              </a:pathLst>
            </a:custGeom>
            <a:grpFill/>
            <a:ln w="82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6013061-80FD-413D-AB45-E0A96A5FA345}"/>
                </a:ext>
              </a:extLst>
            </p:cNvPr>
            <p:cNvSpPr/>
            <p:nvPr/>
          </p:nvSpPr>
          <p:spPr>
            <a:xfrm>
              <a:off x="6836140" y="3467761"/>
              <a:ext cx="38121" cy="128722"/>
            </a:xfrm>
            <a:custGeom>
              <a:avLst/>
              <a:gdLst>
                <a:gd name="connsiteX0" fmla="*/ 19061 w 38121"/>
                <a:gd name="connsiteY0" fmla="*/ 0 h 128722"/>
                <a:gd name="connsiteX1" fmla="*/ 0 w 38121"/>
                <a:gd name="connsiteY1" fmla="*/ 19061 h 128722"/>
                <a:gd name="connsiteX2" fmla="*/ 0 w 38121"/>
                <a:gd name="connsiteY2" fmla="*/ 109662 h 128722"/>
                <a:gd name="connsiteX3" fmla="*/ 19061 w 38121"/>
                <a:gd name="connsiteY3" fmla="*/ 128722 h 128722"/>
                <a:gd name="connsiteX4" fmla="*/ 38121 w 38121"/>
                <a:gd name="connsiteY4" fmla="*/ 109662 h 128722"/>
                <a:gd name="connsiteX5" fmla="*/ 38121 w 38121"/>
                <a:gd name="connsiteY5" fmla="*/ 19061 h 128722"/>
                <a:gd name="connsiteX6" fmla="*/ 19061 w 38121"/>
                <a:gd name="connsiteY6" fmla="*/ 0 h 12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21" h="128722">
                  <a:moveTo>
                    <a:pt x="19061" y="0"/>
                  </a:moveTo>
                  <a:cubicBezTo>
                    <a:pt x="8525" y="0"/>
                    <a:pt x="0" y="8525"/>
                    <a:pt x="0" y="19061"/>
                  </a:cubicBezTo>
                  <a:lnTo>
                    <a:pt x="0" y="109662"/>
                  </a:lnTo>
                  <a:cubicBezTo>
                    <a:pt x="0" y="120198"/>
                    <a:pt x="8525" y="128722"/>
                    <a:pt x="19061" y="128722"/>
                  </a:cubicBezTo>
                  <a:cubicBezTo>
                    <a:pt x="29597" y="128722"/>
                    <a:pt x="38121" y="120198"/>
                    <a:pt x="38121" y="109662"/>
                  </a:cubicBezTo>
                  <a:lnTo>
                    <a:pt x="38121" y="19061"/>
                  </a:lnTo>
                  <a:cubicBezTo>
                    <a:pt x="38121" y="8525"/>
                    <a:pt x="29597" y="0"/>
                    <a:pt x="19061" y="0"/>
                  </a:cubicBezTo>
                  <a:close/>
                </a:path>
              </a:pathLst>
            </a:custGeom>
            <a:grpFill/>
            <a:ln w="82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0E4BA55-4EC5-FAC5-FC2F-96CC0DEE269F}"/>
                </a:ext>
              </a:extLst>
            </p:cNvPr>
            <p:cNvSpPr/>
            <p:nvPr/>
          </p:nvSpPr>
          <p:spPr>
            <a:xfrm>
              <a:off x="6902886" y="3402206"/>
              <a:ext cx="38121" cy="194277"/>
            </a:xfrm>
            <a:custGeom>
              <a:avLst/>
              <a:gdLst>
                <a:gd name="connsiteX0" fmla="*/ 19061 w 38121"/>
                <a:gd name="connsiteY0" fmla="*/ 0 h 194277"/>
                <a:gd name="connsiteX1" fmla="*/ 0 w 38121"/>
                <a:gd name="connsiteY1" fmla="*/ 19061 h 194277"/>
                <a:gd name="connsiteX2" fmla="*/ 0 w 38121"/>
                <a:gd name="connsiteY2" fmla="*/ 175217 h 194277"/>
                <a:gd name="connsiteX3" fmla="*/ 19061 w 38121"/>
                <a:gd name="connsiteY3" fmla="*/ 194278 h 194277"/>
                <a:gd name="connsiteX4" fmla="*/ 38121 w 38121"/>
                <a:gd name="connsiteY4" fmla="*/ 175217 h 194277"/>
                <a:gd name="connsiteX5" fmla="*/ 38121 w 38121"/>
                <a:gd name="connsiteY5" fmla="*/ 19061 h 194277"/>
                <a:gd name="connsiteX6" fmla="*/ 19061 w 38121"/>
                <a:gd name="connsiteY6" fmla="*/ 0 h 19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21" h="194277">
                  <a:moveTo>
                    <a:pt x="19061" y="0"/>
                  </a:moveTo>
                  <a:cubicBezTo>
                    <a:pt x="8525" y="0"/>
                    <a:pt x="0" y="8524"/>
                    <a:pt x="0" y="19061"/>
                  </a:cubicBezTo>
                  <a:lnTo>
                    <a:pt x="0" y="175217"/>
                  </a:lnTo>
                  <a:cubicBezTo>
                    <a:pt x="0" y="185753"/>
                    <a:pt x="8525" y="194278"/>
                    <a:pt x="19061" y="194278"/>
                  </a:cubicBezTo>
                  <a:cubicBezTo>
                    <a:pt x="29597" y="194278"/>
                    <a:pt x="38121" y="185753"/>
                    <a:pt x="38121" y="175217"/>
                  </a:cubicBezTo>
                  <a:lnTo>
                    <a:pt x="38121" y="19061"/>
                  </a:lnTo>
                  <a:cubicBezTo>
                    <a:pt x="38121" y="8524"/>
                    <a:pt x="29597" y="0"/>
                    <a:pt x="19061" y="0"/>
                  </a:cubicBezTo>
                  <a:close/>
                </a:path>
              </a:pathLst>
            </a:custGeom>
            <a:grpFill/>
            <a:ln w="82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034DEC3B-A850-519D-C603-3A0B522C06BA}"/>
                </a:ext>
              </a:extLst>
            </p:cNvPr>
            <p:cNvSpPr/>
            <p:nvPr/>
          </p:nvSpPr>
          <p:spPr>
            <a:xfrm>
              <a:off x="6986304" y="3558362"/>
              <a:ext cx="85772" cy="38121"/>
            </a:xfrm>
            <a:custGeom>
              <a:avLst/>
              <a:gdLst>
                <a:gd name="connsiteX0" fmla="*/ 66712 w 85772"/>
                <a:gd name="connsiteY0" fmla="*/ 0 h 38121"/>
                <a:gd name="connsiteX1" fmla="*/ 19061 w 85772"/>
                <a:gd name="connsiteY1" fmla="*/ 0 h 38121"/>
                <a:gd name="connsiteX2" fmla="*/ 0 w 85772"/>
                <a:gd name="connsiteY2" fmla="*/ 19061 h 38121"/>
                <a:gd name="connsiteX3" fmla="*/ 19061 w 85772"/>
                <a:gd name="connsiteY3" fmla="*/ 38121 h 38121"/>
                <a:gd name="connsiteX4" fmla="*/ 66712 w 85772"/>
                <a:gd name="connsiteY4" fmla="*/ 38121 h 38121"/>
                <a:gd name="connsiteX5" fmla="*/ 85773 w 85772"/>
                <a:gd name="connsiteY5" fmla="*/ 19061 h 38121"/>
                <a:gd name="connsiteX6" fmla="*/ 66712 w 85772"/>
                <a:gd name="connsiteY6" fmla="*/ 0 h 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72" h="38121">
                  <a:moveTo>
                    <a:pt x="66712" y="0"/>
                  </a:moveTo>
                  <a:lnTo>
                    <a:pt x="19061" y="0"/>
                  </a:lnTo>
                  <a:cubicBezTo>
                    <a:pt x="8524" y="0"/>
                    <a:pt x="0" y="8524"/>
                    <a:pt x="0" y="19061"/>
                  </a:cubicBezTo>
                  <a:cubicBezTo>
                    <a:pt x="0" y="29597"/>
                    <a:pt x="8524" y="38121"/>
                    <a:pt x="19061" y="38121"/>
                  </a:cubicBezTo>
                  <a:lnTo>
                    <a:pt x="66712" y="38121"/>
                  </a:lnTo>
                  <a:cubicBezTo>
                    <a:pt x="77249" y="38121"/>
                    <a:pt x="85773" y="29597"/>
                    <a:pt x="85773" y="19061"/>
                  </a:cubicBezTo>
                  <a:cubicBezTo>
                    <a:pt x="85773" y="8524"/>
                    <a:pt x="77249" y="0"/>
                    <a:pt x="66712" y="0"/>
                  </a:cubicBezTo>
                  <a:close/>
                </a:path>
              </a:pathLst>
            </a:custGeom>
            <a:grpFill/>
            <a:ln w="82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BD1298C-5FD4-6FC8-65AA-120A79DBBC21}"/>
                </a:ext>
              </a:extLst>
            </p:cNvPr>
            <p:cNvSpPr/>
            <p:nvPr/>
          </p:nvSpPr>
          <p:spPr>
            <a:xfrm>
              <a:off x="6986304" y="3376481"/>
              <a:ext cx="85772" cy="38121"/>
            </a:xfrm>
            <a:custGeom>
              <a:avLst/>
              <a:gdLst>
                <a:gd name="connsiteX0" fmla="*/ 66712 w 85772"/>
                <a:gd name="connsiteY0" fmla="*/ 0 h 38121"/>
                <a:gd name="connsiteX1" fmla="*/ 19061 w 85772"/>
                <a:gd name="connsiteY1" fmla="*/ 0 h 38121"/>
                <a:gd name="connsiteX2" fmla="*/ 0 w 85772"/>
                <a:gd name="connsiteY2" fmla="*/ 19061 h 38121"/>
                <a:gd name="connsiteX3" fmla="*/ 19061 w 85772"/>
                <a:gd name="connsiteY3" fmla="*/ 38121 h 38121"/>
                <a:gd name="connsiteX4" fmla="*/ 66712 w 85772"/>
                <a:gd name="connsiteY4" fmla="*/ 38121 h 38121"/>
                <a:gd name="connsiteX5" fmla="*/ 85773 w 85772"/>
                <a:gd name="connsiteY5" fmla="*/ 19061 h 38121"/>
                <a:gd name="connsiteX6" fmla="*/ 66712 w 85772"/>
                <a:gd name="connsiteY6" fmla="*/ 0 h 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72" h="38121">
                  <a:moveTo>
                    <a:pt x="66712" y="0"/>
                  </a:moveTo>
                  <a:lnTo>
                    <a:pt x="19061" y="0"/>
                  </a:lnTo>
                  <a:cubicBezTo>
                    <a:pt x="8524" y="0"/>
                    <a:pt x="0" y="8524"/>
                    <a:pt x="0" y="19061"/>
                  </a:cubicBezTo>
                  <a:cubicBezTo>
                    <a:pt x="0" y="29597"/>
                    <a:pt x="8524" y="38121"/>
                    <a:pt x="19061" y="38121"/>
                  </a:cubicBezTo>
                  <a:lnTo>
                    <a:pt x="66712" y="38121"/>
                  </a:lnTo>
                  <a:cubicBezTo>
                    <a:pt x="77249" y="38121"/>
                    <a:pt x="85773" y="29597"/>
                    <a:pt x="85773" y="19061"/>
                  </a:cubicBezTo>
                  <a:cubicBezTo>
                    <a:pt x="85773" y="8524"/>
                    <a:pt x="77249" y="0"/>
                    <a:pt x="66712" y="0"/>
                  </a:cubicBezTo>
                  <a:close/>
                </a:path>
              </a:pathLst>
            </a:custGeom>
            <a:grpFill/>
            <a:ln w="82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4C7724EC-0195-9153-6A8B-FBE7EDC99642}"/>
                </a:ext>
              </a:extLst>
            </p:cNvPr>
            <p:cNvSpPr/>
            <p:nvPr/>
          </p:nvSpPr>
          <p:spPr>
            <a:xfrm>
              <a:off x="7010133" y="3497727"/>
              <a:ext cx="61943" cy="38121"/>
            </a:xfrm>
            <a:custGeom>
              <a:avLst/>
              <a:gdLst>
                <a:gd name="connsiteX0" fmla="*/ 42882 w 61943"/>
                <a:gd name="connsiteY0" fmla="*/ 0 h 38121"/>
                <a:gd name="connsiteX1" fmla="*/ 19061 w 61943"/>
                <a:gd name="connsiteY1" fmla="*/ 0 h 38121"/>
                <a:gd name="connsiteX2" fmla="*/ 0 w 61943"/>
                <a:gd name="connsiteY2" fmla="*/ 19061 h 38121"/>
                <a:gd name="connsiteX3" fmla="*/ 19061 w 61943"/>
                <a:gd name="connsiteY3" fmla="*/ 38121 h 38121"/>
                <a:gd name="connsiteX4" fmla="*/ 42882 w 61943"/>
                <a:gd name="connsiteY4" fmla="*/ 38121 h 38121"/>
                <a:gd name="connsiteX5" fmla="*/ 61943 w 61943"/>
                <a:gd name="connsiteY5" fmla="*/ 19061 h 38121"/>
                <a:gd name="connsiteX6" fmla="*/ 42882 w 61943"/>
                <a:gd name="connsiteY6" fmla="*/ 0 h 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43" h="38121">
                  <a:moveTo>
                    <a:pt x="42882" y="0"/>
                  </a:moveTo>
                  <a:lnTo>
                    <a:pt x="19061" y="0"/>
                  </a:lnTo>
                  <a:cubicBezTo>
                    <a:pt x="8525" y="0"/>
                    <a:pt x="0" y="8525"/>
                    <a:pt x="0" y="19061"/>
                  </a:cubicBezTo>
                  <a:cubicBezTo>
                    <a:pt x="0" y="29597"/>
                    <a:pt x="8525" y="38121"/>
                    <a:pt x="19061" y="38121"/>
                  </a:cubicBezTo>
                  <a:lnTo>
                    <a:pt x="42882" y="38121"/>
                  </a:lnTo>
                  <a:cubicBezTo>
                    <a:pt x="53419" y="38121"/>
                    <a:pt x="61943" y="29597"/>
                    <a:pt x="61943" y="19061"/>
                  </a:cubicBezTo>
                  <a:cubicBezTo>
                    <a:pt x="61943" y="8525"/>
                    <a:pt x="53419" y="0"/>
                    <a:pt x="42882" y="0"/>
                  </a:cubicBezTo>
                  <a:close/>
                </a:path>
              </a:pathLst>
            </a:custGeom>
            <a:grpFill/>
            <a:ln w="82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9DBEB61E-8C95-E370-4621-57C73D272E05}"/>
                </a:ext>
              </a:extLst>
            </p:cNvPr>
            <p:cNvSpPr/>
            <p:nvPr/>
          </p:nvSpPr>
          <p:spPr>
            <a:xfrm>
              <a:off x="7010133" y="3437125"/>
              <a:ext cx="61943" cy="38121"/>
            </a:xfrm>
            <a:custGeom>
              <a:avLst/>
              <a:gdLst>
                <a:gd name="connsiteX0" fmla="*/ 42882 w 61943"/>
                <a:gd name="connsiteY0" fmla="*/ 0 h 38121"/>
                <a:gd name="connsiteX1" fmla="*/ 19061 w 61943"/>
                <a:gd name="connsiteY1" fmla="*/ 0 h 38121"/>
                <a:gd name="connsiteX2" fmla="*/ 0 w 61943"/>
                <a:gd name="connsiteY2" fmla="*/ 19061 h 38121"/>
                <a:gd name="connsiteX3" fmla="*/ 19061 w 61943"/>
                <a:gd name="connsiteY3" fmla="*/ 38121 h 38121"/>
                <a:gd name="connsiteX4" fmla="*/ 42882 w 61943"/>
                <a:gd name="connsiteY4" fmla="*/ 38121 h 38121"/>
                <a:gd name="connsiteX5" fmla="*/ 61943 w 61943"/>
                <a:gd name="connsiteY5" fmla="*/ 19061 h 38121"/>
                <a:gd name="connsiteX6" fmla="*/ 42882 w 61943"/>
                <a:gd name="connsiteY6" fmla="*/ 0 h 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43" h="38121">
                  <a:moveTo>
                    <a:pt x="42882" y="0"/>
                  </a:moveTo>
                  <a:lnTo>
                    <a:pt x="19061" y="0"/>
                  </a:lnTo>
                  <a:cubicBezTo>
                    <a:pt x="8525" y="0"/>
                    <a:pt x="0" y="8524"/>
                    <a:pt x="0" y="19061"/>
                  </a:cubicBezTo>
                  <a:cubicBezTo>
                    <a:pt x="0" y="29597"/>
                    <a:pt x="8525" y="38121"/>
                    <a:pt x="19061" y="38121"/>
                  </a:cubicBezTo>
                  <a:lnTo>
                    <a:pt x="42882" y="38121"/>
                  </a:lnTo>
                  <a:cubicBezTo>
                    <a:pt x="53419" y="38121"/>
                    <a:pt x="61943" y="29597"/>
                    <a:pt x="61943" y="19061"/>
                  </a:cubicBezTo>
                  <a:cubicBezTo>
                    <a:pt x="61943" y="8524"/>
                    <a:pt x="53419" y="0"/>
                    <a:pt x="42882" y="0"/>
                  </a:cubicBezTo>
                  <a:close/>
                </a:path>
              </a:pathLst>
            </a:custGeom>
            <a:grpFill/>
            <a:ln w="82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353E1C6-73FA-8981-C545-58920ADAF0DD}"/>
                </a:ext>
              </a:extLst>
            </p:cNvPr>
            <p:cNvSpPr/>
            <p:nvPr/>
          </p:nvSpPr>
          <p:spPr>
            <a:xfrm>
              <a:off x="6986304" y="3194634"/>
              <a:ext cx="85772" cy="38121"/>
            </a:xfrm>
            <a:custGeom>
              <a:avLst/>
              <a:gdLst>
                <a:gd name="connsiteX0" fmla="*/ 19061 w 85772"/>
                <a:gd name="connsiteY0" fmla="*/ 38121 h 38121"/>
                <a:gd name="connsiteX1" fmla="*/ 66712 w 85772"/>
                <a:gd name="connsiteY1" fmla="*/ 38121 h 38121"/>
                <a:gd name="connsiteX2" fmla="*/ 85773 w 85772"/>
                <a:gd name="connsiteY2" fmla="*/ 19061 h 38121"/>
                <a:gd name="connsiteX3" fmla="*/ 66712 w 85772"/>
                <a:gd name="connsiteY3" fmla="*/ 0 h 38121"/>
                <a:gd name="connsiteX4" fmla="*/ 19061 w 85772"/>
                <a:gd name="connsiteY4" fmla="*/ 0 h 38121"/>
                <a:gd name="connsiteX5" fmla="*/ 0 w 85772"/>
                <a:gd name="connsiteY5" fmla="*/ 19061 h 38121"/>
                <a:gd name="connsiteX6" fmla="*/ 19061 w 85772"/>
                <a:gd name="connsiteY6" fmla="*/ 38121 h 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72" h="38121">
                  <a:moveTo>
                    <a:pt x="19061" y="38121"/>
                  </a:moveTo>
                  <a:lnTo>
                    <a:pt x="66712" y="38121"/>
                  </a:lnTo>
                  <a:cubicBezTo>
                    <a:pt x="77249" y="38121"/>
                    <a:pt x="85773" y="29597"/>
                    <a:pt x="85773" y="19061"/>
                  </a:cubicBezTo>
                  <a:cubicBezTo>
                    <a:pt x="85773" y="8524"/>
                    <a:pt x="77249" y="0"/>
                    <a:pt x="66712" y="0"/>
                  </a:cubicBezTo>
                  <a:lnTo>
                    <a:pt x="19061" y="0"/>
                  </a:lnTo>
                  <a:cubicBezTo>
                    <a:pt x="8524" y="0"/>
                    <a:pt x="0" y="8524"/>
                    <a:pt x="0" y="19061"/>
                  </a:cubicBezTo>
                  <a:cubicBezTo>
                    <a:pt x="0" y="29597"/>
                    <a:pt x="8524" y="38121"/>
                    <a:pt x="19061" y="38121"/>
                  </a:cubicBezTo>
                  <a:close/>
                </a:path>
              </a:pathLst>
            </a:custGeom>
            <a:grpFill/>
            <a:ln w="82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8FE15DC-826F-BB89-8C1C-F6231EC8FCF6}"/>
                </a:ext>
              </a:extLst>
            </p:cNvPr>
            <p:cNvSpPr/>
            <p:nvPr/>
          </p:nvSpPr>
          <p:spPr>
            <a:xfrm>
              <a:off x="7010133" y="3315880"/>
              <a:ext cx="61943" cy="38121"/>
            </a:xfrm>
            <a:custGeom>
              <a:avLst/>
              <a:gdLst>
                <a:gd name="connsiteX0" fmla="*/ 42882 w 61943"/>
                <a:gd name="connsiteY0" fmla="*/ 0 h 38121"/>
                <a:gd name="connsiteX1" fmla="*/ 19061 w 61943"/>
                <a:gd name="connsiteY1" fmla="*/ 0 h 38121"/>
                <a:gd name="connsiteX2" fmla="*/ 0 w 61943"/>
                <a:gd name="connsiteY2" fmla="*/ 19061 h 38121"/>
                <a:gd name="connsiteX3" fmla="*/ 19061 w 61943"/>
                <a:gd name="connsiteY3" fmla="*/ 38121 h 38121"/>
                <a:gd name="connsiteX4" fmla="*/ 42882 w 61943"/>
                <a:gd name="connsiteY4" fmla="*/ 38121 h 38121"/>
                <a:gd name="connsiteX5" fmla="*/ 61943 w 61943"/>
                <a:gd name="connsiteY5" fmla="*/ 19061 h 38121"/>
                <a:gd name="connsiteX6" fmla="*/ 42882 w 61943"/>
                <a:gd name="connsiteY6" fmla="*/ 0 h 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43" h="38121">
                  <a:moveTo>
                    <a:pt x="42882" y="0"/>
                  </a:moveTo>
                  <a:lnTo>
                    <a:pt x="19061" y="0"/>
                  </a:lnTo>
                  <a:cubicBezTo>
                    <a:pt x="8525" y="0"/>
                    <a:pt x="0" y="8524"/>
                    <a:pt x="0" y="19061"/>
                  </a:cubicBezTo>
                  <a:cubicBezTo>
                    <a:pt x="0" y="29597"/>
                    <a:pt x="8525" y="38121"/>
                    <a:pt x="19061" y="38121"/>
                  </a:cubicBezTo>
                  <a:lnTo>
                    <a:pt x="42882" y="38121"/>
                  </a:lnTo>
                  <a:cubicBezTo>
                    <a:pt x="53419" y="38121"/>
                    <a:pt x="61943" y="29597"/>
                    <a:pt x="61943" y="19061"/>
                  </a:cubicBezTo>
                  <a:cubicBezTo>
                    <a:pt x="61943" y="8524"/>
                    <a:pt x="53419" y="0"/>
                    <a:pt x="42882" y="0"/>
                  </a:cubicBezTo>
                  <a:close/>
                </a:path>
              </a:pathLst>
            </a:custGeom>
            <a:grpFill/>
            <a:ln w="82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1299ABF7-827F-6E97-E0E8-A7EBFEE8C573}"/>
                </a:ext>
              </a:extLst>
            </p:cNvPr>
            <p:cNvSpPr/>
            <p:nvPr/>
          </p:nvSpPr>
          <p:spPr>
            <a:xfrm>
              <a:off x="7010133" y="3255278"/>
              <a:ext cx="61943" cy="38121"/>
            </a:xfrm>
            <a:custGeom>
              <a:avLst/>
              <a:gdLst>
                <a:gd name="connsiteX0" fmla="*/ 42882 w 61943"/>
                <a:gd name="connsiteY0" fmla="*/ 0 h 38121"/>
                <a:gd name="connsiteX1" fmla="*/ 19061 w 61943"/>
                <a:gd name="connsiteY1" fmla="*/ 0 h 38121"/>
                <a:gd name="connsiteX2" fmla="*/ 0 w 61943"/>
                <a:gd name="connsiteY2" fmla="*/ 19061 h 38121"/>
                <a:gd name="connsiteX3" fmla="*/ 19061 w 61943"/>
                <a:gd name="connsiteY3" fmla="*/ 38121 h 38121"/>
                <a:gd name="connsiteX4" fmla="*/ 42882 w 61943"/>
                <a:gd name="connsiteY4" fmla="*/ 38121 h 38121"/>
                <a:gd name="connsiteX5" fmla="*/ 61943 w 61943"/>
                <a:gd name="connsiteY5" fmla="*/ 19061 h 38121"/>
                <a:gd name="connsiteX6" fmla="*/ 42882 w 61943"/>
                <a:gd name="connsiteY6" fmla="*/ 0 h 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43" h="38121">
                  <a:moveTo>
                    <a:pt x="42882" y="0"/>
                  </a:moveTo>
                  <a:lnTo>
                    <a:pt x="19061" y="0"/>
                  </a:lnTo>
                  <a:cubicBezTo>
                    <a:pt x="8525" y="0"/>
                    <a:pt x="0" y="8524"/>
                    <a:pt x="0" y="19061"/>
                  </a:cubicBezTo>
                  <a:cubicBezTo>
                    <a:pt x="0" y="29597"/>
                    <a:pt x="8525" y="38121"/>
                    <a:pt x="19061" y="38121"/>
                  </a:cubicBezTo>
                  <a:lnTo>
                    <a:pt x="42882" y="38121"/>
                  </a:lnTo>
                  <a:cubicBezTo>
                    <a:pt x="53419" y="38121"/>
                    <a:pt x="61943" y="29597"/>
                    <a:pt x="61943" y="19061"/>
                  </a:cubicBezTo>
                  <a:cubicBezTo>
                    <a:pt x="61943" y="8524"/>
                    <a:pt x="53419" y="0"/>
                    <a:pt x="42882" y="0"/>
                  </a:cubicBezTo>
                  <a:close/>
                </a:path>
              </a:pathLst>
            </a:custGeom>
            <a:grpFill/>
            <a:ln w="82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970C1009-C954-B598-C79D-AAA7BBC7FFFD}"/>
                </a:ext>
              </a:extLst>
            </p:cNvPr>
            <p:cNvSpPr/>
            <p:nvPr/>
          </p:nvSpPr>
          <p:spPr>
            <a:xfrm>
              <a:off x="6569157" y="3100842"/>
              <a:ext cx="390567" cy="265002"/>
            </a:xfrm>
            <a:custGeom>
              <a:avLst/>
              <a:gdLst>
                <a:gd name="connsiteX0" fmla="*/ 359529 w 390567"/>
                <a:gd name="connsiteY0" fmla="*/ 80163 h 265002"/>
                <a:gd name="connsiteX1" fmla="*/ 244872 w 390567"/>
                <a:gd name="connsiteY1" fmla="*/ 72275 h 265002"/>
                <a:gd name="connsiteX2" fmla="*/ 250722 w 390567"/>
                <a:gd name="connsiteY2" fmla="*/ 54111 h 265002"/>
                <a:gd name="connsiteX3" fmla="*/ 245282 w 390567"/>
                <a:gd name="connsiteY3" fmla="*/ 9477 h 265002"/>
                <a:gd name="connsiteX4" fmla="*/ 200615 w 390567"/>
                <a:gd name="connsiteY4" fmla="*/ 6837 h 265002"/>
                <a:gd name="connsiteX5" fmla="*/ 109335 w 390567"/>
                <a:gd name="connsiteY5" fmla="*/ 61412 h 265002"/>
                <a:gd name="connsiteX6" fmla="*/ 97466 w 390567"/>
                <a:gd name="connsiteY6" fmla="*/ 71756 h 265002"/>
                <a:gd name="connsiteX7" fmla="*/ 79143 w 390567"/>
                <a:gd name="connsiteY7" fmla="*/ 57950 h 265002"/>
                <a:gd name="connsiteX8" fmla="*/ 19061 w 390567"/>
                <a:gd name="connsiteY8" fmla="*/ 57950 h 265002"/>
                <a:gd name="connsiteX9" fmla="*/ 0 w 390567"/>
                <a:gd name="connsiteY9" fmla="*/ 77011 h 265002"/>
                <a:gd name="connsiteX10" fmla="*/ 19061 w 390567"/>
                <a:gd name="connsiteY10" fmla="*/ 96072 h 265002"/>
                <a:gd name="connsiteX11" fmla="*/ 60082 w 390567"/>
                <a:gd name="connsiteY11" fmla="*/ 96072 h 265002"/>
                <a:gd name="connsiteX12" fmla="*/ 60082 w 390567"/>
                <a:gd name="connsiteY12" fmla="*/ 226881 h 265002"/>
                <a:gd name="connsiteX13" fmla="*/ 19061 w 390567"/>
                <a:gd name="connsiteY13" fmla="*/ 226881 h 265002"/>
                <a:gd name="connsiteX14" fmla="*/ 0 w 390567"/>
                <a:gd name="connsiteY14" fmla="*/ 245942 h 265002"/>
                <a:gd name="connsiteX15" fmla="*/ 19061 w 390567"/>
                <a:gd name="connsiteY15" fmla="*/ 265003 h 265002"/>
                <a:gd name="connsiteX16" fmla="*/ 79143 w 390567"/>
                <a:gd name="connsiteY16" fmla="*/ 265003 h 265002"/>
                <a:gd name="connsiteX17" fmla="*/ 95387 w 390567"/>
                <a:gd name="connsiteY17" fmla="*/ 255916 h 265002"/>
                <a:gd name="connsiteX18" fmla="*/ 100173 w 390567"/>
                <a:gd name="connsiteY18" fmla="*/ 257928 h 265002"/>
                <a:gd name="connsiteX19" fmla="*/ 128018 w 390567"/>
                <a:gd name="connsiteY19" fmla="*/ 264290 h 265002"/>
                <a:gd name="connsiteX20" fmla="*/ 230463 w 390567"/>
                <a:gd name="connsiteY20" fmla="*/ 265003 h 265002"/>
                <a:gd name="connsiteX21" fmla="*/ 273832 w 390567"/>
                <a:gd name="connsiteY21" fmla="*/ 231835 h 265002"/>
                <a:gd name="connsiteX22" fmla="*/ 284326 w 390567"/>
                <a:gd name="connsiteY22" fmla="*/ 160177 h 265002"/>
                <a:gd name="connsiteX23" fmla="*/ 360677 w 390567"/>
                <a:gd name="connsiteY23" fmla="*/ 146481 h 265002"/>
                <a:gd name="connsiteX24" fmla="*/ 390568 w 390567"/>
                <a:gd name="connsiteY24" fmla="*/ 113389 h 265002"/>
                <a:gd name="connsiteX25" fmla="*/ 359521 w 390567"/>
                <a:gd name="connsiteY25" fmla="*/ 80179 h 265002"/>
                <a:gd name="connsiteX26" fmla="*/ 263782 w 390567"/>
                <a:gd name="connsiteY26" fmla="*/ 125132 h 265002"/>
                <a:gd name="connsiteX27" fmla="*/ 248225 w 390567"/>
                <a:gd name="connsiteY27" fmla="*/ 141620 h 265002"/>
                <a:gd name="connsiteX28" fmla="*/ 237093 w 390567"/>
                <a:gd name="connsiteY28" fmla="*/ 221651 h 265002"/>
                <a:gd name="connsiteX29" fmla="*/ 235643 w 390567"/>
                <a:gd name="connsiteY29" fmla="*/ 226118 h 265002"/>
                <a:gd name="connsiteX30" fmla="*/ 230614 w 390567"/>
                <a:gd name="connsiteY30" fmla="*/ 226864 h 265002"/>
                <a:gd name="connsiteX31" fmla="*/ 128320 w 390567"/>
                <a:gd name="connsiteY31" fmla="*/ 226152 h 265002"/>
                <a:gd name="connsiteX32" fmla="*/ 116929 w 390567"/>
                <a:gd name="connsiteY32" fmla="*/ 223663 h 265002"/>
                <a:gd name="connsiteX33" fmla="*/ 98204 w 390567"/>
                <a:gd name="connsiteY33" fmla="*/ 217485 h 265002"/>
                <a:gd name="connsiteX34" fmla="*/ 98204 w 390567"/>
                <a:gd name="connsiteY34" fmla="*/ 124495 h 265002"/>
                <a:gd name="connsiteX35" fmla="*/ 116929 w 390567"/>
                <a:gd name="connsiteY35" fmla="*/ 106667 h 265002"/>
                <a:gd name="connsiteX36" fmla="*/ 130105 w 390567"/>
                <a:gd name="connsiteY36" fmla="*/ 93381 h 265002"/>
                <a:gd name="connsiteX37" fmla="*/ 214202 w 390567"/>
                <a:gd name="connsiteY37" fmla="*/ 43123 h 265002"/>
                <a:gd name="connsiteX38" fmla="*/ 201176 w 390567"/>
                <a:gd name="connsiteY38" fmla="*/ 83809 h 265002"/>
                <a:gd name="connsiteX39" fmla="*/ 203523 w 390567"/>
                <a:gd name="connsiteY39" fmla="*/ 100296 h 265002"/>
                <a:gd name="connsiteX40" fmla="*/ 218007 w 390567"/>
                <a:gd name="connsiteY40" fmla="*/ 108636 h 265002"/>
                <a:gd name="connsiteX41" fmla="*/ 317661 w 390567"/>
                <a:gd name="connsiteY41" fmla="*/ 115484 h 265002"/>
                <a:gd name="connsiteX42" fmla="*/ 263798 w 390567"/>
                <a:gd name="connsiteY42" fmla="*/ 125124 h 26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90567" h="265002">
                  <a:moveTo>
                    <a:pt x="359529" y="80163"/>
                  </a:moveTo>
                  <a:lnTo>
                    <a:pt x="244872" y="72275"/>
                  </a:lnTo>
                  <a:lnTo>
                    <a:pt x="250722" y="54111"/>
                  </a:lnTo>
                  <a:cubicBezTo>
                    <a:pt x="258132" y="40600"/>
                    <a:pt x="258610" y="21690"/>
                    <a:pt x="245282" y="9477"/>
                  </a:cubicBezTo>
                  <a:cubicBezTo>
                    <a:pt x="232810" y="-2098"/>
                    <a:pt x="214311" y="-3180"/>
                    <a:pt x="200615" y="6837"/>
                  </a:cubicBezTo>
                  <a:lnTo>
                    <a:pt x="109335" y="61412"/>
                  </a:lnTo>
                  <a:cubicBezTo>
                    <a:pt x="105161" y="64379"/>
                    <a:pt x="101238" y="67958"/>
                    <a:pt x="97466" y="71756"/>
                  </a:cubicBezTo>
                  <a:cubicBezTo>
                    <a:pt x="95186" y="63784"/>
                    <a:pt x="87860" y="57950"/>
                    <a:pt x="79143" y="57950"/>
                  </a:cubicBezTo>
                  <a:lnTo>
                    <a:pt x="19061" y="57950"/>
                  </a:lnTo>
                  <a:cubicBezTo>
                    <a:pt x="8524" y="57950"/>
                    <a:pt x="0" y="66475"/>
                    <a:pt x="0" y="77011"/>
                  </a:cubicBezTo>
                  <a:cubicBezTo>
                    <a:pt x="0" y="87547"/>
                    <a:pt x="8524" y="96072"/>
                    <a:pt x="19061" y="96072"/>
                  </a:cubicBezTo>
                  <a:lnTo>
                    <a:pt x="60082" y="96072"/>
                  </a:lnTo>
                  <a:lnTo>
                    <a:pt x="60082" y="226881"/>
                  </a:lnTo>
                  <a:lnTo>
                    <a:pt x="19061" y="226881"/>
                  </a:lnTo>
                  <a:cubicBezTo>
                    <a:pt x="8524" y="226881"/>
                    <a:pt x="0" y="235406"/>
                    <a:pt x="0" y="245942"/>
                  </a:cubicBezTo>
                  <a:cubicBezTo>
                    <a:pt x="0" y="256478"/>
                    <a:pt x="8524" y="265003"/>
                    <a:pt x="19061" y="265003"/>
                  </a:cubicBezTo>
                  <a:lnTo>
                    <a:pt x="79143" y="265003"/>
                  </a:lnTo>
                  <a:cubicBezTo>
                    <a:pt x="86016" y="265003"/>
                    <a:pt x="92034" y="261365"/>
                    <a:pt x="95387" y="255916"/>
                  </a:cubicBezTo>
                  <a:cubicBezTo>
                    <a:pt x="97265" y="256503"/>
                    <a:pt x="98681" y="257199"/>
                    <a:pt x="100173" y="257928"/>
                  </a:cubicBezTo>
                  <a:cubicBezTo>
                    <a:pt x="106954" y="261205"/>
                    <a:pt x="114138" y="264181"/>
                    <a:pt x="128018" y="264290"/>
                  </a:cubicBezTo>
                  <a:lnTo>
                    <a:pt x="230463" y="265003"/>
                  </a:lnTo>
                  <a:cubicBezTo>
                    <a:pt x="253136" y="265003"/>
                    <a:pt x="267688" y="253871"/>
                    <a:pt x="273832" y="231835"/>
                  </a:cubicBezTo>
                  <a:cubicBezTo>
                    <a:pt x="276321" y="222715"/>
                    <a:pt x="281392" y="183965"/>
                    <a:pt x="284326" y="160177"/>
                  </a:cubicBezTo>
                  <a:lnTo>
                    <a:pt x="360677" y="146481"/>
                  </a:lnTo>
                  <a:cubicBezTo>
                    <a:pt x="377726" y="144729"/>
                    <a:pt x="390568" y="130513"/>
                    <a:pt x="390568" y="113389"/>
                  </a:cubicBezTo>
                  <a:cubicBezTo>
                    <a:pt x="390568" y="96264"/>
                    <a:pt x="376905" y="81303"/>
                    <a:pt x="359521" y="80179"/>
                  </a:cubicBezTo>
                  <a:close/>
                  <a:moveTo>
                    <a:pt x="263782" y="125132"/>
                  </a:moveTo>
                  <a:cubicBezTo>
                    <a:pt x="255517" y="126624"/>
                    <a:pt x="249230" y="133288"/>
                    <a:pt x="248225" y="141620"/>
                  </a:cubicBezTo>
                  <a:cubicBezTo>
                    <a:pt x="244017" y="176204"/>
                    <a:pt x="238736" y="215591"/>
                    <a:pt x="237093" y="221651"/>
                  </a:cubicBezTo>
                  <a:cubicBezTo>
                    <a:pt x="236683" y="223034"/>
                    <a:pt x="235978" y="225599"/>
                    <a:pt x="235643" y="226118"/>
                  </a:cubicBezTo>
                  <a:cubicBezTo>
                    <a:pt x="235601" y="226118"/>
                    <a:pt x="234302" y="226864"/>
                    <a:pt x="230614" y="226864"/>
                  </a:cubicBezTo>
                  <a:lnTo>
                    <a:pt x="128320" y="226152"/>
                  </a:lnTo>
                  <a:cubicBezTo>
                    <a:pt x="121958" y="226110"/>
                    <a:pt x="120466" y="225372"/>
                    <a:pt x="116929" y="223663"/>
                  </a:cubicBezTo>
                  <a:cubicBezTo>
                    <a:pt x="111866" y="221207"/>
                    <a:pt x="106510" y="218860"/>
                    <a:pt x="98204" y="217485"/>
                  </a:cubicBezTo>
                  <a:lnTo>
                    <a:pt x="98204" y="124495"/>
                  </a:lnTo>
                  <a:cubicBezTo>
                    <a:pt x="104901" y="119768"/>
                    <a:pt x="110969" y="113179"/>
                    <a:pt x="116929" y="106667"/>
                  </a:cubicBezTo>
                  <a:cubicBezTo>
                    <a:pt x="121992" y="101160"/>
                    <a:pt x="127205" y="95460"/>
                    <a:pt x="130105" y="93381"/>
                  </a:cubicBezTo>
                  <a:lnTo>
                    <a:pt x="214202" y="43123"/>
                  </a:lnTo>
                  <a:lnTo>
                    <a:pt x="201176" y="83809"/>
                  </a:lnTo>
                  <a:cubicBezTo>
                    <a:pt x="199349" y="89358"/>
                    <a:pt x="200246" y="95460"/>
                    <a:pt x="203523" y="100296"/>
                  </a:cubicBezTo>
                  <a:cubicBezTo>
                    <a:pt x="206801" y="105175"/>
                    <a:pt x="212157" y="108226"/>
                    <a:pt x="218007" y="108636"/>
                  </a:cubicBezTo>
                  <a:lnTo>
                    <a:pt x="317661" y="115484"/>
                  </a:lnTo>
                  <a:lnTo>
                    <a:pt x="263798" y="125124"/>
                  </a:lnTo>
                  <a:close/>
                </a:path>
              </a:pathLst>
            </a:custGeom>
            <a:grpFill/>
            <a:ln w="826" cap="flat">
              <a:noFill/>
              <a:prstDash val="solid"/>
              <a:miter/>
            </a:ln>
          </p:spPr>
          <p:txBody>
            <a:bodyPr rtlCol="0" anchor="ctr"/>
            <a:lstStyle/>
            <a:p>
              <a:endParaRPr lang="en-US"/>
            </a:p>
          </p:txBody>
        </p:sp>
      </p:grpSp>
      <p:sp>
        <p:nvSpPr>
          <p:cNvPr id="14" name="Rectangle 13">
            <a:extLst>
              <a:ext uri="{FF2B5EF4-FFF2-40B4-BE49-F238E27FC236}">
                <a16:creationId xmlns:a16="http://schemas.microsoft.com/office/drawing/2014/main" id="{B8286066-48DF-25AF-EEFA-3BE07EDD8D31}"/>
              </a:ext>
            </a:extLst>
          </p:cNvPr>
          <p:cNvSpPr>
            <a:spLocks noChangeArrowheads="1"/>
          </p:cNvSpPr>
          <p:nvPr/>
        </p:nvSpPr>
        <p:spPr bwMode="auto">
          <a:xfrm>
            <a:off x="7679263" y="2423764"/>
            <a:ext cx="352213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684213">
              <a:defRPr>
                <a:solidFill>
                  <a:schemeClr val="tx1"/>
                </a:solidFill>
                <a:latin typeface="Calibri" panose="020F0502020204030204" pitchFamily="34" charset="0"/>
              </a:defRPr>
            </a:lvl1pPr>
            <a:lvl2pPr marL="742950" indent="-285750" defTabSz="684213">
              <a:defRPr>
                <a:solidFill>
                  <a:schemeClr val="tx1"/>
                </a:solidFill>
                <a:latin typeface="Calibri" panose="020F0502020204030204" pitchFamily="34" charset="0"/>
              </a:defRPr>
            </a:lvl2pPr>
            <a:lvl3pPr marL="1143000" indent="-228600" defTabSz="684213">
              <a:defRPr>
                <a:solidFill>
                  <a:schemeClr val="tx1"/>
                </a:solidFill>
                <a:latin typeface="Calibri" panose="020F0502020204030204" pitchFamily="34" charset="0"/>
              </a:defRPr>
            </a:lvl3pPr>
            <a:lvl4pPr marL="1600200" indent="-228600" defTabSz="684213">
              <a:defRPr>
                <a:solidFill>
                  <a:schemeClr val="tx1"/>
                </a:solidFill>
                <a:latin typeface="Calibri" panose="020F0502020204030204" pitchFamily="34" charset="0"/>
              </a:defRPr>
            </a:lvl4pPr>
            <a:lvl5pPr marL="2057400" indent="-228600" defTabSz="684213">
              <a:defRPr>
                <a:solidFill>
                  <a:schemeClr val="tx1"/>
                </a:solidFill>
                <a:latin typeface="Calibri" panose="020F0502020204030204" pitchFamily="34" charset="0"/>
              </a:defRPr>
            </a:lvl5pPr>
            <a:lvl6pPr marL="2514600" indent="-228600" defTabSz="684213" eaLnBrk="0" fontAlgn="base" hangingPunct="0">
              <a:spcBef>
                <a:spcPct val="0"/>
              </a:spcBef>
              <a:spcAft>
                <a:spcPct val="0"/>
              </a:spcAft>
              <a:defRPr>
                <a:solidFill>
                  <a:schemeClr val="tx1"/>
                </a:solidFill>
                <a:latin typeface="Calibri" panose="020F0502020204030204" pitchFamily="34" charset="0"/>
              </a:defRPr>
            </a:lvl6pPr>
            <a:lvl7pPr marL="2971800" indent="-228600" defTabSz="684213" eaLnBrk="0" fontAlgn="base" hangingPunct="0">
              <a:spcBef>
                <a:spcPct val="0"/>
              </a:spcBef>
              <a:spcAft>
                <a:spcPct val="0"/>
              </a:spcAft>
              <a:defRPr>
                <a:solidFill>
                  <a:schemeClr val="tx1"/>
                </a:solidFill>
                <a:latin typeface="Calibri" panose="020F0502020204030204" pitchFamily="34" charset="0"/>
              </a:defRPr>
            </a:lvl7pPr>
            <a:lvl8pPr marL="3429000" indent="-228600" defTabSz="684213" eaLnBrk="0" fontAlgn="base" hangingPunct="0">
              <a:spcBef>
                <a:spcPct val="0"/>
              </a:spcBef>
              <a:spcAft>
                <a:spcPct val="0"/>
              </a:spcAft>
              <a:defRPr>
                <a:solidFill>
                  <a:schemeClr val="tx1"/>
                </a:solidFill>
                <a:latin typeface="Calibri" panose="020F0502020204030204" pitchFamily="34" charset="0"/>
              </a:defRPr>
            </a:lvl8pPr>
            <a:lvl9pPr marL="3886200" indent="-228600" defTabSz="6842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ts val="1600"/>
              </a:spcAft>
            </a:pPr>
            <a:r>
              <a:rPr lang="en-US" altLang="en-US" sz="1600" b="1" dirty="0">
                <a:solidFill>
                  <a:srgbClr val="00747B"/>
                </a:solidFill>
              </a:rPr>
              <a:t>$10,000 annual contribution for 10 years</a:t>
            </a:r>
          </a:p>
        </p:txBody>
      </p:sp>
      <p:pic>
        <p:nvPicPr>
          <p:cNvPr id="16" name="Graphic 15">
            <a:extLst>
              <a:ext uri="{FF2B5EF4-FFF2-40B4-BE49-F238E27FC236}">
                <a16:creationId xmlns:a16="http://schemas.microsoft.com/office/drawing/2014/main" id="{92B07FEF-1643-0173-6B12-F19D78CEA88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928922" y="2304015"/>
            <a:ext cx="457200" cy="457200"/>
          </a:xfrm>
          <a:prstGeom prst="rect">
            <a:avLst/>
          </a:prstGeom>
        </p:spPr>
      </p:pic>
      <p:grpSp>
        <p:nvGrpSpPr>
          <p:cNvPr id="20" name="Group 19">
            <a:extLst>
              <a:ext uri="{FF2B5EF4-FFF2-40B4-BE49-F238E27FC236}">
                <a16:creationId xmlns:a16="http://schemas.microsoft.com/office/drawing/2014/main" id="{9A6A881E-61B5-C5CF-8DC5-9597AEB4BD1F}"/>
              </a:ext>
            </a:extLst>
          </p:cNvPr>
          <p:cNvGrpSpPr/>
          <p:nvPr/>
        </p:nvGrpSpPr>
        <p:grpSpPr>
          <a:xfrm>
            <a:off x="3205380" y="3066745"/>
            <a:ext cx="2438400" cy="496226"/>
            <a:chOff x="8305800" y="127326"/>
            <a:chExt cx="2438400" cy="496226"/>
          </a:xfrm>
        </p:grpSpPr>
        <p:sp>
          <p:nvSpPr>
            <p:cNvPr id="21" name="TextBox 20">
              <a:extLst>
                <a:ext uri="{FF2B5EF4-FFF2-40B4-BE49-F238E27FC236}">
                  <a16:creationId xmlns:a16="http://schemas.microsoft.com/office/drawing/2014/main" id="{860D23F2-0912-2E8E-7C17-A7B1D4CE9AD2}"/>
                </a:ext>
              </a:extLst>
            </p:cNvPr>
            <p:cNvSpPr txBox="1"/>
            <p:nvPr/>
          </p:nvSpPr>
          <p:spPr>
            <a:xfrm>
              <a:off x="8534400" y="127326"/>
              <a:ext cx="2209800" cy="496226"/>
            </a:xfrm>
            <a:prstGeom prst="rect">
              <a:avLst/>
            </a:prstGeom>
            <a:noFill/>
          </p:spPr>
          <p:txBody>
            <a:bodyPr wrap="square" lIns="0" tIns="0" rIns="0" bIns="0" rtlCol="0" anchor="t" anchorCtr="0">
              <a:spAutoFit/>
            </a:bodyPr>
            <a:lstStyle/>
            <a:p>
              <a:pPr algn="l">
                <a:lnSpc>
                  <a:spcPts val="2000"/>
                </a:lnSpc>
                <a:buClr>
                  <a:schemeClr val="accent1"/>
                </a:buClr>
                <a:buSzPct val="125000"/>
              </a:pPr>
              <a:r>
                <a:rPr lang="en-US" sz="1400" dirty="0">
                  <a:cs typeface="Arial" panose="020B0604020202020204" pitchFamily="34" charset="0"/>
                </a:rPr>
                <a:t>LVIP SSGA S&amp;P 500 Index Std</a:t>
              </a:r>
            </a:p>
            <a:p>
              <a:pPr algn="l">
                <a:lnSpc>
                  <a:spcPts val="2000"/>
                </a:lnSpc>
                <a:buClr>
                  <a:schemeClr val="bg2"/>
                </a:buClr>
                <a:buSzPct val="125000"/>
              </a:pPr>
              <a:r>
                <a:rPr lang="en-US" sz="1400" dirty="0">
                  <a:cs typeface="Arial" panose="020B0604020202020204" pitchFamily="34" charset="0"/>
                </a:rPr>
                <a:t>LVIP Delaware Bond Std</a:t>
              </a:r>
            </a:p>
          </p:txBody>
        </p:sp>
        <p:sp>
          <p:nvSpPr>
            <p:cNvPr id="22" name="Rectangle 21">
              <a:extLst>
                <a:ext uri="{FF2B5EF4-FFF2-40B4-BE49-F238E27FC236}">
                  <a16:creationId xmlns:a16="http://schemas.microsoft.com/office/drawing/2014/main" id="{5AB80DFE-73B5-8A0F-F92B-A3C17DCD27A7}"/>
                </a:ext>
              </a:extLst>
            </p:cNvPr>
            <p:cNvSpPr>
              <a:spLocks noChangeAspect="1"/>
            </p:cNvSpPr>
            <p:nvPr/>
          </p:nvSpPr>
          <p:spPr>
            <a:xfrm>
              <a:off x="8305800" y="215730"/>
              <a:ext cx="91440" cy="9144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C517CAC-6164-279B-199F-7AA448264D21}"/>
                </a:ext>
              </a:extLst>
            </p:cNvPr>
            <p:cNvSpPr>
              <a:spLocks noChangeAspect="1"/>
            </p:cNvSpPr>
            <p:nvPr/>
          </p:nvSpPr>
          <p:spPr>
            <a:xfrm>
              <a:off x="8305800" y="474581"/>
              <a:ext cx="91440" cy="91440"/>
            </a:xfrm>
            <a:prstGeom prst="rect">
              <a:avLst/>
            </a:prstGeom>
            <a:solidFill>
              <a:schemeClr val="bg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2C6C260B-6026-67F6-1209-F0D32B6BB084}"/>
              </a:ext>
            </a:extLst>
          </p:cNvPr>
          <p:cNvSpPr txBox="1"/>
          <p:nvPr/>
        </p:nvSpPr>
        <p:spPr>
          <a:xfrm>
            <a:off x="889129" y="2402043"/>
            <a:ext cx="2768471" cy="246221"/>
          </a:xfrm>
          <a:prstGeom prst="rect">
            <a:avLst/>
          </a:prstGeom>
          <a:noFill/>
        </p:spPr>
        <p:txBody>
          <a:bodyPr wrap="square" lIns="0" tIns="0" rIns="0" bIns="0">
            <a:spAutoFit/>
          </a:bodyPr>
          <a:lstStyle/>
          <a:p>
            <a:pPr rtl="0">
              <a:defRPr sz="1400" b="0" i="0" u="none" strike="noStrike" kern="1200" spc="0" baseline="0">
                <a:solidFill>
                  <a:srgbClr val="000000"/>
                </a:solidFill>
                <a:latin typeface="+mn-lt"/>
                <a:ea typeface="+mn-ea"/>
                <a:cs typeface="+mn-cs"/>
              </a:defRPr>
            </a:pPr>
            <a:r>
              <a:rPr lang="en-US" sz="1600" b="1" dirty="0">
                <a:solidFill>
                  <a:schemeClr val="tx1"/>
                </a:solidFill>
              </a:rPr>
              <a:t>Proposed Insurance Allocation</a:t>
            </a:r>
          </a:p>
        </p:txBody>
      </p:sp>
      <p:grpSp>
        <p:nvGrpSpPr>
          <p:cNvPr id="43" name="Group 42">
            <a:extLst>
              <a:ext uri="{FF2B5EF4-FFF2-40B4-BE49-F238E27FC236}">
                <a16:creationId xmlns:a16="http://schemas.microsoft.com/office/drawing/2014/main" id="{FF819B83-B498-67C9-E5C3-70FBA5F2D7B2}"/>
              </a:ext>
            </a:extLst>
          </p:cNvPr>
          <p:cNvGrpSpPr/>
          <p:nvPr/>
        </p:nvGrpSpPr>
        <p:grpSpPr>
          <a:xfrm>
            <a:off x="584329" y="2723114"/>
            <a:ext cx="2768471" cy="1984958"/>
            <a:chOff x="310948" y="2540763"/>
            <a:chExt cx="2768471" cy="1984958"/>
          </a:xfrm>
        </p:grpSpPr>
        <p:graphicFrame>
          <p:nvGraphicFramePr>
            <p:cNvPr id="12" name="Chart 11">
              <a:extLst>
                <a:ext uri="{FF2B5EF4-FFF2-40B4-BE49-F238E27FC236}">
                  <a16:creationId xmlns:a16="http://schemas.microsoft.com/office/drawing/2014/main" id="{AEDC7F8C-FB30-CB14-F247-3F252E225C7C}"/>
                </a:ext>
              </a:extLst>
            </p:cNvPr>
            <p:cNvGraphicFramePr/>
            <p:nvPr>
              <p:extLst>
                <p:ext uri="{D42A27DB-BD31-4B8C-83A1-F6EECF244321}">
                  <p14:modId xmlns:p14="http://schemas.microsoft.com/office/powerpoint/2010/main" val="2083124772"/>
                </p:ext>
              </p:extLst>
            </p:nvPr>
          </p:nvGraphicFramePr>
          <p:xfrm>
            <a:off x="310948" y="2680074"/>
            <a:ext cx="2768471" cy="1845647"/>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a:extLst>
                <a:ext uri="{FF2B5EF4-FFF2-40B4-BE49-F238E27FC236}">
                  <a16:creationId xmlns:a16="http://schemas.microsoft.com/office/drawing/2014/main" id="{D3C971C4-0DAF-A83A-5424-2B12453A5130}"/>
                </a:ext>
              </a:extLst>
            </p:cNvPr>
            <p:cNvSpPr txBox="1"/>
            <p:nvPr/>
          </p:nvSpPr>
          <p:spPr>
            <a:xfrm>
              <a:off x="516461" y="2540763"/>
              <a:ext cx="607755" cy="338554"/>
            </a:xfrm>
            <a:prstGeom prst="rect">
              <a:avLst/>
            </a:prstGeom>
            <a:noFill/>
          </p:spPr>
          <p:txBody>
            <a:bodyPr wrap="square">
              <a:spAutoFit/>
            </a:bodyPr>
            <a:lstStyle/>
            <a:p>
              <a:r>
                <a:rPr lang="en-US" sz="1600" b="1" dirty="0">
                  <a:solidFill>
                    <a:schemeClr val="tx1"/>
                  </a:solidFill>
                </a:rPr>
                <a:t>20%</a:t>
              </a:r>
              <a:endParaRPr lang="en-US" sz="1600" dirty="0"/>
            </a:p>
          </p:txBody>
        </p:sp>
        <p:grpSp>
          <p:nvGrpSpPr>
            <p:cNvPr id="36" name="Group 35">
              <a:extLst>
                <a:ext uri="{FF2B5EF4-FFF2-40B4-BE49-F238E27FC236}">
                  <a16:creationId xmlns:a16="http://schemas.microsoft.com/office/drawing/2014/main" id="{71C26FDC-1B46-050A-779A-84CB60621D91}"/>
                </a:ext>
              </a:extLst>
            </p:cNvPr>
            <p:cNvGrpSpPr/>
            <p:nvPr/>
          </p:nvGrpSpPr>
          <p:grpSpPr>
            <a:xfrm>
              <a:off x="2217793" y="3969993"/>
              <a:ext cx="842365" cy="344275"/>
              <a:chOff x="1676400" y="4038600"/>
              <a:chExt cx="842365" cy="344275"/>
            </a:xfrm>
          </p:grpSpPr>
          <p:sp>
            <p:nvSpPr>
              <p:cNvPr id="13" name="TextBox 12">
                <a:extLst>
                  <a:ext uri="{FF2B5EF4-FFF2-40B4-BE49-F238E27FC236}">
                    <a16:creationId xmlns:a16="http://schemas.microsoft.com/office/drawing/2014/main" id="{20822477-0167-2A6E-C5CE-C6935FF11FAD}"/>
                  </a:ext>
                </a:extLst>
              </p:cNvPr>
              <p:cNvSpPr txBox="1"/>
              <p:nvPr/>
            </p:nvSpPr>
            <p:spPr>
              <a:xfrm>
                <a:off x="1911010" y="4044321"/>
                <a:ext cx="607755" cy="338554"/>
              </a:xfrm>
              <a:prstGeom prst="rect">
                <a:avLst/>
              </a:prstGeom>
              <a:noFill/>
            </p:spPr>
            <p:txBody>
              <a:bodyPr wrap="square">
                <a:spAutoFit/>
              </a:bodyPr>
              <a:lstStyle/>
              <a:p>
                <a:fld id="{EA8230EF-A20D-452D-804E-50C82341AB6B}" type="VALUE">
                  <a:rPr lang="en-US" sz="1600" b="1" smtClean="0">
                    <a:solidFill>
                      <a:schemeClr val="tx1"/>
                    </a:solidFill>
                  </a:rPr>
                  <a:pPr/>
                  <a:t>80%</a:t>
                </a:fld>
                <a:endParaRPr lang="en-US" sz="1600" dirty="0"/>
              </a:p>
            </p:txBody>
          </p:sp>
          <p:cxnSp>
            <p:nvCxnSpPr>
              <p:cNvPr id="32" name="Straight Connector 31">
                <a:extLst>
                  <a:ext uri="{FF2B5EF4-FFF2-40B4-BE49-F238E27FC236}">
                    <a16:creationId xmlns:a16="http://schemas.microsoft.com/office/drawing/2014/main" id="{91CA143E-53C0-0C73-FF51-13180DC908FF}"/>
                  </a:ext>
                </a:extLst>
              </p:cNvPr>
              <p:cNvCxnSpPr/>
              <p:nvPr/>
            </p:nvCxnSpPr>
            <p:spPr>
              <a:xfrm>
                <a:off x="1676400" y="4038600"/>
                <a:ext cx="317435" cy="317435"/>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C1374DF-8222-B554-51FD-B607D9B25C6E}"/>
                  </a:ext>
                </a:extLst>
              </p:cNvPr>
              <p:cNvCxnSpPr>
                <a:cxnSpLocks/>
              </p:cNvCxnSpPr>
              <p:nvPr/>
            </p:nvCxnSpPr>
            <p:spPr>
              <a:xfrm>
                <a:off x="1993835" y="4356035"/>
                <a:ext cx="368365" cy="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837AC547-7584-16BF-82FA-04F766AE3FC3}"/>
                </a:ext>
              </a:extLst>
            </p:cNvPr>
            <p:cNvGrpSpPr/>
            <p:nvPr/>
          </p:nvGrpSpPr>
          <p:grpSpPr>
            <a:xfrm rot="10800000">
              <a:off x="609600" y="2832535"/>
              <a:ext cx="685800" cy="317435"/>
              <a:chOff x="4100957" y="4203635"/>
              <a:chExt cx="685800" cy="317435"/>
            </a:xfrm>
          </p:grpSpPr>
          <p:cxnSp>
            <p:nvCxnSpPr>
              <p:cNvPr id="39" name="Straight Connector 38">
                <a:extLst>
                  <a:ext uri="{FF2B5EF4-FFF2-40B4-BE49-F238E27FC236}">
                    <a16:creationId xmlns:a16="http://schemas.microsoft.com/office/drawing/2014/main" id="{F8233DBB-5BC8-1FED-FAF9-FD601C902B37}"/>
                  </a:ext>
                </a:extLst>
              </p:cNvPr>
              <p:cNvCxnSpPr/>
              <p:nvPr/>
            </p:nvCxnSpPr>
            <p:spPr>
              <a:xfrm>
                <a:off x="4100957" y="4203635"/>
                <a:ext cx="317435" cy="317435"/>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CE3ACE-86D4-5FC4-659F-ECFC8469D482}"/>
                  </a:ext>
                </a:extLst>
              </p:cNvPr>
              <p:cNvCxnSpPr>
                <a:cxnSpLocks/>
              </p:cNvCxnSpPr>
              <p:nvPr/>
            </p:nvCxnSpPr>
            <p:spPr>
              <a:xfrm>
                <a:off x="4418392" y="4521070"/>
                <a:ext cx="368365" cy="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grpSp>
      </p:grpSp>
      <p:sp>
        <p:nvSpPr>
          <p:cNvPr id="44" name="Rectangle 43">
            <a:extLst>
              <a:ext uri="{FF2B5EF4-FFF2-40B4-BE49-F238E27FC236}">
                <a16:creationId xmlns:a16="http://schemas.microsoft.com/office/drawing/2014/main" id="{89AB4198-2949-AF27-ED74-C943491D00CC}"/>
              </a:ext>
            </a:extLst>
          </p:cNvPr>
          <p:cNvSpPr/>
          <p:nvPr/>
        </p:nvSpPr>
        <p:spPr>
          <a:xfrm>
            <a:off x="609600" y="2210446"/>
            <a:ext cx="5257800" cy="2590154"/>
          </a:xfrm>
          <a:prstGeom prst="rect">
            <a:avLst/>
          </a:prstGeom>
          <a:noFill/>
          <a:ln w="63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4AE666FA-7633-BFBF-5E25-122A02358BD1}"/>
              </a:ext>
            </a:extLst>
          </p:cNvPr>
          <p:cNvCxnSpPr/>
          <p:nvPr/>
        </p:nvCxnSpPr>
        <p:spPr>
          <a:xfrm>
            <a:off x="6540531" y="2895600"/>
            <a:ext cx="5067140"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164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B31C5-482E-A348-11AB-946F7504C659}"/>
              </a:ext>
            </a:extLst>
          </p:cNvPr>
          <p:cNvSpPr>
            <a:spLocks noGrp="1"/>
          </p:cNvSpPr>
          <p:nvPr>
            <p:ph type="title"/>
          </p:nvPr>
        </p:nvSpPr>
        <p:spPr>
          <a:xfrm>
            <a:off x="571641" y="484632"/>
            <a:ext cx="9867759" cy="521208"/>
          </a:xfrm>
        </p:spPr>
        <p:txBody>
          <a:bodyPr/>
          <a:lstStyle/>
          <a:p>
            <a:r>
              <a:rPr lang="en-US" dirty="0"/>
              <a:t>Illustrated policy values include insurance expenses and fund fees</a:t>
            </a:r>
          </a:p>
        </p:txBody>
      </p:sp>
      <p:sp>
        <p:nvSpPr>
          <p:cNvPr id="3" name="Text Placeholder 2">
            <a:extLst>
              <a:ext uri="{FF2B5EF4-FFF2-40B4-BE49-F238E27FC236}">
                <a16:creationId xmlns:a16="http://schemas.microsoft.com/office/drawing/2014/main" id="{80E78A9C-33B4-7C0B-BC5E-F55AF8B86B4D}"/>
              </a:ext>
            </a:extLst>
          </p:cNvPr>
          <p:cNvSpPr>
            <a:spLocks noGrp="1"/>
          </p:cNvSpPr>
          <p:nvPr>
            <p:ph type="body" sz="quarter" idx="10"/>
          </p:nvPr>
        </p:nvSpPr>
        <p:spPr>
          <a:xfrm>
            <a:off x="571500" y="1630680"/>
            <a:ext cx="11036808" cy="274320"/>
          </a:xfrm>
        </p:spPr>
        <p:txBody>
          <a:bodyPr/>
          <a:lstStyle/>
          <a:p>
            <a:r>
              <a:rPr lang="en-US" dirty="0"/>
              <a:t>A long-term care policy is a contract and not considered a liquid asset</a:t>
            </a:r>
          </a:p>
        </p:txBody>
      </p:sp>
      <p:sp>
        <p:nvSpPr>
          <p:cNvPr id="4" name="TextBox 3">
            <a:extLst>
              <a:ext uri="{FF2B5EF4-FFF2-40B4-BE49-F238E27FC236}">
                <a16:creationId xmlns:a16="http://schemas.microsoft.com/office/drawing/2014/main" id="{9DC06904-E75B-3292-2AF5-CDE0F63E4D95}"/>
              </a:ext>
            </a:extLst>
          </p:cNvPr>
          <p:cNvSpPr txBox="1">
            <a:spLocks noChangeArrowheads="1"/>
          </p:cNvSpPr>
          <p:nvPr/>
        </p:nvSpPr>
        <p:spPr bwMode="auto">
          <a:xfrm>
            <a:off x="609600" y="2529840"/>
            <a:ext cx="9067800"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n-US" b="1" dirty="0">
                <a:solidFill>
                  <a:schemeClr val="accent1"/>
                </a:solidFill>
                <a:latin typeface="+mn-lt"/>
                <a:cs typeface="Arial" panose="020B0604020202020204" pitchFamily="34" charset="0"/>
              </a:rPr>
              <a:t>Cost of insurance: 55-year-old male with a “couples discount” underwriting class.</a:t>
            </a:r>
          </a:p>
        </p:txBody>
      </p:sp>
      <p:sp>
        <p:nvSpPr>
          <p:cNvPr id="5" name="TextBox 4">
            <a:extLst>
              <a:ext uri="{FF2B5EF4-FFF2-40B4-BE49-F238E27FC236}">
                <a16:creationId xmlns:a16="http://schemas.microsoft.com/office/drawing/2014/main" id="{611E656C-C0DE-7ABB-8817-95F4D8316FAD}"/>
              </a:ext>
            </a:extLst>
          </p:cNvPr>
          <p:cNvSpPr txBox="1"/>
          <p:nvPr/>
        </p:nvSpPr>
        <p:spPr>
          <a:xfrm>
            <a:off x="609600" y="3085175"/>
            <a:ext cx="6248400" cy="2492990"/>
          </a:xfrm>
          <a:prstGeom prst="rect">
            <a:avLst/>
          </a:prstGeom>
          <a:noFill/>
        </p:spPr>
        <p:txBody>
          <a:bodyPr wrap="square" lIns="0" tIns="0" rIns="0" bIns="0" rtlCol="0">
            <a:spAutoFit/>
          </a:bodyPr>
          <a:lstStyle/>
          <a:p>
            <a:pPr marL="342900" indent="-342900" algn="l">
              <a:buAutoNum type="arabicParenR"/>
            </a:pPr>
            <a:r>
              <a:rPr lang="en-US" sz="1600" b="1" dirty="0">
                <a:cs typeface="Arial" panose="020B0604020202020204" pitchFamily="34" charset="0"/>
              </a:rPr>
              <a:t>Fees and surrender</a:t>
            </a:r>
          </a:p>
          <a:p>
            <a:pPr marL="342900" indent="-342900" algn="l">
              <a:buAutoNum type="arabicParenR"/>
            </a:pPr>
            <a:endParaRPr lang="en-US" dirty="0">
              <a:cs typeface="Arial" panose="020B0604020202020204" pitchFamily="34" charset="0"/>
            </a:endParaRPr>
          </a:p>
          <a:p>
            <a:pPr marL="0" marR="0">
              <a:spcBef>
                <a:spcPts val="0"/>
              </a:spcBef>
              <a:spcAft>
                <a:spcPts val="0"/>
              </a:spcAft>
            </a:pPr>
            <a:r>
              <a:rPr lang="en-US" sz="1400" b="1" dirty="0">
                <a:effectLst/>
                <a:ea typeface="Calibri" panose="020F0502020204030204" pitchFamily="34" charset="0"/>
              </a:rPr>
              <a:t>Premium Load: </a:t>
            </a:r>
            <a:r>
              <a:rPr lang="en-US" sz="1400" dirty="0">
                <a:effectLst/>
                <a:ea typeface="Calibri" panose="020F0502020204030204" pitchFamily="34" charset="0"/>
              </a:rPr>
              <a:t>Premium load applies in all years on all premiums paid. The </a:t>
            </a:r>
            <a:r>
              <a:rPr lang="en-US" sz="1400" dirty="0">
                <a:ea typeface="Calibri" panose="020F0502020204030204" pitchFamily="34" charset="0"/>
              </a:rPr>
              <a:t>p</a:t>
            </a:r>
            <a:r>
              <a:rPr lang="en-US" sz="1400" dirty="0">
                <a:effectLst/>
                <a:ea typeface="Calibri" panose="020F0502020204030204" pitchFamily="34" charset="0"/>
              </a:rPr>
              <a:t>remium </a:t>
            </a:r>
            <a:r>
              <a:rPr lang="en-US" sz="1400" dirty="0">
                <a:ea typeface="Calibri" panose="020F0502020204030204" pitchFamily="34" charset="0"/>
              </a:rPr>
              <a:t>l</a:t>
            </a:r>
            <a:r>
              <a:rPr lang="en-US" sz="1400" dirty="0">
                <a:effectLst/>
                <a:ea typeface="Calibri" panose="020F0502020204030204" pitchFamily="34" charset="0"/>
              </a:rPr>
              <a:t>oad is deducted from all premiums. This is deducted prior to allocation to the variable or Fixed Account. </a:t>
            </a:r>
          </a:p>
          <a:p>
            <a:pPr marL="0" marR="0">
              <a:spcBef>
                <a:spcPts val="0"/>
              </a:spcBef>
              <a:spcAft>
                <a:spcPts val="0"/>
              </a:spcAft>
            </a:pPr>
            <a:endParaRPr lang="en-US" sz="1400" dirty="0">
              <a:effectLst/>
              <a:ea typeface="Calibri" panose="020F0502020204030204" pitchFamily="34" charset="0"/>
            </a:endParaRPr>
          </a:p>
          <a:p>
            <a:pPr marL="0" marR="0">
              <a:spcBef>
                <a:spcPts val="0"/>
              </a:spcBef>
              <a:spcAft>
                <a:spcPts val="0"/>
              </a:spcAft>
            </a:pPr>
            <a:r>
              <a:rPr lang="en-US" sz="1400" dirty="0">
                <a:effectLst/>
                <a:ea typeface="Calibri" panose="020F0502020204030204" pitchFamily="34" charset="0"/>
              </a:rPr>
              <a:t>The current rate is identified in the table </a:t>
            </a:r>
            <a:r>
              <a:rPr lang="en-US" sz="1400" dirty="0">
                <a:ea typeface="Calibri" panose="020F0502020204030204" pitchFamily="34" charset="0"/>
              </a:rPr>
              <a:t>to the right.</a:t>
            </a:r>
            <a:r>
              <a:rPr lang="en-US" sz="1400" dirty="0">
                <a:effectLst/>
                <a:ea typeface="Calibri" panose="020F0502020204030204" pitchFamily="34" charset="0"/>
              </a:rPr>
              <a:t> The current premium </a:t>
            </a:r>
            <a:r>
              <a:rPr lang="en-US" sz="1400" dirty="0">
                <a:ea typeface="Calibri" panose="020F0502020204030204" pitchFamily="34" charset="0"/>
              </a:rPr>
              <a:t>l</a:t>
            </a:r>
            <a:r>
              <a:rPr lang="en-US" sz="1400" dirty="0">
                <a:effectLst/>
                <a:ea typeface="Calibri" panose="020F0502020204030204" pitchFamily="34" charset="0"/>
              </a:rPr>
              <a:t>oad returns to 25% if past policy year 15, or the insured has passed </a:t>
            </a:r>
            <a:r>
              <a:rPr lang="en-US" sz="1400" dirty="0">
                <a:ea typeface="Calibri" panose="020F0502020204030204" pitchFamily="34" charset="0"/>
              </a:rPr>
              <a:t>a</a:t>
            </a:r>
            <a:r>
              <a:rPr lang="en-US" sz="1400" dirty="0">
                <a:effectLst/>
                <a:ea typeface="Calibri" panose="020F0502020204030204" pitchFamily="34" charset="0"/>
              </a:rPr>
              <a:t>ttained </a:t>
            </a:r>
            <a:r>
              <a:rPr lang="en-US" sz="1400" dirty="0">
                <a:ea typeface="Calibri" panose="020F0502020204030204" pitchFamily="34" charset="0"/>
              </a:rPr>
              <a:t>a</a:t>
            </a:r>
            <a:r>
              <a:rPr lang="en-US" sz="1400" dirty="0">
                <a:effectLst/>
                <a:ea typeface="Calibri" panose="020F0502020204030204" pitchFamily="34" charset="0"/>
              </a:rPr>
              <a:t>ge 75 (whichever is later).</a:t>
            </a:r>
          </a:p>
          <a:p>
            <a:pPr marL="0" marR="0">
              <a:spcBef>
                <a:spcPts val="0"/>
              </a:spcBef>
              <a:spcAft>
                <a:spcPts val="0"/>
              </a:spcAft>
            </a:pPr>
            <a:endParaRPr lang="en-US" sz="1400" dirty="0">
              <a:ea typeface="Calibri" panose="020F0502020204030204" pitchFamily="34" charset="0"/>
            </a:endParaRPr>
          </a:p>
          <a:p>
            <a:r>
              <a:rPr lang="en-US" sz="1400" b="1" dirty="0">
                <a:effectLst/>
                <a:ea typeface="Calibri" panose="020F0502020204030204" pitchFamily="34" charset="0"/>
              </a:rPr>
              <a:t>The guaranteed </a:t>
            </a:r>
            <a:r>
              <a:rPr lang="en-US" sz="1400" b="1" dirty="0">
                <a:ea typeface="Calibri" panose="020F0502020204030204" pitchFamily="34" charset="0"/>
              </a:rPr>
              <a:t>r</a:t>
            </a:r>
            <a:r>
              <a:rPr lang="en-US" sz="1400" b="1" dirty="0">
                <a:effectLst/>
                <a:ea typeface="Calibri" panose="020F0502020204030204" pitchFamily="34" charset="0"/>
              </a:rPr>
              <a:t>ate is 25% in all years. </a:t>
            </a:r>
          </a:p>
        </p:txBody>
      </p:sp>
      <p:graphicFrame>
        <p:nvGraphicFramePr>
          <p:cNvPr id="6" name="Table 5">
            <a:extLst>
              <a:ext uri="{FF2B5EF4-FFF2-40B4-BE49-F238E27FC236}">
                <a16:creationId xmlns:a16="http://schemas.microsoft.com/office/drawing/2014/main" id="{2876B548-FE6C-C649-ABC4-1DA6BBFEF581}"/>
              </a:ext>
            </a:extLst>
          </p:cNvPr>
          <p:cNvGraphicFramePr>
            <a:graphicFrameLocks noGrp="1"/>
          </p:cNvGraphicFramePr>
          <p:nvPr>
            <p:extLst>
              <p:ext uri="{D42A27DB-BD31-4B8C-83A1-F6EECF244321}">
                <p14:modId xmlns:p14="http://schemas.microsoft.com/office/powerpoint/2010/main" val="3419254223"/>
              </p:ext>
            </p:extLst>
          </p:nvPr>
        </p:nvGraphicFramePr>
        <p:xfrm>
          <a:off x="7900081" y="3086424"/>
          <a:ext cx="3644700" cy="2559912"/>
        </p:xfrm>
        <a:graphic>
          <a:graphicData uri="http://schemas.openxmlformats.org/drawingml/2006/table">
            <a:tbl>
              <a:tblPr firstRow="1" firstCol="1" bandRow="1">
                <a:tableStyleId>{5C22544A-7EE6-4342-B048-85BDC9FD1C3A}</a:tableStyleId>
              </a:tblPr>
              <a:tblGrid>
                <a:gridCol w="1854870">
                  <a:extLst>
                    <a:ext uri="{9D8B030D-6E8A-4147-A177-3AD203B41FA5}">
                      <a16:colId xmlns:a16="http://schemas.microsoft.com/office/drawing/2014/main" val="3646112482"/>
                    </a:ext>
                  </a:extLst>
                </a:gridCol>
                <a:gridCol w="1789830">
                  <a:extLst>
                    <a:ext uri="{9D8B030D-6E8A-4147-A177-3AD203B41FA5}">
                      <a16:colId xmlns:a16="http://schemas.microsoft.com/office/drawing/2014/main" val="1447360011"/>
                    </a:ext>
                  </a:extLst>
                </a:gridCol>
              </a:tblGrid>
              <a:tr h="592044">
                <a:tc>
                  <a:txBody>
                    <a:bodyPr/>
                    <a:lstStyle/>
                    <a:p>
                      <a:pPr marL="0" marR="0" algn="ctr">
                        <a:spcBef>
                          <a:spcPts val="0"/>
                        </a:spcBef>
                        <a:spcAft>
                          <a:spcPts val="0"/>
                        </a:spcAft>
                      </a:pPr>
                      <a:r>
                        <a:rPr lang="en-US" sz="1600" dirty="0">
                          <a:effectLst/>
                        </a:rPr>
                        <a:t>Policy year</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effectLst/>
                        </a:rPr>
                        <a:t>Premium load</a:t>
                      </a:r>
                      <a:endParaRPr lang="en-US"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922717266"/>
                  </a:ext>
                </a:extLst>
              </a:tr>
              <a:tr h="134495">
                <a:tc>
                  <a:txBody>
                    <a:bodyPr/>
                    <a:lstStyle/>
                    <a:p>
                      <a:pPr marL="0" marR="0" algn="ctr">
                        <a:lnSpc>
                          <a:spcPct val="150000"/>
                        </a:lnSpc>
                        <a:spcBef>
                          <a:spcPts val="0"/>
                        </a:spcBef>
                        <a:spcAft>
                          <a:spcPts val="0"/>
                        </a:spcAft>
                      </a:pPr>
                      <a:r>
                        <a:rPr lang="en-US" sz="1600" dirty="0">
                          <a:solidFill>
                            <a:schemeClr val="tx1"/>
                          </a:solidFill>
                          <a:effectLst/>
                        </a:rPr>
                        <a:t>1</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noFill/>
                  </a:tcPr>
                </a:tc>
                <a:tc>
                  <a:txBody>
                    <a:bodyPr/>
                    <a:lstStyle/>
                    <a:p>
                      <a:pPr marL="0" marR="0" algn="ctr">
                        <a:lnSpc>
                          <a:spcPct val="150000"/>
                        </a:lnSpc>
                        <a:spcBef>
                          <a:spcPts val="0"/>
                        </a:spcBef>
                        <a:spcAft>
                          <a:spcPts val="0"/>
                        </a:spcAft>
                      </a:pPr>
                      <a:r>
                        <a:rPr lang="en-US" sz="1600" dirty="0">
                          <a:solidFill>
                            <a:schemeClr val="tx1"/>
                          </a:solidFill>
                          <a:effectLst/>
                        </a:rPr>
                        <a:t>18%</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3038050437"/>
                  </a:ext>
                </a:extLst>
              </a:tr>
              <a:tr h="134495">
                <a:tc>
                  <a:txBody>
                    <a:bodyPr/>
                    <a:lstStyle/>
                    <a:p>
                      <a:pPr marL="0" marR="0" algn="ctr">
                        <a:lnSpc>
                          <a:spcPct val="150000"/>
                        </a:lnSpc>
                        <a:spcBef>
                          <a:spcPts val="0"/>
                        </a:spcBef>
                        <a:spcAft>
                          <a:spcPts val="0"/>
                        </a:spcAft>
                      </a:pPr>
                      <a:r>
                        <a:rPr lang="en-US" sz="1600" dirty="0">
                          <a:solidFill>
                            <a:schemeClr val="tx1"/>
                          </a:solidFill>
                          <a:effectLst/>
                        </a:rPr>
                        <a:t>2</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bg2"/>
                    </a:solidFill>
                  </a:tcPr>
                </a:tc>
                <a:tc>
                  <a:txBody>
                    <a:bodyPr/>
                    <a:lstStyle/>
                    <a:p>
                      <a:pPr marL="0" marR="0" algn="ctr">
                        <a:lnSpc>
                          <a:spcPct val="150000"/>
                        </a:lnSpc>
                        <a:spcBef>
                          <a:spcPts val="0"/>
                        </a:spcBef>
                        <a:spcAft>
                          <a:spcPts val="0"/>
                        </a:spcAft>
                      </a:pPr>
                      <a:r>
                        <a:rPr lang="en-US" sz="1600" dirty="0">
                          <a:solidFill>
                            <a:schemeClr val="tx1"/>
                          </a:solidFill>
                          <a:effectLst/>
                        </a:rPr>
                        <a:t>16%</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bg2"/>
                    </a:solidFill>
                  </a:tcPr>
                </a:tc>
                <a:extLst>
                  <a:ext uri="{0D108BD9-81ED-4DB2-BD59-A6C34878D82A}">
                    <a16:rowId xmlns:a16="http://schemas.microsoft.com/office/drawing/2014/main" val="1549017607"/>
                  </a:ext>
                </a:extLst>
              </a:tr>
              <a:tr h="134495">
                <a:tc>
                  <a:txBody>
                    <a:bodyPr/>
                    <a:lstStyle/>
                    <a:p>
                      <a:pPr marL="0" marR="0" algn="ctr">
                        <a:lnSpc>
                          <a:spcPct val="150000"/>
                        </a:lnSpc>
                        <a:spcBef>
                          <a:spcPts val="0"/>
                        </a:spcBef>
                        <a:spcAft>
                          <a:spcPts val="0"/>
                        </a:spcAft>
                      </a:pPr>
                      <a:r>
                        <a:rPr lang="en-US" sz="1600" dirty="0">
                          <a:solidFill>
                            <a:schemeClr val="tx1"/>
                          </a:solidFill>
                          <a:effectLst/>
                        </a:rPr>
                        <a:t>3</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noFill/>
                  </a:tcPr>
                </a:tc>
                <a:tc>
                  <a:txBody>
                    <a:bodyPr/>
                    <a:lstStyle/>
                    <a:p>
                      <a:pPr marL="0" marR="0" algn="ctr">
                        <a:lnSpc>
                          <a:spcPct val="150000"/>
                        </a:lnSpc>
                        <a:spcBef>
                          <a:spcPts val="0"/>
                        </a:spcBef>
                        <a:spcAft>
                          <a:spcPts val="0"/>
                        </a:spcAft>
                      </a:pPr>
                      <a:r>
                        <a:rPr lang="en-US" sz="1600" dirty="0">
                          <a:solidFill>
                            <a:schemeClr val="tx1"/>
                          </a:solidFill>
                          <a:effectLst/>
                        </a:rPr>
                        <a:t>13%</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2499366675"/>
                  </a:ext>
                </a:extLst>
              </a:tr>
              <a:tr h="134495">
                <a:tc>
                  <a:txBody>
                    <a:bodyPr/>
                    <a:lstStyle/>
                    <a:p>
                      <a:pPr marL="0" marR="0" algn="ctr">
                        <a:lnSpc>
                          <a:spcPct val="150000"/>
                        </a:lnSpc>
                        <a:spcBef>
                          <a:spcPts val="0"/>
                        </a:spcBef>
                        <a:spcAft>
                          <a:spcPts val="0"/>
                        </a:spcAft>
                      </a:pPr>
                      <a:r>
                        <a:rPr lang="en-US" sz="1600" dirty="0">
                          <a:solidFill>
                            <a:schemeClr val="tx1"/>
                          </a:solidFill>
                          <a:effectLst/>
                        </a:rPr>
                        <a:t>4</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bg2"/>
                    </a:solidFill>
                  </a:tcPr>
                </a:tc>
                <a:tc>
                  <a:txBody>
                    <a:bodyPr/>
                    <a:lstStyle/>
                    <a:p>
                      <a:pPr marL="0" marR="0" algn="ctr">
                        <a:lnSpc>
                          <a:spcPct val="150000"/>
                        </a:lnSpc>
                        <a:spcBef>
                          <a:spcPts val="0"/>
                        </a:spcBef>
                        <a:spcAft>
                          <a:spcPts val="0"/>
                        </a:spcAft>
                      </a:pPr>
                      <a:r>
                        <a:rPr lang="en-US" sz="1600" dirty="0">
                          <a:solidFill>
                            <a:schemeClr val="tx1"/>
                          </a:solidFill>
                          <a:effectLst/>
                        </a:rPr>
                        <a:t>11%</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bg2"/>
                    </a:solidFill>
                  </a:tcPr>
                </a:tc>
                <a:extLst>
                  <a:ext uri="{0D108BD9-81ED-4DB2-BD59-A6C34878D82A}">
                    <a16:rowId xmlns:a16="http://schemas.microsoft.com/office/drawing/2014/main" val="2861839613"/>
                  </a:ext>
                </a:extLst>
              </a:tr>
              <a:tr h="134495">
                <a:tc>
                  <a:txBody>
                    <a:bodyPr/>
                    <a:lstStyle/>
                    <a:p>
                      <a:pPr marL="0" marR="0" algn="ctr">
                        <a:lnSpc>
                          <a:spcPct val="150000"/>
                        </a:lnSpc>
                        <a:spcBef>
                          <a:spcPts val="0"/>
                        </a:spcBef>
                        <a:spcAft>
                          <a:spcPts val="0"/>
                        </a:spcAft>
                      </a:pPr>
                      <a:r>
                        <a:rPr lang="en-US" sz="1600" dirty="0">
                          <a:solidFill>
                            <a:schemeClr val="tx1"/>
                          </a:solidFill>
                          <a:effectLst/>
                        </a:rPr>
                        <a:t>5</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noFill/>
                  </a:tcPr>
                </a:tc>
                <a:tc>
                  <a:txBody>
                    <a:bodyPr/>
                    <a:lstStyle/>
                    <a:p>
                      <a:pPr marL="0" marR="0" algn="ctr">
                        <a:lnSpc>
                          <a:spcPct val="150000"/>
                        </a:lnSpc>
                        <a:spcBef>
                          <a:spcPts val="0"/>
                        </a:spcBef>
                        <a:spcAft>
                          <a:spcPts val="0"/>
                        </a:spcAft>
                      </a:pPr>
                      <a:r>
                        <a:rPr lang="en-US" sz="1600" dirty="0">
                          <a:solidFill>
                            <a:schemeClr val="tx1"/>
                          </a:solidFill>
                          <a:effectLst/>
                        </a:rPr>
                        <a:t>8%</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noFill/>
                  </a:tcPr>
                </a:tc>
                <a:extLst>
                  <a:ext uri="{0D108BD9-81ED-4DB2-BD59-A6C34878D82A}">
                    <a16:rowId xmlns:a16="http://schemas.microsoft.com/office/drawing/2014/main" val="1220612630"/>
                  </a:ext>
                </a:extLst>
              </a:tr>
              <a:tr h="145155">
                <a:tc>
                  <a:txBody>
                    <a:bodyPr/>
                    <a:lstStyle/>
                    <a:p>
                      <a:pPr marL="0" marR="0" algn="ctr">
                        <a:lnSpc>
                          <a:spcPct val="150000"/>
                        </a:lnSpc>
                        <a:spcBef>
                          <a:spcPts val="0"/>
                        </a:spcBef>
                        <a:spcAft>
                          <a:spcPts val="0"/>
                        </a:spcAft>
                      </a:pPr>
                      <a:r>
                        <a:rPr lang="en-US" sz="1600" dirty="0">
                          <a:solidFill>
                            <a:schemeClr val="tx1"/>
                          </a:solidFill>
                          <a:effectLst/>
                        </a:rPr>
                        <a:t>6+</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bg2"/>
                    </a:solidFill>
                  </a:tcPr>
                </a:tc>
                <a:tc>
                  <a:txBody>
                    <a:bodyPr/>
                    <a:lstStyle/>
                    <a:p>
                      <a:pPr marL="0" marR="0" algn="ctr">
                        <a:lnSpc>
                          <a:spcPct val="150000"/>
                        </a:lnSpc>
                        <a:spcBef>
                          <a:spcPts val="0"/>
                        </a:spcBef>
                        <a:spcAft>
                          <a:spcPts val="0"/>
                        </a:spcAft>
                      </a:pPr>
                      <a:r>
                        <a:rPr lang="en-US" sz="1600" dirty="0">
                          <a:solidFill>
                            <a:schemeClr val="tx1"/>
                          </a:solidFill>
                          <a:effectLst/>
                        </a:rPr>
                        <a:t>6%</a:t>
                      </a:r>
                      <a:endParaRPr lang="en-US" sz="160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bg2"/>
                    </a:solidFill>
                  </a:tcPr>
                </a:tc>
                <a:extLst>
                  <a:ext uri="{0D108BD9-81ED-4DB2-BD59-A6C34878D82A}">
                    <a16:rowId xmlns:a16="http://schemas.microsoft.com/office/drawing/2014/main" val="4111887756"/>
                  </a:ext>
                </a:extLst>
              </a:tr>
            </a:tbl>
          </a:graphicData>
        </a:graphic>
      </p:graphicFrame>
    </p:spTree>
    <p:extLst>
      <p:ext uri="{BB962C8B-B14F-4D97-AF65-F5344CB8AC3E}">
        <p14:creationId xmlns:p14="http://schemas.microsoft.com/office/powerpoint/2010/main" val="3826517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B31C5-482E-A348-11AB-946F7504C659}"/>
              </a:ext>
            </a:extLst>
          </p:cNvPr>
          <p:cNvSpPr>
            <a:spLocks noGrp="1"/>
          </p:cNvSpPr>
          <p:nvPr>
            <p:ph type="title"/>
          </p:nvPr>
        </p:nvSpPr>
        <p:spPr/>
        <p:txBody>
          <a:bodyPr/>
          <a:lstStyle/>
          <a:p>
            <a:r>
              <a:rPr lang="en-US" dirty="0"/>
              <a:t>Illustrated policy values (cont’d)</a:t>
            </a:r>
          </a:p>
        </p:txBody>
      </p:sp>
      <p:sp>
        <p:nvSpPr>
          <p:cNvPr id="7" name="TextBox 6">
            <a:extLst>
              <a:ext uri="{FF2B5EF4-FFF2-40B4-BE49-F238E27FC236}">
                <a16:creationId xmlns:a16="http://schemas.microsoft.com/office/drawing/2014/main" id="{63DF5868-E478-733C-C57E-0B3A184AE81D}"/>
              </a:ext>
            </a:extLst>
          </p:cNvPr>
          <p:cNvSpPr txBox="1"/>
          <p:nvPr/>
        </p:nvSpPr>
        <p:spPr>
          <a:xfrm>
            <a:off x="571641" y="1524000"/>
            <a:ext cx="5295760" cy="4038600"/>
          </a:xfrm>
          <a:prstGeom prst="rect">
            <a:avLst/>
          </a:prstGeom>
          <a:noFill/>
        </p:spPr>
        <p:txBody>
          <a:bodyPr wrap="square" lIns="0" tIns="0" rIns="0" bIns="0" numCol="1" spcCol="274320" rtlCol="0">
            <a:noAutofit/>
          </a:bodyPr>
          <a:lstStyle/>
          <a:p>
            <a:pPr marL="341313" indent="-341313" algn="l"/>
            <a:r>
              <a:rPr lang="en-US" sz="1600" b="1" dirty="0">
                <a:cs typeface="Arial" panose="020B0604020202020204" pitchFamily="34" charset="0"/>
              </a:rPr>
              <a:t>2)   Monthly charges</a:t>
            </a:r>
          </a:p>
          <a:p>
            <a:pPr marL="0" marR="0">
              <a:spcBef>
                <a:spcPts val="300"/>
              </a:spcBef>
              <a:spcAft>
                <a:spcPts val="300"/>
              </a:spcAft>
            </a:pPr>
            <a:endParaRPr lang="en-US" sz="1400" dirty="0">
              <a:effectLst/>
              <a:ea typeface="Calibri" panose="020F0502020204030204" pitchFamily="34" charset="0"/>
            </a:endParaRPr>
          </a:p>
          <a:p>
            <a:pPr marL="0" marR="0">
              <a:spcBef>
                <a:spcPts val="300"/>
              </a:spcBef>
              <a:spcAft>
                <a:spcPts val="300"/>
              </a:spcAft>
            </a:pPr>
            <a:r>
              <a:rPr lang="en-US" sz="1400" dirty="0">
                <a:effectLst/>
                <a:ea typeface="Calibri" panose="020F0502020204030204" pitchFamily="34" charset="0"/>
              </a:rPr>
              <a:t>Separate deductions are made each month to cover the cost of the various insurance elements, up to age 121 or when the policy has fully accelerated the </a:t>
            </a:r>
            <a:r>
              <a:rPr lang="en-US" sz="1400" dirty="0">
                <a:ea typeface="Calibri" panose="020F0502020204030204" pitchFamily="34" charset="0"/>
              </a:rPr>
              <a:t>s</a:t>
            </a:r>
            <a:r>
              <a:rPr lang="en-US" sz="1400" dirty="0">
                <a:effectLst/>
                <a:ea typeface="Calibri" panose="020F0502020204030204" pitchFamily="34" charset="0"/>
              </a:rPr>
              <a:t>pecified amount and accumulation </a:t>
            </a:r>
            <a:r>
              <a:rPr lang="en-US" sz="1400" dirty="0">
                <a:ea typeface="Calibri" panose="020F0502020204030204" pitchFamily="34" charset="0"/>
              </a:rPr>
              <a:t>v</a:t>
            </a:r>
            <a:r>
              <a:rPr lang="en-US" sz="1400" dirty="0">
                <a:effectLst/>
                <a:ea typeface="Calibri" panose="020F0502020204030204" pitchFamily="34" charset="0"/>
              </a:rPr>
              <a:t>alue down to zero. For these charges, aside from the LTCBR charge, current and guaranteed rates may differ.</a:t>
            </a:r>
            <a:r>
              <a:rPr lang="en-US" sz="1400" dirty="0">
                <a:solidFill>
                  <a:srgbClr val="4472C4"/>
                </a:solidFill>
                <a:effectLst/>
                <a:ea typeface="Calibri" panose="020F0502020204030204" pitchFamily="34" charset="0"/>
              </a:rPr>
              <a:t> </a:t>
            </a:r>
            <a:endParaRPr lang="en-US" sz="1400" dirty="0">
              <a:effectLst/>
              <a:ea typeface="Calibri" panose="020F0502020204030204" pitchFamily="34" charset="0"/>
            </a:endParaRPr>
          </a:p>
          <a:p>
            <a:pPr marL="0" marR="0">
              <a:spcBef>
                <a:spcPts val="300"/>
              </a:spcBef>
            </a:pPr>
            <a:r>
              <a:rPr lang="en-US" sz="1400" dirty="0">
                <a:solidFill>
                  <a:srgbClr val="C00000"/>
                </a:solidFill>
                <a:effectLst/>
                <a:ea typeface="Calibri" panose="020F0502020204030204" pitchFamily="34" charset="0"/>
              </a:rPr>
              <a:t>Cost of </a:t>
            </a:r>
            <a:r>
              <a:rPr lang="en-US" sz="1400" dirty="0">
                <a:solidFill>
                  <a:srgbClr val="C00000"/>
                </a:solidFill>
                <a:ea typeface="Calibri" panose="020F0502020204030204" pitchFamily="34" charset="0"/>
              </a:rPr>
              <a:t>i</a:t>
            </a:r>
            <a:r>
              <a:rPr lang="en-US" sz="1400" dirty="0">
                <a:solidFill>
                  <a:srgbClr val="C00000"/>
                </a:solidFill>
                <a:effectLst/>
                <a:ea typeface="Calibri" panose="020F0502020204030204" pitchFamily="34" charset="0"/>
              </a:rPr>
              <a:t>nsurance </a:t>
            </a:r>
            <a:endParaRPr lang="en-US" sz="1400" dirty="0">
              <a:effectLst/>
              <a:ea typeface="Calibri" panose="020F0502020204030204" pitchFamily="34" charset="0"/>
            </a:endParaRPr>
          </a:p>
          <a:p>
            <a:pPr marL="0" marR="0">
              <a:spcBef>
                <a:spcPts val="0"/>
              </a:spcBef>
              <a:spcAft>
                <a:spcPts val="600"/>
              </a:spcAft>
            </a:pPr>
            <a:r>
              <a:rPr lang="en-US" sz="1400" dirty="0">
                <a:solidFill>
                  <a:srgbClr val="000000"/>
                </a:solidFill>
                <a:effectLst/>
                <a:ea typeface="Calibri" panose="020F0502020204030204" pitchFamily="34" charset="0"/>
              </a:rPr>
              <a:t>Monthly charge based on attained age, gender, </a:t>
            </a:r>
            <a:r>
              <a:rPr lang="en-US" sz="1400" dirty="0">
                <a:solidFill>
                  <a:srgbClr val="000000"/>
                </a:solidFill>
                <a:ea typeface="Calibri" panose="020F0502020204030204" pitchFamily="34" charset="0"/>
              </a:rPr>
              <a:t>a</a:t>
            </a:r>
            <a:r>
              <a:rPr lang="en-US" sz="1400" dirty="0">
                <a:solidFill>
                  <a:srgbClr val="000000"/>
                </a:solidFill>
                <a:effectLst/>
                <a:ea typeface="Calibri" panose="020F0502020204030204" pitchFamily="34" charset="0"/>
              </a:rPr>
              <a:t>ccumulation value, and death </a:t>
            </a:r>
            <a:r>
              <a:rPr lang="en-US" sz="1400" dirty="0">
                <a:solidFill>
                  <a:srgbClr val="000000"/>
                </a:solidFill>
                <a:ea typeface="Calibri" panose="020F0502020204030204" pitchFamily="34" charset="0"/>
              </a:rPr>
              <a:t>b</a:t>
            </a:r>
            <a:r>
              <a:rPr lang="en-US" sz="1400" dirty="0">
                <a:solidFill>
                  <a:srgbClr val="000000"/>
                </a:solidFill>
                <a:effectLst/>
                <a:ea typeface="Calibri" panose="020F0502020204030204" pitchFamily="34" charset="0"/>
              </a:rPr>
              <a:t>enefit. </a:t>
            </a:r>
          </a:p>
          <a:p>
            <a:pPr marL="0" marR="0">
              <a:spcBef>
                <a:spcPts val="300"/>
              </a:spcBef>
            </a:pPr>
            <a:r>
              <a:rPr lang="en-US" sz="1400" dirty="0">
                <a:solidFill>
                  <a:srgbClr val="C00000"/>
                </a:solidFill>
                <a:effectLst/>
                <a:ea typeface="Calibri" panose="020F0502020204030204" pitchFamily="34" charset="0"/>
              </a:rPr>
              <a:t>Mortality and expense risk (M&amp;E) and asset charge</a:t>
            </a:r>
            <a:endParaRPr lang="en-US" sz="1400" dirty="0">
              <a:effectLst/>
              <a:ea typeface="Calibri" panose="020F0502020204030204" pitchFamily="34" charset="0"/>
            </a:endParaRPr>
          </a:p>
          <a:p>
            <a:pPr marL="0" marR="0">
              <a:spcBef>
                <a:spcPts val="0"/>
              </a:spcBef>
              <a:spcAft>
                <a:spcPts val="0"/>
              </a:spcAft>
            </a:pPr>
            <a:r>
              <a:rPr lang="en-US" sz="1400" dirty="0">
                <a:effectLst/>
                <a:ea typeface="Calibri" panose="020F0502020204030204" pitchFamily="34" charset="0"/>
              </a:rPr>
              <a:t>Referred to as the mortality and expense risk (M&amp;E) charge when applied to the separate accounts; referred to as an asset charge when applied to the Fixed Account and loan capitalization account. This charge will be taken at the policy level based on the total accumulation </a:t>
            </a:r>
            <a:r>
              <a:rPr lang="en-US" sz="1400" dirty="0">
                <a:ea typeface="Calibri" panose="020F0502020204030204" pitchFamily="34" charset="0"/>
              </a:rPr>
              <a:t>v</a:t>
            </a:r>
            <a:r>
              <a:rPr lang="en-US" sz="1400" dirty="0">
                <a:effectLst/>
                <a:ea typeface="Calibri" panose="020F0502020204030204" pitchFamily="34" charset="0"/>
              </a:rPr>
              <a:t>alue. </a:t>
            </a:r>
          </a:p>
          <a:p>
            <a:pPr marL="342900" marR="0" lvl="0" indent="-342900">
              <a:spcBef>
                <a:spcPts val="0"/>
              </a:spcBef>
              <a:spcAft>
                <a:spcPts val="0"/>
              </a:spcAft>
              <a:buClr>
                <a:schemeClr val="accent1"/>
              </a:buClr>
              <a:buFont typeface="Wingdings" panose="05000000000000000000" pitchFamily="2" charset="2"/>
              <a:buChar char=""/>
            </a:pPr>
            <a:r>
              <a:rPr lang="en-US" sz="1400" dirty="0">
                <a:effectLst/>
                <a:ea typeface="Times New Roman" panose="02020603050405020304" pitchFamily="18" charset="0"/>
              </a:rPr>
              <a:t>Current </a:t>
            </a:r>
            <a:r>
              <a:rPr lang="en-US" sz="1400" b="1" dirty="0">
                <a:ea typeface="Times New Roman" panose="02020603050405020304" pitchFamily="18" charset="0"/>
              </a:rPr>
              <a:t>—</a:t>
            </a:r>
            <a:r>
              <a:rPr lang="en-US" sz="1400" dirty="0">
                <a:ea typeface="Times New Roman" panose="02020603050405020304" pitchFamily="18" charset="0"/>
              </a:rPr>
              <a:t> </a:t>
            </a:r>
            <a:r>
              <a:rPr lang="en-US" sz="1400" dirty="0">
                <a:effectLst/>
                <a:ea typeface="Times New Roman" panose="02020603050405020304" pitchFamily="18" charset="0"/>
              </a:rPr>
              <a:t>0.24% in all years</a:t>
            </a:r>
            <a:endParaRPr lang="en-US" sz="1400" dirty="0">
              <a:effectLst/>
              <a:ea typeface="Calibri" panose="020F0502020204030204" pitchFamily="34" charset="0"/>
            </a:endParaRPr>
          </a:p>
          <a:p>
            <a:pPr marL="342900" marR="0" lvl="0" indent="-342900">
              <a:spcBef>
                <a:spcPts val="0"/>
              </a:spcBef>
              <a:spcAft>
                <a:spcPts val="600"/>
              </a:spcAft>
              <a:buClr>
                <a:schemeClr val="accent1"/>
              </a:buClr>
              <a:buFont typeface="Wingdings" panose="05000000000000000000" pitchFamily="2" charset="2"/>
              <a:buChar char=""/>
            </a:pPr>
            <a:r>
              <a:rPr lang="en-US" sz="1400" dirty="0">
                <a:effectLst/>
                <a:ea typeface="Times New Roman" panose="02020603050405020304" pitchFamily="18" charset="0"/>
              </a:rPr>
              <a:t>Guaranteed —  1.26% in years 1–10, 0.54% in years 11+</a:t>
            </a:r>
            <a:endParaRPr lang="en-US" sz="1400" dirty="0">
              <a:effectLst/>
              <a:ea typeface="Calibri" panose="020F0502020204030204" pitchFamily="34" charset="0"/>
            </a:endParaRPr>
          </a:p>
        </p:txBody>
      </p:sp>
      <p:sp>
        <p:nvSpPr>
          <p:cNvPr id="4" name="TextBox 3">
            <a:extLst>
              <a:ext uri="{FF2B5EF4-FFF2-40B4-BE49-F238E27FC236}">
                <a16:creationId xmlns:a16="http://schemas.microsoft.com/office/drawing/2014/main" id="{EC771B28-B388-F2B5-8AB5-820326291B77}"/>
              </a:ext>
            </a:extLst>
          </p:cNvPr>
          <p:cNvSpPr txBox="1"/>
          <p:nvPr/>
        </p:nvSpPr>
        <p:spPr>
          <a:xfrm>
            <a:off x="6248400" y="2057400"/>
            <a:ext cx="5334000" cy="2793072"/>
          </a:xfrm>
          <a:prstGeom prst="rect">
            <a:avLst/>
          </a:prstGeom>
          <a:noFill/>
        </p:spPr>
        <p:txBody>
          <a:bodyPr wrap="square">
            <a:spAutoFit/>
          </a:bodyPr>
          <a:lstStyle/>
          <a:p>
            <a:pPr marL="0" marR="0">
              <a:spcBef>
                <a:spcPts val="300"/>
              </a:spcBef>
            </a:pPr>
            <a:r>
              <a:rPr lang="en-US" sz="1400" dirty="0">
                <a:solidFill>
                  <a:srgbClr val="C00000"/>
                </a:solidFill>
                <a:effectLst/>
                <a:ea typeface="Calibri" panose="020F0502020204030204" pitchFamily="34" charset="0"/>
              </a:rPr>
              <a:t>LTCBR charge</a:t>
            </a:r>
            <a:endParaRPr lang="en-US" sz="1400" dirty="0">
              <a:effectLst/>
              <a:ea typeface="Calibri" panose="020F0502020204030204" pitchFamily="34" charset="0"/>
            </a:endParaRPr>
          </a:p>
          <a:p>
            <a:pPr marL="0" marR="0">
              <a:spcBef>
                <a:spcPts val="300"/>
              </a:spcBef>
              <a:spcAft>
                <a:spcPts val="300"/>
              </a:spcAft>
            </a:pPr>
            <a:r>
              <a:rPr lang="en-US" sz="1400" dirty="0">
                <a:effectLst/>
                <a:ea typeface="Calibri" panose="020F0502020204030204" pitchFamily="34" charset="0"/>
              </a:rPr>
              <a:t>The charge is based on insured’s </a:t>
            </a:r>
            <a:r>
              <a:rPr lang="en-US" sz="1400" dirty="0">
                <a:ea typeface="Calibri" panose="020F0502020204030204" pitchFamily="34" charset="0"/>
              </a:rPr>
              <a:t>i</a:t>
            </a:r>
            <a:r>
              <a:rPr lang="en-US" sz="1400" dirty="0">
                <a:effectLst/>
                <a:ea typeface="Calibri" panose="020F0502020204030204" pitchFamily="34" charset="0"/>
              </a:rPr>
              <a:t>ssue </a:t>
            </a:r>
            <a:r>
              <a:rPr lang="en-US" sz="1400" dirty="0">
                <a:ea typeface="Calibri" panose="020F0502020204030204" pitchFamily="34" charset="0"/>
              </a:rPr>
              <a:t>a</a:t>
            </a:r>
            <a:r>
              <a:rPr lang="en-US" sz="1400" dirty="0">
                <a:effectLst/>
                <a:ea typeface="Calibri" panose="020F0502020204030204" pitchFamily="34" charset="0"/>
              </a:rPr>
              <a:t>ge, gender, </a:t>
            </a:r>
            <a:r>
              <a:rPr lang="en-US" sz="1400" dirty="0">
                <a:ea typeface="Calibri" panose="020F0502020204030204" pitchFamily="34" charset="0"/>
              </a:rPr>
              <a:t>cl</a:t>
            </a:r>
            <a:r>
              <a:rPr lang="en-US" sz="1400" dirty="0">
                <a:effectLst/>
                <a:ea typeface="Calibri" panose="020F0502020204030204" pitchFamily="34" charset="0"/>
              </a:rPr>
              <a:t>ass, inflation option elected and if inflation is active or inactive. Charges cease when the policy is considered to be fully accelerated. LTCBR amount reduced by partial surrenders, specified </a:t>
            </a:r>
            <a:r>
              <a:rPr lang="en-US" sz="1400" dirty="0">
                <a:ea typeface="Calibri" panose="020F0502020204030204" pitchFamily="34" charset="0"/>
              </a:rPr>
              <a:t>a</a:t>
            </a:r>
            <a:r>
              <a:rPr lang="en-US" sz="1400" dirty="0">
                <a:effectLst/>
                <a:ea typeface="Calibri" panose="020F0502020204030204" pitchFamily="34" charset="0"/>
              </a:rPr>
              <a:t>mount reductions </a:t>
            </a:r>
            <a:r>
              <a:rPr lang="en-US" sz="1400" dirty="0">
                <a:ea typeface="Calibri" panose="020F0502020204030204" pitchFamily="34" charset="0"/>
              </a:rPr>
              <a:t>that</a:t>
            </a:r>
            <a:r>
              <a:rPr lang="en-US" sz="1400" dirty="0">
                <a:effectLst/>
                <a:ea typeface="Calibri" panose="020F0502020204030204" pitchFamily="34" charset="0"/>
              </a:rPr>
              <a:t> will also reduce the LTCBR charge, as well as loans. Charge is per thousandth of LTC benefit pool.</a:t>
            </a:r>
          </a:p>
          <a:p>
            <a:pPr marL="0" marR="0">
              <a:spcBef>
                <a:spcPts val="300"/>
              </a:spcBef>
            </a:pPr>
            <a:r>
              <a:rPr lang="en-US" sz="1400" dirty="0">
                <a:solidFill>
                  <a:srgbClr val="C00000"/>
                </a:solidFill>
                <a:effectLst/>
                <a:ea typeface="Calibri" panose="020F0502020204030204" pitchFamily="34" charset="0"/>
              </a:rPr>
              <a:t>Unit load</a:t>
            </a:r>
            <a:endParaRPr lang="en-US" sz="1400" dirty="0">
              <a:effectLst/>
              <a:ea typeface="Calibri" panose="020F0502020204030204" pitchFamily="34" charset="0"/>
            </a:endParaRPr>
          </a:p>
          <a:p>
            <a:pPr marL="0" marR="0">
              <a:spcBef>
                <a:spcPts val="0"/>
              </a:spcBef>
              <a:spcAft>
                <a:spcPts val="0"/>
              </a:spcAft>
            </a:pPr>
            <a:r>
              <a:rPr lang="en-US" sz="1400" dirty="0">
                <a:effectLst/>
                <a:ea typeface="Calibri" panose="020F0502020204030204" pitchFamily="34" charset="0"/>
              </a:rPr>
              <a:t>Charge is per thousandth of specified amount charge that varies by gender, class and issue </a:t>
            </a:r>
            <a:r>
              <a:rPr lang="en-US" sz="1400" dirty="0">
                <a:ea typeface="Calibri" panose="020F0502020204030204" pitchFamily="34" charset="0"/>
              </a:rPr>
              <a:t>a</a:t>
            </a:r>
            <a:r>
              <a:rPr lang="en-US" sz="1400" dirty="0">
                <a:effectLst/>
                <a:ea typeface="Calibri" panose="020F0502020204030204" pitchFamily="34" charset="0"/>
              </a:rPr>
              <a:t>ge.</a:t>
            </a:r>
          </a:p>
          <a:p>
            <a:pPr marL="0" marR="0">
              <a:spcBef>
                <a:spcPts val="0"/>
              </a:spcBef>
              <a:spcAft>
                <a:spcPts val="0"/>
              </a:spcAft>
            </a:pPr>
            <a:r>
              <a:rPr lang="en-US" sz="1400" dirty="0">
                <a:effectLst/>
                <a:ea typeface="Calibri" panose="020F0502020204030204" pitchFamily="34" charset="0"/>
              </a:rPr>
              <a:t> </a:t>
            </a:r>
          </a:p>
          <a:p>
            <a:pPr marL="0" marR="0">
              <a:spcBef>
                <a:spcPts val="0"/>
              </a:spcBef>
              <a:spcAft>
                <a:spcPts val="0"/>
              </a:spcAft>
            </a:pPr>
            <a:r>
              <a:rPr lang="en-US" sz="1400" dirty="0">
                <a:effectLst/>
                <a:ea typeface="Calibri" panose="020F0502020204030204" pitchFamily="34" charset="0"/>
              </a:rPr>
              <a:t>Surrender charge </a:t>
            </a:r>
            <a:r>
              <a:rPr lang="en-US" sz="1400" dirty="0">
                <a:ea typeface="Calibri" panose="020F0502020204030204" pitchFamily="34" charset="0"/>
              </a:rPr>
              <a:t>d</a:t>
            </a:r>
            <a:r>
              <a:rPr lang="en-US" sz="1400" dirty="0">
                <a:effectLst/>
                <a:ea typeface="Calibri" panose="020F0502020204030204" pitchFamily="34" charset="0"/>
              </a:rPr>
              <a:t>uration: 20 years</a:t>
            </a:r>
          </a:p>
        </p:txBody>
      </p:sp>
    </p:spTree>
    <p:extLst>
      <p:ext uri="{BB962C8B-B14F-4D97-AF65-F5344CB8AC3E}">
        <p14:creationId xmlns:p14="http://schemas.microsoft.com/office/powerpoint/2010/main" val="4134584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2C338-760E-67CA-677E-8E7BA5CABB31}"/>
              </a:ext>
            </a:extLst>
          </p:cNvPr>
          <p:cNvSpPr>
            <a:spLocks noGrp="1"/>
          </p:cNvSpPr>
          <p:nvPr>
            <p:ph type="title"/>
          </p:nvPr>
        </p:nvSpPr>
        <p:spPr/>
        <p:txBody>
          <a:bodyPr/>
          <a:lstStyle/>
          <a:p>
            <a:r>
              <a:rPr lang="en-US" dirty="0"/>
              <a:t>What would Jim’s market value growth look like?</a:t>
            </a:r>
          </a:p>
        </p:txBody>
      </p:sp>
      <p:sp>
        <p:nvSpPr>
          <p:cNvPr id="4" name="TextBox 3">
            <a:extLst>
              <a:ext uri="{FF2B5EF4-FFF2-40B4-BE49-F238E27FC236}">
                <a16:creationId xmlns:a16="http://schemas.microsoft.com/office/drawing/2014/main" id="{E850FAB5-B0E4-EBF9-BB7C-1FB681D0E739}"/>
              </a:ext>
            </a:extLst>
          </p:cNvPr>
          <p:cNvSpPr txBox="1"/>
          <p:nvPr/>
        </p:nvSpPr>
        <p:spPr>
          <a:xfrm>
            <a:off x="5015405" y="2768623"/>
            <a:ext cx="914400" cy="914400"/>
          </a:xfrm>
          <a:prstGeom prst="rect">
            <a:avLst/>
          </a:prstGeom>
          <a:noFill/>
        </p:spPr>
        <p:txBody>
          <a:bodyPr wrap="square" rtlCol="0">
            <a:spAutoFit/>
          </a:bodyPr>
          <a:lstStyle/>
          <a:p>
            <a:endParaRPr lang="en-US" dirty="0"/>
          </a:p>
        </p:txBody>
      </p:sp>
      <p:sp>
        <p:nvSpPr>
          <p:cNvPr id="8" name="TextBox 1">
            <a:extLst>
              <a:ext uri="{FF2B5EF4-FFF2-40B4-BE49-F238E27FC236}">
                <a16:creationId xmlns:a16="http://schemas.microsoft.com/office/drawing/2014/main" id="{8FC2F15B-0D9E-AD0D-8193-CD9BFECE73A7}"/>
              </a:ext>
            </a:extLst>
          </p:cNvPr>
          <p:cNvSpPr txBox="1"/>
          <p:nvPr/>
        </p:nvSpPr>
        <p:spPr>
          <a:xfrm>
            <a:off x="7436891" y="2573713"/>
            <a:ext cx="1705539" cy="637082"/>
          </a:xfrm>
          <a:prstGeom prst="rect">
            <a:avLst/>
          </a:prstGeom>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chemeClr val="tx1"/>
                </a:solidFill>
              </a:rPr>
              <a:t>Ending Market Value</a:t>
            </a:r>
          </a:p>
          <a:p>
            <a:pPr algn="ctr"/>
            <a:endParaRPr lang="en-US" sz="300" dirty="0">
              <a:solidFill>
                <a:srgbClr val="C00000"/>
              </a:solidFill>
            </a:endParaRPr>
          </a:p>
          <a:p>
            <a:pPr algn="ctr"/>
            <a:r>
              <a:rPr lang="en-US" sz="1800" b="1" dirty="0">
                <a:solidFill>
                  <a:srgbClr val="41ACA5"/>
                </a:solidFill>
              </a:rPr>
              <a:t>$287,669</a:t>
            </a:r>
          </a:p>
        </p:txBody>
      </p:sp>
      <p:sp>
        <p:nvSpPr>
          <p:cNvPr id="10" name="TextBox 9">
            <a:extLst>
              <a:ext uri="{FF2B5EF4-FFF2-40B4-BE49-F238E27FC236}">
                <a16:creationId xmlns:a16="http://schemas.microsoft.com/office/drawing/2014/main" id="{00DFC6A1-6EF5-67D2-DF8F-7F7B56681E2A}"/>
              </a:ext>
            </a:extLst>
          </p:cNvPr>
          <p:cNvSpPr txBox="1"/>
          <p:nvPr/>
        </p:nvSpPr>
        <p:spPr>
          <a:xfrm>
            <a:off x="457199" y="4899744"/>
            <a:ext cx="5365103" cy="938719"/>
          </a:xfrm>
          <a:prstGeom prst="rect">
            <a:avLst/>
          </a:prstGeom>
          <a:noFill/>
        </p:spPr>
        <p:txBody>
          <a:bodyPr wrap="square">
            <a:spAutoFit/>
          </a:bodyPr>
          <a:lstStyle/>
          <a:p>
            <a:pPr eaLnBrk="1" fontAlgn="auto" hangingPunct="1">
              <a:spcBef>
                <a:spcPts val="0"/>
              </a:spcBef>
              <a:spcAft>
                <a:spcPts val="300"/>
              </a:spcAft>
              <a:defRPr/>
            </a:pPr>
            <a:r>
              <a:rPr lang="en-US" sz="1050" dirty="0">
                <a:latin typeface="+mn-lt"/>
                <a:cs typeface="Arial" panose="020B0604020202020204" pitchFamily="34" charset="0"/>
              </a:rPr>
              <a:t>Investment Strategy: Assumed historical returns from 2001 through 2023 with 80% allocated to the State Street S&amp;P 500 Index N (SVSPX) with a current management fee of 16 bps and 20% allocation to the Putnam Income A (PINCX) with a current management fee of 73 bps. 24% federal/15% capital gains tax rate and 1% annual advisory fee.</a:t>
            </a:r>
          </a:p>
          <a:p>
            <a:pPr eaLnBrk="1" fontAlgn="auto" hangingPunct="1">
              <a:spcBef>
                <a:spcPts val="0"/>
              </a:spcBef>
              <a:spcAft>
                <a:spcPts val="300"/>
              </a:spcAft>
              <a:defRPr/>
            </a:pPr>
            <a:r>
              <a:rPr lang="en-US" sz="1050" dirty="0">
                <a:latin typeface="+mn-lt"/>
                <a:cs typeface="Arial" panose="020B0604020202020204" pitchFamily="34" charset="0"/>
              </a:rPr>
              <a:t>Source: Morningstar</a:t>
            </a:r>
          </a:p>
        </p:txBody>
      </p:sp>
      <p:sp>
        <p:nvSpPr>
          <p:cNvPr id="12" name="TextBox 11">
            <a:extLst>
              <a:ext uri="{FF2B5EF4-FFF2-40B4-BE49-F238E27FC236}">
                <a16:creationId xmlns:a16="http://schemas.microsoft.com/office/drawing/2014/main" id="{5FAD0B41-28B8-A431-BD88-81FD952B453D}"/>
              </a:ext>
            </a:extLst>
          </p:cNvPr>
          <p:cNvSpPr txBox="1"/>
          <p:nvPr/>
        </p:nvSpPr>
        <p:spPr>
          <a:xfrm>
            <a:off x="6192188" y="4876800"/>
            <a:ext cx="5427717" cy="1100301"/>
          </a:xfrm>
          <a:prstGeom prst="rect">
            <a:avLst/>
          </a:prstGeom>
          <a:noFill/>
        </p:spPr>
        <p:txBody>
          <a:bodyPr wrap="square">
            <a:spAutoFit/>
          </a:bodyPr>
          <a:lstStyle/>
          <a:p>
            <a:pPr eaLnBrk="1" fontAlgn="auto" hangingPunct="1">
              <a:spcBef>
                <a:spcPts val="0"/>
              </a:spcBef>
              <a:spcAft>
                <a:spcPts val="300"/>
              </a:spcAft>
              <a:defRPr/>
            </a:pPr>
            <a:r>
              <a:rPr lang="en-US" sz="1050" dirty="0">
                <a:latin typeface="+mn-lt"/>
                <a:cs typeface="Arial" panose="020B0604020202020204" pitchFamily="34" charset="0"/>
              </a:rPr>
              <a:t>Insurance Strategy: </a:t>
            </a:r>
            <a:r>
              <a:rPr lang="en-US" sz="1050" dirty="0">
                <a:cs typeface="Arial" panose="020B0604020202020204" pitchFamily="34" charset="0"/>
              </a:rPr>
              <a:t>Male</a:t>
            </a:r>
            <a:r>
              <a:rPr lang="en-US" sz="1050" dirty="0">
                <a:latin typeface="+mn-lt"/>
                <a:cs typeface="Arial" panose="020B0604020202020204" pitchFamily="34" charset="0"/>
              </a:rPr>
              <a:t>, age 55, “couples discount” underwriting class. </a:t>
            </a:r>
            <a:r>
              <a:rPr lang="en-US" sz="1050" i="1" dirty="0" err="1">
                <a:latin typeface="+mn-lt"/>
                <a:cs typeface="Arial" panose="020B0604020202020204" pitchFamily="34" charset="0"/>
              </a:rPr>
              <a:t>MoneyGuard</a:t>
            </a:r>
            <a:r>
              <a:rPr lang="en-US" sz="1050" i="1" dirty="0">
                <a:latin typeface="+mn-lt"/>
                <a:cs typeface="Arial" panose="020B0604020202020204" pitchFamily="34" charset="0"/>
              </a:rPr>
              <a:t> Market Advantage</a:t>
            </a:r>
            <a:r>
              <a:rPr lang="en-US" sz="1050" dirty="0">
                <a:latin typeface="+mn-lt"/>
                <a:cs typeface="Arial" panose="020B0604020202020204" pitchFamily="34" charset="0"/>
              </a:rPr>
              <a:t>®, assuming a $10,000 annual premium paid for 10 years. Assumed historical returns from 2001 through 2023 with 80% allocated to the LVIP SSGA S&amp;P 500 Index Std with a current management fee of </a:t>
            </a:r>
            <a:r>
              <a:rPr lang="en-US" sz="1050" dirty="0">
                <a:cs typeface="Arial" panose="020B0604020202020204" pitchFamily="34" charset="0"/>
              </a:rPr>
              <a:t>23 </a:t>
            </a:r>
            <a:r>
              <a:rPr lang="en-US" sz="1050" dirty="0">
                <a:latin typeface="+mn-lt"/>
                <a:cs typeface="Arial" panose="020B0604020202020204" pitchFamily="34" charset="0"/>
              </a:rPr>
              <a:t>bps</a:t>
            </a:r>
            <a:r>
              <a:rPr lang="en-US" sz="1050" dirty="0">
                <a:cs typeface="Arial" panose="020B0604020202020204" pitchFamily="34" charset="0"/>
              </a:rPr>
              <a:t> and 20% allocation to the LVIP Delaware Bond Fund Std with a current management fee of 37 bps.  </a:t>
            </a:r>
            <a:endParaRPr lang="en-US" sz="1050" dirty="0">
              <a:latin typeface="+mn-lt"/>
              <a:cs typeface="Arial" panose="020B0604020202020204" pitchFamily="34" charset="0"/>
            </a:endParaRPr>
          </a:p>
          <a:p>
            <a:pPr>
              <a:spcAft>
                <a:spcPts val="300"/>
              </a:spcAft>
              <a:defRPr/>
            </a:pPr>
            <a:r>
              <a:rPr lang="en-US" sz="1050" dirty="0">
                <a:cs typeface="Arial" panose="020B0604020202020204" pitchFamily="34" charset="0"/>
              </a:rPr>
              <a:t>Source: </a:t>
            </a:r>
            <a:r>
              <a:rPr lang="en-US" sz="1050" i="1" dirty="0">
                <a:effectLst/>
                <a:ea typeface="Calibri" panose="020F0502020204030204" pitchFamily="34" charset="0"/>
              </a:rPr>
              <a:t>Lincoln</a:t>
            </a:r>
            <a:r>
              <a:rPr lang="en-US" sz="1050" dirty="0">
                <a:effectLst/>
                <a:ea typeface="Calibri" panose="020F0502020204030204" pitchFamily="34" charset="0"/>
              </a:rPr>
              <a:t> </a:t>
            </a:r>
            <a:r>
              <a:rPr lang="en-US" sz="1050" i="1" dirty="0" err="1">
                <a:effectLst/>
                <a:ea typeface="Calibri" panose="020F0502020204030204" pitchFamily="34" charset="0"/>
              </a:rPr>
              <a:t>DesignIt</a:t>
            </a:r>
            <a:r>
              <a:rPr lang="en-US" sz="1050" baseline="30000" dirty="0" err="1">
                <a:effectLst/>
                <a:ea typeface="Calibri" panose="020F0502020204030204" pitchFamily="34" charset="0"/>
              </a:rPr>
              <a:t>SM</a:t>
            </a:r>
            <a:r>
              <a:rPr lang="en-US" sz="1050" dirty="0">
                <a:effectLst/>
                <a:ea typeface="Calibri" panose="020F0502020204030204" pitchFamily="34" charset="0"/>
              </a:rPr>
              <a:t>.</a:t>
            </a:r>
            <a:endParaRPr lang="en-US" sz="1050" dirty="0">
              <a:highlight>
                <a:srgbClr val="FFFF00"/>
              </a:highlight>
              <a:cs typeface="Arial" panose="020B0604020202020204" pitchFamily="34" charset="0"/>
            </a:endParaRPr>
          </a:p>
        </p:txBody>
      </p:sp>
      <p:sp>
        <p:nvSpPr>
          <p:cNvPr id="14" name="TextBox 13">
            <a:extLst>
              <a:ext uri="{FF2B5EF4-FFF2-40B4-BE49-F238E27FC236}">
                <a16:creationId xmlns:a16="http://schemas.microsoft.com/office/drawing/2014/main" id="{4A37D093-334C-9859-98F9-9CEA1F4072AB}"/>
              </a:ext>
            </a:extLst>
          </p:cNvPr>
          <p:cNvSpPr txBox="1"/>
          <p:nvPr/>
        </p:nvSpPr>
        <p:spPr>
          <a:xfrm>
            <a:off x="4114800" y="6119452"/>
            <a:ext cx="3048000" cy="253916"/>
          </a:xfrm>
          <a:prstGeom prst="rect">
            <a:avLst/>
          </a:prstGeom>
          <a:noFill/>
        </p:spPr>
        <p:txBody>
          <a:bodyPr wrap="square">
            <a:spAutoFit/>
          </a:bodyPr>
          <a:lstStyle/>
          <a:p>
            <a:pPr eaLnBrk="1" fontAlgn="auto" hangingPunct="1">
              <a:spcBef>
                <a:spcPts val="0"/>
              </a:spcBef>
              <a:spcAft>
                <a:spcPts val="300"/>
              </a:spcAft>
              <a:defRPr/>
            </a:pPr>
            <a:r>
              <a:rPr lang="en-US" sz="1050" b="1" dirty="0">
                <a:latin typeface="+mn-lt"/>
                <a:cs typeface="Arial" panose="020B0604020202020204" pitchFamily="34" charset="0"/>
              </a:rPr>
              <a:t>Past performance is no guarantee of future results.</a:t>
            </a:r>
          </a:p>
        </p:txBody>
      </p:sp>
      <p:sp>
        <p:nvSpPr>
          <p:cNvPr id="16" name="TextBox 1">
            <a:extLst>
              <a:ext uri="{FF2B5EF4-FFF2-40B4-BE49-F238E27FC236}">
                <a16:creationId xmlns:a16="http://schemas.microsoft.com/office/drawing/2014/main" id="{99F5E425-8D59-3AAD-6CCC-7B5C9C02F9D3}"/>
              </a:ext>
            </a:extLst>
          </p:cNvPr>
          <p:cNvSpPr txBox="1"/>
          <p:nvPr/>
        </p:nvSpPr>
        <p:spPr>
          <a:xfrm>
            <a:off x="1676400" y="2555039"/>
            <a:ext cx="1702379" cy="655756"/>
          </a:xfrm>
          <a:prstGeom prst="rect">
            <a:avLst/>
          </a:prstGeom>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chemeClr val="tx1"/>
                </a:solidFill>
              </a:rPr>
              <a:t>Ending Market Value</a:t>
            </a:r>
          </a:p>
          <a:p>
            <a:pPr algn="ctr"/>
            <a:endParaRPr lang="en-US" sz="300" dirty="0">
              <a:solidFill>
                <a:schemeClr val="tx1"/>
              </a:solidFill>
            </a:endParaRPr>
          </a:p>
          <a:p>
            <a:pPr algn="ctr"/>
            <a:r>
              <a:rPr lang="en-US" sz="1800" b="1" dirty="0">
                <a:solidFill>
                  <a:srgbClr val="C00000"/>
                </a:solidFill>
              </a:rPr>
              <a:t>$338,102</a:t>
            </a:r>
          </a:p>
        </p:txBody>
      </p:sp>
      <p:graphicFrame>
        <p:nvGraphicFramePr>
          <p:cNvPr id="6" name="Chart 5">
            <a:extLst>
              <a:ext uri="{FF2B5EF4-FFF2-40B4-BE49-F238E27FC236}">
                <a16:creationId xmlns:a16="http://schemas.microsoft.com/office/drawing/2014/main" id="{FB36A543-E2E2-4352-873B-CAAD4EFC3849}"/>
              </a:ext>
            </a:extLst>
          </p:cNvPr>
          <p:cNvGraphicFramePr>
            <a:graphicFrameLocks/>
          </p:cNvGraphicFramePr>
          <p:nvPr>
            <p:extLst>
              <p:ext uri="{D42A27DB-BD31-4B8C-83A1-F6EECF244321}">
                <p14:modId xmlns:p14="http://schemas.microsoft.com/office/powerpoint/2010/main" val="84012769"/>
              </p:ext>
            </p:extLst>
          </p:nvPr>
        </p:nvGraphicFramePr>
        <p:xfrm>
          <a:off x="521208" y="1243529"/>
          <a:ext cx="5303520" cy="35327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8D77C04C-6360-4DB3-858A-BDAC44939A65}"/>
              </a:ext>
            </a:extLst>
          </p:cNvPr>
          <p:cNvGraphicFramePr>
            <a:graphicFrameLocks/>
          </p:cNvGraphicFramePr>
          <p:nvPr>
            <p:extLst>
              <p:ext uri="{D42A27DB-BD31-4B8C-83A1-F6EECF244321}">
                <p14:modId xmlns:p14="http://schemas.microsoft.com/office/powerpoint/2010/main" val="3593319957"/>
              </p:ext>
            </p:extLst>
          </p:nvPr>
        </p:nvGraphicFramePr>
        <p:xfrm>
          <a:off x="6192188" y="1243529"/>
          <a:ext cx="5301094" cy="35327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96559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50F11A58-575F-4ACC-8202-79F788DE1CE2}"/>
              </a:ext>
            </a:extLst>
          </p:cNvPr>
          <p:cNvGraphicFramePr>
            <a:graphicFrameLocks/>
          </p:cNvGraphicFramePr>
          <p:nvPr>
            <p:extLst>
              <p:ext uri="{D42A27DB-BD31-4B8C-83A1-F6EECF244321}">
                <p14:modId xmlns:p14="http://schemas.microsoft.com/office/powerpoint/2010/main" val="4262834655"/>
              </p:ext>
            </p:extLst>
          </p:nvPr>
        </p:nvGraphicFramePr>
        <p:xfrm>
          <a:off x="521208" y="1243584"/>
          <a:ext cx="5303520" cy="352958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762C338-760E-67CA-677E-8E7BA5CABB31}"/>
              </a:ext>
            </a:extLst>
          </p:cNvPr>
          <p:cNvSpPr>
            <a:spLocks noGrp="1"/>
          </p:cNvSpPr>
          <p:nvPr>
            <p:ph type="title"/>
          </p:nvPr>
        </p:nvSpPr>
        <p:spPr/>
        <p:txBody>
          <a:bodyPr/>
          <a:lstStyle/>
          <a:p>
            <a:r>
              <a:rPr lang="en-US" dirty="0"/>
              <a:t>What would Jim’s long-term care benefit look like?</a:t>
            </a:r>
          </a:p>
        </p:txBody>
      </p:sp>
      <p:sp>
        <p:nvSpPr>
          <p:cNvPr id="4" name="TextBox 3">
            <a:extLst>
              <a:ext uri="{FF2B5EF4-FFF2-40B4-BE49-F238E27FC236}">
                <a16:creationId xmlns:a16="http://schemas.microsoft.com/office/drawing/2014/main" id="{E850FAB5-B0E4-EBF9-BB7C-1FB681D0E739}"/>
              </a:ext>
            </a:extLst>
          </p:cNvPr>
          <p:cNvSpPr txBox="1"/>
          <p:nvPr/>
        </p:nvSpPr>
        <p:spPr>
          <a:xfrm>
            <a:off x="5015405" y="2768623"/>
            <a:ext cx="914400" cy="914400"/>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00DFC6A1-6EF5-67D2-DF8F-7F7B56681E2A}"/>
              </a:ext>
            </a:extLst>
          </p:cNvPr>
          <p:cNvSpPr txBox="1"/>
          <p:nvPr/>
        </p:nvSpPr>
        <p:spPr>
          <a:xfrm>
            <a:off x="457199" y="4899744"/>
            <a:ext cx="5365103" cy="938719"/>
          </a:xfrm>
          <a:prstGeom prst="rect">
            <a:avLst/>
          </a:prstGeom>
          <a:noFill/>
        </p:spPr>
        <p:txBody>
          <a:bodyPr wrap="square">
            <a:spAutoFit/>
          </a:bodyPr>
          <a:lstStyle/>
          <a:p>
            <a:pPr>
              <a:spcAft>
                <a:spcPts val="300"/>
              </a:spcAft>
              <a:defRPr/>
            </a:pPr>
            <a:r>
              <a:rPr lang="en-US" sz="1050" dirty="0">
                <a:cs typeface="Arial" panose="020B0604020202020204" pitchFamily="34" charset="0"/>
              </a:rPr>
              <a:t>Investment Strategy: Assumed historical returns from 2001 through 2023 with 80% allocated to the State Street S&amp;P 500 Index N (SVSPX) with a current management fee of 16 bps and 20% allocation to the Putnam Income A (PINCX) with a current management fee of 73 bps. 24% federal/15% capital gains tax rate and 1% annual advisory fee.</a:t>
            </a:r>
          </a:p>
          <a:p>
            <a:pPr>
              <a:spcAft>
                <a:spcPts val="300"/>
              </a:spcAft>
              <a:defRPr/>
            </a:pPr>
            <a:r>
              <a:rPr lang="en-US" sz="1050" dirty="0">
                <a:cs typeface="Arial" panose="020B0604020202020204" pitchFamily="34" charset="0"/>
              </a:rPr>
              <a:t>Source: Morningstar</a:t>
            </a:r>
          </a:p>
        </p:txBody>
      </p:sp>
      <p:sp>
        <p:nvSpPr>
          <p:cNvPr id="12" name="TextBox 11">
            <a:extLst>
              <a:ext uri="{FF2B5EF4-FFF2-40B4-BE49-F238E27FC236}">
                <a16:creationId xmlns:a16="http://schemas.microsoft.com/office/drawing/2014/main" id="{5FAD0B41-28B8-A431-BD88-81FD952B453D}"/>
              </a:ext>
            </a:extLst>
          </p:cNvPr>
          <p:cNvSpPr txBox="1"/>
          <p:nvPr/>
        </p:nvSpPr>
        <p:spPr>
          <a:xfrm>
            <a:off x="6192188" y="4876800"/>
            <a:ext cx="5427717" cy="1100301"/>
          </a:xfrm>
          <a:prstGeom prst="rect">
            <a:avLst/>
          </a:prstGeom>
          <a:noFill/>
        </p:spPr>
        <p:txBody>
          <a:bodyPr wrap="square">
            <a:spAutoFit/>
          </a:bodyPr>
          <a:lstStyle/>
          <a:p>
            <a:pPr>
              <a:spcAft>
                <a:spcPts val="300"/>
              </a:spcAft>
              <a:defRPr/>
            </a:pPr>
            <a:r>
              <a:rPr lang="en-US" sz="1050" dirty="0">
                <a:cs typeface="Arial" panose="020B0604020202020204" pitchFamily="34" charset="0"/>
              </a:rPr>
              <a:t>Insurance Strategy: Male, age 55, “couples discount” underwriting class. </a:t>
            </a:r>
            <a:r>
              <a:rPr lang="en-US" sz="1050" i="1" dirty="0" err="1">
                <a:cs typeface="Arial" panose="020B0604020202020204" pitchFamily="34" charset="0"/>
              </a:rPr>
              <a:t>MoneyGuard</a:t>
            </a:r>
            <a:r>
              <a:rPr lang="en-US" sz="1050" i="1" dirty="0">
                <a:cs typeface="Arial" panose="020B0604020202020204" pitchFamily="34" charset="0"/>
              </a:rPr>
              <a:t> Market Advantage</a:t>
            </a:r>
            <a:r>
              <a:rPr lang="en-US" sz="1050" dirty="0">
                <a:cs typeface="Arial" panose="020B0604020202020204" pitchFamily="34" charset="0"/>
              </a:rPr>
              <a:t>®, assuming a $10,000 annual premium paid for 10 years. Assumed historical returns from 2001 through 2023 with 80% allocated to the LVIP SSGA S&amp;P 500 Index Std with a current management fee of 23 bps and 20% allocation to the LVIP Delaware Bond Fund Std with a current management fee of 37 bps.  </a:t>
            </a:r>
          </a:p>
          <a:p>
            <a:pPr>
              <a:spcAft>
                <a:spcPts val="300"/>
              </a:spcAft>
              <a:defRPr/>
            </a:pPr>
            <a:r>
              <a:rPr lang="en-US" sz="1050" dirty="0">
                <a:cs typeface="Arial" panose="020B0604020202020204" pitchFamily="34" charset="0"/>
              </a:rPr>
              <a:t>Source: </a:t>
            </a:r>
            <a:r>
              <a:rPr lang="en-US" sz="1050" i="1" dirty="0">
                <a:effectLst/>
                <a:ea typeface="Calibri" panose="020F0502020204030204" pitchFamily="34" charset="0"/>
              </a:rPr>
              <a:t>Lincoln</a:t>
            </a:r>
            <a:r>
              <a:rPr lang="en-US" sz="1050" dirty="0">
                <a:effectLst/>
                <a:ea typeface="Calibri" panose="020F0502020204030204" pitchFamily="34" charset="0"/>
              </a:rPr>
              <a:t> </a:t>
            </a:r>
            <a:r>
              <a:rPr lang="en-US" sz="1050" i="1" dirty="0" err="1">
                <a:effectLst/>
                <a:ea typeface="Calibri" panose="020F0502020204030204" pitchFamily="34" charset="0"/>
              </a:rPr>
              <a:t>DesignIt</a:t>
            </a:r>
            <a:r>
              <a:rPr lang="en-US" sz="1050" baseline="30000" dirty="0" err="1">
                <a:effectLst/>
                <a:ea typeface="Calibri" panose="020F0502020204030204" pitchFamily="34" charset="0"/>
              </a:rPr>
              <a:t>SM</a:t>
            </a:r>
            <a:r>
              <a:rPr lang="en-US" sz="1050" dirty="0">
                <a:effectLst/>
                <a:ea typeface="Calibri" panose="020F0502020204030204" pitchFamily="34" charset="0"/>
              </a:rPr>
              <a:t>.</a:t>
            </a:r>
            <a:endParaRPr lang="en-US" sz="1050" dirty="0">
              <a:highlight>
                <a:srgbClr val="FFFF00"/>
              </a:highlight>
              <a:cs typeface="Arial" panose="020B0604020202020204" pitchFamily="34" charset="0"/>
            </a:endParaRPr>
          </a:p>
        </p:txBody>
      </p:sp>
      <p:sp>
        <p:nvSpPr>
          <p:cNvPr id="14" name="TextBox 13">
            <a:extLst>
              <a:ext uri="{FF2B5EF4-FFF2-40B4-BE49-F238E27FC236}">
                <a16:creationId xmlns:a16="http://schemas.microsoft.com/office/drawing/2014/main" id="{4A37D093-334C-9859-98F9-9CEA1F4072AB}"/>
              </a:ext>
            </a:extLst>
          </p:cNvPr>
          <p:cNvSpPr txBox="1"/>
          <p:nvPr/>
        </p:nvSpPr>
        <p:spPr>
          <a:xfrm>
            <a:off x="4114800" y="6119452"/>
            <a:ext cx="3048000" cy="253916"/>
          </a:xfrm>
          <a:prstGeom prst="rect">
            <a:avLst/>
          </a:prstGeom>
          <a:noFill/>
        </p:spPr>
        <p:txBody>
          <a:bodyPr wrap="square">
            <a:spAutoFit/>
          </a:bodyPr>
          <a:lstStyle/>
          <a:p>
            <a:pPr eaLnBrk="1" fontAlgn="auto" hangingPunct="1">
              <a:spcBef>
                <a:spcPts val="0"/>
              </a:spcBef>
              <a:spcAft>
                <a:spcPts val="300"/>
              </a:spcAft>
              <a:defRPr/>
            </a:pPr>
            <a:r>
              <a:rPr lang="en-US" sz="1050" b="1" dirty="0">
                <a:latin typeface="+mn-lt"/>
                <a:cs typeface="Arial" panose="020B0604020202020204" pitchFamily="34" charset="0"/>
              </a:rPr>
              <a:t>Past performance is no guarantee of future results.</a:t>
            </a:r>
          </a:p>
        </p:txBody>
      </p:sp>
      <p:sp>
        <p:nvSpPr>
          <p:cNvPr id="5" name="TextBox 1">
            <a:extLst>
              <a:ext uri="{FF2B5EF4-FFF2-40B4-BE49-F238E27FC236}">
                <a16:creationId xmlns:a16="http://schemas.microsoft.com/office/drawing/2014/main" id="{DBF8C366-1F0F-83DC-1090-22B838C50CB4}"/>
              </a:ext>
            </a:extLst>
          </p:cNvPr>
          <p:cNvSpPr txBox="1"/>
          <p:nvPr/>
        </p:nvSpPr>
        <p:spPr>
          <a:xfrm>
            <a:off x="1887554" y="2536329"/>
            <a:ext cx="1698250" cy="800839"/>
          </a:xfrm>
          <a:prstGeom prst="rect">
            <a:avLst/>
          </a:prstGeom>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chemeClr val="tx1"/>
                </a:solidFill>
              </a:rPr>
              <a:t>Ending LTC Benefit (Market Value)</a:t>
            </a:r>
          </a:p>
          <a:p>
            <a:pPr algn="ctr"/>
            <a:endParaRPr lang="en-US" sz="300" dirty="0">
              <a:solidFill>
                <a:schemeClr val="tx1"/>
              </a:solidFill>
            </a:endParaRPr>
          </a:p>
          <a:p>
            <a:pPr algn="ctr"/>
            <a:r>
              <a:rPr lang="en-US" sz="1800" b="1" dirty="0">
                <a:solidFill>
                  <a:srgbClr val="C00000"/>
                </a:solidFill>
              </a:rPr>
              <a:t>$338,102</a:t>
            </a:r>
          </a:p>
        </p:txBody>
      </p:sp>
      <p:graphicFrame>
        <p:nvGraphicFramePr>
          <p:cNvPr id="9" name="Chart 8">
            <a:extLst>
              <a:ext uri="{FF2B5EF4-FFF2-40B4-BE49-F238E27FC236}">
                <a16:creationId xmlns:a16="http://schemas.microsoft.com/office/drawing/2014/main" id="{724885FB-DBD7-45A2-8A87-B3515EA9A4DC}"/>
              </a:ext>
            </a:extLst>
          </p:cNvPr>
          <p:cNvGraphicFramePr>
            <a:graphicFrameLocks/>
          </p:cNvGraphicFramePr>
          <p:nvPr>
            <p:extLst>
              <p:ext uri="{D42A27DB-BD31-4B8C-83A1-F6EECF244321}">
                <p14:modId xmlns:p14="http://schemas.microsoft.com/office/powerpoint/2010/main" val="1974656146"/>
              </p:ext>
            </p:extLst>
          </p:nvPr>
        </p:nvGraphicFramePr>
        <p:xfrm>
          <a:off x="6190488" y="1243584"/>
          <a:ext cx="5303520" cy="352958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
            <a:extLst>
              <a:ext uri="{FF2B5EF4-FFF2-40B4-BE49-F238E27FC236}">
                <a16:creationId xmlns:a16="http://schemas.microsoft.com/office/drawing/2014/main" id="{967514C9-64E4-6F28-F3FB-44FC3C08D96D}"/>
              </a:ext>
            </a:extLst>
          </p:cNvPr>
          <p:cNvSpPr txBox="1"/>
          <p:nvPr/>
        </p:nvSpPr>
        <p:spPr>
          <a:xfrm>
            <a:off x="7314494" y="2536329"/>
            <a:ext cx="1718306" cy="832465"/>
          </a:xfrm>
          <a:prstGeom prst="rect">
            <a:avLst/>
          </a:prstGeom>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chemeClr val="tx1"/>
                </a:solidFill>
              </a:rPr>
              <a:t>Ending LTC Benefit (</a:t>
            </a:r>
            <a:r>
              <a:rPr lang="en-US" sz="1400" dirty="0"/>
              <a:t>4X Account Value</a:t>
            </a:r>
            <a:r>
              <a:rPr lang="en-US" sz="1400" dirty="0">
                <a:solidFill>
                  <a:schemeClr val="tx1"/>
                </a:solidFill>
              </a:rPr>
              <a:t>)</a:t>
            </a:r>
          </a:p>
          <a:p>
            <a:pPr algn="ctr"/>
            <a:endParaRPr lang="en-US" sz="300" dirty="0">
              <a:solidFill>
                <a:schemeClr val="tx1"/>
              </a:solidFill>
            </a:endParaRPr>
          </a:p>
          <a:p>
            <a:pPr algn="ctr"/>
            <a:r>
              <a:rPr lang="en-US" sz="1800" b="1" dirty="0">
                <a:solidFill>
                  <a:srgbClr val="00B5B4"/>
                </a:solidFill>
              </a:rPr>
              <a:t>$1,150,678</a:t>
            </a:r>
          </a:p>
        </p:txBody>
      </p:sp>
    </p:spTree>
    <p:extLst>
      <p:ext uri="{BB962C8B-B14F-4D97-AF65-F5344CB8AC3E}">
        <p14:creationId xmlns:p14="http://schemas.microsoft.com/office/powerpoint/2010/main" val="2698516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EE43FB80-51CC-4670-8E34-ADCC04C1D7FA}"/>
              </a:ext>
            </a:extLst>
          </p:cNvPr>
          <p:cNvGraphicFramePr>
            <a:graphicFrameLocks/>
          </p:cNvGraphicFramePr>
          <p:nvPr>
            <p:extLst>
              <p:ext uri="{D42A27DB-BD31-4B8C-83A1-F6EECF244321}">
                <p14:modId xmlns:p14="http://schemas.microsoft.com/office/powerpoint/2010/main" val="1811226564"/>
              </p:ext>
            </p:extLst>
          </p:nvPr>
        </p:nvGraphicFramePr>
        <p:xfrm>
          <a:off x="521208" y="1584975"/>
          <a:ext cx="5210174" cy="318819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762C338-760E-67CA-677E-8E7BA5CABB31}"/>
              </a:ext>
            </a:extLst>
          </p:cNvPr>
          <p:cNvSpPr>
            <a:spLocks noGrp="1"/>
          </p:cNvSpPr>
          <p:nvPr>
            <p:ph type="title"/>
          </p:nvPr>
        </p:nvSpPr>
        <p:spPr>
          <a:xfrm>
            <a:off x="571640" y="484632"/>
            <a:ext cx="11163159" cy="521208"/>
          </a:xfrm>
        </p:spPr>
        <p:txBody>
          <a:bodyPr/>
          <a:lstStyle/>
          <a:p>
            <a:r>
              <a:rPr lang="en-US" dirty="0"/>
              <a:t>What would Jim’s death benefit to beneficiaries look like?</a:t>
            </a:r>
          </a:p>
        </p:txBody>
      </p:sp>
      <p:sp>
        <p:nvSpPr>
          <p:cNvPr id="11" name="Text Placeholder 10">
            <a:extLst>
              <a:ext uri="{FF2B5EF4-FFF2-40B4-BE49-F238E27FC236}">
                <a16:creationId xmlns:a16="http://schemas.microsoft.com/office/drawing/2014/main" id="{B0DD42D6-24B0-FCCF-9C8A-85E98CF6B8A5}"/>
              </a:ext>
            </a:extLst>
          </p:cNvPr>
          <p:cNvSpPr>
            <a:spLocks noGrp="1"/>
          </p:cNvSpPr>
          <p:nvPr>
            <p:ph type="body" sz="quarter" idx="10"/>
          </p:nvPr>
        </p:nvSpPr>
        <p:spPr/>
        <p:txBody>
          <a:bodyPr/>
          <a:lstStyle/>
          <a:p>
            <a:r>
              <a:rPr lang="en-US" dirty="0"/>
              <a:t>With </a:t>
            </a:r>
            <a:r>
              <a:rPr lang="en-US" i="1" dirty="0" err="1"/>
              <a:t>MoneyGuard</a:t>
            </a:r>
            <a:r>
              <a:rPr lang="en-US" i="1" dirty="0"/>
              <a:t> Market Advantage</a:t>
            </a:r>
            <a:r>
              <a:rPr lang="en-US" baseline="30000" dirty="0"/>
              <a:t>®</a:t>
            </a:r>
            <a:r>
              <a:rPr lang="en-US" i="1" dirty="0"/>
              <a:t>, </a:t>
            </a:r>
            <a:r>
              <a:rPr lang="en-US" dirty="0"/>
              <a:t>Jim’s death benefit is </a:t>
            </a:r>
            <a:r>
              <a:rPr lang="en-US" u="sng" dirty="0"/>
              <a:t>income tax-free </a:t>
            </a:r>
            <a:r>
              <a:rPr lang="en-US" dirty="0"/>
              <a:t>to beneficiaries</a:t>
            </a:r>
            <a:r>
              <a:rPr lang="en-US" baseline="30000" dirty="0"/>
              <a:t>1</a:t>
            </a:r>
            <a:r>
              <a:rPr lang="en-US" dirty="0"/>
              <a:t> </a:t>
            </a:r>
          </a:p>
        </p:txBody>
      </p:sp>
      <p:sp>
        <p:nvSpPr>
          <p:cNvPr id="10" name="TextBox 9">
            <a:extLst>
              <a:ext uri="{FF2B5EF4-FFF2-40B4-BE49-F238E27FC236}">
                <a16:creationId xmlns:a16="http://schemas.microsoft.com/office/drawing/2014/main" id="{00DFC6A1-6EF5-67D2-DF8F-7F7B56681E2A}"/>
              </a:ext>
            </a:extLst>
          </p:cNvPr>
          <p:cNvSpPr txBox="1"/>
          <p:nvPr/>
        </p:nvSpPr>
        <p:spPr>
          <a:xfrm>
            <a:off x="484825" y="4882942"/>
            <a:ext cx="5365103" cy="938719"/>
          </a:xfrm>
          <a:prstGeom prst="rect">
            <a:avLst/>
          </a:prstGeom>
          <a:noFill/>
        </p:spPr>
        <p:txBody>
          <a:bodyPr wrap="square">
            <a:spAutoFit/>
          </a:bodyPr>
          <a:lstStyle/>
          <a:p>
            <a:pPr>
              <a:spcAft>
                <a:spcPts val="300"/>
              </a:spcAft>
              <a:defRPr/>
            </a:pPr>
            <a:r>
              <a:rPr lang="en-US" sz="1050" dirty="0">
                <a:cs typeface="Arial" panose="020B0604020202020204" pitchFamily="34" charset="0"/>
              </a:rPr>
              <a:t>Investment Strategy: Assumed historical returns from 2001 through 2023 with 80% allocated to the State Street S&amp;P 500 Index N (SVSPX) with a current management fee of 16 bps and 20% allocation to the Putnam Income A (PINCX) with a current management fee of 73 bps. 24% federal/15% capital gains tax rate and 1% annual advisory fee.</a:t>
            </a:r>
          </a:p>
          <a:p>
            <a:pPr>
              <a:spcAft>
                <a:spcPts val="300"/>
              </a:spcAft>
              <a:defRPr/>
            </a:pPr>
            <a:r>
              <a:rPr lang="en-US" sz="1050" dirty="0">
                <a:cs typeface="Arial" panose="020B0604020202020204" pitchFamily="34" charset="0"/>
              </a:rPr>
              <a:t>Source: Morningstar</a:t>
            </a:r>
          </a:p>
        </p:txBody>
      </p:sp>
      <p:sp>
        <p:nvSpPr>
          <p:cNvPr id="12" name="TextBox 11">
            <a:extLst>
              <a:ext uri="{FF2B5EF4-FFF2-40B4-BE49-F238E27FC236}">
                <a16:creationId xmlns:a16="http://schemas.microsoft.com/office/drawing/2014/main" id="{5FAD0B41-28B8-A431-BD88-81FD952B453D}"/>
              </a:ext>
            </a:extLst>
          </p:cNvPr>
          <p:cNvSpPr txBox="1"/>
          <p:nvPr/>
        </p:nvSpPr>
        <p:spPr>
          <a:xfrm>
            <a:off x="6330528" y="4878656"/>
            <a:ext cx="5427717" cy="1100301"/>
          </a:xfrm>
          <a:prstGeom prst="rect">
            <a:avLst/>
          </a:prstGeom>
          <a:noFill/>
        </p:spPr>
        <p:txBody>
          <a:bodyPr wrap="square">
            <a:spAutoFit/>
          </a:bodyPr>
          <a:lstStyle/>
          <a:p>
            <a:pPr>
              <a:spcAft>
                <a:spcPts val="300"/>
              </a:spcAft>
              <a:defRPr/>
            </a:pPr>
            <a:r>
              <a:rPr lang="en-US" sz="1050" dirty="0">
                <a:cs typeface="Arial" panose="020B0604020202020204" pitchFamily="34" charset="0"/>
              </a:rPr>
              <a:t>Insurance Strategy: Male, age 55, “couples discount” underwriting class. </a:t>
            </a:r>
            <a:r>
              <a:rPr lang="en-US" sz="1050" i="1" dirty="0" err="1">
                <a:cs typeface="Arial" panose="020B0604020202020204" pitchFamily="34" charset="0"/>
              </a:rPr>
              <a:t>MoneyGuard</a:t>
            </a:r>
            <a:r>
              <a:rPr lang="en-US" sz="1050" i="1" dirty="0">
                <a:cs typeface="Arial" panose="020B0604020202020204" pitchFamily="34" charset="0"/>
              </a:rPr>
              <a:t> Market Advantage</a:t>
            </a:r>
            <a:r>
              <a:rPr lang="en-US" sz="1050" dirty="0">
                <a:cs typeface="Arial" panose="020B0604020202020204" pitchFamily="34" charset="0"/>
              </a:rPr>
              <a:t>®, assuming a $10,000 annual premium paid for 10 years. Assumed historical returns from 2001 through 2023 with 80% allocated to the LVIP SSGA S&amp;P 500 Index Std with a current management fee of 23 bps and 20% allocation to the LVIP Delaware Bond Fund Std with a current management fee of 37 bps.  </a:t>
            </a:r>
          </a:p>
          <a:p>
            <a:pPr>
              <a:spcAft>
                <a:spcPts val="300"/>
              </a:spcAft>
              <a:defRPr/>
            </a:pPr>
            <a:r>
              <a:rPr lang="en-US" sz="1050" dirty="0">
                <a:cs typeface="Arial" panose="020B0604020202020204" pitchFamily="34" charset="0"/>
              </a:rPr>
              <a:t>Source: </a:t>
            </a:r>
            <a:r>
              <a:rPr lang="en-US" sz="1050" i="1" dirty="0">
                <a:effectLst/>
                <a:ea typeface="Calibri" panose="020F0502020204030204" pitchFamily="34" charset="0"/>
              </a:rPr>
              <a:t>Lincoln</a:t>
            </a:r>
            <a:r>
              <a:rPr lang="en-US" sz="1050" dirty="0">
                <a:effectLst/>
                <a:ea typeface="Calibri" panose="020F0502020204030204" pitchFamily="34" charset="0"/>
              </a:rPr>
              <a:t> </a:t>
            </a:r>
            <a:r>
              <a:rPr lang="en-US" sz="1050" i="1" dirty="0" err="1">
                <a:effectLst/>
                <a:ea typeface="Calibri" panose="020F0502020204030204" pitchFamily="34" charset="0"/>
              </a:rPr>
              <a:t>DesignIt</a:t>
            </a:r>
            <a:r>
              <a:rPr lang="en-US" sz="1050" baseline="30000" dirty="0" err="1">
                <a:effectLst/>
                <a:ea typeface="Calibri" panose="020F0502020204030204" pitchFamily="34" charset="0"/>
              </a:rPr>
              <a:t>SM</a:t>
            </a:r>
            <a:r>
              <a:rPr lang="en-US" sz="1050" dirty="0">
                <a:effectLst/>
                <a:ea typeface="Calibri" panose="020F0502020204030204" pitchFamily="34" charset="0"/>
              </a:rPr>
              <a:t>.</a:t>
            </a:r>
            <a:endParaRPr lang="en-US" sz="1050" dirty="0">
              <a:highlight>
                <a:srgbClr val="FFFF00"/>
              </a:highlight>
              <a:cs typeface="Arial" panose="020B0604020202020204" pitchFamily="34" charset="0"/>
            </a:endParaRPr>
          </a:p>
        </p:txBody>
      </p:sp>
      <p:sp>
        <p:nvSpPr>
          <p:cNvPr id="14" name="TextBox 13">
            <a:extLst>
              <a:ext uri="{FF2B5EF4-FFF2-40B4-BE49-F238E27FC236}">
                <a16:creationId xmlns:a16="http://schemas.microsoft.com/office/drawing/2014/main" id="{4A37D093-334C-9859-98F9-9CEA1F4072AB}"/>
              </a:ext>
            </a:extLst>
          </p:cNvPr>
          <p:cNvSpPr txBox="1"/>
          <p:nvPr/>
        </p:nvSpPr>
        <p:spPr>
          <a:xfrm>
            <a:off x="4114800" y="6119452"/>
            <a:ext cx="3048000" cy="253916"/>
          </a:xfrm>
          <a:prstGeom prst="rect">
            <a:avLst/>
          </a:prstGeom>
          <a:noFill/>
        </p:spPr>
        <p:txBody>
          <a:bodyPr wrap="square">
            <a:spAutoFit/>
          </a:bodyPr>
          <a:lstStyle/>
          <a:p>
            <a:pPr eaLnBrk="1" fontAlgn="auto" hangingPunct="1">
              <a:spcBef>
                <a:spcPts val="0"/>
              </a:spcBef>
              <a:spcAft>
                <a:spcPts val="300"/>
              </a:spcAft>
              <a:defRPr/>
            </a:pPr>
            <a:r>
              <a:rPr lang="en-US" sz="1050" b="1" dirty="0">
                <a:latin typeface="+mn-lt"/>
                <a:cs typeface="Arial" panose="020B0604020202020204" pitchFamily="34" charset="0"/>
              </a:rPr>
              <a:t>Past performance is no guarantee of future results.</a:t>
            </a:r>
          </a:p>
        </p:txBody>
      </p:sp>
      <p:sp>
        <p:nvSpPr>
          <p:cNvPr id="9" name="TextBox 8">
            <a:extLst>
              <a:ext uri="{FF2B5EF4-FFF2-40B4-BE49-F238E27FC236}">
                <a16:creationId xmlns:a16="http://schemas.microsoft.com/office/drawing/2014/main" id="{6ABFC4D1-C494-2B3F-1CBF-B3195412423B}"/>
              </a:ext>
            </a:extLst>
          </p:cNvPr>
          <p:cNvSpPr txBox="1"/>
          <p:nvPr/>
        </p:nvSpPr>
        <p:spPr>
          <a:xfrm>
            <a:off x="457199" y="5851999"/>
            <a:ext cx="5029201" cy="253916"/>
          </a:xfrm>
          <a:prstGeom prst="rect">
            <a:avLst/>
          </a:prstGeom>
          <a:noFill/>
        </p:spPr>
        <p:txBody>
          <a:bodyPr wrap="square">
            <a:spAutoFit/>
          </a:bodyPr>
          <a:lstStyle/>
          <a:p>
            <a:pPr>
              <a:spcAft>
                <a:spcPts val="300"/>
              </a:spcAft>
              <a:defRPr/>
            </a:pPr>
            <a:r>
              <a:rPr lang="en-US" sz="1050" baseline="30000" dirty="0">
                <a:cs typeface="Arial" panose="020B0604020202020204" pitchFamily="34" charset="0"/>
              </a:rPr>
              <a:t>1</a:t>
            </a:r>
            <a:r>
              <a:rPr lang="en-US" sz="1050" dirty="0">
                <a:effectLst/>
                <a:ea typeface="Calibri" panose="020F0502020204030204" pitchFamily="34" charset="0"/>
              </a:rPr>
              <a:t>Beneficiaries will receive an income tax-free death benefit under IRC Section 101(a)(1).</a:t>
            </a:r>
            <a:endParaRPr lang="en-US" sz="1050" baseline="30000" dirty="0">
              <a:cs typeface="Arial" panose="020B0604020202020204" pitchFamily="34" charset="0"/>
            </a:endParaRPr>
          </a:p>
        </p:txBody>
      </p:sp>
      <p:sp>
        <p:nvSpPr>
          <p:cNvPr id="7" name="TextBox 1">
            <a:extLst>
              <a:ext uri="{FF2B5EF4-FFF2-40B4-BE49-F238E27FC236}">
                <a16:creationId xmlns:a16="http://schemas.microsoft.com/office/drawing/2014/main" id="{09B36FA4-9F93-EEC9-E6D9-54D6234E3564}"/>
              </a:ext>
            </a:extLst>
          </p:cNvPr>
          <p:cNvSpPr txBox="1"/>
          <p:nvPr/>
        </p:nvSpPr>
        <p:spPr>
          <a:xfrm>
            <a:off x="1600200" y="2496828"/>
            <a:ext cx="1718306" cy="832465"/>
          </a:xfrm>
          <a:prstGeom prst="rect">
            <a:avLst/>
          </a:prstGeom>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chemeClr val="tx1"/>
                </a:solidFill>
              </a:rPr>
              <a:t>Ending Death Benefit (Market Value)</a:t>
            </a:r>
          </a:p>
          <a:p>
            <a:pPr algn="ctr"/>
            <a:endParaRPr lang="en-US" sz="300" dirty="0">
              <a:solidFill>
                <a:schemeClr val="tx1"/>
              </a:solidFill>
            </a:endParaRPr>
          </a:p>
          <a:p>
            <a:pPr algn="ctr"/>
            <a:r>
              <a:rPr lang="en-US" sz="1800" b="1" dirty="0">
                <a:solidFill>
                  <a:srgbClr val="C00000"/>
                </a:solidFill>
              </a:rPr>
              <a:t>$338,102</a:t>
            </a:r>
          </a:p>
        </p:txBody>
      </p:sp>
      <p:graphicFrame>
        <p:nvGraphicFramePr>
          <p:cNvPr id="6" name="Chart 5">
            <a:extLst>
              <a:ext uri="{FF2B5EF4-FFF2-40B4-BE49-F238E27FC236}">
                <a16:creationId xmlns:a16="http://schemas.microsoft.com/office/drawing/2014/main" id="{95064E74-29A4-49B2-8DC1-87CE118F51B6}"/>
              </a:ext>
            </a:extLst>
          </p:cNvPr>
          <p:cNvGraphicFramePr>
            <a:graphicFrameLocks/>
          </p:cNvGraphicFramePr>
          <p:nvPr>
            <p:extLst>
              <p:ext uri="{D42A27DB-BD31-4B8C-83A1-F6EECF244321}">
                <p14:modId xmlns:p14="http://schemas.microsoft.com/office/powerpoint/2010/main" val="2223005281"/>
              </p:ext>
            </p:extLst>
          </p:nvPr>
        </p:nvGraphicFramePr>
        <p:xfrm>
          <a:off x="6330528" y="1584975"/>
          <a:ext cx="5210174" cy="318819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
            <a:extLst>
              <a:ext uri="{FF2B5EF4-FFF2-40B4-BE49-F238E27FC236}">
                <a16:creationId xmlns:a16="http://schemas.microsoft.com/office/drawing/2014/main" id="{F9B048BD-DF5D-0D1C-F847-242F05647603}"/>
              </a:ext>
            </a:extLst>
          </p:cNvPr>
          <p:cNvSpPr txBox="1"/>
          <p:nvPr/>
        </p:nvSpPr>
        <p:spPr>
          <a:xfrm>
            <a:off x="7467600" y="2653798"/>
            <a:ext cx="1718306" cy="576900"/>
          </a:xfrm>
          <a:prstGeom prst="rect">
            <a:avLst/>
          </a:prstGeom>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chemeClr val="tx1"/>
                </a:solidFill>
              </a:rPr>
              <a:t>Ending Death Benefit</a:t>
            </a:r>
            <a:endParaRPr lang="en-US" sz="300" dirty="0">
              <a:solidFill>
                <a:schemeClr val="tx1"/>
              </a:solidFill>
            </a:endParaRPr>
          </a:p>
          <a:p>
            <a:pPr algn="ctr"/>
            <a:r>
              <a:rPr lang="en-US" sz="1800" b="1" dirty="0">
                <a:solidFill>
                  <a:srgbClr val="00B5B4"/>
                </a:solidFill>
              </a:rPr>
              <a:t>$425,751</a:t>
            </a:r>
          </a:p>
        </p:txBody>
      </p:sp>
    </p:spTree>
    <p:extLst>
      <p:ext uri="{BB962C8B-B14F-4D97-AF65-F5344CB8AC3E}">
        <p14:creationId xmlns:p14="http://schemas.microsoft.com/office/powerpoint/2010/main" val="11266469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7523675414859738"/>
</p:tagLst>
</file>

<file path=ppt/theme/theme1.xml><?xml version="1.0" encoding="utf-8"?>
<a:theme xmlns:a="http://schemas.openxmlformats.org/drawingml/2006/main" name="Covers - Core">
  <a:themeElements>
    <a:clrScheme name="LFG Color Palette">
      <a:dk1>
        <a:srgbClr val="000000"/>
      </a:dk1>
      <a:lt1>
        <a:srgbClr val="FFFFFF"/>
      </a:lt1>
      <a:dk2>
        <a:srgbClr val="AAAAAA"/>
      </a:dk2>
      <a:lt2>
        <a:srgbClr val="EDEDEE"/>
      </a:lt2>
      <a:accent1>
        <a:srgbClr val="AD112B"/>
      </a:accent1>
      <a:accent2>
        <a:srgbClr val="FF5D0F"/>
      </a:accent2>
      <a:accent3>
        <a:srgbClr val="762135"/>
      </a:accent3>
      <a:accent4>
        <a:srgbClr val="E3232A"/>
      </a:accent4>
      <a:accent5>
        <a:srgbClr val="FBA51F"/>
      </a:accent5>
      <a:accent6>
        <a:srgbClr val="767676"/>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0.xml><?xml version="1.0" encoding="utf-8"?>
<a:theme xmlns:a="http://schemas.openxmlformats.org/drawingml/2006/main" name="Disclosure">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1.xml><?xml version="1.0" encoding="utf-8"?>
<a:theme xmlns:a="http://schemas.openxmlformats.org/drawingml/2006/main" name="Closing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 Core CoBra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3.xml><?xml version="1.0" encoding="utf-8"?>
<a:theme xmlns:a="http://schemas.openxmlformats.org/drawingml/2006/main" name="Agenda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4.xml><?xml version="1.0" encoding="utf-8"?>
<a:theme xmlns:a="http://schemas.openxmlformats.org/drawingml/2006/main" name="Section Divider,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5.xml><?xml version="1.0" encoding="utf-8"?>
<a:theme xmlns:a="http://schemas.openxmlformats.org/drawingml/2006/main" name="Section Divider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6.xml><?xml version="1.0" encoding="utf-8"?>
<a:theme xmlns:a="http://schemas.openxmlformats.org/drawingml/2006/main" name="Quotes,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7.xml><?xml version="1.0" encoding="utf-8"?>
<a:theme xmlns:a="http://schemas.openxmlformats.org/drawingml/2006/main" name="Quote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8.xml><?xml version="1.0" encoding="utf-8"?>
<a:theme xmlns:a="http://schemas.openxmlformats.org/drawingml/2006/main" name="Content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9.xml><?xml version="1.0" encoding="utf-8"?>
<a:theme xmlns:a="http://schemas.openxmlformats.org/drawingml/2006/main" name="Thank You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04266C8-8592-F54C-A431-E3F8FDCE4BD5}">
  <we:reference id="f1abd87f-a3ba-42fb-91d5-100000000000" version="1.0.0.7"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7F9894FBC58B41AE0C72A872D400A3" ma:contentTypeVersion="13" ma:contentTypeDescription="Create a new document." ma:contentTypeScope="" ma:versionID="a2f017d63eb876aad0573ba8e5136987">
  <xsd:schema xmlns:xsd="http://www.w3.org/2001/XMLSchema" xmlns:xs="http://www.w3.org/2001/XMLSchema" xmlns:p="http://schemas.microsoft.com/office/2006/metadata/properties" xmlns:ns1="http://schemas.microsoft.com/sharepoint/v3" xmlns:ns3="ff30d066-9582-4f0a-a648-856d7176e4bf" xmlns:ns4="cc5120d1-701f-4156-9f31-5feba37bb21d" targetNamespace="http://schemas.microsoft.com/office/2006/metadata/properties" ma:root="true" ma:fieldsID="97ecad2980236145e3d85f78d2cdc728" ns1:_="" ns3:_="" ns4:_="">
    <xsd:import namespace="http://schemas.microsoft.com/sharepoint/v3"/>
    <xsd:import namespace="ff30d066-9582-4f0a-a648-856d7176e4bf"/>
    <xsd:import namespace="cc5120d1-701f-4156-9f31-5feba37bb21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1:_ip_UnifiedCompliancePolicyProperties" minOccurs="0"/>
                <xsd:element ref="ns1:_ip_UnifiedCompliancePolicyUIActio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30d066-9582-4f0a-a648-856d7176e4b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5120d1-701f-4156-9f31-5feba37bb21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F2AF8A-0A6D-4CB2-8652-0A3DE00168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f30d066-9582-4f0a-a648-856d7176e4bf"/>
    <ds:schemaRef ds:uri="cc5120d1-701f-4156-9f31-5feba37bb2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7281A0-8776-4E07-872A-D8E02BEE4E52}">
  <ds:schemaRefs>
    <ds:schemaRef ds:uri="http://purl.org/dc/terms/"/>
    <ds:schemaRef ds:uri="http://schemas.microsoft.com/office/2006/documentManagement/types"/>
    <ds:schemaRef ds:uri="http://schemas.microsoft.com/sharepoint/v3"/>
    <ds:schemaRef ds:uri="http://purl.org/dc/dcmitype/"/>
    <ds:schemaRef ds:uri="http://www.w3.org/XML/1998/namespace"/>
    <ds:schemaRef ds:uri="http://schemas.openxmlformats.org/package/2006/metadata/core-properties"/>
    <ds:schemaRef ds:uri="http://schemas.microsoft.com/office/infopath/2007/PartnerControls"/>
    <ds:schemaRef ds:uri="cc5120d1-701f-4156-9f31-5feba37bb21d"/>
    <ds:schemaRef ds:uri="ff30d066-9582-4f0a-a648-856d7176e4bf"/>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54AA79D3-5555-4B8F-86E6-28D5621B50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HPHC_Template_Standard_3-29-18</Template>
  <TotalTime>25175</TotalTime>
  <Words>4134</Words>
  <Application>Microsoft Macintosh PowerPoint</Application>
  <PresentationFormat>Widescreen</PresentationFormat>
  <Paragraphs>275</Paragraphs>
  <Slides>14</Slides>
  <Notes>12</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14</vt:i4>
      </vt:variant>
    </vt:vector>
  </HeadingPairs>
  <TitlesOfParts>
    <vt:vector size="33" baseType="lpstr">
      <vt:lpstr>-apple-system</vt:lpstr>
      <vt:lpstr>Arial</vt:lpstr>
      <vt:lpstr>Arial Black</vt:lpstr>
      <vt:lpstr>Calibri</vt:lpstr>
      <vt:lpstr>Calibri Light</vt:lpstr>
      <vt:lpstr>Georgia</vt:lpstr>
      <vt:lpstr>Times New Roman</vt:lpstr>
      <vt:lpstr>Wingdings</vt:lpstr>
      <vt:lpstr>Covers - Core</vt:lpstr>
      <vt:lpstr>Cover - Core CoBrand</vt:lpstr>
      <vt:lpstr>Agendas</vt:lpstr>
      <vt:lpstr>Section Divider, White Background</vt:lpstr>
      <vt:lpstr>Section Dividers, Colored Backgrounds</vt:lpstr>
      <vt:lpstr>Quotes, White Background</vt:lpstr>
      <vt:lpstr>Quotes, Colored Backgrounds</vt:lpstr>
      <vt:lpstr>Content Slides</vt:lpstr>
      <vt:lpstr>Thank You Slides</vt:lpstr>
      <vt:lpstr>Disclosure</vt:lpstr>
      <vt:lpstr>Closing Slides</vt:lpstr>
      <vt:lpstr>Insurance and investment</vt:lpstr>
      <vt:lpstr>Meet Jim</vt:lpstr>
      <vt:lpstr>Investment strategy overview</vt:lpstr>
      <vt:lpstr>Insurance strategy overview</vt:lpstr>
      <vt:lpstr>Illustrated policy values include insurance expenses and fund fees</vt:lpstr>
      <vt:lpstr>Illustrated policy values (cont’d)</vt:lpstr>
      <vt:lpstr>What would Jim’s market value growth look like?</vt:lpstr>
      <vt:lpstr>What would Jim’s long-term care benefit look like?</vt:lpstr>
      <vt:lpstr>What would Jim’s death benefit to beneficiaries look like?</vt:lpstr>
      <vt:lpstr>How market downturns affect Jim’s ability to pay for care?</vt:lpstr>
      <vt:lpstr>What are the tax implications of Jim’s options?</vt:lpstr>
      <vt:lpstr>Disclosures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dc:creator>
  <cp:lastModifiedBy>Dudash, Stephen</cp:lastModifiedBy>
  <cp:revision>643</cp:revision>
  <dcterms:created xsi:type="dcterms:W3CDTF">2018-04-01T03:51:37Z</dcterms:created>
  <dcterms:modified xsi:type="dcterms:W3CDTF">2024-03-15T14:10:32Z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0x010100F77F9894FBC58B41AE0C72A872D400A3</vt:lpwstr>
  </property>
</Properties>
</file>