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9.xml" ContentType="application/vnd.openxmlformats-officedocument.theme+xml"/>
  <Override PartName="/ppt/slideLayouts/slideLayout49.xml" ContentType="application/vnd.openxmlformats-officedocument.presentationml.slideLayout+xml"/>
  <Override PartName="/ppt/theme/theme10.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8" r:id="rId1"/>
    <p:sldMasterId id="2147483863" r:id="rId2"/>
    <p:sldMasterId id="2147483914" r:id="rId3"/>
    <p:sldMasterId id="2147483965" r:id="rId4"/>
    <p:sldMasterId id="2147484319" r:id="rId5"/>
    <p:sldMasterId id="2147483970" r:id="rId6"/>
    <p:sldMasterId id="2147484297" r:id="rId7"/>
    <p:sldMasterId id="2147483977" r:id="rId8"/>
    <p:sldMasterId id="2147484381" r:id="rId9"/>
    <p:sldMasterId id="2147484392" r:id="rId10"/>
    <p:sldMasterId id="2147484396" r:id="rId11"/>
  </p:sldMasterIdLst>
  <p:notesMasterIdLst>
    <p:notesMasterId r:id="rId28"/>
  </p:notesMasterIdLst>
  <p:handoutMasterIdLst>
    <p:handoutMasterId r:id="rId29"/>
  </p:handoutMasterIdLst>
  <p:sldIdLst>
    <p:sldId id="1137" r:id="rId12"/>
    <p:sldId id="1144" r:id="rId13"/>
    <p:sldId id="1013" r:id="rId14"/>
    <p:sldId id="1172" r:id="rId15"/>
    <p:sldId id="1173" r:id="rId16"/>
    <p:sldId id="1174" r:id="rId17"/>
    <p:sldId id="1171" r:id="rId18"/>
    <p:sldId id="1175" r:id="rId19"/>
    <p:sldId id="1177" r:id="rId20"/>
    <p:sldId id="1178" r:id="rId21"/>
    <p:sldId id="1180" r:id="rId22"/>
    <p:sldId id="1181" r:id="rId23"/>
    <p:sldId id="1182" r:id="rId24"/>
    <p:sldId id="1183" r:id="rId25"/>
    <p:sldId id="1170" r:id="rId26"/>
    <p:sldId id="1117" r:id="rId27"/>
  </p:sldIdLst>
  <p:sldSz cx="12192000" cy="6858000"/>
  <p:notesSz cx="6400800" cy="11734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B68C032C-1B04-5240-B11E-AF5D70D12183}">
          <p14:sldIdLst>
            <p14:sldId id="1137"/>
            <p14:sldId id="1144"/>
            <p14:sldId id="1013"/>
            <p14:sldId id="1172"/>
            <p14:sldId id="1173"/>
            <p14:sldId id="1174"/>
            <p14:sldId id="1171"/>
            <p14:sldId id="1175"/>
            <p14:sldId id="1177"/>
            <p14:sldId id="1178"/>
            <p14:sldId id="1180"/>
            <p14:sldId id="1181"/>
            <p14:sldId id="1182"/>
            <p14:sldId id="1183"/>
            <p14:sldId id="1170"/>
            <p14:sldId id="1117"/>
          </p14:sldIdLst>
        </p14:section>
        <p14:section name="Reference" id="{7F782C67-C5BB-7346-8166-D606ED65D90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84" userDrawn="1">
          <p15:clr>
            <a:srgbClr val="A4A3A4"/>
          </p15:clr>
        </p15:guide>
        <p15:guide id="4" pos="7296" userDrawn="1">
          <p15:clr>
            <a:srgbClr val="A4A3A4"/>
          </p15:clr>
        </p15:guide>
        <p15:guide id="5" pos="3360" userDrawn="1">
          <p15:clr>
            <a:srgbClr val="A4A3A4"/>
          </p15:clr>
        </p15:guide>
        <p15:guide id="6" orient="horz" pos="1344" userDrawn="1">
          <p15:clr>
            <a:srgbClr val="A4A3A4"/>
          </p15:clr>
        </p15:guide>
        <p15:guide id="7" pos="480" userDrawn="1">
          <p15:clr>
            <a:srgbClr val="A4A3A4"/>
          </p15:clr>
        </p15:guide>
        <p15:guide id="8" pos="35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B4BA85-EFF9-5119-7973-18BDAD4E9663}" name="Robison, Sarah" initials="RS" userId="S::Sarah.Robison@lfg.com::f957826a-da96-4a77-9bbe-97f65d83acc1" providerId="AD"/>
  <p188:author id="{7C620BE1-6A13-5004-C7CE-4C4E85E77A93}" name="Lytle, Madison R" initials="LMR" userId="S::Madison.Lytle@lfd.com::1e08dfae-2ecd-4132-bf8f-71d72e1fc4e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7B"/>
    <a:srgbClr val="1772AE"/>
    <a:srgbClr val="1D9699"/>
    <a:srgbClr val="224F8B"/>
    <a:srgbClr val="2591CF"/>
    <a:srgbClr val="41C4E7"/>
    <a:srgbClr val="00B5B4"/>
    <a:srgbClr val="5DCAB9"/>
    <a:srgbClr val="FF289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BE8C7B-4AB8-EC47-8823-315899C04C74}" v="1" dt="2023-02-02T20:59:47.3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15" autoAdjust="0"/>
    <p:restoredTop sz="89660" autoAdjust="0"/>
  </p:normalViewPr>
  <p:slideViewPr>
    <p:cSldViewPr>
      <p:cViewPr varScale="1">
        <p:scale>
          <a:sx n="98" d="100"/>
          <a:sy n="98" d="100"/>
        </p:scale>
        <p:origin x="1110" y="96"/>
      </p:cViewPr>
      <p:guideLst>
        <p:guide orient="horz" pos="2160"/>
        <p:guide pos="3840"/>
        <p:guide pos="384"/>
        <p:guide pos="7296"/>
        <p:guide pos="3360"/>
        <p:guide orient="horz" pos="1344"/>
        <p:guide pos="480"/>
        <p:guide pos="3504"/>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75" d="100"/>
          <a:sy n="75" d="100"/>
        </p:scale>
        <p:origin x="368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presProps" Target="presProps.xml"/><Relationship Id="rId35"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134179-2F87-459C-AFC4-3262AF603024}"/>
              </a:ext>
            </a:extLst>
          </p:cNvPr>
          <p:cNvSpPr>
            <a:spLocks noGrp="1"/>
          </p:cNvSpPr>
          <p:nvPr>
            <p:ph type="hdr" sz="quarter"/>
          </p:nvPr>
        </p:nvSpPr>
        <p:spPr>
          <a:xfrm>
            <a:off x="0" y="1"/>
            <a:ext cx="2773680" cy="58877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7482126A-D78B-417A-A599-65209FEB8EB2}"/>
              </a:ext>
            </a:extLst>
          </p:cNvPr>
          <p:cNvSpPr>
            <a:spLocks noGrp="1"/>
          </p:cNvSpPr>
          <p:nvPr>
            <p:ph type="dt" sz="quarter" idx="1"/>
          </p:nvPr>
        </p:nvSpPr>
        <p:spPr>
          <a:xfrm>
            <a:off x="3625639" y="1"/>
            <a:ext cx="2773680" cy="588777"/>
          </a:xfrm>
          <a:prstGeom prst="rect">
            <a:avLst/>
          </a:prstGeom>
        </p:spPr>
        <p:txBody>
          <a:bodyPr vert="horz" lIns="96661" tIns="48331" rIns="96661" bIns="48331" rtlCol="0"/>
          <a:lstStyle>
            <a:lvl1pPr algn="r">
              <a:defRPr sz="1300"/>
            </a:lvl1pPr>
          </a:lstStyle>
          <a:p>
            <a:fld id="{3A691120-6F44-4061-9950-535357559BE6}" type="datetimeFigureOut">
              <a:rPr lang="en-US" smtClean="0"/>
              <a:t>2/6/2023</a:t>
            </a:fld>
            <a:endParaRPr lang="en-US"/>
          </a:p>
        </p:txBody>
      </p:sp>
      <p:sp>
        <p:nvSpPr>
          <p:cNvPr id="4" name="Footer Placeholder 3">
            <a:extLst>
              <a:ext uri="{FF2B5EF4-FFF2-40B4-BE49-F238E27FC236}">
                <a16:creationId xmlns:a16="http://schemas.microsoft.com/office/drawing/2014/main" id="{7109D7F2-1F36-4516-9528-6AD5A4919C80}"/>
              </a:ext>
            </a:extLst>
          </p:cNvPr>
          <p:cNvSpPr>
            <a:spLocks noGrp="1"/>
          </p:cNvSpPr>
          <p:nvPr>
            <p:ph type="ftr" sz="quarter" idx="2"/>
          </p:nvPr>
        </p:nvSpPr>
        <p:spPr>
          <a:xfrm>
            <a:off x="0" y="11146024"/>
            <a:ext cx="2773680" cy="58877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82A6F3C2-7950-4902-8051-047DB82C551D}"/>
              </a:ext>
            </a:extLst>
          </p:cNvPr>
          <p:cNvSpPr>
            <a:spLocks noGrp="1"/>
          </p:cNvSpPr>
          <p:nvPr>
            <p:ph type="sldNum" sz="quarter" idx="3"/>
          </p:nvPr>
        </p:nvSpPr>
        <p:spPr>
          <a:xfrm>
            <a:off x="3625639" y="11146024"/>
            <a:ext cx="2773680" cy="588776"/>
          </a:xfrm>
          <a:prstGeom prst="rect">
            <a:avLst/>
          </a:prstGeom>
        </p:spPr>
        <p:txBody>
          <a:bodyPr vert="horz" lIns="96661" tIns="48331" rIns="96661" bIns="48331" rtlCol="0" anchor="b"/>
          <a:lstStyle>
            <a:lvl1pPr algn="r">
              <a:defRPr sz="1300"/>
            </a:lvl1pPr>
          </a:lstStyle>
          <a:p>
            <a:fld id="{886D713B-36BA-401B-A2D2-ABB20CB4E150}" type="slidenum">
              <a:rPr lang="en-US" smtClean="0"/>
              <a:t>‹#›</a:t>
            </a:fld>
            <a:endParaRPr lang="en-US"/>
          </a:p>
        </p:txBody>
      </p:sp>
    </p:spTree>
    <p:extLst>
      <p:ext uri="{BB962C8B-B14F-4D97-AF65-F5344CB8AC3E}">
        <p14:creationId xmlns:p14="http://schemas.microsoft.com/office/powerpoint/2010/main" val="1022865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773680" cy="58877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3625639" y="1"/>
            <a:ext cx="2773680" cy="588777"/>
          </a:xfrm>
          <a:prstGeom prst="rect">
            <a:avLst/>
          </a:prstGeom>
        </p:spPr>
        <p:txBody>
          <a:bodyPr vert="horz" lIns="96661" tIns="48331" rIns="96661" bIns="48331" rtlCol="0"/>
          <a:lstStyle>
            <a:lvl1pPr algn="r">
              <a:defRPr sz="1300"/>
            </a:lvl1pPr>
          </a:lstStyle>
          <a:p>
            <a:fld id="{0CE78696-75AD-4A2C-B493-97F69827EE63}" type="datetimeFigureOut">
              <a:rPr lang="en-US" smtClean="0"/>
              <a:t>2/6/2023</a:t>
            </a:fld>
            <a:endParaRPr lang="en-US"/>
          </a:p>
        </p:txBody>
      </p:sp>
      <p:sp>
        <p:nvSpPr>
          <p:cNvPr id="4" name="Slide Image Placeholder 3"/>
          <p:cNvSpPr>
            <a:spLocks noGrp="1" noRot="1" noChangeAspect="1"/>
          </p:cNvSpPr>
          <p:nvPr>
            <p:ph type="sldImg" idx="2"/>
          </p:nvPr>
        </p:nvSpPr>
        <p:spPr>
          <a:xfrm>
            <a:off x="-319088" y="1466850"/>
            <a:ext cx="7038976" cy="396081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640080" y="5647373"/>
            <a:ext cx="5120640" cy="4620578"/>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146024"/>
            <a:ext cx="2773680" cy="58877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3625639" y="11146024"/>
            <a:ext cx="2773680" cy="588776"/>
          </a:xfrm>
          <a:prstGeom prst="rect">
            <a:avLst/>
          </a:prstGeom>
        </p:spPr>
        <p:txBody>
          <a:bodyPr vert="horz" lIns="96661" tIns="48331" rIns="96661" bIns="48331" rtlCol="0" anchor="b"/>
          <a:lstStyle>
            <a:lvl1pPr algn="r">
              <a:defRPr sz="1300"/>
            </a:lvl1pPr>
          </a:lstStyle>
          <a:p>
            <a:fld id="{EC6B5AA1-B988-45DD-88BF-F9FC26EA8FE4}" type="slidenum">
              <a:rPr lang="en-US" smtClean="0"/>
              <a:t>‹#›</a:t>
            </a:fld>
            <a:endParaRPr lang="en-US"/>
          </a:p>
        </p:txBody>
      </p:sp>
    </p:spTree>
    <p:extLst>
      <p:ext uri="{BB962C8B-B14F-4D97-AF65-F5344CB8AC3E}">
        <p14:creationId xmlns:p14="http://schemas.microsoft.com/office/powerpoint/2010/main" val="551536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[Greeting] my name is [insert name and title] with [presenter’s organization] and thanks for joining me. Today, we’re going to talk about how the differences between reimbursement and indemnity policies can impact the quality of long-term care. </a:t>
            </a:r>
            <a:endParaRPr lang="en-US" dirty="0"/>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1</a:t>
            </a:fld>
            <a:endParaRPr lang="en-US"/>
          </a:p>
        </p:txBody>
      </p:sp>
    </p:spTree>
    <p:extLst>
      <p:ext uri="{BB962C8B-B14F-4D97-AF65-F5344CB8AC3E}">
        <p14:creationId xmlns:p14="http://schemas.microsoft.com/office/powerpoint/2010/main" val="1549397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policyholder is unable to handle their own claims, they must be able to trust a care manager to do 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Chances are that your clients expect to receive a preferred level of LTC as stated in their plan. </a:t>
            </a:r>
            <a:r>
              <a:rPr lang="en-US" b="0" dirty="0"/>
              <a:t>Reimbursement policies offer accountability and helps ensure that the funds designated for long-term care are preserved for LTC services when the client needs them.</a:t>
            </a:r>
          </a:p>
          <a:p>
            <a:endParaRPr lang="en-US" dirty="0"/>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11</a:t>
            </a:fld>
            <a:endParaRPr lang="en-US"/>
          </a:p>
        </p:txBody>
      </p:sp>
    </p:spTree>
    <p:extLst>
      <p:ext uri="{BB962C8B-B14F-4D97-AF65-F5344CB8AC3E}">
        <p14:creationId xmlns:p14="http://schemas.microsoft.com/office/powerpoint/2010/main" val="2098855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Lincoln </a:t>
            </a:r>
            <a:r>
              <a:rPr lang="en-US" i="1" dirty="0"/>
              <a:t>MoneyGuard</a:t>
            </a:r>
            <a:r>
              <a:rPr lang="en-US" baseline="30000" dirty="0"/>
              <a:t>® </a:t>
            </a:r>
            <a:r>
              <a:rPr lang="en-US" dirty="0"/>
              <a:t>difference includes our experience in the reimbursement process delivers an additional layer of security, integrity, and trust to those we serve.</a:t>
            </a:r>
          </a:p>
          <a:p>
            <a:endParaRPr lang="en-US" dirty="0"/>
          </a:p>
          <a:p>
            <a:r>
              <a:rPr lang="en-US" dirty="0"/>
              <a:t>We offer:</a:t>
            </a:r>
          </a:p>
          <a:p>
            <a:pPr marL="285750" indent="-285750">
              <a:spcAft>
                <a:spcPts val="600"/>
              </a:spcAft>
              <a:buClr>
                <a:srgbClr val="C00000"/>
              </a:buClr>
              <a:buFont typeface="Wingdings" pitchFamily="2" charset="2"/>
              <a:buChar char="§"/>
            </a:pPr>
            <a:r>
              <a:rPr lang="en-US" dirty="0"/>
              <a:t>0-day elimination period — Immediate access to benefits, once qualified. </a:t>
            </a:r>
          </a:p>
          <a:p>
            <a:pPr marL="285750" indent="-285750">
              <a:spcAft>
                <a:spcPts val="600"/>
              </a:spcAft>
              <a:buClr>
                <a:srgbClr val="C00000"/>
              </a:buClr>
              <a:buFont typeface="Wingdings" pitchFamily="2" charset="2"/>
              <a:buChar char="§"/>
            </a:pPr>
            <a:r>
              <a:rPr lang="en-US" dirty="0"/>
              <a:t>Flex Care Cash</a:t>
            </a:r>
            <a:r>
              <a:rPr lang="en-US" baseline="30000" dirty="0"/>
              <a:t>2</a:t>
            </a:r>
            <a:r>
              <a:rPr lang="en-US" dirty="0"/>
              <a:t> — In addition to reimbursement benefits, policyholders have the flexibility to access cash for informal needs. </a:t>
            </a:r>
          </a:p>
          <a:p>
            <a:pPr marL="285750" indent="-285750">
              <a:spcAft>
                <a:spcPts val="600"/>
              </a:spcAft>
              <a:buClr>
                <a:srgbClr val="C00000"/>
              </a:buClr>
              <a:buFont typeface="Wingdings" pitchFamily="2" charset="2"/>
              <a:buChar char="§"/>
            </a:pPr>
            <a:r>
              <a:rPr lang="en-US" dirty="0"/>
              <a:t>Direct billing — No need to pay out of pocket, let Lincoln take care of paying the bill. </a:t>
            </a:r>
          </a:p>
          <a:p>
            <a:pPr marL="285750" indent="-285750">
              <a:spcAft>
                <a:spcPts val="600"/>
              </a:spcAft>
              <a:buClr>
                <a:srgbClr val="C00000"/>
              </a:buClr>
              <a:buFont typeface="Wingdings" pitchFamily="2" charset="2"/>
              <a:buChar char="§"/>
            </a:pPr>
            <a:r>
              <a:rPr lang="en-US" dirty="0"/>
              <a:t>No tax filing — Reimbursement benefits allow for more time with loved ones, not concerned about tax consequences with reimbursement benefits. </a:t>
            </a:r>
          </a:p>
          <a:p>
            <a:pPr marL="285750" indent="-285750">
              <a:spcAft>
                <a:spcPts val="600"/>
              </a:spcAft>
              <a:buClr>
                <a:srgbClr val="C00000"/>
              </a:buClr>
              <a:buFont typeface="Wingdings" pitchFamily="2" charset="2"/>
              <a:buChar char="§"/>
            </a:pPr>
            <a:r>
              <a:rPr lang="en-US" dirty="0"/>
              <a:t>Funds used as intended — Get the care the client prefers.</a:t>
            </a:r>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13</a:t>
            </a:fld>
            <a:endParaRPr lang="en-US"/>
          </a:p>
        </p:txBody>
      </p:sp>
    </p:spTree>
    <p:extLst>
      <p:ext uri="{BB962C8B-B14F-4D97-AF65-F5344CB8AC3E}">
        <p14:creationId xmlns:p14="http://schemas.microsoft.com/office/powerpoint/2010/main" val="503872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14</a:t>
            </a:fld>
            <a:endParaRPr lang="en-US"/>
          </a:p>
        </p:txBody>
      </p:sp>
    </p:spTree>
    <p:extLst>
      <p:ext uri="{BB962C8B-B14F-4D97-AF65-F5344CB8AC3E}">
        <p14:creationId xmlns:p14="http://schemas.microsoft.com/office/powerpoint/2010/main" val="3863744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go over the basic differences between reimbursement and indemnity plans and look at five key considerations. Then I’ll provide you with some value points on why Lincoln’s reimbursement model may be appropriate for long-term care planning solutions. </a:t>
            </a:r>
          </a:p>
        </p:txBody>
      </p:sp>
      <p:sp>
        <p:nvSpPr>
          <p:cNvPr id="4" name="Slide Number Placeholder 3"/>
          <p:cNvSpPr>
            <a:spLocks noGrp="1"/>
          </p:cNvSpPr>
          <p:nvPr>
            <p:ph type="sldNum" sz="quarter" idx="5"/>
          </p:nvPr>
        </p:nvSpPr>
        <p:spPr/>
        <p:txBody>
          <a:bodyPr/>
          <a:lstStyle/>
          <a:p>
            <a:fld id="{EC6B5AA1-B988-45DD-88BF-F9FC26EA8FE4}" type="slidenum">
              <a:rPr lang="en-US" smtClean="0"/>
              <a:t>2</a:t>
            </a:fld>
            <a:endParaRPr lang="en-US"/>
          </a:p>
        </p:txBody>
      </p:sp>
    </p:spTree>
    <p:extLst>
      <p:ext uri="{BB962C8B-B14F-4D97-AF65-F5344CB8AC3E}">
        <p14:creationId xmlns:p14="http://schemas.microsoft.com/office/powerpoint/2010/main" val="1000212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clients think when they hear the word indemnity? Many clients think about an insurance company sending them a check that can be immediately spent for care.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they hear the word reimbursement, many think that means they pay out of pocket and then wait for a check from an insurance company to reimburse them. </a:t>
            </a:r>
          </a:p>
          <a:p>
            <a:endParaRPr lang="en-US" dirty="0"/>
          </a:p>
          <a:p>
            <a:r>
              <a:rPr lang="en-US" dirty="0"/>
              <a:t>The truth is that there are many more nuances to these arrangements. Understanding the differences is key to providing your clients with the best LTC plan that will provide them with the care they prefer and simplify the process for their loved ones and care managers. Make sure they understand the impact that their LTC plan could have on their tax liabilities and financial legacy. </a:t>
            </a:r>
          </a:p>
          <a:p>
            <a:endParaRPr lang="en-US" dirty="0"/>
          </a:p>
          <a:p>
            <a:r>
              <a:rPr lang="en-US" dirty="0"/>
              <a:t>Let’s examine five key considerations about reimbursement and indemnity plans. </a:t>
            </a:r>
          </a:p>
        </p:txBody>
      </p:sp>
      <p:sp>
        <p:nvSpPr>
          <p:cNvPr id="4" name="Slide Number Placeholder 3"/>
          <p:cNvSpPr>
            <a:spLocks noGrp="1"/>
          </p:cNvSpPr>
          <p:nvPr>
            <p:ph type="sldNum" sz="quarter" idx="5"/>
          </p:nvPr>
        </p:nvSpPr>
        <p:spPr/>
        <p:txBody>
          <a:bodyPr/>
          <a:lstStyle/>
          <a:p>
            <a:fld id="{EC6B5AA1-B988-45DD-88BF-F9FC26EA8FE4}" type="slidenum">
              <a:rPr lang="en-US" smtClean="0"/>
              <a:t>4</a:t>
            </a:fld>
            <a:endParaRPr lang="en-US"/>
          </a:p>
        </p:txBody>
      </p:sp>
    </p:spTree>
    <p:extLst>
      <p:ext uri="{BB962C8B-B14F-4D97-AF65-F5344CB8AC3E}">
        <p14:creationId xmlns:p14="http://schemas.microsoft.com/office/powerpoint/2010/main" val="1239824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people consider indemnity policies easier to handle, because once eligibility has been established, the company simply issues a check to the policyholder. However, for LTC plans, receiving proceeds from the policy is just the beginning of the administrative duties. Remember that by the time the long-term care plan is enacted, the policyholder is probably not the one handling financial affairs. </a:t>
            </a:r>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5</a:t>
            </a:fld>
            <a:endParaRPr lang="en-US"/>
          </a:p>
        </p:txBody>
      </p:sp>
    </p:spTree>
    <p:extLst>
      <p:ext uri="{BB962C8B-B14F-4D97-AF65-F5344CB8AC3E}">
        <p14:creationId xmlns:p14="http://schemas.microsoft.com/office/powerpoint/2010/main" val="2799754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policyholder with an indemnity contract who receives a check from their insurance company will have to file IRS Form 8853 to periodically report payments received under their LTC contract. This applies to a spouse’s policy also, if filing jointly. </a:t>
            </a:r>
          </a:p>
          <a:p>
            <a:endParaRPr lang="en-US" dirty="0"/>
          </a:p>
          <a:p>
            <a:r>
              <a:rPr lang="en-US" dirty="0"/>
              <a:t>Keep in mind that this additional reporting burden will likely have to be performed by the care manager, since the policyholder may be unable to take care of these tasks. </a:t>
            </a:r>
          </a:p>
        </p:txBody>
      </p:sp>
      <p:sp>
        <p:nvSpPr>
          <p:cNvPr id="4" name="Slide Number Placeholder 3"/>
          <p:cNvSpPr>
            <a:spLocks noGrp="1"/>
          </p:cNvSpPr>
          <p:nvPr>
            <p:ph type="sldNum" sz="quarter" idx="5"/>
          </p:nvPr>
        </p:nvSpPr>
        <p:spPr/>
        <p:txBody>
          <a:bodyPr/>
          <a:lstStyle/>
          <a:p>
            <a:fld id="{EC6B5AA1-B988-45DD-88BF-F9FC26EA8FE4}" type="slidenum">
              <a:rPr lang="en-US" smtClean="0"/>
              <a:t>6</a:t>
            </a:fld>
            <a:endParaRPr lang="en-US"/>
          </a:p>
        </p:txBody>
      </p:sp>
    </p:spTree>
    <p:extLst>
      <p:ext uri="{BB962C8B-B14F-4D97-AF65-F5344CB8AC3E}">
        <p14:creationId xmlns:p14="http://schemas.microsoft.com/office/powerpoint/2010/main" val="25620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topic you should discuss with clients about their future long-term care situation. Imagine a point in the future where they are unable to care for themselves. Will they want their care manager to be responsible for keeping track of dollar amounts and due dates?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policyholder, or care manager, uses money received on an indemnity contract to pay an informal caregiver — like a friend or family member — this turns the insured into an employer. According to the IRS, if compensation is more that $2,600 annually (the 2023 IRS limit), the insured is subject to tracking payments, reporting income to the IRS, and paying applicable Social Security and Medicare taxes, plus any state unemployment taxes. The care manager will also need to get an employer identification number (EIN) and provide the caregivers with proper tax documents. The only exception is for a spouse who is a caregiver. Do they envision the care they receive at the time will be provided only by their spouse?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no way around this requirement. </a:t>
            </a:r>
            <a:r>
              <a:rPr lang="en-US" b="0" dirty="0"/>
              <a:t>Filing an IRS form 8853 when receiving indemnity benefits is a requirement and can put scrutiny on proper tax reporting practices.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7</a:t>
            </a:fld>
            <a:endParaRPr lang="en-US"/>
          </a:p>
        </p:txBody>
      </p:sp>
    </p:spTree>
    <p:extLst>
      <p:ext uri="{BB962C8B-B14F-4D97-AF65-F5344CB8AC3E}">
        <p14:creationId xmlns:p14="http://schemas.microsoft.com/office/powerpoint/2010/main" val="2594546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clients if they want their quality of care to be determined by an amount set by the government? How will they structure their LTC plan to spend more on care and less on taxes?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One of the tax filing requirements for indemnity policies concerns the IRS per diem for long-term care giving. If payments are made without regard to actual bills, any amount spent over the approved per diem is considered taxable.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Reimbursement plans are not restricted by the IRS per diem.</a:t>
            </a:r>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8</a:t>
            </a:fld>
            <a:endParaRPr lang="en-US"/>
          </a:p>
        </p:txBody>
      </p:sp>
    </p:spTree>
    <p:extLst>
      <p:ext uri="{BB962C8B-B14F-4D97-AF65-F5344CB8AC3E}">
        <p14:creationId xmlns:p14="http://schemas.microsoft.com/office/powerpoint/2010/main" val="4174205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Once a care manager receives money from their indemnity policy, they become the one handling bill payment, claims management, filing taxes, and overseeing finances. This can put additional stress on care managers and caregivers who are already stretched thin.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 reimbursement plan allows for direct billing, so the caretaker essentially supervises the claim.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Remember that a reimbursement policy operates similarly to a healthcare policy, which many people have experience with.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Thinking about the actual impact that long-term care has on a family is what LTC planning is all about. For most people, by the time they require long-term care, they will not be making those key decisions. Clients need to understand how structuring a well-designed LTC plan will help them feel confident that they have determined the kind and quality of care they will receive. By making these decision well before it’s necessary, they can also alleviate the stress on their loved ones, by pulling together resources and directives. They will feel comfortable with having care lined up, and they can allow their family to spend more quality time together while care is delivered by qualified providers.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9</a:t>
            </a:fld>
            <a:endParaRPr lang="en-US"/>
          </a:p>
        </p:txBody>
      </p:sp>
    </p:spTree>
    <p:extLst>
      <p:ext uri="{BB962C8B-B14F-4D97-AF65-F5344CB8AC3E}">
        <p14:creationId xmlns:p14="http://schemas.microsoft.com/office/powerpoint/2010/main" val="264780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
                <a:srgbClr val="C00000"/>
              </a:buClr>
              <a:buSzTx/>
              <a:buFont typeface="Wingdings" pitchFamily="2" charset="2"/>
              <a:buNone/>
              <a:tabLst/>
              <a:defRPr/>
            </a:pPr>
            <a:r>
              <a:rPr lang="en-US" sz="1200" dirty="0">
                <a:solidFill>
                  <a:srgbClr val="C00000"/>
                </a:solidFill>
                <a:latin typeface="Georgia" panose="02040502050405020303" pitchFamily="18" charset="0"/>
              </a:rPr>
              <a:t>Some of the questions to ask clients: </a:t>
            </a:r>
          </a:p>
          <a:p>
            <a:pPr marL="285750" marR="0" lvl="0" indent="-285750" algn="l" defTabSz="914400" rtl="0" eaLnBrk="1" fontAlgn="auto" latinLnBrk="0" hangingPunct="1">
              <a:lnSpc>
                <a:spcPct val="100000"/>
              </a:lnSpc>
              <a:spcBef>
                <a:spcPts val="0"/>
              </a:spcBef>
              <a:spcAft>
                <a:spcPts val="600"/>
              </a:spcAft>
              <a:buClr>
                <a:srgbClr val="C00000"/>
              </a:buClr>
              <a:buSzTx/>
              <a:buFont typeface="Wingdings" pitchFamily="2" charset="2"/>
              <a:buChar char="§"/>
              <a:tabLst/>
              <a:defRPr/>
            </a:pPr>
            <a:r>
              <a:rPr lang="en-US" dirty="0"/>
              <a:t>Are family members qualified and physically able to provide the level of care needed? </a:t>
            </a:r>
          </a:p>
          <a:p>
            <a:pPr marL="285750" indent="-285750">
              <a:spcAft>
                <a:spcPts val="600"/>
              </a:spcAft>
              <a:buClr>
                <a:srgbClr val="C00000"/>
              </a:buClr>
              <a:buFont typeface="Wingdings" pitchFamily="2" charset="2"/>
              <a:buChar char="§"/>
            </a:pPr>
            <a:r>
              <a:rPr lang="en-US" dirty="0"/>
              <a:t>Can family members be there as soon as care becomes necessary? </a:t>
            </a:r>
          </a:p>
          <a:p>
            <a:pPr marL="285750" indent="-285750">
              <a:spcAft>
                <a:spcPts val="600"/>
              </a:spcAft>
              <a:buClr>
                <a:srgbClr val="C00000"/>
              </a:buClr>
              <a:buFont typeface="Wingdings" pitchFamily="2" charset="2"/>
              <a:buChar char="§"/>
            </a:pPr>
            <a:r>
              <a:rPr lang="en-US" dirty="0"/>
              <a:t>How will quality of life be affected if family members are responsible for providing care? (Not just for the policyholder, but for family members too.)</a:t>
            </a:r>
          </a:p>
          <a:p>
            <a:pPr marL="0" indent="0">
              <a:buNone/>
            </a:pPr>
            <a:endParaRPr lang="en-US" b="0" dirty="0"/>
          </a:p>
          <a:p>
            <a:pPr marL="0" indent="0">
              <a:buNone/>
            </a:pPr>
            <a:endParaRPr lang="en-US" b="0" dirty="0"/>
          </a:p>
          <a:p>
            <a:pPr marL="0" indent="0">
              <a:buNone/>
            </a:pPr>
            <a:r>
              <a:rPr lang="en-US" b="0" dirty="0"/>
              <a:t>Reimbursement plans with direct billing allow the policy holder to understand exactly what benefits will be available when long-term care is needed. If the monthly LTC benefit exceeds the cost, that money stays in the plan and can be used later, when more expensive care might be necessary. The benefits are not taxed and give clients flexibility to make the best choice for a caregiver – whether that is a loved one or a qualified facility. </a:t>
            </a:r>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10</a:t>
            </a:fld>
            <a:endParaRPr lang="en-US"/>
          </a:p>
        </p:txBody>
      </p:sp>
    </p:spTree>
    <p:extLst>
      <p:ext uri="{BB962C8B-B14F-4D97-AF65-F5344CB8AC3E}">
        <p14:creationId xmlns:p14="http://schemas.microsoft.com/office/powerpoint/2010/main" val="2778455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FG MG - Photo Backgroun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AAA8F2-B1CD-4C8B-9291-A6FD627147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2239" y="571500"/>
            <a:ext cx="1389888" cy="441314"/>
          </a:xfrm>
          <a:prstGeom prst="rect">
            <a:avLst/>
          </a:prstGeom>
        </p:spPr>
      </p:pic>
      <p:sp>
        <p:nvSpPr>
          <p:cNvPr id="18" name="Picture Placeholder 6">
            <a:extLst>
              <a:ext uri="{FF2B5EF4-FFF2-40B4-BE49-F238E27FC236}">
                <a16:creationId xmlns:a16="http://schemas.microsoft.com/office/drawing/2014/main" id="{262902D5-E4F6-4E0B-89D0-9DAC82BBC5AF}"/>
              </a:ext>
            </a:extLst>
          </p:cNvPr>
          <p:cNvSpPr>
            <a:spLocks noGrp="1"/>
          </p:cNvSpPr>
          <p:nvPr>
            <p:ph type="pic" sz="quarter" idx="20" hasCustomPrompt="1"/>
          </p:nvPr>
        </p:nvSpPr>
        <p:spPr>
          <a:xfrm>
            <a:off x="0" y="0"/>
            <a:ext cx="12198096" cy="6858000"/>
          </a:xfrm>
          <a:solidFill>
            <a:schemeClr val="tx2"/>
          </a:solidFill>
        </p:spPr>
        <p:txBody>
          <a:bodyPr lIns="3291840" tIns="2468880"/>
          <a:lstStyle>
            <a:lvl1pPr marL="0" indent="0" algn="l">
              <a:spcAft>
                <a:spcPts val="0"/>
              </a:spcAft>
              <a:buNone/>
              <a:defRPr sz="4000" b="1" cap="all" baseline="0">
                <a:solidFill>
                  <a:srgbClr val="FF289F"/>
                </a:solidFill>
                <a:latin typeface="Calibri" panose="020F0502020204030204" pitchFamily="34" charset="0"/>
                <a:cs typeface="Calibri" panose="020F0502020204030204" pitchFamily="34" charset="0"/>
              </a:defRPr>
            </a:lvl1pPr>
          </a:lstStyle>
          <a:p>
            <a:r>
              <a:rPr lang="en-US" dirty="0"/>
              <a:t>Click icon</a:t>
            </a:r>
            <a:br>
              <a:rPr lang="en-US" dirty="0"/>
            </a:br>
            <a:r>
              <a:rPr lang="en-US" dirty="0"/>
              <a:t>To insert</a:t>
            </a:r>
            <a:br>
              <a:rPr lang="en-US" dirty="0"/>
            </a:br>
            <a:r>
              <a:rPr lang="en-US" dirty="0"/>
              <a:t>image</a:t>
            </a:r>
          </a:p>
        </p:txBody>
      </p:sp>
      <p:sp>
        <p:nvSpPr>
          <p:cNvPr id="17" name="Text Placeholder 10">
            <a:extLst>
              <a:ext uri="{FF2B5EF4-FFF2-40B4-BE49-F238E27FC236}">
                <a16:creationId xmlns:a16="http://schemas.microsoft.com/office/drawing/2014/main" id="{4C9B3DCA-FD59-47A1-82B6-730D2AF283C7}"/>
              </a:ext>
            </a:extLst>
          </p:cNvPr>
          <p:cNvSpPr>
            <a:spLocks noGrp="1"/>
          </p:cNvSpPr>
          <p:nvPr>
            <p:ph type="body" sz="quarter" idx="25" hasCustomPrompt="1"/>
          </p:nvPr>
        </p:nvSpPr>
        <p:spPr>
          <a:xfrm>
            <a:off x="6281928" y="573313"/>
            <a:ext cx="5330952" cy="5394960"/>
          </a:xfrm>
          <a:solidFill>
            <a:schemeClr val="bg1"/>
          </a:solidFill>
        </p:spPr>
        <p:txBody>
          <a:bodyPr/>
          <a:lstStyle>
            <a:lvl1pPr marL="0" indent="0">
              <a:buNone/>
              <a:defRPr/>
            </a:lvl1pPr>
          </a:lstStyle>
          <a:p>
            <a:pPr lvl="0"/>
            <a:r>
              <a:rPr lang="en-US" dirty="0"/>
              <a:t> g</a:t>
            </a:r>
          </a:p>
        </p:txBody>
      </p:sp>
      <p:sp>
        <p:nvSpPr>
          <p:cNvPr id="4" name="Text Placeholder 3">
            <a:extLst>
              <a:ext uri="{FF2B5EF4-FFF2-40B4-BE49-F238E27FC236}">
                <a16:creationId xmlns:a16="http://schemas.microsoft.com/office/drawing/2014/main" id="{5582D39B-10E4-4D0A-BB54-776D60C46D74}"/>
              </a:ext>
            </a:extLst>
          </p:cNvPr>
          <p:cNvSpPr>
            <a:spLocks noGrp="1"/>
          </p:cNvSpPr>
          <p:nvPr>
            <p:ph type="body" sz="quarter" idx="10" hasCustomPrompt="1"/>
          </p:nvPr>
        </p:nvSpPr>
        <p:spPr>
          <a:xfrm>
            <a:off x="6814952" y="1087755"/>
            <a:ext cx="4270248" cy="155448"/>
          </a:xfrm>
        </p:spPr>
        <p:txBody>
          <a:bodyPr/>
          <a:lstStyle>
            <a:lvl1pPr marL="0" indent="0">
              <a:spcAft>
                <a:spcPts val="0"/>
              </a:spcAft>
              <a:buNone/>
              <a:defRPr sz="1000" b="1" cap="all" baseline="0">
                <a:solidFill>
                  <a:schemeClr val="tx1"/>
                </a:solidFill>
              </a:defRPr>
            </a:lvl1pPr>
          </a:lstStyle>
          <a:p>
            <a:pPr lvl="0"/>
            <a:r>
              <a:rPr lang="en-US" dirty="0"/>
              <a:t>[Click to edit business line]</a:t>
            </a:r>
          </a:p>
        </p:txBody>
      </p:sp>
      <p:sp>
        <p:nvSpPr>
          <p:cNvPr id="21" name="Text Placeholder 20">
            <a:extLst>
              <a:ext uri="{FF2B5EF4-FFF2-40B4-BE49-F238E27FC236}">
                <a16:creationId xmlns:a16="http://schemas.microsoft.com/office/drawing/2014/main" id="{4F0646D4-310F-4A27-BAF4-6ABA1CC70A47}"/>
              </a:ext>
            </a:extLst>
          </p:cNvPr>
          <p:cNvSpPr>
            <a:spLocks noGrp="1"/>
          </p:cNvSpPr>
          <p:nvPr>
            <p:ph type="body" sz="quarter" idx="11" hasCustomPrompt="1"/>
          </p:nvPr>
        </p:nvSpPr>
        <p:spPr>
          <a:xfrm>
            <a:off x="681139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3" name="Text Placeholder 22">
            <a:extLst>
              <a:ext uri="{FF2B5EF4-FFF2-40B4-BE49-F238E27FC236}">
                <a16:creationId xmlns:a16="http://schemas.microsoft.com/office/drawing/2014/main" id="{C8A6FE63-9A19-4471-837E-102F7C69EEFD}"/>
              </a:ext>
            </a:extLst>
          </p:cNvPr>
          <p:cNvSpPr>
            <a:spLocks noGrp="1"/>
          </p:cNvSpPr>
          <p:nvPr>
            <p:ph type="body" sz="quarter" idx="12" hasCustomPrompt="1"/>
          </p:nvPr>
        </p:nvSpPr>
        <p:spPr>
          <a:xfrm>
            <a:off x="6811390" y="407498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4" name="Text Placeholder 20">
            <a:extLst>
              <a:ext uri="{FF2B5EF4-FFF2-40B4-BE49-F238E27FC236}">
                <a16:creationId xmlns:a16="http://schemas.microsoft.com/office/drawing/2014/main" id="{D2FFAA9F-912F-4D43-8E52-009A0F004691}"/>
              </a:ext>
            </a:extLst>
          </p:cNvPr>
          <p:cNvSpPr>
            <a:spLocks noGrp="1"/>
          </p:cNvSpPr>
          <p:nvPr>
            <p:ph type="body" sz="quarter" idx="13" hasCustomPrompt="1"/>
          </p:nvPr>
        </p:nvSpPr>
        <p:spPr>
          <a:xfrm>
            <a:off x="921246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5" name="Text Placeholder 22">
            <a:extLst>
              <a:ext uri="{FF2B5EF4-FFF2-40B4-BE49-F238E27FC236}">
                <a16:creationId xmlns:a16="http://schemas.microsoft.com/office/drawing/2014/main" id="{320EAC49-E003-4D91-B362-59C642D854BA}"/>
              </a:ext>
            </a:extLst>
          </p:cNvPr>
          <p:cNvSpPr>
            <a:spLocks noGrp="1"/>
          </p:cNvSpPr>
          <p:nvPr>
            <p:ph type="body" sz="quarter" idx="14" hasCustomPrompt="1"/>
          </p:nvPr>
        </p:nvSpPr>
        <p:spPr>
          <a:xfrm>
            <a:off x="9212460" y="407498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6" name="Text Placeholder 20">
            <a:extLst>
              <a:ext uri="{FF2B5EF4-FFF2-40B4-BE49-F238E27FC236}">
                <a16:creationId xmlns:a16="http://schemas.microsoft.com/office/drawing/2014/main" id="{E57B773A-E0E0-492C-97A2-433EEF6238CF}"/>
              </a:ext>
            </a:extLst>
          </p:cNvPr>
          <p:cNvSpPr>
            <a:spLocks noGrp="1"/>
          </p:cNvSpPr>
          <p:nvPr>
            <p:ph type="body" sz="quarter" idx="15" hasCustomPrompt="1"/>
          </p:nvPr>
        </p:nvSpPr>
        <p:spPr>
          <a:xfrm>
            <a:off x="681139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7" name="Text Placeholder 22">
            <a:extLst>
              <a:ext uri="{FF2B5EF4-FFF2-40B4-BE49-F238E27FC236}">
                <a16:creationId xmlns:a16="http://schemas.microsoft.com/office/drawing/2014/main" id="{1A5638FC-B04C-4E0A-B76C-345C7E8D5E90}"/>
              </a:ext>
            </a:extLst>
          </p:cNvPr>
          <p:cNvSpPr>
            <a:spLocks noGrp="1"/>
          </p:cNvSpPr>
          <p:nvPr>
            <p:ph type="body" sz="quarter" idx="16" hasCustomPrompt="1"/>
          </p:nvPr>
        </p:nvSpPr>
        <p:spPr>
          <a:xfrm>
            <a:off x="6811390" y="463246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8" name="Text Placeholder 20">
            <a:extLst>
              <a:ext uri="{FF2B5EF4-FFF2-40B4-BE49-F238E27FC236}">
                <a16:creationId xmlns:a16="http://schemas.microsoft.com/office/drawing/2014/main" id="{CC50E0DB-CB67-4B7A-A6D3-D0329E687BB3}"/>
              </a:ext>
            </a:extLst>
          </p:cNvPr>
          <p:cNvSpPr>
            <a:spLocks noGrp="1"/>
          </p:cNvSpPr>
          <p:nvPr>
            <p:ph type="body" sz="quarter" idx="17" hasCustomPrompt="1"/>
          </p:nvPr>
        </p:nvSpPr>
        <p:spPr>
          <a:xfrm>
            <a:off x="921246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9" name="Text Placeholder 22">
            <a:extLst>
              <a:ext uri="{FF2B5EF4-FFF2-40B4-BE49-F238E27FC236}">
                <a16:creationId xmlns:a16="http://schemas.microsoft.com/office/drawing/2014/main" id="{47B70715-31B3-448E-A6B6-6F63808B2A71}"/>
              </a:ext>
            </a:extLst>
          </p:cNvPr>
          <p:cNvSpPr>
            <a:spLocks noGrp="1"/>
          </p:cNvSpPr>
          <p:nvPr>
            <p:ph type="body" sz="quarter" idx="18" hasCustomPrompt="1"/>
          </p:nvPr>
        </p:nvSpPr>
        <p:spPr>
          <a:xfrm>
            <a:off x="9212460" y="463246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1" name="Text Placeholder 30">
            <a:extLst>
              <a:ext uri="{FF2B5EF4-FFF2-40B4-BE49-F238E27FC236}">
                <a16:creationId xmlns:a16="http://schemas.microsoft.com/office/drawing/2014/main" id="{302B7CA0-A557-4BF7-A15C-98D10E2F8C58}"/>
              </a:ext>
            </a:extLst>
          </p:cNvPr>
          <p:cNvSpPr>
            <a:spLocks noGrp="1"/>
          </p:cNvSpPr>
          <p:nvPr>
            <p:ph type="body" sz="quarter" idx="19" hasCustomPrompt="1"/>
          </p:nvPr>
        </p:nvSpPr>
        <p:spPr>
          <a:xfrm>
            <a:off x="6811390" y="5369052"/>
            <a:ext cx="2286000" cy="155448"/>
          </a:xfrm>
        </p:spPr>
        <p:txBody>
          <a:bodyPr/>
          <a:lstStyle>
            <a:lvl1pPr marL="0" indent="0">
              <a:spcAft>
                <a:spcPts val="0"/>
              </a:spcAft>
              <a:buNone/>
              <a:defRPr sz="1000" b="1">
                <a:solidFill>
                  <a:schemeClr val="tx1"/>
                </a:solidFill>
              </a:defRPr>
            </a:lvl1pPr>
          </a:lstStyle>
          <a:p>
            <a:pPr lvl="0"/>
            <a:r>
              <a:rPr lang="en-US" dirty="0"/>
              <a:t>Month xx, 20xx</a:t>
            </a:r>
          </a:p>
        </p:txBody>
      </p:sp>
      <p:sp>
        <p:nvSpPr>
          <p:cNvPr id="19" name="Text Placeholder 2">
            <a:extLst>
              <a:ext uri="{FF2B5EF4-FFF2-40B4-BE49-F238E27FC236}">
                <a16:creationId xmlns:a16="http://schemas.microsoft.com/office/drawing/2014/main" id="{736BC3B3-A144-0D40-945D-E8A7646634DF}"/>
              </a:ext>
            </a:extLst>
          </p:cNvPr>
          <p:cNvSpPr>
            <a:spLocks noGrp="1"/>
          </p:cNvSpPr>
          <p:nvPr>
            <p:ph type="body" idx="1" hasCustomPrompt="1"/>
          </p:nvPr>
        </p:nvSpPr>
        <p:spPr>
          <a:xfrm>
            <a:off x="6811390" y="1600200"/>
            <a:ext cx="4270248" cy="1087755"/>
          </a:xfrm>
        </p:spPr>
        <p:txBody>
          <a:bodyPr anchor="b" anchorCtr="0"/>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presentation title</a:t>
            </a:r>
          </a:p>
        </p:txBody>
      </p:sp>
      <p:sp>
        <p:nvSpPr>
          <p:cNvPr id="30" name="Title 1">
            <a:extLst>
              <a:ext uri="{FF2B5EF4-FFF2-40B4-BE49-F238E27FC236}">
                <a16:creationId xmlns:a16="http://schemas.microsoft.com/office/drawing/2014/main" id="{95E589A3-826B-E04E-B1A1-872F42805184}"/>
              </a:ext>
            </a:extLst>
          </p:cNvPr>
          <p:cNvSpPr>
            <a:spLocks noGrp="1"/>
          </p:cNvSpPr>
          <p:nvPr>
            <p:ph type="ctrTitle" hasCustomPrompt="1"/>
          </p:nvPr>
        </p:nvSpPr>
        <p:spPr>
          <a:xfrm>
            <a:off x="6811390" y="2809734"/>
            <a:ext cx="4270248" cy="543066"/>
          </a:xfrm>
        </p:spPr>
        <p:txBody>
          <a:bodyPr anchor="t" anchorCtr="0">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dirty="0"/>
              <a:t>Click to edit subtitle</a:t>
            </a:r>
          </a:p>
        </p:txBody>
      </p:sp>
    </p:spTree>
    <p:extLst>
      <p:ext uri="{BB962C8B-B14F-4D97-AF65-F5344CB8AC3E}">
        <p14:creationId xmlns:p14="http://schemas.microsoft.com/office/powerpoint/2010/main" val="964079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 Image - Whit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accent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10801"/>
            <a:ext cx="5062728" cy="219456"/>
          </a:xfrm>
        </p:spPr>
        <p:txBody>
          <a:bodyPr/>
          <a:lstStyle>
            <a:lvl1pPr marL="0" indent="0">
              <a:lnSpc>
                <a:spcPct val="100000"/>
              </a:lnSpc>
              <a:spcAft>
                <a:spcPts val="0"/>
              </a:spcAft>
              <a:buNone/>
              <a:defRPr sz="1400" b="1" kern="400" baseline="0">
                <a:solidFill>
                  <a:schemeClr val="tx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21113"/>
            <a:ext cx="5062728" cy="728472"/>
          </a:xfrm>
        </p:spPr>
        <p:txBody>
          <a:bodyPr/>
          <a:lstStyle>
            <a:lvl1pPr marL="0" indent="0">
              <a:lnSpc>
                <a:spcPct val="100000"/>
              </a:lnSpc>
              <a:spcAft>
                <a:spcPts val="0"/>
              </a:spcAft>
              <a:buNone/>
              <a:defRPr sz="1400" b="0" i="1" kern="400" baseline="0">
                <a:solidFill>
                  <a:schemeClr val="tx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8" name="Picture Placeholder 8">
            <a:extLst>
              <a:ext uri="{FF2B5EF4-FFF2-40B4-BE49-F238E27FC236}">
                <a16:creationId xmlns:a16="http://schemas.microsoft.com/office/drawing/2014/main" id="{F0D1F40A-8FC2-4ABA-B1B1-7BFBA6CA2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3313379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 Whit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accent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2"/>
            <a:ext cx="5065776" cy="219456"/>
          </a:xfrm>
        </p:spPr>
        <p:txBody>
          <a:bodyPr/>
          <a:lstStyle>
            <a:lvl1pPr marL="0" indent="0">
              <a:lnSpc>
                <a:spcPct val="100000"/>
              </a:lnSpc>
              <a:spcAft>
                <a:spcPts val="0"/>
              </a:spcAft>
              <a:buNone/>
              <a:defRPr sz="1400" b="1" kern="400" baseline="0">
                <a:solidFill>
                  <a:schemeClr val="tx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tx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1546984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 Image - Dark Burgundy">
    <p:bg>
      <p:bgPr>
        <a:solidFill>
          <a:schemeClr val="accent3"/>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6" name="Picture Placeholder 8">
            <a:extLst>
              <a:ext uri="{FF2B5EF4-FFF2-40B4-BE49-F238E27FC236}">
                <a16:creationId xmlns:a16="http://schemas.microsoft.com/office/drawing/2014/main" id="{AF8EF799-A677-4F49-95AE-2E237AA98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1428949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 Image - Burgundy">
    <p:bg>
      <p:bgPr>
        <a:solidFill>
          <a:schemeClr val="accent1"/>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6" name="Picture Placeholder 8">
            <a:extLst>
              <a:ext uri="{FF2B5EF4-FFF2-40B4-BE49-F238E27FC236}">
                <a16:creationId xmlns:a16="http://schemas.microsoft.com/office/drawing/2014/main" id="{AF8EF799-A677-4F49-95AE-2E237AA98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1568933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 Image - Red">
    <p:bg>
      <p:bgPr>
        <a:solidFill>
          <a:schemeClr val="accent4"/>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6" name="Picture Placeholder 8">
            <a:extLst>
              <a:ext uri="{FF2B5EF4-FFF2-40B4-BE49-F238E27FC236}">
                <a16:creationId xmlns:a16="http://schemas.microsoft.com/office/drawing/2014/main" id="{AF8EF799-A677-4F49-95AE-2E237AA98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4213868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 Dark Burgundy">
    <p:bg>
      <p:bgPr>
        <a:solidFill>
          <a:schemeClr val="accent3"/>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3550490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 Burgundy">
    <p:bg>
      <p:bgPr>
        <a:solidFill>
          <a:schemeClr val="accent1"/>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4244086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 Red">
    <p:bg>
      <p:bgPr>
        <a:solidFill>
          <a:schemeClr val="accent4"/>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153238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6748272"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836019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2-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8" name="Text Placeholder 6">
            <a:extLst>
              <a:ext uri="{FF2B5EF4-FFF2-40B4-BE49-F238E27FC236}">
                <a16:creationId xmlns:a16="http://schemas.microsoft.com/office/drawing/2014/main" id="{17390612-9893-42C2-82B9-D54A277015E1}"/>
              </a:ext>
            </a:extLst>
          </p:cNvPr>
          <p:cNvSpPr>
            <a:spLocks noGrp="1"/>
          </p:cNvSpPr>
          <p:nvPr>
            <p:ph type="body" sz="quarter" idx="12" hasCustomPrompt="1"/>
          </p:nvPr>
        </p:nvSpPr>
        <p:spPr>
          <a:xfrm>
            <a:off x="5261480" y="2001012"/>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220380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FG MG - Burgundy">
    <p:bg>
      <p:bgPr>
        <a:solidFill>
          <a:schemeClr val="accent1"/>
        </a:solidFill>
        <a:effectLst/>
      </p:bgPr>
    </p:bg>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4C9B3DCA-FD59-47A1-82B6-730D2AF283C7}"/>
              </a:ext>
            </a:extLst>
          </p:cNvPr>
          <p:cNvSpPr>
            <a:spLocks noGrp="1"/>
          </p:cNvSpPr>
          <p:nvPr>
            <p:ph type="body" sz="quarter" idx="25" hasCustomPrompt="1"/>
          </p:nvPr>
        </p:nvSpPr>
        <p:spPr>
          <a:xfrm>
            <a:off x="6281928" y="573313"/>
            <a:ext cx="5330952" cy="5394960"/>
          </a:xfrm>
          <a:solidFill>
            <a:schemeClr val="bg1"/>
          </a:solidFill>
        </p:spPr>
        <p:txBody>
          <a:bodyPr/>
          <a:lstStyle>
            <a:lvl1pPr marL="0" indent="0">
              <a:buNone/>
              <a:defRPr/>
            </a:lvl1pPr>
          </a:lstStyle>
          <a:p>
            <a:pPr lvl="0"/>
            <a:r>
              <a:rPr lang="en-US" dirty="0"/>
              <a:t> </a:t>
            </a:r>
          </a:p>
        </p:txBody>
      </p:sp>
      <p:pic>
        <p:nvPicPr>
          <p:cNvPr id="9" name="Picture 8">
            <a:extLst>
              <a:ext uri="{FF2B5EF4-FFF2-40B4-BE49-F238E27FC236}">
                <a16:creationId xmlns:a16="http://schemas.microsoft.com/office/drawing/2014/main" id="{4FAAA8F2-B1CD-4C8B-9291-A6FD627147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2239" y="571500"/>
            <a:ext cx="1389888" cy="441314"/>
          </a:xfrm>
          <a:prstGeom prst="rect">
            <a:avLst/>
          </a:prstGeom>
        </p:spPr>
      </p:pic>
      <p:sp>
        <p:nvSpPr>
          <p:cNvPr id="4" name="Text Placeholder 3">
            <a:extLst>
              <a:ext uri="{FF2B5EF4-FFF2-40B4-BE49-F238E27FC236}">
                <a16:creationId xmlns:a16="http://schemas.microsoft.com/office/drawing/2014/main" id="{5582D39B-10E4-4D0A-BB54-776D60C46D74}"/>
              </a:ext>
            </a:extLst>
          </p:cNvPr>
          <p:cNvSpPr>
            <a:spLocks noGrp="1"/>
          </p:cNvSpPr>
          <p:nvPr>
            <p:ph type="body" sz="quarter" idx="10" hasCustomPrompt="1"/>
          </p:nvPr>
        </p:nvSpPr>
        <p:spPr>
          <a:xfrm>
            <a:off x="6814952" y="1087755"/>
            <a:ext cx="4270248" cy="155448"/>
          </a:xfrm>
        </p:spPr>
        <p:txBody>
          <a:bodyPr/>
          <a:lstStyle>
            <a:lvl1pPr marL="0" indent="0">
              <a:spcAft>
                <a:spcPts val="0"/>
              </a:spcAft>
              <a:buNone/>
              <a:defRPr sz="1000" b="1" cap="all" baseline="0">
                <a:solidFill>
                  <a:schemeClr val="tx1"/>
                </a:solidFill>
              </a:defRPr>
            </a:lvl1pPr>
          </a:lstStyle>
          <a:p>
            <a:pPr lvl="0"/>
            <a:r>
              <a:rPr lang="en-US" dirty="0"/>
              <a:t>[Click to edit business line]</a:t>
            </a:r>
          </a:p>
        </p:txBody>
      </p:sp>
      <p:sp>
        <p:nvSpPr>
          <p:cNvPr id="21" name="Text Placeholder 20">
            <a:extLst>
              <a:ext uri="{FF2B5EF4-FFF2-40B4-BE49-F238E27FC236}">
                <a16:creationId xmlns:a16="http://schemas.microsoft.com/office/drawing/2014/main" id="{4F0646D4-310F-4A27-BAF4-6ABA1CC70A47}"/>
              </a:ext>
            </a:extLst>
          </p:cNvPr>
          <p:cNvSpPr>
            <a:spLocks noGrp="1"/>
          </p:cNvSpPr>
          <p:nvPr>
            <p:ph type="body" sz="quarter" idx="11" hasCustomPrompt="1"/>
          </p:nvPr>
        </p:nvSpPr>
        <p:spPr>
          <a:xfrm>
            <a:off x="681139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3" name="Text Placeholder 22">
            <a:extLst>
              <a:ext uri="{FF2B5EF4-FFF2-40B4-BE49-F238E27FC236}">
                <a16:creationId xmlns:a16="http://schemas.microsoft.com/office/drawing/2014/main" id="{C8A6FE63-9A19-4471-837E-102F7C69EEFD}"/>
              </a:ext>
            </a:extLst>
          </p:cNvPr>
          <p:cNvSpPr>
            <a:spLocks noGrp="1"/>
          </p:cNvSpPr>
          <p:nvPr>
            <p:ph type="body" sz="quarter" idx="12" hasCustomPrompt="1"/>
          </p:nvPr>
        </p:nvSpPr>
        <p:spPr>
          <a:xfrm>
            <a:off x="6811390" y="407498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4" name="Text Placeholder 20">
            <a:extLst>
              <a:ext uri="{FF2B5EF4-FFF2-40B4-BE49-F238E27FC236}">
                <a16:creationId xmlns:a16="http://schemas.microsoft.com/office/drawing/2014/main" id="{D2FFAA9F-912F-4D43-8E52-009A0F004691}"/>
              </a:ext>
            </a:extLst>
          </p:cNvPr>
          <p:cNvSpPr>
            <a:spLocks noGrp="1"/>
          </p:cNvSpPr>
          <p:nvPr>
            <p:ph type="body" sz="quarter" idx="13" hasCustomPrompt="1"/>
          </p:nvPr>
        </p:nvSpPr>
        <p:spPr>
          <a:xfrm>
            <a:off x="921246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5" name="Text Placeholder 22">
            <a:extLst>
              <a:ext uri="{FF2B5EF4-FFF2-40B4-BE49-F238E27FC236}">
                <a16:creationId xmlns:a16="http://schemas.microsoft.com/office/drawing/2014/main" id="{320EAC49-E003-4D91-B362-59C642D854BA}"/>
              </a:ext>
            </a:extLst>
          </p:cNvPr>
          <p:cNvSpPr>
            <a:spLocks noGrp="1"/>
          </p:cNvSpPr>
          <p:nvPr>
            <p:ph type="body" sz="quarter" idx="14" hasCustomPrompt="1"/>
          </p:nvPr>
        </p:nvSpPr>
        <p:spPr>
          <a:xfrm>
            <a:off x="9212460" y="407498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6" name="Text Placeholder 20">
            <a:extLst>
              <a:ext uri="{FF2B5EF4-FFF2-40B4-BE49-F238E27FC236}">
                <a16:creationId xmlns:a16="http://schemas.microsoft.com/office/drawing/2014/main" id="{E57B773A-E0E0-492C-97A2-433EEF6238CF}"/>
              </a:ext>
            </a:extLst>
          </p:cNvPr>
          <p:cNvSpPr>
            <a:spLocks noGrp="1"/>
          </p:cNvSpPr>
          <p:nvPr>
            <p:ph type="body" sz="quarter" idx="15" hasCustomPrompt="1"/>
          </p:nvPr>
        </p:nvSpPr>
        <p:spPr>
          <a:xfrm>
            <a:off x="681139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7" name="Text Placeholder 22">
            <a:extLst>
              <a:ext uri="{FF2B5EF4-FFF2-40B4-BE49-F238E27FC236}">
                <a16:creationId xmlns:a16="http://schemas.microsoft.com/office/drawing/2014/main" id="{1A5638FC-B04C-4E0A-B76C-345C7E8D5E90}"/>
              </a:ext>
            </a:extLst>
          </p:cNvPr>
          <p:cNvSpPr>
            <a:spLocks noGrp="1"/>
          </p:cNvSpPr>
          <p:nvPr>
            <p:ph type="body" sz="quarter" idx="16" hasCustomPrompt="1"/>
          </p:nvPr>
        </p:nvSpPr>
        <p:spPr>
          <a:xfrm>
            <a:off x="6811390" y="463246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8" name="Text Placeholder 20">
            <a:extLst>
              <a:ext uri="{FF2B5EF4-FFF2-40B4-BE49-F238E27FC236}">
                <a16:creationId xmlns:a16="http://schemas.microsoft.com/office/drawing/2014/main" id="{CC50E0DB-CB67-4B7A-A6D3-D0329E687BB3}"/>
              </a:ext>
            </a:extLst>
          </p:cNvPr>
          <p:cNvSpPr>
            <a:spLocks noGrp="1"/>
          </p:cNvSpPr>
          <p:nvPr>
            <p:ph type="body" sz="quarter" idx="17" hasCustomPrompt="1"/>
          </p:nvPr>
        </p:nvSpPr>
        <p:spPr>
          <a:xfrm>
            <a:off x="921246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9" name="Text Placeholder 22">
            <a:extLst>
              <a:ext uri="{FF2B5EF4-FFF2-40B4-BE49-F238E27FC236}">
                <a16:creationId xmlns:a16="http://schemas.microsoft.com/office/drawing/2014/main" id="{47B70715-31B3-448E-A6B6-6F63808B2A71}"/>
              </a:ext>
            </a:extLst>
          </p:cNvPr>
          <p:cNvSpPr>
            <a:spLocks noGrp="1"/>
          </p:cNvSpPr>
          <p:nvPr>
            <p:ph type="body" sz="quarter" idx="18" hasCustomPrompt="1"/>
          </p:nvPr>
        </p:nvSpPr>
        <p:spPr>
          <a:xfrm>
            <a:off x="9212460" y="463246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1" name="Text Placeholder 30">
            <a:extLst>
              <a:ext uri="{FF2B5EF4-FFF2-40B4-BE49-F238E27FC236}">
                <a16:creationId xmlns:a16="http://schemas.microsoft.com/office/drawing/2014/main" id="{302B7CA0-A557-4BF7-A15C-98D10E2F8C58}"/>
              </a:ext>
            </a:extLst>
          </p:cNvPr>
          <p:cNvSpPr>
            <a:spLocks noGrp="1"/>
          </p:cNvSpPr>
          <p:nvPr>
            <p:ph type="body" sz="quarter" idx="19" hasCustomPrompt="1"/>
          </p:nvPr>
        </p:nvSpPr>
        <p:spPr>
          <a:xfrm>
            <a:off x="6811390" y="5369052"/>
            <a:ext cx="2286000" cy="155448"/>
          </a:xfrm>
        </p:spPr>
        <p:txBody>
          <a:bodyPr/>
          <a:lstStyle>
            <a:lvl1pPr marL="0" indent="0">
              <a:spcAft>
                <a:spcPts val="0"/>
              </a:spcAft>
              <a:buNone/>
              <a:defRPr sz="1000" b="1">
                <a:solidFill>
                  <a:schemeClr val="tx1"/>
                </a:solidFill>
              </a:defRPr>
            </a:lvl1pPr>
          </a:lstStyle>
          <a:p>
            <a:pPr lvl="0"/>
            <a:r>
              <a:rPr lang="en-US" dirty="0"/>
              <a:t>Month xx, 20xx</a:t>
            </a:r>
          </a:p>
        </p:txBody>
      </p:sp>
      <p:sp>
        <p:nvSpPr>
          <p:cNvPr id="19" name="Text Placeholder 2">
            <a:extLst>
              <a:ext uri="{FF2B5EF4-FFF2-40B4-BE49-F238E27FC236}">
                <a16:creationId xmlns:a16="http://schemas.microsoft.com/office/drawing/2014/main" id="{44C1D058-6687-0347-AF4F-E13B39F2A56A}"/>
              </a:ext>
            </a:extLst>
          </p:cNvPr>
          <p:cNvSpPr>
            <a:spLocks noGrp="1"/>
          </p:cNvSpPr>
          <p:nvPr>
            <p:ph type="body" idx="1" hasCustomPrompt="1"/>
          </p:nvPr>
        </p:nvSpPr>
        <p:spPr>
          <a:xfrm>
            <a:off x="6811390" y="1600200"/>
            <a:ext cx="4270248" cy="1087755"/>
          </a:xfrm>
        </p:spPr>
        <p:txBody>
          <a:bodyPr anchor="b" anchorCtr="0"/>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presentation title</a:t>
            </a:r>
          </a:p>
        </p:txBody>
      </p:sp>
      <p:sp>
        <p:nvSpPr>
          <p:cNvPr id="30" name="Title 1">
            <a:extLst>
              <a:ext uri="{FF2B5EF4-FFF2-40B4-BE49-F238E27FC236}">
                <a16:creationId xmlns:a16="http://schemas.microsoft.com/office/drawing/2014/main" id="{7C2D5BD6-261F-E245-857C-DD51BD647484}"/>
              </a:ext>
            </a:extLst>
          </p:cNvPr>
          <p:cNvSpPr>
            <a:spLocks noGrp="1"/>
          </p:cNvSpPr>
          <p:nvPr>
            <p:ph type="ctrTitle" hasCustomPrompt="1"/>
          </p:nvPr>
        </p:nvSpPr>
        <p:spPr>
          <a:xfrm>
            <a:off x="6811390" y="2809734"/>
            <a:ext cx="4270248" cy="543066"/>
          </a:xfrm>
        </p:spPr>
        <p:txBody>
          <a:bodyPr anchor="t" anchorCtr="0">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dirty="0"/>
              <a:t>Click to edit subtitle</a:t>
            </a:r>
          </a:p>
        </p:txBody>
      </p:sp>
      <p:sp>
        <p:nvSpPr>
          <p:cNvPr id="18" name="TextBox 17">
            <a:extLst>
              <a:ext uri="{FF2B5EF4-FFF2-40B4-BE49-F238E27FC236}">
                <a16:creationId xmlns:a16="http://schemas.microsoft.com/office/drawing/2014/main" id="{E20BA16B-B733-4746-B12B-C7772C185233}"/>
              </a:ext>
            </a:extLst>
          </p:cNvPr>
          <p:cNvSpPr txBox="1"/>
          <p:nvPr userDrawn="1"/>
        </p:nvSpPr>
        <p:spPr>
          <a:xfrm>
            <a:off x="546487" y="5446776"/>
            <a:ext cx="3886200" cy="592470"/>
          </a:xfrm>
          <a:prstGeom prst="rect">
            <a:avLst/>
          </a:prstGeom>
          <a:noFill/>
        </p:spPr>
        <p:txBody>
          <a:bodyPr wrap="square" lIns="0" tIns="0" rIns="0" bIns="0" rtlCol="0">
            <a:spAutoFit/>
          </a:bodyPr>
          <a:lstStyle/>
          <a:p>
            <a:pPr algn="l">
              <a:lnSpc>
                <a:spcPct val="100000"/>
              </a:lnSpc>
              <a:spcAft>
                <a:spcPts val="300"/>
              </a:spcAft>
            </a:pPr>
            <a:r>
              <a:rPr lang="en-US" sz="1000" dirty="0">
                <a:solidFill>
                  <a:schemeClr val="bg1"/>
                </a:solidFill>
                <a:cs typeface="Arial" panose="020B0604020202020204" pitchFamily="34" charset="0"/>
              </a:rPr>
              <a:t>Insurance products issued by:</a:t>
            </a:r>
          </a:p>
          <a:p>
            <a:pPr algn="l">
              <a:lnSpc>
                <a:spcPct val="100000"/>
              </a:lnSpc>
              <a:spcAft>
                <a:spcPts val="300"/>
              </a:spcAft>
            </a:pPr>
            <a:r>
              <a:rPr lang="en-US" sz="1300" dirty="0">
                <a:solidFill>
                  <a:schemeClr val="bg1"/>
                </a:solidFill>
                <a:cs typeface="Arial" panose="020B0604020202020204" pitchFamily="34" charset="0"/>
              </a:rPr>
              <a:t>The Lincoln National Life Insurance Company </a:t>
            </a:r>
            <a:br>
              <a:rPr lang="en-US" sz="1300" dirty="0">
                <a:solidFill>
                  <a:schemeClr val="bg1"/>
                </a:solidFill>
                <a:cs typeface="Arial" panose="020B0604020202020204" pitchFamily="34" charset="0"/>
              </a:rPr>
            </a:br>
            <a:r>
              <a:rPr lang="en-US" sz="1300" dirty="0">
                <a:solidFill>
                  <a:schemeClr val="bg1"/>
                </a:solidFill>
                <a:cs typeface="Arial" panose="020B0604020202020204" pitchFamily="34" charset="0"/>
              </a:rPr>
              <a:t>Lincoln Life &amp; Annuity Company of New York</a:t>
            </a:r>
          </a:p>
        </p:txBody>
      </p:sp>
      <p:graphicFrame>
        <p:nvGraphicFramePr>
          <p:cNvPr id="20" name="Table 19">
            <a:extLst>
              <a:ext uri="{FF2B5EF4-FFF2-40B4-BE49-F238E27FC236}">
                <a16:creationId xmlns:a16="http://schemas.microsoft.com/office/drawing/2014/main" id="{7692070A-CD13-9E42-8422-CBC2F5BA93B0}"/>
              </a:ext>
            </a:extLst>
          </p:cNvPr>
          <p:cNvGraphicFramePr>
            <a:graphicFrameLocks noGrp="1"/>
          </p:cNvGraphicFramePr>
          <p:nvPr userDrawn="1">
            <p:extLst>
              <p:ext uri="{D42A27DB-BD31-4B8C-83A1-F6EECF244321}">
                <p14:modId xmlns:p14="http://schemas.microsoft.com/office/powerpoint/2010/main" val="1398722150"/>
              </p:ext>
            </p:extLst>
          </p:nvPr>
        </p:nvGraphicFramePr>
        <p:xfrm>
          <a:off x="568925" y="3944173"/>
          <a:ext cx="1564675" cy="1249680"/>
        </p:xfrm>
        <a:graphic>
          <a:graphicData uri="http://schemas.openxmlformats.org/drawingml/2006/table">
            <a:tbl>
              <a:tblPr firstRow="1" bandRow="1">
                <a:tableStyleId>{5C22544A-7EE6-4342-B048-85BDC9FD1C3A}</a:tableStyleId>
              </a:tblPr>
              <a:tblGrid>
                <a:gridCol w="1564675">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bg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bg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bg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1000" b="0" dirty="0">
                          <a:solidFill>
                            <a:schemeClr val="bg1"/>
                          </a:solidFill>
                          <a:latin typeface="Calibri" panose="020F0502020204030204" pitchFamily="34" charset="0"/>
                          <a:cs typeface="Calibri" panose="020F0502020204030204" pitchFamily="34" charset="0"/>
                        </a:rPr>
                        <a:t>Not insured by any federal </a:t>
                      </a:r>
                      <a:br>
                        <a:rPr lang="en-US" sz="1000" b="0" dirty="0">
                          <a:solidFill>
                            <a:schemeClr val="bg1"/>
                          </a:solidFill>
                          <a:latin typeface="Calibri" panose="020F0502020204030204" pitchFamily="34" charset="0"/>
                          <a:cs typeface="Calibri" panose="020F0502020204030204" pitchFamily="34" charset="0"/>
                        </a:rPr>
                      </a:br>
                      <a:r>
                        <a:rPr lang="en-US" sz="1000" b="0" dirty="0">
                          <a:solidFill>
                            <a:schemeClr val="bg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1000" b="0" dirty="0">
                          <a:solidFill>
                            <a:schemeClr val="bg1"/>
                          </a:solidFill>
                          <a:latin typeface="Calibri" panose="020F0502020204030204" pitchFamily="34" charset="0"/>
                          <a:cs typeface="Calibri" panose="020F0502020204030204" pitchFamily="34" charset="0"/>
                        </a:rPr>
                        <a:t>Not guaranteed by any bank </a:t>
                      </a:r>
                      <a:br>
                        <a:rPr lang="en-US" sz="1000" b="0" dirty="0">
                          <a:solidFill>
                            <a:schemeClr val="bg1"/>
                          </a:solidFill>
                          <a:latin typeface="Calibri" panose="020F0502020204030204" pitchFamily="34" charset="0"/>
                          <a:cs typeface="Calibri" panose="020F0502020204030204" pitchFamily="34" charset="0"/>
                        </a:rPr>
                      </a:br>
                      <a:r>
                        <a:rPr lang="en-US" sz="1000" b="0" dirty="0">
                          <a:solidFill>
                            <a:schemeClr val="bg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Tree>
    <p:extLst>
      <p:ext uri="{BB962C8B-B14F-4D97-AF65-F5344CB8AC3E}">
        <p14:creationId xmlns:p14="http://schemas.microsoft.com/office/powerpoint/2010/main" val="848422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3-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9" name="Text Placeholder 6">
            <a:extLst>
              <a:ext uri="{FF2B5EF4-FFF2-40B4-BE49-F238E27FC236}">
                <a16:creationId xmlns:a16="http://schemas.microsoft.com/office/drawing/2014/main" id="{7DED62BB-5F8F-1546-BA38-8651824FF67A}"/>
              </a:ext>
            </a:extLst>
          </p:cNvPr>
          <p:cNvSpPr>
            <a:spLocks noGrp="1"/>
          </p:cNvSpPr>
          <p:nvPr>
            <p:ph type="body" sz="quarter" idx="12" hasCustomPrompt="1"/>
          </p:nvPr>
        </p:nvSpPr>
        <p:spPr>
          <a:xfrm>
            <a:off x="43434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Text Placeholder 6">
            <a:extLst>
              <a:ext uri="{FF2B5EF4-FFF2-40B4-BE49-F238E27FC236}">
                <a16:creationId xmlns:a16="http://schemas.microsoft.com/office/drawing/2014/main" id="{914F2D59-907B-EF41-8CA9-39F29BD1C55F}"/>
              </a:ext>
            </a:extLst>
          </p:cNvPr>
          <p:cNvSpPr>
            <a:spLocks noGrp="1"/>
          </p:cNvSpPr>
          <p:nvPr>
            <p:ph type="body" sz="quarter" idx="13" hasCustomPrompt="1"/>
          </p:nvPr>
        </p:nvSpPr>
        <p:spPr>
          <a:xfrm>
            <a:off x="81153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3873931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5257800" y="2034066"/>
            <a:ext cx="6350649" cy="3959352"/>
          </a:xfrm>
          <a:solidFill>
            <a:schemeClr val="tx2"/>
          </a:solidFill>
        </p:spPr>
        <p:txBody>
          <a:bodyPr lIns="640080" tIns="1188720" rIns="0"/>
          <a:lstStyle>
            <a:lvl1pPr marL="0" indent="0">
              <a:spcAft>
                <a:spcPts val="0"/>
              </a:spcAft>
              <a:buNone/>
              <a:defRPr sz="3200"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Tree>
    <p:extLst>
      <p:ext uri="{BB962C8B-B14F-4D97-AF65-F5344CB8AC3E}">
        <p14:creationId xmlns:p14="http://schemas.microsoft.com/office/powerpoint/2010/main" val="2422932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612648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612648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7132320" y="580913"/>
            <a:ext cx="4476129" cy="5412505"/>
          </a:xfrm>
          <a:solidFill>
            <a:schemeClr val="tx2"/>
          </a:solidFill>
        </p:spPr>
        <p:txBody>
          <a:bodyPr lIns="182880" tIns="2011680" rIns="0"/>
          <a:lstStyle>
            <a:lvl1pPr marL="0" indent="0">
              <a:spcAft>
                <a:spcPts val="0"/>
              </a:spcAft>
              <a:buNone/>
              <a:defRPr sz="2800"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Tree>
    <p:extLst>
      <p:ext uri="{BB962C8B-B14F-4D97-AF65-F5344CB8AC3E}">
        <p14:creationId xmlns:p14="http://schemas.microsoft.com/office/powerpoint/2010/main" val="721239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Ima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530352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5303520" cy="274320"/>
          </a:xfrm>
        </p:spPr>
        <p:txBody>
          <a:bodyPr/>
          <a:lstStyle>
            <a:lvl1pPr marL="0" indent="0">
              <a:spcAft>
                <a:spcPts val="0"/>
              </a:spcAft>
              <a:buNone/>
              <a:defRPr b="1">
                <a:latin typeface="Georgia" panose="02040502050405020303" pitchFamily="18" charset="0"/>
              </a:defRPr>
            </a:lvl1pPr>
          </a:lstStyle>
          <a:p>
            <a:pPr lvl="0"/>
            <a:r>
              <a:rPr lang="en-US" dirty="0"/>
              <a:t>Click to enter text</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6211614" y="0"/>
            <a:ext cx="5980386" cy="5969876"/>
          </a:xfrm>
          <a:solidFill>
            <a:schemeClr val="tx2"/>
          </a:solidFill>
        </p:spPr>
        <p:txBody>
          <a:bodyPr lIns="457200" tIns="2194560" rIns="0"/>
          <a:lstStyle>
            <a:lvl1pPr marL="0" indent="0">
              <a:spcAft>
                <a:spcPts val="0"/>
              </a:spcAft>
              <a:buNone/>
              <a:defRPr sz="3200"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Tree>
    <p:extLst>
      <p:ext uri="{BB962C8B-B14F-4D97-AF65-F5344CB8AC3E}">
        <p14:creationId xmlns:p14="http://schemas.microsoft.com/office/powerpoint/2010/main" val="2170126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ow of 4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4" name="Picture Placeholder 15">
            <a:extLst>
              <a:ext uri="{FF2B5EF4-FFF2-40B4-BE49-F238E27FC236}">
                <a16:creationId xmlns:a16="http://schemas.microsoft.com/office/drawing/2014/main" id="{29B77757-CAB0-4BE3-952D-1031024C1DFC}"/>
              </a:ext>
            </a:extLst>
          </p:cNvPr>
          <p:cNvSpPr>
            <a:spLocks noGrp="1"/>
          </p:cNvSpPr>
          <p:nvPr>
            <p:ph type="pic" sz="quarter" idx="11" hasCustomPrompt="1"/>
          </p:nvPr>
        </p:nvSpPr>
        <p:spPr>
          <a:xfrm>
            <a:off x="3384009" y="2045970"/>
            <a:ext cx="2596896"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571641" y="2045970"/>
            <a:ext cx="2596896"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7" name="Picture Placeholder 15">
            <a:extLst>
              <a:ext uri="{FF2B5EF4-FFF2-40B4-BE49-F238E27FC236}">
                <a16:creationId xmlns:a16="http://schemas.microsoft.com/office/drawing/2014/main" id="{578A28A4-CF63-4FB0-93A7-EBBA66EDC75C}"/>
              </a:ext>
            </a:extLst>
          </p:cNvPr>
          <p:cNvSpPr>
            <a:spLocks noGrp="1"/>
          </p:cNvSpPr>
          <p:nvPr>
            <p:ph type="pic" sz="quarter" idx="13" hasCustomPrompt="1"/>
          </p:nvPr>
        </p:nvSpPr>
        <p:spPr>
          <a:xfrm>
            <a:off x="6196377" y="2045970"/>
            <a:ext cx="2596896"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8" name="Picture Placeholder 15">
            <a:extLst>
              <a:ext uri="{FF2B5EF4-FFF2-40B4-BE49-F238E27FC236}">
                <a16:creationId xmlns:a16="http://schemas.microsoft.com/office/drawing/2014/main" id="{A841DA15-CC85-4203-A8F1-D114A658115E}"/>
              </a:ext>
            </a:extLst>
          </p:cNvPr>
          <p:cNvSpPr>
            <a:spLocks noGrp="1"/>
          </p:cNvSpPr>
          <p:nvPr>
            <p:ph type="pic" sz="quarter" idx="14" hasCustomPrompt="1"/>
          </p:nvPr>
        </p:nvSpPr>
        <p:spPr>
          <a:xfrm>
            <a:off x="9008745" y="2045970"/>
            <a:ext cx="2599704"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08745"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Tree>
    <p:extLst>
      <p:ext uri="{BB962C8B-B14F-4D97-AF65-F5344CB8AC3E}">
        <p14:creationId xmlns:p14="http://schemas.microsoft.com/office/powerpoint/2010/main" val="2462870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ow of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4" name="Picture Placeholder 15">
            <a:extLst>
              <a:ext uri="{FF2B5EF4-FFF2-40B4-BE49-F238E27FC236}">
                <a16:creationId xmlns:a16="http://schemas.microsoft.com/office/drawing/2014/main" id="{29B77757-CAB0-4BE3-952D-1031024C1DFC}"/>
              </a:ext>
            </a:extLst>
          </p:cNvPr>
          <p:cNvSpPr>
            <a:spLocks noGrp="1"/>
          </p:cNvSpPr>
          <p:nvPr>
            <p:ph type="pic" sz="quarter" idx="11" hasCustomPrompt="1"/>
          </p:nvPr>
        </p:nvSpPr>
        <p:spPr>
          <a:xfrm>
            <a:off x="4321563" y="2045969"/>
            <a:ext cx="3538728" cy="3191256"/>
          </a:xfrm>
          <a:solidFill>
            <a:schemeClr val="tx2"/>
          </a:solidFill>
        </p:spPr>
        <p:txBody>
          <a:bodyPr lIns="0" tIns="73152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571641" y="2045969"/>
            <a:ext cx="3538728" cy="3191256"/>
          </a:xfrm>
          <a:solidFill>
            <a:schemeClr val="tx2"/>
          </a:solidFill>
        </p:spPr>
        <p:txBody>
          <a:bodyPr lIns="0" tIns="73152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8" name="Picture Placeholder 15">
            <a:extLst>
              <a:ext uri="{FF2B5EF4-FFF2-40B4-BE49-F238E27FC236}">
                <a16:creationId xmlns:a16="http://schemas.microsoft.com/office/drawing/2014/main" id="{A841DA15-CC85-4203-A8F1-D114A658115E}"/>
              </a:ext>
            </a:extLst>
          </p:cNvPr>
          <p:cNvSpPr>
            <a:spLocks noGrp="1"/>
          </p:cNvSpPr>
          <p:nvPr>
            <p:ph type="pic" sz="quarter" idx="14" hasCustomPrompt="1"/>
          </p:nvPr>
        </p:nvSpPr>
        <p:spPr>
          <a:xfrm>
            <a:off x="8071486" y="2045970"/>
            <a:ext cx="3536964" cy="3192780"/>
          </a:xfrm>
          <a:solidFill>
            <a:schemeClr val="tx2"/>
          </a:solidFill>
        </p:spPr>
        <p:txBody>
          <a:bodyPr lIns="0" tIns="73152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563"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563" y="5663358"/>
            <a:ext cx="353872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1486"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1486" y="5663358"/>
            <a:ext cx="353872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Tree>
    <p:extLst>
      <p:ext uri="{BB962C8B-B14F-4D97-AF65-F5344CB8AC3E}">
        <p14:creationId xmlns:p14="http://schemas.microsoft.com/office/powerpoint/2010/main" val="2184794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ow of 6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571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8" name="Picture Placeholder 15">
            <a:extLst>
              <a:ext uri="{FF2B5EF4-FFF2-40B4-BE49-F238E27FC236}">
                <a16:creationId xmlns:a16="http://schemas.microsoft.com/office/drawing/2014/main" id="{FC62AE94-F79E-4583-B8BD-55DC2B03B496}"/>
              </a:ext>
            </a:extLst>
          </p:cNvPr>
          <p:cNvSpPr>
            <a:spLocks noGrp="1"/>
          </p:cNvSpPr>
          <p:nvPr>
            <p:ph type="pic" sz="quarter" idx="17" hasCustomPrompt="1"/>
          </p:nvPr>
        </p:nvSpPr>
        <p:spPr>
          <a:xfrm>
            <a:off x="2442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1" name="Picture Placeholder 15">
            <a:extLst>
              <a:ext uri="{FF2B5EF4-FFF2-40B4-BE49-F238E27FC236}">
                <a16:creationId xmlns:a16="http://schemas.microsoft.com/office/drawing/2014/main" id="{9AACB5DD-B317-440E-B6A5-F3DE8733615E}"/>
              </a:ext>
            </a:extLst>
          </p:cNvPr>
          <p:cNvSpPr>
            <a:spLocks noGrp="1"/>
          </p:cNvSpPr>
          <p:nvPr>
            <p:ph type="pic" sz="quarter" idx="20" hasCustomPrompt="1"/>
          </p:nvPr>
        </p:nvSpPr>
        <p:spPr>
          <a:xfrm>
            <a:off x="4313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4" name="Picture Placeholder 15">
            <a:extLst>
              <a:ext uri="{FF2B5EF4-FFF2-40B4-BE49-F238E27FC236}">
                <a16:creationId xmlns:a16="http://schemas.microsoft.com/office/drawing/2014/main" id="{CCD12271-BA7C-473A-A05B-B9A774A70225}"/>
              </a:ext>
            </a:extLst>
          </p:cNvPr>
          <p:cNvSpPr>
            <a:spLocks noGrp="1"/>
          </p:cNvSpPr>
          <p:nvPr>
            <p:ph type="pic" sz="quarter" idx="23" hasCustomPrompt="1"/>
          </p:nvPr>
        </p:nvSpPr>
        <p:spPr>
          <a:xfrm>
            <a:off x="6184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7" name="Picture Placeholder 15">
            <a:extLst>
              <a:ext uri="{FF2B5EF4-FFF2-40B4-BE49-F238E27FC236}">
                <a16:creationId xmlns:a16="http://schemas.microsoft.com/office/drawing/2014/main" id="{9AB5F575-471E-4FFE-A2A9-A1C82BCA802D}"/>
              </a:ext>
            </a:extLst>
          </p:cNvPr>
          <p:cNvSpPr>
            <a:spLocks noGrp="1"/>
          </p:cNvSpPr>
          <p:nvPr>
            <p:ph type="pic" sz="quarter" idx="26" hasCustomPrompt="1"/>
          </p:nvPr>
        </p:nvSpPr>
        <p:spPr>
          <a:xfrm>
            <a:off x="8055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0" name="Picture Placeholder 15">
            <a:extLst>
              <a:ext uri="{FF2B5EF4-FFF2-40B4-BE49-F238E27FC236}">
                <a16:creationId xmlns:a16="http://schemas.microsoft.com/office/drawing/2014/main" id="{57ECE6A2-D599-47BE-A668-9FFF5ED8FDC0}"/>
              </a:ext>
            </a:extLst>
          </p:cNvPr>
          <p:cNvSpPr>
            <a:spLocks noGrp="1"/>
          </p:cNvSpPr>
          <p:nvPr>
            <p:ph type="pic" sz="quarter" idx="29" hasCustomPrompt="1"/>
          </p:nvPr>
        </p:nvSpPr>
        <p:spPr>
          <a:xfrm>
            <a:off x="9926639"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4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475"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Tree>
    <p:extLst>
      <p:ext uri="{BB962C8B-B14F-4D97-AF65-F5344CB8AC3E}">
        <p14:creationId xmlns:p14="http://schemas.microsoft.com/office/powerpoint/2010/main" val="4207244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Grid - Gr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311663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Grid - Dark 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707817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Grid - 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389375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FG MG - CoBrand">
    <p:spTree>
      <p:nvGrpSpPr>
        <p:cNvPr id="1" name=""/>
        <p:cNvGrpSpPr/>
        <p:nvPr/>
      </p:nvGrpSpPr>
      <p:grpSpPr>
        <a:xfrm>
          <a:off x="0" y="0"/>
          <a:ext cx="0" cy="0"/>
          <a:chOff x="0" y="0"/>
          <a:chExt cx="0" cy="0"/>
        </a:xfrm>
      </p:grpSpPr>
      <p:sp>
        <p:nvSpPr>
          <p:cNvPr id="19" name="Text Placeholder 10">
            <a:extLst>
              <a:ext uri="{FF2B5EF4-FFF2-40B4-BE49-F238E27FC236}">
                <a16:creationId xmlns:a16="http://schemas.microsoft.com/office/drawing/2014/main" id="{56E265CF-BF59-4093-86B7-2D2FA76253A1}"/>
              </a:ext>
            </a:extLst>
          </p:cNvPr>
          <p:cNvSpPr>
            <a:spLocks noGrp="1"/>
          </p:cNvSpPr>
          <p:nvPr>
            <p:ph type="body" sz="quarter" idx="25" hasCustomPrompt="1"/>
          </p:nvPr>
        </p:nvSpPr>
        <p:spPr>
          <a:xfrm>
            <a:off x="6281928" y="573313"/>
            <a:ext cx="5330952" cy="5394960"/>
          </a:xfrm>
          <a:solidFill>
            <a:schemeClr val="accent1"/>
          </a:solidFill>
        </p:spPr>
        <p:txBody>
          <a:bodyPr/>
          <a:lstStyle>
            <a:lvl1pPr marL="0" indent="0">
              <a:buNone/>
              <a:defRPr/>
            </a:lvl1pPr>
          </a:lstStyle>
          <a:p>
            <a:pPr lvl="0"/>
            <a:r>
              <a:rPr lang="en-US" dirty="0"/>
              <a:t> </a:t>
            </a:r>
          </a:p>
        </p:txBody>
      </p:sp>
      <p:pic>
        <p:nvPicPr>
          <p:cNvPr id="9" name="Picture 8">
            <a:extLst>
              <a:ext uri="{FF2B5EF4-FFF2-40B4-BE49-F238E27FC236}">
                <a16:creationId xmlns:a16="http://schemas.microsoft.com/office/drawing/2014/main" id="{4FAAA8F2-B1CD-4C8B-9291-A6FD627147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2239" y="571500"/>
            <a:ext cx="1389888" cy="441315"/>
          </a:xfrm>
          <a:prstGeom prst="rect">
            <a:avLst/>
          </a:prstGeom>
        </p:spPr>
      </p:pic>
      <p:sp>
        <p:nvSpPr>
          <p:cNvPr id="21" name="Text Placeholder 20">
            <a:extLst>
              <a:ext uri="{FF2B5EF4-FFF2-40B4-BE49-F238E27FC236}">
                <a16:creationId xmlns:a16="http://schemas.microsoft.com/office/drawing/2014/main" id="{4F0646D4-310F-4A27-BAF4-6ABA1CC70A47}"/>
              </a:ext>
            </a:extLst>
          </p:cNvPr>
          <p:cNvSpPr>
            <a:spLocks noGrp="1"/>
          </p:cNvSpPr>
          <p:nvPr>
            <p:ph type="body" sz="quarter" idx="11" hasCustomPrompt="1"/>
          </p:nvPr>
        </p:nvSpPr>
        <p:spPr>
          <a:xfrm>
            <a:off x="6811390" y="391241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23" name="Text Placeholder 22">
            <a:extLst>
              <a:ext uri="{FF2B5EF4-FFF2-40B4-BE49-F238E27FC236}">
                <a16:creationId xmlns:a16="http://schemas.microsoft.com/office/drawing/2014/main" id="{C8A6FE63-9A19-4471-837E-102F7C69EEFD}"/>
              </a:ext>
            </a:extLst>
          </p:cNvPr>
          <p:cNvSpPr>
            <a:spLocks noGrp="1"/>
          </p:cNvSpPr>
          <p:nvPr>
            <p:ph type="body" sz="quarter" idx="12" hasCustomPrompt="1"/>
          </p:nvPr>
        </p:nvSpPr>
        <p:spPr>
          <a:xfrm>
            <a:off x="6811390" y="4074989"/>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24" name="Text Placeholder 20">
            <a:extLst>
              <a:ext uri="{FF2B5EF4-FFF2-40B4-BE49-F238E27FC236}">
                <a16:creationId xmlns:a16="http://schemas.microsoft.com/office/drawing/2014/main" id="{D2FFAA9F-912F-4D43-8E52-009A0F004691}"/>
              </a:ext>
            </a:extLst>
          </p:cNvPr>
          <p:cNvSpPr>
            <a:spLocks noGrp="1"/>
          </p:cNvSpPr>
          <p:nvPr>
            <p:ph type="body" sz="quarter" idx="13" hasCustomPrompt="1"/>
          </p:nvPr>
        </p:nvSpPr>
        <p:spPr>
          <a:xfrm>
            <a:off x="9212460" y="391241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25" name="Text Placeholder 22">
            <a:extLst>
              <a:ext uri="{FF2B5EF4-FFF2-40B4-BE49-F238E27FC236}">
                <a16:creationId xmlns:a16="http://schemas.microsoft.com/office/drawing/2014/main" id="{320EAC49-E003-4D91-B362-59C642D854BA}"/>
              </a:ext>
            </a:extLst>
          </p:cNvPr>
          <p:cNvSpPr>
            <a:spLocks noGrp="1"/>
          </p:cNvSpPr>
          <p:nvPr>
            <p:ph type="body" sz="quarter" idx="14" hasCustomPrompt="1"/>
          </p:nvPr>
        </p:nvSpPr>
        <p:spPr>
          <a:xfrm>
            <a:off x="9212460" y="4074989"/>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26" name="Text Placeholder 20">
            <a:extLst>
              <a:ext uri="{FF2B5EF4-FFF2-40B4-BE49-F238E27FC236}">
                <a16:creationId xmlns:a16="http://schemas.microsoft.com/office/drawing/2014/main" id="{E57B773A-E0E0-492C-97A2-433EEF6238CF}"/>
              </a:ext>
            </a:extLst>
          </p:cNvPr>
          <p:cNvSpPr>
            <a:spLocks noGrp="1"/>
          </p:cNvSpPr>
          <p:nvPr>
            <p:ph type="body" sz="quarter" idx="15" hasCustomPrompt="1"/>
          </p:nvPr>
        </p:nvSpPr>
        <p:spPr>
          <a:xfrm>
            <a:off x="6811390" y="446989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27" name="Text Placeholder 22">
            <a:extLst>
              <a:ext uri="{FF2B5EF4-FFF2-40B4-BE49-F238E27FC236}">
                <a16:creationId xmlns:a16="http://schemas.microsoft.com/office/drawing/2014/main" id="{1A5638FC-B04C-4E0A-B76C-345C7E8D5E90}"/>
              </a:ext>
            </a:extLst>
          </p:cNvPr>
          <p:cNvSpPr>
            <a:spLocks noGrp="1"/>
          </p:cNvSpPr>
          <p:nvPr>
            <p:ph type="body" sz="quarter" idx="16" hasCustomPrompt="1"/>
          </p:nvPr>
        </p:nvSpPr>
        <p:spPr>
          <a:xfrm>
            <a:off x="6811390" y="4632469"/>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28" name="Text Placeholder 20">
            <a:extLst>
              <a:ext uri="{FF2B5EF4-FFF2-40B4-BE49-F238E27FC236}">
                <a16:creationId xmlns:a16="http://schemas.microsoft.com/office/drawing/2014/main" id="{CC50E0DB-CB67-4B7A-A6D3-D0329E687BB3}"/>
              </a:ext>
            </a:extLst>
          </p:cNvPr>
          <p:cNvSpPr>
            <a:spLocks noGrp="1"/>
          </p:cNvSpPr>
          <p:nvPr>
            <p:ph type="body" sz="quarter" idx="17" hasCustomPrompt="1"/>
          </p:nvPr>
        </p:nvSpPr>
        <p:spPr>
          <a:xfrm>
            <a:off x="9212460" y="446989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29" name="Text Placeholder 22">
            <a:extLst>
              <a:ext uri="{FF2B5EF4-FFF2-40B4-BE49-F238E27FC236}">
                <a16:creationId xmlns:a16="http://schemas.microsoft.com/office/drawing/2014/main" id="{47B70715-31B3-448E-A6B6-6F63808B2A71}"/>
              </a:ext>
            </a:extLst>
          </p:cNvPr>
          <p:cNvSpPr>
            <a:spLocks noGrp="1"/>
          </p:cNvSpPr>
          <p:nvPr>
            <p:ph type="body" sz="quarter" idx="18" hasCustomPrompt="1"/>
          </p:nvPr>
        </p:nvSpPr>
        <p:spPr>
          <a:xfrm>
            <a:off x="9212460" y="4632469"/>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31" name="Text Placeholder 30">
            <a:extLst>
              <a:ext uri="{FF2B5EF4-FFF2-40B4-BE49-F238E27FC236}">
                <a16:creationId xmlns:a16="http://schemas.microsoft.com/office/drawing/2014/main" id="{302B7CA0-A557-4BF7-A15C-98D10E2F8C58}"/>
              </a:ext>
            </a:extLst>
          </p:cNvPr>
          <p:cNvSpPr>
            <a:spLocks noGrp="1"/>
          </p:cNvSpPr>
          <p:nvPr>
            <p:ph type="body" sz="quarter" idx="19" hasCustomPrompt="1"/>
          </p:nvPr>
        </p:nvSpPr>
        <p:spPr>
          <a:xfrm>
            <a:off x="6811390" y="5369052"/>
            <a:ext cx="2286000" cy="155448"/>
          </a:xfrm>
        </p:spPr>
        <p:txBody>
          <a:bodyPr/>
          <a:lstStyle>
            <a:lvl1pPr marL="0" indent="0">
              <a:spcAft>
                <a:spcPts val="0"/>
              </a:spcAft>
              <a:buNone/>
              <a:defRPr sz="1000" b="1">
                <a:solidFill>
                  <a:schemeClr val="bg1"/>
                </a:solidFill>
              </a:defRPr>
            </a:lvl1pPr>
          </a:lstStyle>
          <a:p>
            <a:pPr lvl="0"/>
            <a:r>
              <a:rPr lang="en-US" dirty="0"/>
              <a:t>Month, xx, 20xx</a:t>
            </a:r>
          </a:p>
        </p:txBody>
      </p:sp>
      <p:sp>
        <p:nvSpPr>
          <p:cNvPr id="17" name="Text Placeholder 3">
            <a:extLst>
              <a:ext uri="{FF2B5EF4-FFF2-40B4-BE49-F238E27FC236}">
                <a16:creationId xmlns:a16="http://schemas.microsoft.com/office/drawing/2014/main" id="{E424699A-C77D-9B47-B0AC-0B4A8CCD1EE5}"/>
              </a:ext>
            </a:extLst>
          </p:cNvPr>
          <p:cNvSpPr>
            <a:spLocks noGrp="1"/>
          </p:cNvSpPr>
          <p:nvPr>
            <p:ph type="body" sz="quarter" idx="10" hasCustomPrompt="1"/>
          </p:nvPr>
        </p:nvSpPr>
        <p:spPr>
          <a:xfrm>
            <a:off x="6814952" y="1087755"/>
            <a:ext cx="4270248" cy="155448"/>
          </a:xfrm>
        </p:spPr>
        <p:txBody>
          <a:bodyPr/>
          <a:lstStyle>
            <a:lvl1pPr marL="0" indent="0">
              <a:spcAft>
                <a:spcPts val="0"/>
              </a:spcAft>
              <a:buNone/>
              <a:defRPr sz="1000" b="1" cap="all" baseline="0">
                <a:solidFill>
                  <a:schemeClr val="bg1"/>
                </a:solidFill>
              </a:defRPr>
            </a:lvl1pPr>
          </a:lstStyle>
          <a:p>
            <a:pPr lvl="0"/>
            <a:r>
              <a:rPr lang="en-US" dirty="0"/>
              <a:t>[Click to edit business line]</a:t>
            </a:r>
          </a:p>
        </p:txBody>
      </p:sp>
      <p:sp>
        <p:nvSpPr>
          <p:cNvPr id="18" name="Text Placeholder 2">
            <a:extLst>
              <a:ext uri="{FF2B5EF4-FFF2-40B4-BE49-F238E27FC236}">
                <a16:creationId xmlns:a16="http://schemas.microsoft.com/office/drawing/2014/main" id="{FB6C3E96-1D2C-2B4D-A7BD-8D8A29A83CFC}"/>
              </a:ext>
            </a:extLst>
          </p:cNvPr>
          <p:cNvSpPr>
            <a:spLocks noGrp="1"/>
          </p:cNvSpPr>
          <p:nvPr>
            <p:ph type="body" idx="1" hasCustomPrompt="1"/>
          </p:nvPr>
        </p:nvSpPr>
        <p:spPr>
          <a:xfrm>
            <a:off x="6811390" y="1600200"/>
            <a:ext cx="4270248" cy="1087755"/>
          </a:xfrm>
        </p:spPr>
        <p:txBody>
          <a:bodyPr anchor="b" anchorCtr="0"/>
          <a:lstStyle>
            <a:lvl1pPr marL="0" indent="0">
              <a:lnSpc>
                <a:spcPts val="4200"/>
              </a:lnSpc>
              <a:spcBef>
                <a:spcPts val="0"/>
              </a:spcBef>
              <a:spcAft>
                <a:spcPts val="0"/>
              </a:spcAft>
              <a:buNone/>
              <a:defRPr sz="42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presentation title</a:t>
            </a:r>
          </a:p>
        </p:txBody>
      </p:sp>
      <p:sp>
        <p:nvSpPr>
          <p:cNvPr id="20" name="Title 1">
            <a:extLst>
              <a:ext uri="{FF2B5EF4-FFF2-40B4-BE49-F238E27FC236}">
                <a16:creationId xmlns:a16="http://schemas.microsoft.com/office/drawing/2014/main" id="{45AA800A-6611-CB4E-809A-8E97D8CF983E}"/>
              </a:ext>
            </a:extLst>
          </p:cNvPr>
          <p:cNvSpPr>
            <a:spLocks noGrp="1"/>
          </p:cNvSpPr>
          <p:nvPr>
            <p:ph type="ctrTitle" hasCustomPrompt="1"/>
          </p:nvPr>
        </p:nvSpPr>
        <p:spPr>
          <a:xfrm>
            <a:off x="6811390" y="2809734"/>
            <a:ext cx="4270248" cy="543066"/>
          </a:xfrm>
        </p:spPr>
        <p:txBody>
          <a:bodyPr anchor="t" anchorCtr="0">
            <a:noAutofit/>
          </a:bodyPr>
          <a:lstStyle>
            <a:lvl1pPr>
              <a:lnSpc>
                <a:spcPct val="100000"/>
              </a:lnSpc>
              <a:spcBef>
                <a:spcPts val="0"/>
              </a:spcBef>
              <a:defRPr sz="1700" b="1" kern="400" baseline="0">
                <a:solidFill>
                  <a:schemeClr val="bg1"/>
                </a:solidFill>
                <a:latin typeface="Georgia" panose="02040502050405020303" pitchFamily="18" charset="0"/>
              </a:defRPr>
            </a:lvl1pPr>
          </a:lstStyle>
          <a:p>
            <a:r>
              <a:rPr lang="en-US" dirty="0"/>
              <a:t>Click to edit subtitle</a:t>
            </a:r>
          </a:p>
        </p:txBody>
      </p:sp>
      <p:sp>
        <p:nvSpPr>
          <p:cNvPr id="22" name="Picture Placeholder 6">
            <a:extLst>
              <a:ext uri="{FF2B5EF4-FFF2-40B4-BE49-F238E27FC236}">
                <a16:creationId xmlns:a16="http://schemas.microsoft.com/office/drawing/2014/main" id="{A670FB46-1C85-8644-AF7D-DA2CB43F225F}"/>
              </a:ext>
            </a:extLst>
          </p:cNvPr>
          <p:cNvSpPr>
            <a:spLocks noGrp="1"/>
          </p:cNvSpPr>
          <p:nvPr>
            <p:ph type="pic" sz="quarter" idx="20" hasCustomPrompt="1"/>
          </p:nvPr>
        </p:nvSpPr>
        <p:spPr>
          <a:xfrm>
            <a:off x="2514600" y="553973"/>
            <a:ext cx="1250973" cy="500063"/>
          </a:xfrm>
          <a:solidFill>
            <a:schemeClr val="tx2"/>
          </a:solidFill>
        </p:spPr>
        <p:txBody>
          <a:bodyPr lIns="182880" tIns="91440"/>
          <a:lstStyle>
            <a:lvl1pPr marL="0" indent="0" algn="l">
              <a:spcAft>
                <a:spcPts val="0"/>
              </a:spcAft>
              <a:buNone/>
              <a:defRPr sz="1100" b="1"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cxnSp>
        <p:nvCxnSpPr>
          <p:cNvPr id="3" name="Straight Connector 2">
            <a:extLst>
              <a:ext uri="{FF2B5EF4-FFF2-40B4-BE49-F238E27FC236}">
                <a16:creationId xmlns:a16="http://schemas.microsoft.com/office/drawing/2014/main" id="{0E13D4B0-0F94-6F45-BDA2-E0E309D7B476}"/>
              </a:ext>
            </a:extLst>
          </p:cNvPr>
          <p:cNvCxnSpPr>
            <a:cxnSpLocks/>
          </p:cNvCxnSpPr>
          <p:nvPr userDrawn="1"/>
        </p:nvCxnSpPr>
        <p:spPr>
          <a:xfrm>
            <a:off x="2209800" y="536448"/>
            <a:ext cx="0" cy="535115"/>
          </a:xfrm>
          <a:prstGeom prst="line">
            <a:avLst/>
          </a:prstGeom>
          <a:ln w="3175">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D386AD3-DDC5-D34D-8F16-B196B2F63DA1}"/>
              </a:ext>
            </a:extLst>
          </p:cNvPr>
          <p:cNvSpPr txBox="1"/>
          <p:nvPr userDrawn="1"/>
        </p:nvSpPr>
        <p:spPr>
          <a:xfrm>
            <a:off x="546487" y="5446776"/>
            <a:ext cx="3886200" cy="592470"/>
          </a:xfrm>
          <a:prstGeom prst="rect">
            <a:avLst/>
          </a:prstGeom>
          <a:noFill/>
        </p:spPr>
        <p:txBody>
          <a:bodyPr wrap="square" lIns="0" tIns="0" rIns="0" bIns="0" rtlCol="0">
            <a:spAutoFit/>
          </a:bodyPr>
          <a:lstStyle/>
          <a:p>
            <a:pPr algn="l">
              <a:lnSpc>
                <a:spcPct val="100000"/>
              </a:lnSpc>
              <a:spcAft>
                <a:spcPts val="300"/>
              </a:spcAft>
            </a:pPr>
            <a:r>
              <a:rPr lang="en-US" sz="1000" dirty="0">
                <a:solidFill>
                  <a:schemeClr val="tx1"/>
                </a:solidFill>
                <a:cs typeface="Arial" panose="020B0604020202020204" pitchFamily="34" charset="0"/>
              </a:rPr>
              <a:t>Insurance products issued by:</a:t>
            </a:r>
          </a:p>
          <a:p>
            <a:pPr algn="l">
              <a:lnSpc>
                <a:spcPct val="100000"/>
              </a:lnSpc>
              <a:spcAft>
                <a:spcPts val="300"/>
              </a:spcAft>
            </a:pPr>
            <a:r>
              <a:rPr lang="en-US" sz="1300" dirty="0">
                <a:solidFill>
                  <a:schemeClr val="tx1"/>
                </a:solidFill>
                <a:cs typeface="Arial" panose="020B0604020202020204" pitchFamily="34" charset="0"/>
              </a:rPr>
              <a:t>The Lincoln National Life Insurance Company </a:t>
            </a:r>
            <a:br>
              <a:rPr lang="en-US" sz="1300" dirty="0">
                <a:solidFill>
                  <a:schemeClr val="tx1"/>
                </a:solidFill>
                <a:cs typeface="Arial" panose="020B0604020202020204" pitchFamily="34" charset="0"/>
              </a:rPr>
            </a:br>
            <a:r>
              <a:rPr lang="en-US" sz="1300" dirty="0">
                <a:solidFill>
                  <a:schemeClr val="tx1"/>
                </a:solidFill>
                <a:cs typeface="Arial" panose="020B0604020202020204" pitchFamily="34" charset="0"/>
              </a:rPr>
              <a:t>Lincoln Life &amp; Annuity Company of New York</a:t>
            </a:r>
          </a:p>
        </p:txBody>
      </p:sp>
      <p:graphicFrame>
        <p:nvGraphicFramePr>
          <p:cNvPr id="35" name="Table 34">
            <a:extLst>
              <a:ext uri="{FF2B5EF4-FFF2-40B4-BE49-F238E27FC236}">
                <a16:creationId xmlns:a16="http://schemas.microsoft.com/office/drawing/2014/main" id="{327A7342-8FD8-A446-A372-835719CCAD9F}"/>
              </a:ext>
            </a:extLst>
          </p:cNvPr>
          <p:cNvGraphicFramePr>
            <a:graphicFrameLocks noGrp="1"/>
          </p:cNvGraphicFramePr>
          <p:nvPr userDrawn="1">
            <p:extLst>
              <p:ext uri="{D42A27DB-BD31-4B8C-83A1-F6EECF244321}">
                <p14:modId xmlns:p14="http://schemas.microsoft.com/office/powerpoint/2010/main" val="3696925746"/>
              </p:ext>
            </p:extLst>
          </p:nvPr>
        </p:nvGraphicFramePr>
        <p:xfrm>
          <a:off x="568925" y="3944173"/>
          <a:ext cx="1564675" cy="1249680"/>
        </p:xfrm>
        <a:graphic>
          <a:graphicData uri="http://schemas.openxmlformats.org/drawingml/2006/table">
            <a:tbl>
              <a:tblPr firstRow="1" bandRow="1">
                <a:tableStyleId>{5C22544A-7EE6-4342-B048-85BDC9FD1C3A}</a:tableStyleId>
              </a:tblPr>
              <a:tblGrid>
                <a:gridCol w="1564675">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1000" b="0" dirty="0">
                          <a:solidFill>
                            <a:schemeClr val="tx1"/>
                          </a:solidFill>
                          <a:latin typeface="Calibri" panose="020F0502020204030204" pitchFamily="34" charset="0"/>
                          <a:cs typeface="Calibri" panose="020F0502020204030204" pitchFamily="34" charset="0"/>
                        </a:rPr>
                        <a:t>Not insured by any federal </a:t>
                      </a:r>
                      <a:br>
                        <a:rPr lang="en-US" sz="1000" b="0" dirty="0">
                          <a:solidFill>
                            <a:schemeClr val="tx1"/>
                          </a:solidFill>
                          <a:latin typeface="Calibri" panose="020F0502020204030204" pitchFamily="34" charset="0"/>
                          <a:cs typeface="Calibri" panose="020F0502020204030204" pitchFamily="34" charset="0"/>
                        </a:rPr>
                      </a:br>
                      <a:r>
                        <a:rPr lang="en-US" sz="1000" b="0" dirty="0">
                          <a:solidFill>
                            <a:schemeClr val="tx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1000" b="0" dirty="0">
                          <a:solidFill>
                            <a:schemeClr val="tx1"/>
                          </a:solidFill>
                          <a:latin typeface="Calibri" panose="020F0502020204030204" pitchFamily="34" charset="0"/>
                          <a:cs typeface="Calibri" panose="020F0502020204030204" pitchFamily="34" charset="0"/>
                        </a:rPr>
                        <a:t>Not guaranteed by any bank </a:t>
                      </a:r>
                      <a:br>
                        <a:rPr lang="en-US" sz="1000" b="0" dirty="0">
                          <a:solidFill>
                            <a:schemeClr val="tx1"/>
                          </a:solidFill>
                          <a:latin typeface="Calibri" panose="020F0502020204030204" pitchFamily="34" charset="0"/>
                          <a:cs typeface="Calibri" panose="020F0502020204030204" pitchFamily="34" charset="0"/>
                        </a:rPr>
                      </a:br>
                      <a:r>
                        <a:rPr lang="en-US" sz="1000" b="0" dirty="0">
                          <a:solidFill>
                            <a:schemeClr val="tx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Tree>
    <p:extLst>
      <p:ext uri="{BB962C8B-B14F-4D97-AF65-F5344CB8AC3E}">
        <p14:creationId xmlns:p14="http://schemas.microsoft.com/office/powerpoint/2010/main" val="2666287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Grid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2557928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ow of 3 Icon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4" name="Text Placeholder 10">
            <a:extLst>
              <a:ext uri="{FF2B5EF4-FFF2-40B4-BE49-F238E27FC236}">
                <a16:creationId xmlns:a16="http://schemas.microsoft.com/office/drawing/2014/main" id="{DB869BD3-84E3-4499-8F3F-D43EE9336E3A}"/>
              </a:ext>
            </a:extLst>
          </p:cNvPr>
          <p:cNvSpPr>
            <a:spLocks noGrp="1"/>
          </p:cNvSpPr>
          <p:nvPr>
            <p:ph type="body" sz="quarter" idx="25" hasCustomPrompt="1"/>
          </p:nvPr>
        </p:nvSpPr>
        <p:spPr>
          <a:xfrm>
            <a:off x="571641" y="2043303"/>
            <a:ext cx="3538728" cy="3191256"/>
          </a:xfrm>
        </p:spPr>
        <p:txBody>
          <a:bodyPr/>
          <a:lstStyle>
            <a:lvl1pPr marL="0" indent="0">
              <a:buNone/>
              <a:defRPr/>
            </a:lvl1pPr>
          </a:lstStyle>
          <a:p>
            <a:pPr lvl="0"/>
            <a:r>
              <a:rPr lang="en-US" dirty="0"/>
              <a:t> </a:t>
            </a:r>
          </a:p>
        </p:txBody>
      </p:sp>
      <p:sp>
        <p:nvSpPr>
          <p:cNvPr id="15" name="Picture Placeholder 15">
            <a:extLst>
              <a:ext uri="{FF2B5EF4-FFF2-40B4-BE49-F238E27FC236}">
                <a16:creationId xmlns:a16="http://schemas.microsoft.com/office/drawing/2014/main" id="{5B535610-1DEF-4D37-A34C-3EC5007F7B04}"/>
              </a:ext>
            </a:extLst>
          </p:cNvPr>
          <p:cNvSpPr>
            <a:spLocks noGrp="1"/>
          </p:cNvSpPr>
          <p:nvPr>
            <p:ph type="pic" sz="quarter" idx="12" hasCustomPrompt="1"/>
          </p:nvPr>
        </p:nvSpPr>
        <p:spPr>
          <a:xfrm>
            <a:off x="1426605"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18" name="Text Placeholder 10">
            <a:extLst>
              <a:ext uri="{FF2B5EF4-FFF2-40B4-BE49-F238E27FC236}">
                <a16:creationId xmlns:a16="http://schemas.microsoft.com/office/drawing/2014/main" id="{34BC903A-196D-4107-8A39-5CD53E66E088}"/>
              </a:ext>
            </a:extLst>
          </p:cNvPr>
          <p:cNvSpPr>
            <a:spLocks noGrp="1"/>
          </p:cNvSpPr>
          <p:nvPr>
            <p:ph type="body" sz="quarter" idx="26" hasCustomPrompt="1"/>
          </p:nvPr>
        </p:nvSpPr>
        <p:spPr>
          <a:xfrm>
            <a:off x="4321122" y="2043303"/>
            <a:ext cx="3538728" cy="3191256"/>
          </a:xfrm>
        </p:spPr>
        <p:txBody>
          <a:bodyPr/>
          <a:lstStyle>
            <a:lvl1pPr marL="0" indent="0">
              <a:buNone/>
              <a:defRPr/>
            </a:lvl1pPr>
          </a:lstStyle>
          <a:p>
            <a:pPr lvl="0"/>
            <a:r>
              <a:rPr lang="en-US" dirty="0"/>
              <a:t> </a:t>
            </a:r>
          </a:p>
        </p:txBody>
      </p:sp>
      <p:sp>
        <p:nvSpPr>
          <p:cNvPr id="19" name="Picture Placeholder 15">
            <a:extLst>
              <a:ext uri="{FF2B5EF4-FFF2-40B4-BE49-F238E27FC236}">
                <a16:creationId xmlns:a16="http://schemas.microsoft.com/office/drawing/2014/main" id="{606DA10F-E610-45D1-9644-FDB58AFBFCEE}"/>
              </a:ext>
            </a:extLst>
          </p:cNvPr>
          <p:cNvSpPr>
            <a:spLocks noGrp="1"/>
          </p:cNvSpPr>
          <p:nvPr>
            <p:ph type="pic" sz="quarter" idx="27" hasCustomPrompt="1"/>
          </p:nvPr>
        </p:nvSpPr>
        <p:spPr>
          <a:xfrm>
            <a:off x="5176086"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4B523119-B5EE-4A0F-80AE-DB213154CB79}"/>
              </a:ext>
            </a:extLst>
          </p:cNvPr>
          <p:cNvSpPr>
            <a:spLocks noGrp="1"/>
          </p:cNvSpPr>
          <p:nvPr>
            <p:ph type="body" sz="quarter" idx="28" hasCustomPrompt="1"/>
          </p:nvPr>
        </p:nvSpPr>
        <p:spPr>
          <a:xfrm>
            <a:off x="8070603" y="2043303"/>
            <a:ext cx="3538728" cy="3191256"/>
          </a:xfrm>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96D74AB2-7228-46B5-BA46-3981AC9ACA9E}"/>
              </a:ext>
            </a:extLst>
          </p:cNvPr>
          <p:cNvSpPr>
            <a:spLocks noGrp="1"/>
          </p:cNvSpPr>
          <p:nvPr>
            <p:ph type="pic" sz="quarter" idx="29" hasCustomPrompt="1"/>
          </p:nvPr>
        </p:nvSpPr>
        <p:spPr>
          <a:xfrm>
            <a:off x="8925567"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30844715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ow of 3 Icons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4" name="Text Placeholder 10">
            <a:extLst>
              <a:ext uri="{FF2B5EF4-FFF2-40B4-BE49-F238E27FC236}">
                <a16:creationId xmlns:a16="http://schemas.microsoft.com/office/drawing/2014/main" id="{DB869BD3-84E3-4499-8F3F-D43EE9336E3A}"/>
              </a:ext>
            </a:extLst>
          </p:cNvPr>
          <p:cNvSpPr>
            <a:spLocks noGrp="1"/>
          </p:cNvSpPr>
          <p:nvPr>
            <p:ph type="body" sz="quarter" idx="25" hasCustomPrompt="1"/>
          </p:nvPr>
        </p:nvSpPr>
        <p:spPr>
          <a:xfrm>
            <a:off x="571641" y="2043303"/>
            <a:ext cx="3538728" cy="3191256"/>
          </a:xfrm>
          <a:solidFill>
            <a:schemeClr val="accent1"/>
          </a:solidFill>
          <a:ln w="12700">
            <a:noFill/>
          </a:ln>
        </p:spPr>
        <p:txBody>
          <a:bodyPr/>
          <a:lstStyle>
            <a:lvl1pPr marL="0" indent="0">
              <a:buNone/>
              <a:defRPr/>
            </a:lvl1pPr>
          </a:lstStyle>
          <a:p>
            <a:pPr lvl="0"/>
            <a:r>
              <a:rPr lang="en-US" dirty="0"/>
              <a:t> </a:t>
            </a:r>
          </a:p>
        </p:txBody>
      </p:sp>
      <p:sp>
        <p:nvSpPr>
          <p:cNvPr id="15" name="Picture Placeholder 15">
            <a:extLst>
              <a:ext uri="{FF2B5EF4-FFF2-40B4-BE49-F238E27FC236}">
                <a16:creationId xmlns:a16="http://schemas.microsoft.com/office/drawing/2014/main" id="{5B535610-1DEF-4D37-A34C-3EC5007F7B04}"/>
              </a:ext>
            </a:extLst>
          </p:cNvPr>
          <p:cNvSpPr>
            <a:spLocks noGrp="1"/>
          </p:cNvSpPr>
          <p:nvPr>
            <p:ph type="pic" sz="quarter" idx="12" hasCustomPrompt="1"/>
          </p:nvPr>
        </p:nvSpPr>
        <p:spPr>
          <a:xfrm>
            <a:off x="1426605"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18" name="Text Placeholder 10">
            <a:extLst>
              <a:ext uri="{FF2B5EF4-FFF2-40B4-BE49-F238E27FC236}">
                <a16:creationId xmlns:a16="http://schemas.microsoft.com/office/drawing/2014/main" id="{34BC903A-196D-4107-8A39-5CD53E66E088}"/>
              </a:ext>
            </a:extLst>
          </p:cNvPr>
          <p:cNvSpPr>
            <a:spLocks noGrp="1"/>
          </p:cNvSpPr>
          <p:nvPr>
            <p:ph type="body" sz="quarter" idx="26" hasCustomPrompt="1"/>
          </p:nvPr>
        </p:nvSpPr>
        <p:spPr>
          <a:xfrm>
            <a:off x="4321122" y="2043303"/>
            <a:ext cx="3538728" cy="3191256"/>
          </a:xfrm>
          <a:solidFill>
            <a:schemeClr val="accent4"/>
          </a:solidFill>
          <a:ln w="12700">
            <a:noFill/>
          </a:ln>
        </p:spPr>
        <p:txBody>
          <a:bodyPr/>
          <a:lstStyle>
            <a:lvl1pPr marL="0" indent="0">
              <a:buNone/>
              <a:defRPr/>
            </a:lvl1pPr>
          </a:lstStyle>
          <a:p>
            <a:pPr lvl="0"/>
            <a:r>
              <a:rPr lang="en-US" dirty="0"/>
              <a:t> </a:t>
            </a:r>
          </a:p>
        </p:txBody>
      </p:sp>
      <p:sp>
        <p:nvSpPr>
          <p:cNvPr id="19" name="Picture Placeholder 15">
            <a:extLst>
              <a:ext uri="{FF2B5EF4-FFF2-40B4-BE49-F238E27FC236}">
                <a16:creationId xmlns:a16="http://schemas.microsoft.com/office/drawing/2014/main" id="{606DA10F-E610-45D1-9644-FDB58AFBFCEE}"/>
              </a:ext>
            </a:extLst>
          </p:cNvPr>
          <p:cNvSpPr>
            <a:spLocks noGrp="1"/>
          </p:cNvSpPr>
          <p:nvPr>
            <p:ph type="pic" sz="quarter" idx="27" hasCustomPrompt="1"/>
          </p:nvPr>
        </p:nvSpPr>
        <p:spPr>
          <a:xfrm>
            <a:off x="5176086"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4B523119-B5EE-4A0F-80AE-DB213154CB79}"/>
              </a:ext>
            </a:extLst>
          </p:cNvPr>
          <p:cNvSpPr>
            <a:spLocks noGrp="1"/>
          </p:cNvSpPr>
          <p:nvPr>
            <p:ph type="body" sz="quarter" idx="28" hasCustomPrompt="1"/>
          </p:nvPr>
        </p:nvSpPr>
        <p:spPr>
          <a:xfrm>
            <a:off x="8070603" y="2043303"/>
            <a:ext cx="3538728" cy="3191256"/>
          </a:xfrm>
          <a:solidFill>
            <a:schemeClr val="accent1"/>
          </a:solidFill>
          <a:ln w="12700">
            <a:noFill/>
          </a:ln>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96D74AB2-7228-46B5-BA46-3981AC9ACA9E}"/>
              </a:ext>
            </a:extLst>
          </p:cNvPr>
          <p:cNvSpPr>
            <a:spLocks noGrp="1"/>
          </p:cNvSpPr>
          <p:nvPr>
            <p:ph type="pic" sz="quarter" idx="29" hasCustomPrompt="1"/>
          </p:nvPr>
        </p:nvSpPr>
        <p:spPr>
          <a:xfrm>
            <a:off x="8925567"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4218230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ow of 4 Icon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sz="1000" dirty="0"/>
              <a:t>Edit title, Georgia Bold</a:t>
            </a:r>
            <a:endParaRPr lang="en-US" dirty="0"/>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9" name="Text Placeholder 10">
            <a:extLst>
              <a:ext uri="{FF2B5EF4-FFF2-40B4-BE49-F238E27FC236}">
                <a16:creationId xmlns:a16="http://schemas.microsoft.com/office/drawing/2014/main" id="{2ED63FA0-A367-48A9-BC35-4820639C1B26}"/>
              </a:ext>
            </a:extLst>
          </p:cNvPr>
          <p:cNvSpPr>
            <a:spLocks noGrp="1"/>
          </p:cNvSpPr>
          <p:nvPr>
            <p:ph type="body" sz="quarter" idx="25" hasCustomPrompt="1"/>
          </p:nvPr>
        </p:nvSpPr>
        <p:spPr>
          <a:xfrm>
            <a:off x="571641" y="2043303"/>
            <a:ext cx="2596896" cy="2359152"/>
          </a:xfrm>
        </p:spPr>
        <p:txBody>
          <a:bodyPr/>
          <a:lstStyle>
            <a:lvl1pPr marL="0" indent="0">
              <a:buNone/>
              <a:defRPr/>
            </a:lvl1pPr>
          </a:lstStyle>
          <a:p>
            <a:pPr lvl="0"/>
            <a:r>
              <a:rPr lang="en-US" dirty="0"/>
              <a:t> </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1138569"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1DDCFC2F-8C22-40A6-8BFF-C64182AB9C09}"/>
              </a:ext>
            </a:extLst>
          </p:cNvPr>
          <p:cNvSpPr>
            <a:spLocks noGrp="1"/>
          </p:cNvSpPr>
          <p:nvPr>
            <p:ph type="body" sz="quarter" idx="26" hasCustomPrompt="1"/>
          </p:nvPr>
        </p:nvSpPr>
        <p:spPr>
          <a:xfrm>
            <a:off x="3384945" y="2043303"/>
            <a:ext cx="2596896" cy="2359152"/>
          </a:xfrm>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B392DAB4-17AB-40B1-8C8F-F9C0DAA52B3A}"/>
              </a:ext>
            </a:extLst>
          </p:cNvPr>
          <p:cNvSpPr>
            <a:spLocks noGrp="1"/>
          </p:cNvSpPr>
          <p:nvPr>
            <p:ph type="pic" sz="quarter" idx="27" hasCustomPrompt="1"/>
          </p:nvPr>
        </p:nvSpPr>
        <p:spPr>
          <a:xfrm>
            <a:off x="3951873"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ICON</a:t>
            </a:r>
          </a:p>
        </p:txBody>
      </p:sp>
      <p:sp>
        <p:nvSpPr>
          <p:cNvPr id="22" name="Text Placeholder 10">
            <a:extLst>
              <a:ext uri="{FF2B5EF4-FFF2-40B4-BE49-F238E27FC236}">
                <a16:creationId xmlns:a16="http://schemas.microsoft.com/office/drawing/2014/main" id="{4B64CA84-8984-4F28-A326-008FA275B396}"/>
              </a:ext>
            </a:extLst>
          </p:cNvPr>
          <p:cNvSpPr>
            <a:spLocks noGrp="1"/>
          </p:cNvSpPr>
          <p:nvPr>
            <p:ph type="body" sz="quarter" idx="28" hasCustomPrompt="1"/>
          </p:nvPr>
        </p:nvSpPr>
        <p:spPr>
          <a:xfrm>
            <a:off x="6198249" y="2043303"/>
            <a:ext cx="2596896" cy="2359152"/>
          </a:xfrm>
        </p:spPr>
        <p:txBody>
          <a:bodyPr/>
          <a:lstStyle>
            <a:lvl1pPr marL="0" indent="0">
              <a:buNone/>
              <a:defRPr/>
            </a:lvl1pPr>
          </a:lstStyle>
          <a:p>
            <a:pPr lvl="0"/>
            <a:r>
              <a:rPr lang="en-US" dirty="0"/>
              <a:t> </a:t>
            </a:r>
          </a:p>
        </p:txBody>
      </p:sp>
      <p:sp>
        <p:nvSpPr>
          <p:cNvPr id="23" name="Picture Placeholder 15">
            <a:extLst>
              <a:ext uri="{FF2B5EF4-FFF2-40B4-BE49-F238E27FC236}">
                <a16:creationId xmlns:a16="http://schemas.microsoft.com/office/drawing/2014/main" id="{8493613E-4406-4C2A-A5DE-409170FE6228}"/>
              </a:ext>
            </a:extLst>
          </p:cNvPr>
          <p:cNvSpPr>
            <a:spLocks noGrp="1"/>
          </p:cNvSpPr>
          <p:nvPr>
            <p:ph type="pic" sz="quarter" idx="29" hasCustomPrompt="1"/>
          </p:nvPr>
        </p:nvSpPr>
        <p:spPr>
          <a:xfrm>
            <a:off x="67651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ICON</a:t>
            </a:r>
          </a:p>
        </p:txBody>
      </p:sp>
      <p:sp>
        <p:nvSpPr>
          <p:cNvPr id="24" name="Text Placeholder 10">
            <a:extLst>
              <a:ext uri="{FF2B5EF4-FFF2-40B4-BE49-F238E27FC236}">
                <a16:creationId xmlns:a16="http://schemas.microsoft.com/office/drawing/2014/main" id="{1ABE3A27-5DAC-4CC0-A6C4-5215A8F07337}"/>
              </a:ext>
            </a:extLst>
          </p:cNvPr>
          <p:cNvSpPr>
            <a:spLocks noGrp="1"/>
          </p:cNvSpPr>
          <p:nvPr>
            <p:ph type="body" sz="quarter" idx="30" hasCustomPrompt="1"/>
          </p:nvPr>
        </p:nvSpPr>
        <p:spPr>
          <a:xfrm>
            <a:off x="9010149" y="2043303"/>
            <a:ext cx="2596896" cy="2359152"/>
          </a:xfrm>
        </p:spPr>
        <p:txBody>
          <a:bodyPr/>
          <a:lstStyle>
            <a:lvl1pPr marL="0" indent="0">
              <a:buNone/>
              <a:defRPr/>
            </a:lvl1pPr>
          </a:lstStyle>
          <a:p>
            <a:pPr lvl="0"/>
            <a:r>
              <a:rPr lang="en-US" dirty="0"/>
              <a:t> </a:t>
            </a:r>
          </a:p>
        </p:txBody>
      </p:sp>
      <p:sp>
        <p:nvSpPr>
          <p:cNvPr id="25" name="Picture Placeholder 15">
            <a:extLst>
              <a:ext uri="{FF2B5EF4-FFF2-40B4-BE49-F238E27FC236}">
                <a16:creationId xmlns:a16="http://schemas.microsoft.com/office/drawing/2014/main" id="{F067FF5B-D267-4C31-9DFA-B29392C609C7}"/>
              </a:ext>
            </a:extLst>
          </p:cNvPr>
          <p:cNvSpPr>
            <a:spLocks noGrp="1"/>
          </p:cNvSpPr>
          <p:nvPr>
            <p:ph type="pic" sz="quarter" idx="31" hasCustomPrompt="1"/>
          </p:nvPr>
        </p:nvSpPr>
        <p:spPr>
          <a:xfrm>
            <a:off x="95770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35427420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ow of 4 Icons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sz="1000" dirty="0"/>
              <a:t>Edit title, Georgia Bold</a:t>
            </a:r>
            <a:endParaRPr lang="en-US" dirty="0"/>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9" name="Text Placeholder 10">
            <a:extLst>
              <a:ext uri="{FF2B5EF4-FFF2-40B4-BE49-F238E27FC236}">
                <a16:creationId xmlns:a16="http://schemas.microsoft.com/office/drawing/2014/main" id="{2ED63FA0-A367-48A9-BC35-4820639C1B26}"/>
              </a:ext>
            </a:extLst>
          </p:cNvPr>
          <p:cNvSpPr>
            <a:spLocks noGrp="1"/>
          </p:cNvSpPr>
          <p:nvPr>
            <p:ph type="body" sz="quarter" idx="25" hasCustomPrompt="1"/>
          </p:nvPr>
        </p:nvSpPr>
        <p:spPr>
          <a:xfrm>
            <a:off x="571641" y="2043303"/>
            <a:ext cx="2596896" cy="2359152"/>
          </a:xfrm>
          <a:solidFill>
            <a:schemeClr val="accent1"/>
          </a:solidFill>
          <a:ln w="12700">
            <a:noFill/>
          </a:ln>
        </p:spPr>
        <p:txBody>
          <a:bodyPr/>
          <a:lstStyle>
            <a:lvl1pPr marL="0" indent="0">
              <a:buNone/>
              <a:defRPr/>
            </a:lvl1pPr>
          </a:lstStyle>
          <a:p>
            <a:pPr lvl="0"/>
            <a:r>
              <a:rPr lang="en-US" dirty="0"/>
              <a:t> </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1138569"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1DDCFC2F-8C22-40A6-8BFF-C64182AB9C09}"/>
              </a:ext>
            </a:extLst>
          </p:cNvPr>
          <p:cNvSpPr>
            <a:spLocks noGrp="1"/>
          </p:cNvSpPr>
          <p:nvPr>
            <p:ph type="body" sz="quarter" idx="26" hasCustomPrompt="1"/>
          </p:nvPr>
        </p:nvSpPr>
        <p:spPr>
          <a:xfrm>
            <a:off x="3384945" y="2043303"/>
            <a:ext cx="2596896" cy="2359152"/>
          </a:xfrm>
          <a:solidFill>
            <a:schemeClr val="accent4"/>
          </a:solidFill>
          <a:ln w="12700">
            <a:noFill/>
          </a:ln>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B392DAB4-17AB-40B1-8C8F-F9C0DAA52B3A}"/>
              </a:ext>
            </a:extLst>
          </p:cNvPr>
          <p:cNvSpPr>
            <a:spLocks noGrp="1"/>
          </p:cNvSpPr>
          <p:nvPr>
            <p:ph type="pic" sz="quarter" idx="27" hasCustomPrompt="1"/>
          </p:nvPr>
        </p:nvSpPr>
        <p:spPr>
          <a:xfrm>
            <a:off x="3951873"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ICON</a:t>
            </a:r>
          </a:p>
        </p:txBody>
      </p:sp>
      <p:sp>
        <p:nvSpPr>
          <p:cNvPr id="22" name="Text Placeholder 10">
            <a:extLst>
              <a:ext uri="{FF2B5EF4-FFF2-40B4-BE49-F238E27FC236}">
                <a16:creationId xmlns:a16="http://schemas.microsoft.com/office/drawing/2014/main" id="{4B64CA84-8984-4F28-A326-008FA275B396}"/>
              </a:ext>
            </a:extLst>
          </p:cNvPr>
          <p:cNvSpPr>
            <a:spLocks noGrp="1"/>
          </p:cNvSpPr>
          <p:nvPr>
            <p:ph type="body" sz="quarter" idx="28" hasCustomPrompt="1"/>
          </p:nvPr>
        </p:nvSpPr>
        <p:spPr>
          <a:xfrm>
            <a:off x="6198249" y="2043303"/>
            <a:ext cx="2596896" cy="2359152"/>
          </a:xfrm>
          <a:solidFill>
            <a:schemeClr val="accent1"/>
          </a:solidFill>
          <a:ln w="12700">
            <a:noFill/>
          </a:ln>
        </p:spPr>
        <p:txBody>
          <a:bodyPr/>
          <a:lstStyle>
            <a:lvl1pPr marL="0" indent="0">
              <a:buNone/>
              <a:defRPr/>
            </a:lvl1pPr>
          </a:lstStyle>
          <a:p>
            <a:pPr lvl="0"/>
            <a:r>
              <a:rPr lang="en-US" dirty="0"/>
              <a:t> </a:t>
            </a:r>
          </a:p>
        </p:txBody>
      </p:sp>
      <p:sp>
        <p:nvSpPr>
          <p:cNvPr id="23" name="Picture Placeholder 15">
            <a:extLst>
              <a:ext uri="{FF2B5EF4-FFF2-40B4-BE49-F238E27FC236}">
                <a16:creationId xmlns:a16="http://schemas.microsoft.com/office/drawing/2014/main" id="{8493613E-4406-4C2A-A5DE-409170FE6228}"/>
              </a:ext>
            </a:extLst>
          </p:cNvPr>
          <p:cNvSpPr>
            <a:spLocks noGrp="1"/>
          </p:cNvSpPr>
          <p:nvPr>
            <p:ph type="pic" sz="quarter" idx="29" hasCustomPrompt="1"/>
          </p:nvPr>
        </p:nvSpPr>
        <p:spPr>
          <a:xfrm>
            <a:off x="67651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a:t>
            </a:r>
            <a:r>
              <a:rPr lang="en-US" dirty="0" err="1"/>
              <a:t>iCON</a:t>
            </a:r>
            <a:endParaRPr lang="en-US" dirty="0"/>
          </a:p>
        </p:txBody>
      </p:sp>
      <p:sp>
        <p:nvSpPr>
          <p:cNvPr id="24" name="Text Placeholder 10">
            <a:extLst>
              <a:ext uri="{FF2B5EF4-FFF2-40B4-BE49-F238E27FC236}">
                <a16:creationId xmlns:a16="http://schemas.microsoft.com/office/drawing/2014/main" id="{1ABE3A27-5DAC-4CC0-A6C4-5215A8F07337}"/>
              </a:ext>
            </a:extLst>
          </p:cNvPr>
          <p:cNvSpPr>
            <a:spLocks noGrp="1"/>
          </p:cNvSpPr>
          <p:nvPr>
            <p:ph type="body" sz="quarter" idx="30" hasCustomPrompt="1"/>
          </p:nvPr>
        </p:nvSpPr>
        <p:spPr>
          <a:xfrm>
            <a:off x="9010149" y="2043303"/>
            <a:ext cx="2596896" cy="2359152"/>
          </a:xfrm>
          <a:solidFill>
            <a:schemeClr val="accent4"/>
          </a:solidFill>
          <a:ln w="12700">
            <a:noFill/>
          </a:ln>
        </p:spPr>
        <p:txBody>
          <a:bodyPr/>
          <a:lstStyle>
            <a:lvl1pPr marL="0" indent="0">
              <a:buNone/>
              <a:defRPr/>
            </a:lvl1pPr>
          </a:lstStyle>
          <a:p>
            <a:pPr lvl="0"/>
            <a:r>
              <a:rPr lang="en-US" dirty="0"/>
              <a:t> </a:t>
            </a:r>
          </a:p>
        </p:txBody>
      </p:sp>
      <p:sp>
        <p:nvSpPr>
          <p:cNvPr id="25" name="Picture Placeholder 15">
            <a:extLst>
              <a:ext uri="{FF2B5EF4-FFF2-40B4-BE49-F238E27FC236}">
                <a16:creationId xmlns:a16="http://schemas.microsoft.com/office/drawing/2014/main" id="{F067FF5B-D267-4C31-9DFA-B29392C609C7}"/>
              </a:ext>
            </a:extLst>
          </p:cNvPr>
          <p:cNvSpPr>
            <a:spLocks noGrp="1"/>
          </p:cNvSpPr>
          <p:nvPr>
            <p:ph type="pic" sz="quarter" idx="31" hasCustomPrompt="1"/>
          </p:nvPr>
        </p:nvSpPr>
        <p:spPr>
          <a:xfrm>
            <a:off x="95770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259446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ow of 6 Icon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3" name="Text Placeholder 10">
            <a:extLst>
              <a:ext uri="{FF2B5EF4-FFF2-40B4-BE49-F238E27FC236}">
                <a16:creationId xmlns:a16="http://schemas.microsoft.com/office/drawing/2014/main" id="{49FD93F0-B110-4F65-A152-206996A1F016}"/>
              </a:ext>
            </a:extLst>
          </p:cNvPr>
          <p:cNvSpPr>
            <a:spLocks noGrp="1"/>
          </p:cNvSpPr>
          <p:nvPr>
            <p:ph type="body" sz="quarter" idx="32" hasCustomPrompt="1"/>
          </p:nvPr>
        </p:nvSpPr>
        <p:spPr>
          <a:xfrm>
            <a:off x="571641" y="2043303"/>
            <a:ext cx="1682496" cy="1517904"/>
          </a:xfrm>
        </p:spPr>
        <p:txBody>
          <a:bodyPr/>
          <a:lstStyle>
            <a:lvl1pPr marL="0" indent="0">
              <a:buNone/>
              <a:defRPr/>
            </a:lvl1pPr>
          </a:lstStyle>
          <a:p>
            <a:pPr lvl="0"/>
            <a:r>
              <a:rPr lang="en-US" dirty="0"/>
              <a:t> </a:t>
            </a:r>
          </a:p>
        </p:txBody>
      </p:sp>
      <p:sp>
        <p:nvSpPr>
          <p:cNvPr id="34" name="Picture Placeholder 15">
            <a:extLst>
              <a:ext uri="{FF2B5EF4-FFF2-40B4-BE49-F238E27FC236}">
                <a16:creationId xmlns:a16="http://schemas.microsoft.com/office/drawing/2014/main" id="{7D35E695-B251-4999-BECC-8037D30C18C1}"/>
              </a:ext>
            </a:extLst>
          </p:cNvPr>
          <p:cNvSpPr>
            <a:spLocks noGrp="1"/>
          </p:cNvSpPr>
          <p:nvPr>
            <p:ph type="pic" sz="quarter" idx="12" hasCustomPrompt="1"/>
          </p:nvPr>
        </p:nvSpPr>
        <p:spPr>
          <a:xfrm>
            <a:off x="86424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5" name="Text Placeholder 10">
            <a:extLst>
              <a:ext uri="{FF2B5EF4-FFF2-40B4-BE49-F238E27FC236}">
                <a16:creationId xmlns:a16="http://schemas.microsoft.com/office/drawing/2014/main" id="{BEF02564-5D82-4B6F-B882-6E57FF1DF8ED}"/>
              </a:ext>
            </a:extLst>
          </p:cNvPr>
          <p:cNvSpPr>
            <a:spLocks noGrp="1"/>
          </p:cNvSpPr>
          <p:nvPr>
            <p:ph type="body" sz="quarter" idx="33" hasCustomPrompt="1"/>
          </p:nvPr>
        </p:nvSpPr>
        <p:spPr>
          <a:xfrm>
            <a:off x="2442536" y="2043303"/>
            <a:ext cx="1682496" cy="1517904"/>
          </a:xfrm>
        </p:spPr>
        <p:txBody>
          <a:bodyPr/>
          <a:lstStyle>
            <a:lvl1pPr marL="0" indent="0">
              <a:buNone/>
              <a:defRPr/>
            </a:lvl1pPr>
          </a:lstStyle>
          <a:p>
            <a:pPr lvl="0"/>
            <a:r>
              <a:rPr lang="en-US" dirty="0"/>
              <a:t> </a:t>
            </a:r>
          </a:p>
        </p:txBody>
      </p:sp>
      <p:sp>
        <p:nvSpPr>
          <p:cNvPr id="36" name="Picture Placeholder 15">
            <a:extLst>
              <a:ext uri="{FF2B5EF4-FFF2-40B4-BE49-F238E27FC236}">
                <a16:creationId xmlns:a16="http://schemas.microsoft.com/office/drawing/2014/main" id="{EB805D6F-BE1D-4C95-B69A-75C49595DC4D}"/>
              </a:ext>
            </a:extLst>
          </p:cNvPr>
          <p:cNvSpPr>
            <a:spLocks noGrp="1"/>
          </p:cNvSpPr>
          <p:nvPr>
            <p:ph type="pic" sz="quarter" idx="34" hasCustomPrompt="1"/>
          </p:nvPr>
        </p:nvSpPr>
        <p:spPr>
          <a:xfrm>
            <a:off x="273514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7" name="Text Placeholder 10">
            <a:extLst>
              <a:ext uri="{FF2B5EF4-FFF2-40B4-BE49-F238E27FC236}">
                <a16:creationId xmlns:a16="http://schemas.microsoft.com/office/drawing/2014/main" id="{8F4CA7B1-7B72-405E-A5B8-2D6D5EBCA909}"/>
              </a:ext>
            </a:extLst>
          </p:cNvPr>
          <p:cNvSpPr>
            <a:spLocks noGrp="1"/>
          </p:cNvSpPr>
          <p:nvPr>
            <p:ph type="body" sz="quarter" idx="35" hasCustomPrompt="1"/>
          </p:nvPr>
        </p:nvSpPr>
        <p:spPr>
          <a:xfrm>
            <a:off x="4313431" y="2043303"/>
            <a:ext cx="1682496" cy="1517904"/>
          </a:xfrm>
        </p:spPr>
        <p:txBody>
          <a:bodyPr/>
          <a:lstStyle>
            <a:lvl1pPr marL="0" indent="0">
              <a:buNone/>
              <a:defRPr/>
            </a:lvl1pPr>
          </a:lstStyle>
          <a:p>
            <a:pPr lvl="0"/>
            <a:r>
              <a:rPr lang="en-US" dirty="0"/>
              <a:t> </a:t>
            </a:r>
          </a:p>
        </p:txBody>
      </p:sp>
      <p:sp>
        <p:nvSpPr>
          <p:cNvPr id="38" name="Picture Placeholder 15">
            <a:extLst>
              <a:ext uri="{FF2B5EF4-FFF2-40B4-BE49-F238E27FC236}">
                <a16:creationId xmlns:a16="http://schemas.microsoft.com/office/drawing/2014/main" id="{EA444C43-D1B8-4755-853A-526EEC413CFB}"/>
              </a:ext>
            </a:extLst>
          </p:cNvPr>
          <p:cNvSpPr>
            <a:spLocks noGrp="1"/>
          </p:cNvSpPr>
          <p:nvPr>
            <p:ph type="pic" sz="quarter" idx="36" hasCustomPrompt="1"/>
          </p:nvPr>
        </p:nvSpPr>
        <p:spPr>
          <a:xfrm>
            <a:off x="460603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9" name="Text Placeholder 10">
            <a:extLst>
              <a:ext uri="{FF2B5EF4-FFF2-40B4-BE49-F238E27FC236}">
                <a16:creationId xmlns:a16="http://schemas.microsoft.com/office/drawing/2014/main" id="{807D8C76-8ABC-48F2-80B4-7EDB0A08F455}"/>
              </a:ext>
            </a:extLst>
          </p:cNvPr>
          <p:cNvSpPr>
            <a:spLocks noGrp="1"/>
          </p:cNvSpPr>
          <p:nvPr>
            <p:ph type="body" sz="quarter" idx="37" hasCustomPrompt="1"/>
          </p:nvPr>
        </p:nvSpPr>
        <p:spPr>
          <a:xfrm>
            <a:off x="6184326" y="2043303"/>
            <a:ext cx="1682496" cy="1517904"/>
          </a:xfrm>
        </p:spPr>
        <p:txBody>
          <a:bodyPr/>
          <a:lstStyle>
            <a:lvl1pPr marL="0" indent="0">
              <a:buNone/>
              <a:defRPr/>
            </a:lvl1pPr>
          </a:lstStyle>
          <a:p>
            <a:pPr lvl="0"/>
            <a:r>
              <a:rPr lang="en-US" dirty="0"/>
              <a:t> </a:t>
            </a:r>
          </a:p>
        </p:txBody>
      </p:sp>
      <p:sp>
        <p:nvSpPr>
          <p:cNvPr id="40" name="Picture Placeholder 15">
            <a:extLst>
              <a:ext uri="{FF2B5EF4-FFF2-40B4-BE49-F238E27FC236}">
                <a16:creationId xmlns:a16="http://schemas.microsoft.com/office/drawing/2014/main" id="{F8D5AD3D-C84F-4DF2-9FAC-9C14DAA636EE}"/>
              </a:ext>
            </a:extLst>
          </p:cNvPr>
          <p:cNvSpPr>
            <a:spLocks noGrp="1"/>
          </p:cNvSpPr>
          <p:nvPr>
            <p:ph type="pic" sz="quarter" idx="38" hasCustomPrompt="1"/>
          </p:nvPr>
        </p:nvSpPr>
        <p:spPr>
          <a:xfrm>
            <a:off x="647693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1" name="Text Placeholder 10">
            <a:extLst>
              <a:ext uri="{FF2B5EF4-FFF2-40B4-BE49-F238E27FC236}">
                <a16:creationId xmlns:a16="http://schemas.microsoft.com/office/drawing/2014/main" id="{D72444EE-CB87-4BE7-AEBD-AE79B5A551AF}"/>
              </a:ext>
            </a:extLst>
          </p:cNvPr>
          <p:cNvSpPr>
            <a:spLocks noGrp="1"/>
          </p:cNvSpPr>
          <p:nvPr>
            <p:ph type="body" sz="quarter" idx="39" hasCustomPrompt="1"/>
          </p:nvPr>
        </p:nvSpPr>
        <p:spPr>
          <a:xfrm>
            <a:off x="8055221" y="2043303"/>
            <a:ext cx="1682496" cy="1517904"/>
          </a:xfrm>
        </p:spPr>
        <p:txBody>
          <a:bodyPr/>
          <a:lstStyle>
            <a:lvl1pPr marL="0" indent="0">
              <a:buNone/>
              <a:defRPr/>
            </a:lvl1pPr>
          </a:lstStyle>
          <a:p>
            <a:pPr lvl="0"/>
            <a:r>
              <a:rPr lang="en-US" dirty="0"/>
              <a:t> </a:t>
            </a:r>
          </a:p>
        </p:txBody>
      </p:sp>
      <p:sp>
        <p:nvSpPr>
          <p:cNvPr id="42" name="Picture Placeholder 15">
            <a:extLst>
              <a:ext uri="{FF2B5EF4-FFF2-40B4-BE49-F238E27FC236}">
                <a16:creationId xmlns:a16="http://schemas.microsoft.com/office/drawing/2014/main" id="{174A4042-9F58-4F25-B1F2-B00635C9F0FA}"/>
              </a:ext>
            </a:extLst>
          </p:cNvPr>
          <p:cNvSpPr>
            <a:spLocks noGrp="1"/>
          </p:cNvSpPr>
          <p:nvPr>
            <p:ph type="pic" sz="quarter" idx="40" hasCustomPrompt="1"/>
          </p:nvPr>
        </p:nvSpPr>
        <p:spPr>
          <a:xfrm>
            <a:off x="834782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3" name="Text Placeholder 10">
            <a:extLst>
              <a:ext uri="{FF2B5EF4-FFF2-40B4-BE49-F238E27FC236}">
                <a16:creationId xmlns:a16="http://schemas.microsoft.com/office/drawing/2014/main" id="{F516A81F-A25C-4EEB-8B39-AEF53576B183}"/>
              </a:ext>
            </a:extLst>
          </p:cNvPr>
          <p:cNvSpPr>
            <a:spLocks noGrp="1"/>
          </p:cNvSpPr>
          <p:nvPr>
            <p:ph type="body" sz="quarter" idx="41" hasCustomPrompt="1"/>
          </p:nvPr>
        </p:nvSpPr>
        <p:spPr>
          <a:xfrm>
            <a:off x="9926117" y="2043303"/>
            <a:ext cx="1682496" cy="1517904"/>
          </a:xfrm>
        </p:spPr>
        <p:txBody>
          <a:bodyPr/>
          <a:lstStyle>
            <a:lvl1pPr marL="0" indent="0">
              <a:buNone/>
              <a:defRPr/>
            </a:lvl1pPr>
          </a:lstStyle>
          <a:p>
            <a:pPr lvl="0"/>
            <a:r>
              <a:rPr lang="en-US" dirty="0"/>
              <a:t> </a:t>
            </a:r>
          </a:p>
        </p:txBody>
      </p:sp>
      <p:sp>
        <p:nvSpPr>
          <p:cNvPr id="44" name="Picture Placeholder 15">
            <a:extLst>
              <a:ext uri="{FF2B5EF4-FFF2-40B4-BE49-F238E27FC236}">
                <a16:creationId xmlns:a16="http://schemas.microsoft.com/office/drawing/2014/main" id="{BBAF5BE9-535D-4006-BA78-57ED22430F83}"/>
              </a:ext>
            </a:extLst>
          </p:cNvPr>
          <p:cNvSpPr>
            <a:spLocks noGrp="1"/>
          </p:cNvSpPr>
          <p:nvPr>
            <p:ph type="pic" sz="quarter" idx="42" hasCustomPrompt="1"/>
          </p:nvPr>
        </p:nvSpPr>
        <p:spPr>
          <a:xfrm>
            <a:off x="10218725"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12562758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ow of 6 Icons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3" name="Text Placeholder 10">
            <a:extLst>
              <a:ext uri="{FF2B5EF4-FFF2-40B4-BE49-F238E27FC236}">
                <a16:creationId xmlns:a16="http://schemas.microsoft.com/office/drawing/2014/main" id="{49FD93F0-B110-4F65-A152-206996A1F016}"/>
              </a:ext>
            </a:extLst>
          </p:cNvPr>
          <p:cNvSpPr>
            <a:spLocks noGrp="1"/>
          </p:cNvSpPr>
          <p:nvPr>
            <p:ph type="body" sz="quarter" idx="32" hasCustomPrompt="1"/>
          </p:nvPr>
        </p:nvSpPr>
        <p:spPr>
          <a:xfrm>
            <a:off x="571641" y="2043303"/>
            <a:ext cx="1682496" cy="1517904"/>
          </a:xfrm>
          <a:solidFill>
            <a:schemeClr val="accent1"/>
          </a:solidFill>
        </p:spPr>
        <p:txBody>
          <a:bodyPr/>
          <a:lstStyle>
            <a:lvl1pPr marL="0" indent="0">
              <a:buNone/>
              <a:defRPr/>
            </a:lvl1pPr>
          </a:lstStyle>
          <a:p>
            <a:pPr lvl="0"/>
            <a:r>
              <a:rPr lang="en-US" dirty="0"/>
              <a:t> </a:t>
            </a:r>
          </a:p>
        </p:txBody>
      </p:sp>
      <p:sp>
        <p:nvSpPr>
          <p:cNvPr id="34" name="Picture Placeholder 15">
            <a:extLst>
              <a:ext uri="{FF2B5EF4-FFF2-40B4-BE49-F238E27FC236}">
                <a16:creationId xmlns:a16="http://schemas.microsoft.com/office/drawing/2014/main" id="{7D35E695-B251-4999-BECC-8037D30C18C1}"/>
              </a:ext>
            </a:extLst>
          </p:cNvPr>
          <p:cNvSpPr>
            <a:spLocks noGrp="1"/>
          </p:cNvSpPr>
          <p:nvPr>
            <p:ph type="pic" sz="quarter" idx="12" hasCustomPrompt="1"/>
          </p:nvPr>
        </p:nvSpPr>
        <p:spPr>
          <a:xfrm>
            <a:off x="86424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5" name="Text Placeholder 10">
            <a:extLst>
              <a:ext uri="{FF2B5EF4-FFF2-40B4-BE49-F238E27FC236}">
                <a16:creationId xmlns:a16="http://schemas.microsoft.com/office/drawing/2014/main" id="{BEF02564-5D82-4B6F-B882-6E57FF1DF8ED}"/>
              </a:ext>
            </a:extLst>
          </p:cNvPr>
          <p:cNvSpPr>
            <a:spLocks noGrp="1"/>
          </p:cNvSpPr>
          <p:nvPr>
            <p:ph type="body" sz="quarter" idx="33" hasCustomPrompt="1"/>
          </p:nvPr>
        </p:nvSpPr>
        <p:spPr>
          <a:xfrm>
            <a:off x="2442536" y="2043303"/>
            <a:ext cx="1682496" cy="1517904"/>
          </a:xfrm>
          <a:solidFill>
            <a:schemeClr val="accent4"/>
          </a:solidFill>
        </p:spPr>
        <p:txBody>
          <a:bodyPr/>
          <a:lstStyle>
            <a:lvl1pPr marL="0" indent="0">
              <a:buNone/>
              <a:defRPr/>
            </a:lvl1pPr>
          </a:lstStyle>
          <a:p>
            <a:pPr lvl="0"/>
            <a:r>
              <a:rPr lang="en-US" dirty="0"/>
              <a:t> </a:t>
            </a:r>
          </a:p>
        </p:txBody>
      </p:sp>
      <p:sp>
        <p:nvSpPr>
          <p:cNvPr id="36" name="Picture Placeholder 15">
            <a:extLst>
              <a:ext uri="{FF2B5EF4-FFF2-40B4-BE49-F238E27FC236}">
                <a16:creationId xmlns:a16="http://schemas.microsoft.com/office/drawing/2014/main" id="{EB805D6F-BE1D-4C95-B69A-75C49595DC4D}"/>
              </a:ext>
            </a:extLst>
          </p:cNvPr>
          <p:cNvSpPr>
            <a:spLocks noGrp="1"/>
          </p:cNvSpPr>
          <p:nvPr>
            <p:ph type="pic" sz="quarter" idx="34" hasCustomPrompt="1"/>
          </p:nvPr>
        </p:nvSpPr>
        <p:spPr>
          <a:xfrm>
            <a:off x="273514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7" name="Text Placeholder 10">
            <a:extLst>
              <a:ext uri="{FF2B5EF4-FFF2-40B4-BE49-F238E27FC236}">
                <a16:creationId xmlns:a16="http://schemas.microsoft.com/office/drawing/2014/main" id="{8F4CA7B1-7B72-405E-A5B8-2D6D5EBCA909}"/>
              </a:ext>
            </a:extLst>
          </p:cNvPr>
          <p:cNvSpPr>
            <a:spLocks noGrp="1"/>
          </p:cNvSpPr>
          <p:nvPr>
            <p:ph type="body" sz="quarter" idx="35" hasCustomPrompt="1"/>
          </p:nvPr>
        </p:nvSpPr>
        <p:spPr>
          <a:xfrm>
            <a:off x="4313431" y="2043303"/>
            <a:ext cx="1682496" cy="1517904"/>
          </a:xfrm>
          <a:solidFill>
            <a:schemeClr val="accent1"/>
          </a:solidFill>
        </p:spPr>
        <p:txBody>
          <a:bodyPr/>
          <a:lstStyle>
            <a:lvl1pPr marL="0" indent="0">
              <a:buNone/>
              <a:defRPr/>
            </a:lvl1pPr>
          </a:lstStyle>
          <a:p>
            <a:pPr lvl="0"/>
            <a:r>
              <a:rPr lang="en-US" dirty="0"/>
              <a:t> </a:t>
            </a:r>
          </a:p>
        </p:txBody>
      </p:sp>
      <p:sp>
        <p:nvSpPr>
          <p:cNvPr id="38" name="Picture Placeholder 15">
            <a:extLst>
              <a:ext uri="{FF2B5EF4-FFF2-40B4-BE49-F238E27FC236}">
                <a16:creationId xmlns:a16="http://schemas.microsoft.com/office/drawing/2014/main" id="{EA444C43-D1B8-4755-853A-526EEC413CFB}"/>
              </a:ext>
            </a:extLst>
          </p:cNvPr>
          <p:cNvSpPr>
            <a:spLocks noGrp="1"/>
          </p:cNvSpPr>
          <p:nvPr>
            <p:ph type="pic" sz="quarter" idx="36" hasCustomPrompt="1"/>
          </p:nvPr>
        </p:nvSpPr>
        <p:spPr>
          <a:xfrm>
            <a:off x="460603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9" name="Text Placeholder 10">
            <a:extLst>
              <a:ext uri="{FF2B5EF4-FFF2-40B4-BE49-F238E27FC236}">
                <a16:creationId xmlns:a16="http://schemas.microsoft.com/office/drawing/2014/main" id="{807D8C76-8ABC-48F2-80B4-7EDB0A08F455}"/>
              </a:ext>
            </a:extLst>
          </p:cNvPr>
          <p:cNvSpPr>
            <a:spLocks noGrp="1"/>
          </p:cNvSpPr>
          <p:nvPr>
            <p:ph type="body" sz="quarter" idx="37" hasCustomPrompt="1"/>
          </p:nvPr>
        </p:nvSpPr>
        <p:spPr>
          <a:xfrm>
            <a:off x="6184326" y="2043303"/>
            <a:ext cx="1682496" cy="1517904"/>
          </a:xfrm>
          <a:solidFill>
            <a:schemeClr val="accent4"/>
          </a:solidFill>
        </p:spPr>
        <p:txBody>
          <a:bodyPr/>
          <a:lstStyle>
            <a:lvl1pPr marL="0" indent="0">
              <a:buNone/>
              <a:defRPr/>
            </a:lvl1pPr>
          </a:lstStyle>
          <a:p>
            <a:pPr lvl="0"/>
            <a:r>
              <a:rPr lang="en-US" dirty="0"/>
              <a:t> </a:t>
            </a:r>
          </a:p>
        </p:txBody>
      </p:sp>
      <p:sp>
        <p:nvSpPr>
          <p:cNvPr id="40" name="Picture Placeholder 15">
            <a:extLst>
              <a:ext uri="{FF2B5EF4-FFF2-40B4-BE49-F238E27FC236}">
                <a16:creationId xmlns:a16="http://schemas.microsoft.com/office/drawing/2014/main" id="{F8D5AD3D-C84F-4DF2-9FAC-9C14DAA636EE}"/>
              </a:ext>
            </a:extLst>
          </p:cNvPr>
          <p:cNvSpPr>
            <a:spLocks noGrp="1"/>
          </p:cNvSpPr>
          <p:nvPr>
            <p:ph type="pic" sz="quarter" idx="38" hasCustomPrompt="1"/>
          </p:nvPr>
        </p:nvSpPr>
        <p:spPr>
          <a:xfrm>
            <a:off x="647693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1" name="Text Placeholder 10">
            <a:extLst>
              <a:ext uri="{FF2B5EF4-FFF2-40B4-BE49-F238E27FC236}">
                <a16:creationId xmlns:a16="http://schemas.microsoft.com/office/drawing/2014/main" id="{D72444EE-CB87-4BE7-AEBD-AE79B5A551AF}"/>
              </a:ext>
            </a:extLst>
          </p:cNvPr>
          <p:cNvSpPr>
            <a:spLocks noGrp="1"/>
          </p:cNvSpPr>
          <p:nvPr>
            <p:ph type="body" sz="quarter" idx="39" hasCustomPrompt="1"/>
          </p:nvPr>
        </p:nvSpPr>
        <p:spPr>
          <a:xfrm>
            <a:off x="8055221" y="2043303"/>
            <a:ext cx="1682496" cy="1517904"/>
          </a:xfrm>
          <a:solidFill>
            <a:schemeClr val="accent1"/>
          </a:solidFill>
        </p:spPr>
        <p:txBody>
          <a:bodyPr/>
          <a:lstStyle>
            <a:lvl1pPr marL="0" indent="0">
              <a:buNone/>
              <a:defRPr/>
            </a:lvl1pPr>
          </a:lstStyle>
          <a:p>
            <a:pPr lvl="0"/>
            <a:r>
              <a:rPr lang="en-US" dirty="0"/>
              <a:t> </a:t>
            </a:r>
          </a:p>
        </p:txBody>
      </p:sp>
      <p:sp>
        <p:nvSpPr>
          <p:cNvPr id="42" name="Picture Placeholder 15">
            <a:extLst>
              <a:ext uri="{FF2B5EF4-FFF2-40B4-BE49-F238E27FC236}">
                <a16:creationId xmlns:a16="http://schemas.microsoft.com/office/drawing/2014/main" id="{174A4042-9F58-4F25-B1F2-B00635C9F0FA}"/>
              </a:ext>
            </a:extLst>
          </p:cNvPr>
          <p:cNvSpPr>
            <a:spLocks noGrp="1"/>
          </p:cNvSpPr>
          <p:nvPr>
            <p:ph type="pic" sz="quarter" idx="40" hasCustomPrompt="1"/>
          </p:nvPr>
        </p:nvSpPr>
        <p:spPr>
          <a:xfrm>
            <a:off x="834782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3" name="Text Placeholder 10">
            <a:extLst>
              <a:ext uri="{FF2B5EF4-FFF2-40B4-BE49-F238E27FC236}">
                <a16:creationId xmlns:a16="http://schemas.microsoft.com/office/drawing/2014/main" id="{F516A81F-A25C-4EEB-8B39-AEF53576B183}"/>
              </a:ext>
            </a:extLst>
          </p:cNvPr>
          <p:cNvSpPr>
            <a:spLocks noGrp="1"/>
          </p:cNvSpPr>
          <p:nvPr>
            <p:ph type="body" sz="quarter" idx="41" hasCustomPrompt="1"/>
          </p:nvPr>
        </p:nvSpPr>
        <p:spPr>
          <a:xfrm>
            <a:off x="9926117" y="2043303"/>
            <a:ext cx="1682496" cy="1517904"/>
          </a:xfrm>
          <a:solidFill>
            <a:schemeClr val="accent4"/>
          </a:solidFill>
        </p:spPr>
        <p:txBody>
          <a:bodyPr/>
          <a:lstStyle>
            <a:lvl1pPr marL="0" indent="0">
              <a:buNone/>
              <a:defRPr/>
            </a:lvl1pPr>
          </a:lstStyle>
          <a:p>
            <a:pPr lvl="0"/>
            <a:r>
              <a:rPr lang="en-US" dirty="0"/>
              <a:t> </a:t>
            </a:r>
          </a:p>
        </p:txBody>
      </p:sp>
      <p:sp>
        <p:nvSpPr>
          <p:cNvPr id="44" name="Picture Placeholder 15">
            <a:extLst>
              <a:ext uri="{FF2B5EF4-FFF2-40B4-BE49-F238E27FC236}">
                <a16:creationId xmlns:a16="http://schemas.microsoft.com/office/drawing/2014/main" id="{BBAF5BE9-535D-4006-BA78-57ED22430F83}"/>
              </a:ext>
            </a:extLst>
          </p:cNvPr>
          <p:cNvSpPr>
            <a:spLocks noGrp="1"/>
          </p:cNvSpPr>
          <p:nvPr>
            <p:ph type="pic" sz="quarter" idx="42" hasCustomPrompt="1"/>
          </p:nvPr>
        </p:nvSpPr>
        <p:spPr>
          <a:xfrm>
            <a:off x="10218725"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9399878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 Grid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5" name="Text Placeholder 3">
            <a:extLst>
              <a:ext uri="{FF2B5EF4-FFF2-40B4-BE49-F238E27FC236}">
                <a16:creationId xmlns:a16="http://schemas.microsoft.com/office/drawing/2014/main" id="{1CB06BC3-6B7E-49CA-9E88-DABAB4A3ACCD}"/>
              </a:ext>
            </a:extLst>
          </p:cNvPr>
          <p:cNvSpPr>
            <a:spLocks noGrp="1"/>
          </p:cNvSpPr>
          <p:nvPr>
            <p:ph type="body" sz="quarter" idx="18" hasCustomPrompt="1"/>
          </p:nvPr>
        </p:nvSpPr>
        <p:spPr>
          <a:xfrm>
            <a:off x="8378371" y="573313"/>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2" name="Text Placeholder 3">
            <a:extLst>
              <a:ext uri="{FF2B5EF4-FFF2-40B4-BE49-F238E27FC236}">
                <a16:creationId xmlns:a16="http://schemas.microsoft.com/office/drawing/2014/main" id="{50C4A67B-52D5-4062-A272-BA58EE1C7679}"/>
              </a:ext>
            </a:extLst>
          </p:cNvPr>
          <p:cNvSpPr>
            <a:spLocks noGrp="1"/>
          </p:cNvSpPr>
          <p:nvPr>
            <p:ph type="body" sz="quarter" idx="28" hasCustomPrompt="1"/>
          </p:nvPr>
        </p:nvSpPr>
        <p:spPr>
          <a:xfrm>
            <a:off x="5249657" y="573313"/>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3" name="Text Placeholder 3">
            <a:extLst>
              <a:ext uri="{FF2B5EF4-FFF2-40B4-BE49-F238E27FC236}">
                <a16:creationId xmlns:a16="http://schemas.microsoft.com/office/drawing/2014/main" id="{F90E7F08-C2D4-4BE9-AF25-1141B5BFE283}"/>
              </a:ext>
            </a:extLst>
          </p:cNvPr>
          <p:cNvSpPr>
            <a:spLocks noGrp="1"/>
          </p:cNvSpPr>
          <p:nvPr>
            <p:ph type="body" sz="quarter" idx="29" hasCustomPrompt="1"/>
          </p:nvPr>
        </p:nvSpPr>
        <p:spPr>
          <a:xfrm>
            <a:off x="8378371" y="3268980"/>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4" name="Text Placeholder 3">
            <a:extLst>
              <a:ext uri="{FF2B5EF4-FFF2-40B4-BE49-F238E27FC236}">
                <a16:creationId xmlns:a16="http://schemas.microsoft.com/office/drawing/2014/main" id="{7AB24D28-5FCA-4A00-A664-5BF1ECB3AAF8}"/>
              </a:ext>
            </a:extLst>
          </p:cNvPr>
          <p:cNvSpPr>
            <a:spLocks noGrp="1"/>
          </p:cNvSpPr>
          <p:nvPr>
            <p:ph type="body" sz="quarter" idx="30" hasCustomPrompt="1"/>
          </p:nvPr>
        </p:nvSpPr>
        <p:spPr>
          <a:xfrm>
            <a:off x="5249657" y="3268980"/>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22" name="Picture Placeholder 8">
            <a:extLst>
              <a:ext uri="{FF2B5EF4-FFF2-40B4-BE49-F238E27FC236}">
                <a16:creationId xmlns:a16="http://schemas.microsoft.com/office/drawing/2014/main" id="{AB2D8200-1620-471E-8D18-D5CBD36AA7CC}"/>
              </a:ext>
            </a:extLst>
          </p:cNvPr>
          <p:cNvSpPr>
            <a:spLocks noGrp="1"/>
          </p:cNvSpPr>
          <p:nvPr>
            <p:ph type="pic" sz="quarter" idx="21" hasCustomPrompt="1"/>
          </p:nvPr>
        </p:nvSpPr>
        <p:spPr>
          <a:xfrm>
            <a:off x="6196351"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30" name="Picture Placeholder 8">
            <a:extLst>
              <a:ext uri="{FF2B5EF4-FFF2-40B4-BE49-F238E27FC236}">
                <a16:creationId xmlns:a16="http://schemas.microsoft.com/office/drawing/2014/main" id="{D7EEE9FB-ACE8-4CFE-ADD6-0B178E8DED54}"/>
              </a:ext>
            </a:extLst>
          </p:cNvPr>
          <p:cNvSpPr>
            <a:spLocks noGrp="1"/>
          </p:cNvSpPr>
          <p:nvPr>
            <p:ph type="pic" sz="quarter" idx="26" hasCustomPrompt="1"/>
          </p:nvPr>
        </p:nvSpPr>
        <p:spPr>
          <a:xfrm>
            <a:off x="6196351"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31" name="Picture Placeholder 8">
            <a:extLst>
              <a:ext uri="{FF2B5EF4-FFF2-40B4-BE49-F238E27FC236}">
                <a16:creationId xmlns:a16="http://schemas.microsoft.com/office/drawing/2014/main" id="{60F714B4-0CDC-498E-9FE9-5CF0100BF9E1}"/>
              </a:ext>
            </a:extLst>
          </p:cNvPr>
          <p:cNvSpPr>
            <a:spLocks noGrp="1"/>
          </p:cNvSpPr>
          <p:nvPr>
            <p:ph type="pic" sz="quarter" idx="27" hasCustomPrompt="1"/>
          </p:nvPr>
        </p:nvSpPr>
        <p:spPr>
          <a:xfrm>
            <a:off x="9325065"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29" name="Picture Placeholder 8">
            <a:extLst>
              <a:ext uri="{FF2B5EF4-FFF2-40B4-BE49-F238E27FC236}">
                <a16:creationId xmlns:a16="http://schemas.microsoft.com/office/drawing/2014/main" id="{77116F17-A99C-4B7F-9F7E-291FB22112F7}"/>
              </a:ext>
            </a:extLst>
          </p:cNvPr>
          <p:cNvSpPr>
            <a:spLocks noGrp="1"/>
          </p:cNvSpPr>
          <p:nvPr>
            <p:ph type="pic" sz="quarter" idx="25" hasCustomPrompt="1"/>
          </p:nvPr>
        </p:nvSpPr>
        <p:spPr>
          <a:xfrm>
            <a:off x="9325065"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Tree>
    <p:extLst>
      <p:ext uri="{BB962C8B-B14F-4D97-AF65-F5344CB8AC3E}">
        <p14:creationId xmlns:p14="http://schemas.microsoft.com/office/powerpoint/2010/main" val="27764396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 Grid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5" name="Text Placeholder 3">
            <a:extLst>
              <a:ext uri="{FF2B5EF4-FFF2-40B4-BE49-F238E27FC236}">
                <a16:creationId xmlns:a16="http://schemas.microsoft.com/office/drawing/2014/main" id="{1CB06BC3-6B7E-49CA-9E88-DABAB4A3ACCD}"/>
              </a:ext>
            </a:extLst>
          </p:cNvPr>
          <p:cNvSpPr>
            <a:spLocks noGrp="1"/>
          </p:cNvSpPr>
          <p:nvPr>
            <p:ph type="body" sz="quarter" idx="18" hasCustomPrompt="1"/>
          </p:nvPr>
        </p:nvSpPr>
        <p:spPr>
          <a:xfrm>
            <a:off x="8378371" y="573313"/>
            <a:ext cx="3127829" cy="2692401"/>
          </a:xfrm>
          <a:solidFill>
            <a:schemeClr val="accent1"/>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2" name="Text Placeholder 3">
            <a:extLst>
              <a:ext uri="{FF2B5EF4-FFF2-40B4-BE49-F238E27FC236}">
                <a16:creationId xmlns:a16="http://schemas.microsoft.com/office/drawing/2014/main" id="{50C4A67B-52D5-4062-A272-BA58EE1C7679}"/>
              </a:ext>
            </a:extLst>
          </p:cNvPr>
          <p:cNvSpPr>
            <a:spLocks noGrp="1"/>
          </p:cNvSpPr>
          <p:nvPr>
            <p:ph type="body" sz="quarter" idx="28" hasCustomPrompt="1"/>
          </p:nvPr>
        </p:nvSpPr>
        <p:spPr>
          <a:xfrm>
            <a:off x="5249657" y="573313"/>
            <a:ext cx="3127829" cy="2692401"/>
          </a:xfrm>
          <a:solidFill>
            <a:schemeClr val="accent4"/>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3" name="Text Placeholder 3">
            <a:extLst>
              <a:ext uri="{FF2B5EF4-FFF2-40B4-BE49-F238E27FC236}">
                <a16:creationId xmlns:a16="http://schemas.microsoft.com/office/drawing/2014/main" id="{F90E7F08-C2D4-4BE9-AF25-1141B5BFE283}"/>
              </a:ext>
            </a:extLst>
          </p:cNvPr>
          <p:cNvSpPr>
            <a:spLocks noGrp="1"/>
          </p:cNvSpPr>
          <p:nvPr>
            <p:ph type="body" sz="quarter" idx="29" hasCustomPrompt="1"/>
          </p:nvPr>
        </p:nvSpPr>
        <p:spPr>
          <a:xfrm>
            <a:off x="8378371" y="3268980"/>
            <a:ext cx="3127829" cy="2692401"/>
          </a:xfrm>
          <a:solidFill>
            <a:schemeClr val="accent4"/>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4" name="Text Placeholder 3">
            <a:extLst>
              <a:ext uri="{FF2B5EF4-FFF2-40B4-BE49-F238E27FC236}">
                <a16:creationId xmlns:a16="http://schemas.microsoft.com/office/drawing/2014/main" id="{7AB24D28-5FCA-4A00-A664-5BF1ECB3AAF8}"/>
              </a:ext>
            </a:extLst>
          </p:cNvPr>
          <p:cNvSpPr>
            <a:spLocks noGrp="1"/>
          </p:cNvSpPr>
          <p:nvPr>
            <p:ph type="body" sz="quarter" idx="30" hasCustomPrompt="1"/>
          </p:nvPr>
        </p:nvSpPr>
        <p:spPr>
          <a:xfrm>
            <a:off x="5249657" y="3268980"/>
            <a:ext cx="3127829" cy="2692401"/>
          </a:xfrm>
          <a:solidFill>
            <a:schemeClr val="accent1"/>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13" name="Picture Placeholder 8">
            <a:extLst>
              <a:ext uri="{FF2B5EF4-FFF2-40B4-BE49-F238E27FC236}">
                <a16:creationId xmlns:a16="http://schemas.microsoft.com/office/drawing/2014/main" id="{BC5A716F-0A54-44EB-884E-0AF6CEEEF812}"/>
              </a:ext>
            </a:extLst>
          </p:cNvPr>
          <p:cNvSpPr>
            <a:spLocks noGrp="1"/>
          </p:cNvSpPr>
          <p:nvPr>
            <p:ph type="pic" sz="quarter" idx="21" hasCustomPrompt="1"/>
          </p:nvPr>
        </p:nvSpPr>
        <p:spPr>
          <a:xfrm>
            <a:off x="6196351"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14" name="Picture Placeholder 8">
            <a:extLst>
              <a:ext uri="{FF2B5EF4-FFF2-40B4-BE49-F238E27FC236}">
                <a16:creationId xmlns:a16="http://schemas.microsoft.com/office/drawing/2014/main" id="{EAB8EB34-5CDF-4D4E-BB82-81072932FDD2}"/>
              </a:ext>
            </a:extLst>
          </p:cNvPr>
          <p:cNvSpPr>
            <a:spLocks noGrp="1"/>
          </p:cNvSpPr>
          <p:nvPr>
            <p:ph type="pic" sz="quarter" idx="26" hasCustomPrompt="1"/>
          </p:nvPr>
        </p:nvSpPr>
        <p:spPr>
          <a:xfrm>
            <a:off x="6196351"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16" name="Picture Placeholder 8">
            <a:extLst>
              <a:ext uri="{FF2B5EF4-FFF2-40B4-BE49-F238E27FC236}">
                <a16:creationId xmlns:a16="http://schemas.microsoft.com/office/drawing/2014/main" id="{1444009B-5991-4F30-A529-1672BBE81A14}"/>
              </a:ext>
            </a:extLst>
          </p:cNvPr>
          <p:cNvSpPr>
            <a:spLocks noGrp="1"/>
          </p:cNvSpPr>
          <p:nvPr>
            <p:ph type="pic" sz="quarter" idx="27" hasCustomPrompt="1"/>
          </p:nvPr>
        </p:nvSpPr>
        <p:spPr>
          <a:xfrm>
            <a:off x="9325065"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17" name="Picture Placeholder 8">
            <a:extLst>
              <a:ext uri="{FF2B5EF4-FFF2-40B4-BE49-F238E27FC236}">
                <a16:creationId xmlns:a16="http://schemas.microsoft.com/office/drawing/2014/main" id="{46F2CBA8-4BA4-4378-9B0C-2E3CD659D15F}"/>
              </a:ext>
            </a:extLst>
          </p:cNvPr>
          <p:cNvSpPr>
            <a:spLocks noGrp="1"/>
          </p:cNvSpPr>
          <p:nvPr>
            <p:ph type="pic" sz="quarter" idx="25" hasCustomPrompt="1"/>
          </p:nvPr>
        </p:nvSpPr>
        <p:spPr>
          <a:xfrm>
            <a:off x="9325065"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Tree>
    <p:extLst>
      <p:ext uri="{BB962C8B-B14F-4D97-AF65-F5344CB8AC3E}">
        <p14:creationId xmlns:p14="http://schemas.microsoft.com/office/powerpoint/2010/main" val="7436271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ography 1">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6187437" y="1676400"/>
            <a:ext cx="5433058" cy="4419600"/>
          </a:xfrm>
        </p:spPr>
        <p:txBody>
          <a:bodyPr numCol="1"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dirty="0"/>
              <a:t>Enter biography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a:t>
            </a:r>
          </a:p>
          <a:p>
            <a:pPr lvl="0"/>
            <a:r>
              <a:rPr lang="en-US" dirty="0"/>
              <a:t>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a:t>
            </a:r>
          </a:p>
          <a:p>
            <a:pPr lvl="0"/>
            <a:r>
              <a:rPr lang="en-US" dirty="0"/>
              <a:t>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 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571500" y="587229"/>
            <a:ext cx="4478672" cy="5385732"/>
          </a:xfrm>
          <a:solidFill>
            <a:schemeClr val="tx2"/>
          </a:solidFill>
        </p:spPr>
        <p:txBody>
          <a:bodyPr lIns="0" tIns="1280160" rIns="0"/>
          <a:lstStyle>
            <a:lvl1pPr marL="0" indent="0" algn="ctr">
              <a:spcAft>
                <a:spcPts val="0"/>
              </a:spcAft>
              <a:buNone/>
              <a:defRPr sz="3200" b="1" cap="all" baseline="0">
                <a:solidFill>
                  <a:srgbClr val="FF289F"/>
                </a:solidFill>
              </a:defRPr>
            </a:lvl1pPr>
          </a:lstStyle>
          <a:p>
            <a:r>
              <a:rPr lang="en-US" dirty="0"/>
              <a:t>Click icon to </a:t>
            </a:r>
            <a:br>
              <a:rPr lang="en-US" dirty="0"/>
            </a:br>
            <a:r>
              <a:rPr lang="en-US" dirty="0"/>
              <a:t>insert image</a:t>
            </a:r>
          </a:p>
        </p:txBody>
      </p:sp>
      <p:sp>
        <p:nvSpPr>
          <p:cNvPr id="8" name="Text Placeholder 8">
            <a:extLst>
              <a:ext uri="{FF2B5EF4-FFF2-40B4-BE49-F238E27FC236}">
                <a16:creationId xmlns:a16="http://schemas.microsoft.com/office/drawing/2014/main" id="{20ABC3A8-5981-4266-AC6C-F83073229E62}"/>
              </a:ext>
            </a:extLst>
          </p:cNvPr>
          <p:cNvSpPr>
            <a:spLocks noGrp="1"/>
          </p:cNvSpPr>
          <p:nvPr>
            <p:ph type="body" sz="quarter" idx="17" hasCustomPrompt="1"/>
          </p:nvPr>
        </p:nvSpPr>
        <p:spPr>
          <a:xfrm>
            <a:off x="6187438" y="587229"/>
            <a:ext cx="5431536" cy="274320"/>
          </a:xfrm>
        </p:spPr>
        <p:txBody>
          <a:bodyPr anchor="b" anchorCtr="0"/>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dirty="0"/>
              <a:t>Click to enter Name</a:t>
            </a:r>
          </a:p>
        </p:txBody>
      </p:sp>
      <p:sp>
        <p:nvSpPr>
          <p:cNvPr id="10" name="Text Placeholder 6">
            <a:extLst>
              <a:ext uri="{FF2B5EF4-FFF2-40B4-BE49-F238E27FC236}">
                <a16:creationId xmlns:a16="http://schemas.microsoft.com/office/drawing/2014/main" id="{397778AB-4F78-4E9E-A3C2-B1BA573D843C}"/>
              </a:ext>
            </a:extLst>
          </p:cNvPr>
          <p:cNvSpPr>
            <a:spLocks noGrp="1"/>
          </p:cNvSpPr>
          <p:nvPr>
            <p:ph type="body" sz="quarter" idx="18" hasCustomPrompt="1"/>
          </p:nvPr>
        </p:nvSpPr>
        <p:spPr>
          <a:xfrm>
            <a:off x="6187438" y="954934"/>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dirty="0"/>
              <a:t>Click to enter Position, Division (Bold Italic),</a:t>
            </a:r>
            <a:br>
              <a:rPr lang="en-US" dirty="0"/>
            </a:br>
            <a:r>
              <a:rPr lang="en-US" dirty="0"/>
              <a:t>Click to enter Location, State | Lincoln Financial Group (Bold Non-Italic)</a:t>
            </a:r>
          </a:p>
        </p:txBody>
      </p:sp>
    </p:spTree>
    <p:extLst>
      <p:ext uri="{BB962C8B-B14F-4D97-AF65-F5344CB8AC3E}">
        <p14:creationId xmlns:p14="http://schemas.microsoft.com/office/powerpoint/2010/main" val="547802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dirty="0"/>
              <a:t>Click to enter text</a:t>
            </a:r>
          </a:p>
          <a:p>
            <a:pPr lvl="1"/>
            <a:r>
              <a:rPr lang="en-US" dirty="0"/>
              <a:t>Click to enter text</a:t>
            </a:r>
          </a:p>
          <a:p>
            <a:pPr lvl="0"/>
            <a:r>
              <a:rPr lang="en-US" dirty="0"/>
              <a:t>Click to enter text</a:t>
            </a:r>
          </a:p>
          <a:p>
            <a:pPr lvl="1"/>
            <a:r>
              <a:rPr lang="en-US" dirty="0"/>
              <a:t>Click to enter text</a:t>
            </a:r>
          </a:p>
        </p:txBody>
      </p:sp>
      <p:sp>
        <p:nvSpPr>
          <p:cNvPr id="9" name="Text Placeholder 6">
            <a:extLst>
              <a:ext uri="{FF2B5EF4-FFF2-40B4-BE49-F238E27FC236}">
                <a16:creationId xmlns:a16="http://schemas.microsoft.com/office/drawing/2014/main" id="{6FDE5A25-09D0-4A77-89A8-60DFF4F0EEFC}"/>
              </a:ext>
            </a:extLst>
          </p:cNvPr>
          <p:cNvSpPr>
            <a:spLocks noGrp="1"/>
          </p:cNvSpPr>
          <p:nvPr>
            <p:ph type="body" sz="quarter" idx="12" hasCustomPrompt="1"/>
          </p:nvPr>
        </p:nvSpPr>
        <p:spPr>
          <a:xfrm>
            <a:off x="4704588"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startAt="9"/>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dirty="0"/>
              <a:t>To change the List Number place your cursor here, right-click and select “Numbering / Bullets and Numbering”, and enter a “Start at:” number.</a:t>
            </a:r>
          </a:p>
          <a:p>
            <a:pPr lvl="1"/>
            <a:r>
              <a:rPr lang="en-US" dirty="0"/>
              <a:t>Click to enter text</a:t>
            </a:r>
          </a:p>
          <a:p>
            <a:pPr lvl="0"/>
            <a:r>
              <a:rPr lang="en-US" dirty="0"/>
              <a:t>Click to enter text</a:t>
            </a:r>
          </a:p>
          <a:p>
            <a:pPr lvl="1"/>
            <a:r>
              <a:rPr lang="en-US" dirty="0"/>
              <a:t>Click to enter text</a:t>
            </a:r>
          </a:p>
        </p:txBody>
      </p:sp>
    </p:spTree>
    <p:extLst>
      <p:ext uri="{BB962C8B-B14F-4D97-AF65-F5344CB8AC3E}">
        <p14:creationId xmlns:p14="http://schemas.microsoft.com/office/powerpoint/2010/main" val="16986328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ography 2">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EA826AAF-7B4B-463C-8A39-28F2C189420B}"/>
              </a:ext>
            </a:extLst>
          </p:cNvPr>
          <p:cNvSpPr>
            <a:spLocks noGrp="1"/>
          </p:cNvSpPr>
          <p:nvPr>
            <p:ph type="pic" sz="quarter" idx="19" hasCustomPrompt="1"/>
          </p:nvPr>
        </p:nvSpPr>
        <p:spPr>
          <a:xfrm>
            <a:off x="7140302" y="587229"/>
            <a:ext cx="4478672" cy="5385732"/>
          </a:xfrm>
          <a:solidFill>
            <a:schemeClr val="tx2"/>
          </a:solidFill>
        </p:spPr>
        <p:txBody>
          <a:bodyPr lIns="0" tIns="1280160" rIns="0"/>
          <a:lstStyle>
            <a:lvl1pPr marL="0" indent="0" algn="ctr">
              <a:spcAft>
                <a:spcPts val="0"/>
              </a:spcAft>
              <a:buNone/>
              <a:defRPr sz="3200" b="1" cap="all" baseline="0">
                <a:solidFill>
                  <a:srgbClr val="FF289F"/>
                </a:solidFill>
              </a:defRPr>
            </a:lvl1pPr>
          </a:lstStyle>
          <a:p>
            <a:r>
              <a:rPr lang="en-US" dirty="0"/>
              <a:t>Click icon to </a:t>
            </a:r>
            <a:br>
              <a:rPr lang="en-US" dirty="0"/>
            </a:br>
            <a:r>
              <a:rPr lang="en-US" dirty="0"/>
              <a:t>insert image</a:t>
            </a:r>
          </a:p>
        </p:txBody>
      </p:sp>
      <p:sp>
        <p:nvSpPr>
          <p:cNvPr id="6" name="Text Placeholder 6">
            <a:extLst>
              <a:ext uri="{FF2B5EF4-FFF2-40B4-BE49-F238E27FC236}">
                <a16:creationId xmlns:a16="http://schemas.microsoft.com/office/drawing/2014/main" id="{203E8597-B5B4-9B45-B032-6773C17FF55E}"/>
              </a:ext>
            </a:extLst>
          </p:cNvPr>
          <p:cNvSpPr>
            <a:spLocks noGrp="1"/>
          </p:cNvSpPr>
          <p:nvPr>
            <p:ph type="body" sz="quarter" idx="11" hasCustomPrompt="1"/>
          </p:nvPr>
        </p:nvSpPr>
        <p:spPr>
          <a:xfrm>
            <a:off x="573026" y="1676400"/>
            <a:ext cx="5433058" cy="4419600"/>
          </a:xfrm>
        </p:spPr>
        <p:txBody>
          <a:bodyPr numCol="1"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dirty="0"/>
              <a:t>Enter biography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a:t>
            </a:r>
          </a:p>
          <a:p>
            <a:pPr lvl="0"/>
            <a:r>
              <a:rPr lang="en-US" dirty="0"/>
              <a:t>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a:t>
            </a:r>
          </a:p>
          <a:p>
            <a:pPr lvl="0"/>
            <a:r>
              <a:rPr lang="en-US" dirty="0"/>
              <a:t>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 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p>
        </p:txBody>
      </p:sp>
      <p:sp>
        <p:nvSpPr>
          <p:cNvPr id="9" name="Text Placeholder 8">
            <a:extLst>
              <a:ext uri="{FF2B5EF4-FFF2-40B4-BE49-F238E27FC236}">
                <a16:creationId xmlns:a16="http://schemas.microsoft.com/office/drawing/2014/main" id="{8BF22918-3BEA-8740-938E-8CDDA6C56046}"/>
              </a:ext>
            </a:extLst>
          </p:cNvPr>
          <p:cNvSpPr>
            <a:spLocks noGrp="1"/>
          </p:cNvSpPr>
          <p:nvPr>
            <p:ph type="body" sz="quarter" idx="17" hasCustomPrompt="1"/>
          </p:nvPr>
        </p:nvSpPr>
        <p:spPr>
          <a:xfrm>
            <a:off x="573027" y="587229"/>
            <a:ext cx="5431536" cy="274320"/>
          </a:xfrm>
        </p:spPr>
        <p:txBody>
          <a:bodyPr anchor="b" anchorCtr="0"/>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dirty="0"/>
              <a:t>Click to enter Name</a:t>
            </a:r>
          </a:p>
        </p:txBody>
      </p:sp>
      <p:sp>
        <p:nvSpPr>
          <p:cNvPr id="11" name="Text Placeholder 6">
            <a:extLst>
              <a:ext uri="{FF2B5EF4-FFF2-40B4-BE49-F238E27FC236}">
                <a16:creationId xmlns:a16="http://schemas.microsoft.com/office/drawing/2014/main" id="{5EA63335-B891-7F44-8ABB-00CE408FF752}"/>
              </a:ext>
            </a:extLst>
          </p:cNvPr>
          <p:cNvSpPr>
            <a:spLocks noGrp="1"/>
          </p:cNvSpPr>
          <p:nvPr>
            <p:ph type="body" sz="quarter" idx="18" hasCustomPrompt="1"/>
          </p:nvPr>
        </p:nvSpPr>
        <p:spPr>
          <a:xfrm>
            <a:off x="573027" y="954934"/>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dirty="0"/>
              <a:t>Click to enter Position, Division (Bold Italic),</a:t>
            </a:r>
            <a:br>
              <a:rPr lang="en-US" dirty="0"/>
            </a:br>
            <a:r>
              <a:rPr lang="en-US" dirty="0"/>
              <a:t>Click to enter Location, State | Lincoln Financial Group (Bold Non-Italic)</a:t>
            </a:r>
          </a:p>
        </p:txBody>
      </p:sp>
    </p:spTree>
    <p:extLst>
      <p:ext uri="{BB962C8B-B14F-4D97-AF65-F5344CB8AC3E}">
        <p14:creationId xmlns:p14="http://schemas.microsoft.com/office/powerpoint/2010/main" val="359130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ography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83690" y="1014984"/>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2796539" y="3156597"/>
            <a:ext cx="8823959" cy="2836836"/>
          </a:xfrm>
        </p:spPr>
        <p:txBody>
          <a:bodyPr numCol="2"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dirty="0"/>
              <a:t>Enter biography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a:t>
            </a:r>
          </a:p>
          <a:p>
            <a:pPr lvl="0"/>
            <a:r>
              <a:rPr lang="en-US" dirty="0"/>
              <a:t>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a:t>
            </a:r>
            <a:br>
              <a:rPr lang="en-US" dirty="0"/>
            </a:br>
            <a:r>
              <a:rPr lang="en-US" dirty="0"/>
              <a:t>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br>
              <a:rPr lang="en-US" dirty="0"/>
            </a:b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a:t>
            </a:r>
          </a:p>
          <a:p>
            <a:pPr lvl="0"/>
            <a:r>
              <a:rPr lang="en-US" dirty="0"/>
              <a:t>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venit</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571501" y="2034066"/>
            <a:ext cx="1883664" cy="1883178"/>
          </a:xfrm>
          <a:solidFill>
            <a:schemeClr val="tx2"/>
          </a:solidFill>
        </p:spPr>
        <p:txBody>
          <a:bodyPr lIns="0" tIns="182880" rIns="0"/>
          <a:lstStyle>
            <a:lvl1pPr marL="0" indent="0" algn="ctr">
              <a:spcAft>
                <a:spcPts val="0"/>
              </a:spcAft>
              <a:buNone/>
              <a:defRPr b="1" cap="all" baseline="0">
                <a:solidFill>
                  <a:srgbClr val="FF289F"/>
                </a:solidFill>
              </a:defRPr>
            </a:lvl1pPr>
          </a:lstStyle>
          <a:p>
            <a:r>
              <a:rPr lang="en-US" dirty="0"/>
              <a:t>Click icon to </a:t>
            </a:r>
            <a:br>
              <a:rPr lang="en-US" dirty="0"/>
            </a:br>
            <a:r>
              <a:rPr lang="en-US" dirty="0"/>
              <a:t>insert image</a:t>
            </a:r>
          </a:p>
        </p:txBody>
      </p:sp>
      <p:sp>
        <p:nvSpPr>
          <p:cNvPr id="11" name="Text Placeholder 8">
            <a:extLst>
              <a:ext uri="{FF2B5EF4-FFF2-40B4-BE49-F238E27FC236}">
                <a16:creationId xmlns:a16="http://schemas.microsoft.com/office/drawing/2014/main" id="{8E7CC910-6526-D845-B9CB-0381576898F5}"/>
              </a:ext>
            </a:extLst>
          </p:cNvPr>
          <p:cNvSpPr>
            <a:spLocks noGrp="1"/>
          </p:cNvSpPr>
          <p:nvPr>
            <p:ph type="body" sz="quarter" idx="17" hasCustomPrompt="1"/>
          </p:nvPr>
        </p:nvSpPr>
        <p:spPr>
          <a:xfrm>
            <a:off x="2796539" y="2008666"/>
            <a:ext cx="5431536" cy="274320"/>
          </a:xfrm>
        </p:spPr>
        <p:txBody>
          <a:bodyPr anchor="b" anchorCtr="0"/>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dirty="0"/>
              <a:t>Click to enter Name</a:t>
            </a:r>
          </a:p>
        </p:txBody>
      </p:sp>
      <p:sp>
        <p:nvSpPr>
          <p:cNvPr id="12" name="Text Placeholder 6">
            <a:extLst>
              <a:ext uri="{FF2B5EF4-FFF2-40B4-BE49-F238E27FC236}">
                <a16:creationId xmlns:a16="http://schemas.microsoft.com/office/drawing/2014/main" id="{1BF05F45-D26F-2541-AECC-DE9ED4DFFB12}"/>
              </a:ext>
            </a:extLst>
          </p:cNvPr>
          <p:cNvSpPr>
            <a:spLocks noGrp="1"/>
          </p:cNvSpPr>
          <p:nvPr>
            <p:ph type="body" sz="quarter" idx="18" hasCustomPrompt="1"/>
          </p:nvPr>
        </p:nvSpPr>
        <p:spPr>
          <a:xfrm>
            <a:off x="2796539" y="2376371"/>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dirty="0"/>
              <a:t>Click to enter Position, Division (Bold Italic),</a:t>
            </a:r>
            <a:br>
              <a:rPr lang="en-US" dirty="0"/>
            </a:br>
            <a:r>
              <a:rPr lang="en-US" dirty="0"/>
              <a:t>Click to enter Location, State | Lincoln Financial Group (Bold Non-Italic)</a:t>
            </a:r>
          </a:p>
        </p:txBody>
      </p:sp>
    </p:spTree>
    <p:extLst>
      <p:ext uri="{BB962C8B-B14F-4D97-AF65-F5344CB8AC3E}">
        <p14:creationId xmlns:p14="http://schemas.microsoft.com/office/powerpoint/2010/main" val="3191401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Tree>
    <p:extLst>
      <p:ext uri="{BB962C8B-B14F-4D97-AF65-F5344CB8AC3E}">
        <p14:creationId xmlns:p14="http://schemas.microsoft.com/office/powerpoint/2010/main" val="16804709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w/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90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8354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ank You - Square">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4C9B3DCA-FD59-47A1-82B6-730D2AF283C7}"/>
              </a:ext>
            </a:extLst>
          </p:cNvPr>
          <p:cNvSpPr>
            <a:spLocks noGrp="1"/>
          </p:cNvSpPr>
          <p:nvPr>
            <p:ph type="body" sz="quarter" idx="25" hasCustomPrompt="1"/>
          </p:nvPr>
        </p:nvSpPr>
        <p:spPr>
          <a:xfrm>
            <a:off x="6281928" y="573313"/>
            <a:ext cx="5330952" cy="5394960"/>
          </a:xfrm>
          <a:solidFill>
            <a:schemeClr val="bg1"/>
          </a:solidFill>
        </p:spPr>
        <p:txBody>
          <a:bodyPr/>
          <a:lstStyle>
            <a:lvl1pPr marL="0" indent="0">
              <a:buNone/>
              <a:defRPr/>
            </a:lvl1pPr>
          </a:lstStyle>
          <a:p>
            <a:pPr lvl="0"/>
            <a:r>
              <a:rPr lang="en-US" dirty="0"/>
              <a:t> </a:t>
            </a:r>
          </a:p>
        </p:txBody>
      </p:sp>
      <p:pic>
        <p:nvPicPr>
          <p:cNvPr id="9" name="Picture 8">
            <a:extLst>
              <a:ext uri="{FF2B5EF4-FFF2-40B4-BE49-F238E27FC236}">
                <a16:creationId xmlns:a16="http://schemas.microsoft.com/office/drawing/2014/main" id="{4FAAA8F2-B1CD-4C8B-9291-A6FD627147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2239" y="571500"/>
            <a:ext cx="1389888" cy="441314"/>
          </a:xfrm>
          <a:prstGeom prst="rect">
            <a:avLst/>
          </a:prstGeom>
        </p:spPr>
      </p:pic>
      <p:sp>
        <p:nvSpPr>
          <p:cNvPr id="18" name="Text Placeholder 20">
            <a:extLst>
              <a:ext uri="{FF2B5EF4-FFF2-40B4-BE49-F238E27FC236}">
                <a16:creationId xmlns:a16="http://schemas.microsoft.com/office/drawing/2014/main" id="{3DDE4039-A5B9-4536-8BBB-DB4B53EE33E8}"/>
              </a:ext>
            </a:extLst>
          </p:cNvPr>
          <p:cNvSpPr>
            <a:spLocks noGrp="1"/>
          </p:cNvSpPr>
          <p:nvPr>
            <p:ph type="body" sz="quarter" idx="11" hasCustomPrompt="1"/>
          </p:nvPr>
        </p:nvSpPr>
        <p:spPr>
          <a:xfrm>
            <a:off x="6811390" y="4453128"/>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19" name="Text Placeholder 22">
            <a:extLst>
              <a:ext uri="{FF2B5EF4-FFF2-40B4-BE49-F238E27FC236}">
                <a16:creationId xmlns:a16="http://schemas.microsoft.com/office/drawing/2014/main" id="{777C3A01-FEE9-49DB-A402-CB031262B021}"/>
              </a:ext>
            </a:extLst>
          </p:cNvPr>
          <p:cNvSpPr>
            <a:spLocks noGrp="1"/>
          </p:cNvSpPr>
          <p:nvPr>
            <p:ph type="body" sz="quarter" idx="12" hasCustomPrompt="1"/>
          </p:nvPr>
        </p:nvSpPr>
        <p:spPr>
          <a:xfrm>
            <a:off x="6811390" y="4608576"/>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2" name="Text Placeholder 20">
            <a:extLst>
              <a:ext uri="{FF2B5EF4-FFF2-40B4-BE49-F238E27FC236}">
                <a16:creationId xmlns:a16="http://schemas.microsoft.com/office/drawing/2014/main" id="{76667FB7-5CE2-4ABA-8289-2ABE931DA358}"/>
              </a:ext>
            </a:extLst>
          </p:cNvPr>
          <p:cNvSpPr>
            <a:spLocks noGrp="1"/>
          </p:cNvSpPr>
          <p:nvPr>
            <p:ph type="body" sz="quarter" idx="13" hasCustomPrompt="1"/>
          </p:nvPr>
        </p:nvSpPr>
        <p:spPr>
          <a:xfrm>
            <a:off x="9212460" y="4453128"/>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33" name="Text Placeholder 22">
            <a:extLst>
              <a:ext uri="{FF2B5EF4-FFF2-40B4-BE49-F238E27FC236}">
                <a16:creationId xmlns:a16="http://schemas.microsoft.com/office/drawing/2014/main" id="{F1EC7AE1-78D0-4F19-A28F-D4C8390E5B3F}"/>
              </a:ext>
            </a:extLst>
          </p:cNvPr>
          <p:cNvSpPr>
            <a:spLocks noGrp="1"/>
          </p:cNvSpPr>
          <p:nvPr>
            <p:ph type="body" sz="quarter" idx="14" hasCustomPrompt="1"/>
          </p:nvPr>
        </p:nvSpPr>
        <p:spPr>
          <a:xfrm>
            <a:off x="9212460" y="4608576"/>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4" name="Text Placeholder 20">
            <a:extLst>
              <a:ext uri="{FF2B5EF4-FFF2-40B4-BE49-F238E27FC236}">
                <a16:creationId xmlns:a16="http://schemas.microsoft.com/office/drawing/2014/main" id="{32EDC384-7C4A-498A-A937-9BBE58C42917}"/>
              </a:ext>
            </a:extLst>
          </p:cNvPr>
          <p:cNvSpPr>
            <a:spLocks noGrp="1"/>
          </p:cNvSpPr>
          <p:nvPr>
            <p:ph type="body" sz="quarter" idx="15" hasCustomPrompt="1"/>
          </p:nvPr>
        </p:nvSpPr>
        <p:spPr>
          <a:xfrm>
            <a:off x="6811390" y="5065776"/>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35" name="Text Placeholder 22">
            <a:extLst>
              <a:ext uri="{FF2B5EF4-FFF2-40B4-BE49-F238E27FC236}">
                <a16:creationId xmlns:a16="http://schemas.microsoft.com/office/drawing/2014/main" id="{7B434064-FCA1-45D5-A7E3-E9AB54548EC7}"/>
              </a:ext>
            </a:extLst>
          </p:cNvPr>
          <p:cNvSpPr>
            <a:spLocks noGrp="1"/>
          </p:cNvSpPr>
          <p:nvPr>
            <p:ph type="body" sz="quarter" idx="16" hasCustomPrompt="1"/>
          </p:nvPr>
        </p:nvSpPr>
        <p:spPr>
          <a:xfrm>
            <a:off x="6811390" y="5230368"/>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6" name="Text Placeholder 20">
            <a:extLst>
              <a:ext uri="{FF2B5EF4-FFF2-40B4-BE49-F238E27FC236}">
                <a16:creationId xmlns:a16="http://schemas.microsoft.com/office/drawing/2014/main" id="{75E9C9DC-8504-4787-9D51-40003A594BCD}"/>
              </a:ext>
            </a:extLst>
          </p:cNvPr>
          <p:cNvSpPr>
            <a:spLocks noGrp="1"/>
          </p:cNvSpPr>
          <p:nvPr>
            <p:ph type="body" sz="quarter" idx="17" hasCustomPrompt="1"/>
          </p:nvPr>
        </p:nvSpPr>
        <p:spPr>
          <a:xfrm>
            <a:off x="9212460" y="5065776"/>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37" name="Text Placeholder 22">
            <a:extLst>
              <a:ext uri="{FF2B5EF4-FFF2-40B4-BE49-F238E27FC236}">
                <a16:creationId xmlns:a16="http://schemas.microsoft.com/office/drawing/2014/main" id="{BF8207EF-1F99-4034-B9AB-525981F3373E}"/>
              </a:ext>
            </a:extLst>
          </p:cNvPr>
          <p:cNvSpPr>
            <a:spLocks noGrp="1"/>
          </p:cNvSpPr>
          <p:nvPr>
            <p:ph type="body" sz="quarter" idx="18" hasCustomPrompt="1"/>
          </p:nvPr>
        </p:nvSpPr>
        <p:spPr>
          <a:xfrm>
            <a:off x="9212460" y="5230368"/>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8" name="Text Placeholder 2">
            <a:extLst>
              <a:ext uri="{FF2B5EF4-FFF2-40B4-BE49-F238E27FC236}">
                <a16:creationId xmlns:a16="http://schemas.microsoft.com/office/drawing/2014/main" id="{82958471-0F33-4F21-95BA-C119180B9A63}"/>
              </a:ext>
            </a:extLst>
          </p:cNvPr>
          <p:cNvSpPr>
            <a:spLocks noGrp="1"/>
          </p:cNvSpPr>
          <p:nvPr>
            <p:ph type="body" idx="1" hasCustomPrompt="1"/>
          </p:nvPr>
        </p:nvSpPr>
        <p:spPr>
          <a:xfrm>
            <a:off x="6812280" y="1508760"/>
            <a:ext cx="4270248" cy="850392"/>
          </a:xfrm>
        </p:spPr>
        <p:txBody>
          <a:bodyPr anchor="t" anchorCtr="0"/>
          <a:lstStyle>
            <a:lvl1pPr marL="0" indent="0">
              <a:lnSpc>
                <a:spcPct val="100000"/>
              </a:lnSpc>
              <a:spcBef>
                <a:spcPts val="0"/>
              </a:spcBef>
              <a:spcAft>
                <a:spcPts val="0"/>
              </a:spcAft>
              <a:buNone/>
              <a:defRPr sz="54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Thank You</a:t>
            </a:r>
          </a:p>
        </p:txBody>
      </p:sp>
    </p:spTree>
    <p:extLst>
      <p:ext uri="{BB962C8B-B14F-4D97-AF65-F5344CB8AC3E}">
        <p14:creationId xmlns:p14="http://schemas.microsoft.com/office/powerpoint/2010/main" val="23447751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 Dark Burgundy">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11389"/>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err="1"/>
              <a:t>Thank</a:t>
            </a:r>
            <a:r>
              <a:rPr lang="sv-SE" dirty="0"/>
              <a:t> </a:t>
            </a:r>
            <a:r>
              <a:rPr lang="sv-SE" dirty="0" err="1"/>
              <a:t>You</a:t>
            </a:r>
            <a:endParaRPr lang="sv-SE" dirty="0"/>
          </a:p>
        </p:txBody>
      </p:sp>
      <p:sp>
        <p:nvSpPr>
          <p:cNvPr id="8" name="Text Placeholder 20">
            <a:extLst>
              <a:ext uri="{FF2B5EF4-FFF2-40B4-BE49-F238E27FC236}">
                <a16:creationId xmlns:a16="http://schemas.microsoft.com/office/drawing/2014/main" id="{821EC259-774A-4923-851B-D190EFFFE98A}"/>
              </a:ext>
            </a:extLst>
          </p:cNvPr>
          <p:cNvSpPr>
            <a:spLocks noGrp="1"/>
          </p:cNvSpPr>
          <p:nvPr>
            <p:ph type="body" sz="quarter" idx="11" hasCustomPrompt="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1</a:t>
            </a:r>
          </a:p>
        </p:txBody>
      </p:sp>
      <p:sp>
        <p:nvSpPr>
          <p:cNvPr id="9" name="Text Placeholder 22">
            <a:extLst>
              <a:ext uri="{FF2B5EF4-FFF2-40B4-BE49-F238E27FC236}">
                <a16:creationId xmlns:a16="http://schemas.microsoft.com/office/drawing/2014/main" id="{0ADD9F2F-473F-4CB5-9C96-90F75E955694}"/>
              </a:ext>
            </a:extLst>
          </p:cNvPr>
          <p:cNvSpPr>
            <a:spLocks noGrp="1"/>
          </p:cNvSpPr>
          <p:nvPr>
            <p:ph type="body" sz="quarter" idx="12" hasCustomPrompt="1"/>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0" name="Text Placeholder 20">
            <a:extLst>
              <a:ext uri="{FF2B5EF4-FFF2-40B4-BE49-F238E27FC236}">
                <a16:creationId xmlns:a16="http://schemas.microsoft.com/office/drawing/2014/main" id="{DFCE5448-C881-4EC8-9E92-D3009D93EBE2}"/>
              </a:ext>
            </a:extLst>
          </p:cNvPr>
          <p:cNvSpPr>
            <a:spLocks noGrp="1"/>
          </p:cNvSpPr>
          <p:nvPr>
            <p:ph type="body" sz="quarter" idx="13" hasCustomPrompt="1"/>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3</a:t>
            </a:r>
          </a:p>
        </p:txBody>
      </p:sp>
      <p:sp>
        <p:nvSpPr>
          <p:cNvPr id="11" name="Text Placeholder 22">
            <a:extLst>
              <a:ext uri="{FF2B5EF4-FFF2-40B4-BE49-F238E27FC236}">
                <a16:creationId xmlns:a16="http://schemas.microsoft.com/office/drawing/2014/main" id="{D51C8F76-C6CC-4052-96BB-07797225B44D}"/>
              </a:ext>
            </a:extLst>
          </p:cNvPr>
          <p:cNvSpPr>
            <a:spLocks noGrp="1"/>
          </p:cNvSpPr>
          <p:nvPr>
            <p:ph type="body" sz="quarter" idx="14" hasCustomPrompt="1"/>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2" name="Text Placeholder 20">
            <a:extLst>
              <a:ext uri="{FF2B5EF4-FFF2-40B4-BE49-F238E27FC236}">
                <a16:creationId xmlns:a16="http://schemas.microsoft.com/office/drawing/2014/main" id="{169ACBCA-B9BA-48FF-9A14-6F8AAF62E1FF}"/>
              </a:ext>
            </a:extLst>
          </p:cNvPr>
          <p:cNvSpPr>
            <a:spLocks noGrp="1"/>
          </p:cNvSpPr>
          <p:nvPr>
            <p:ph type="body" sz="quarter" idx="15" hasCustomPrompt="1"/>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2</a:t>
            </a:r>
          </a:p>
        </p:txBody>
      </p:sp>
      <p:sp>
        <p:nvSpPr>
          <p:cNvPr id="13" name="Text Placeholder 22">
            <a:extLst>
              <a:ext uri="{FF2B5EF4-FFF2-40B4-BE49-F238E27FC236}">
                <a16:creationId xmlns:a16="http://schemas.microsoft.com/office/drawing/2014/main" id="{49380173-6BBA-45BF-8EDA-7EDFE96C940E}"/>
              </a:ext>
            </a:extLst>
          </p:cNvPr>
          <p:cNvSpPr>
            <a:spLocks noGrp="1"/>
          </p:cNvSpPr>
          <p:nvPr>
            <p:ph type="body" sz="quarter" idx="16" hasCustomPrompt="1"/>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4" name="Text Placeholder 20">
            <a:extLst>
              <a:ext uri="{FF2B5EF4-FFF2-40B4-BE49-F238E27FC236}">
                <a16:creationId xmlns:a16="http://schemas.microsoft.com/office/drawing/2014/main" id="{368FD3BF-1FDA-4703-876E-709D27404A14}"/>
              </a:ext>
            </a:extLst>
          </p:cNvPr>
          <p:cNvSpPr>
            <a:spLocks noGrp="1"/>
          </p:cNvSpPr>
          <p:nvPr>
            <p:ph type="body" sz="quarter" idx="17" hasCustomPrompt="1"/>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4</a:t>
            </a:r>
          </a:p>
        </p:txBody>
      </p:sp>
      <p:sp>
        <p:nvSpPr>
          <p:cNvPr id="15" name="Text Placeholder 22">
            <a:extLst>
              <a:ext uri="{FF2B5EF4-FFF2-40B4-BE49-F238E27FC236}">
                <a16:creationId xmlns:a16="http://schemas.microsoft.com/office/drawing/2014/main" id="{13AF75D5-B215-433A-8171-7FE6C376E37C}"/>
              </a:ext>
            </a:extLst>
          </p:cNvPr>
          <p:cNvSpPr>
            <a:spLocks noGrp="1"/>
          </p:cNvSpPr>
          <p:nvPr>
            <p:ph type="body" sz="quarter" idx="18" hasCustomPrompt="1"/>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Tree>
    <p:extLst>
      <p:ext uri="{BB962C8B-B14F-4D97-AF65-F5344CB8AC3E}">
        <p14:creationId xmlns:p14="http://schemas.microsoft.com/office/powerpoint/2010/main" val="12183127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 Burgundy">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08176"/>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err="1"/>
              <a:t>Thank</a:t>
            </a:r>
            <a:r>
              <a:rPr lang="sv-SE" dirty="0"/>
              <a:t> </a:t>
            </a:r>
            <a:r>
              <a:rPr lang="sv-SE" dirty="0" err="1"/>
              <a:t>You</a:t>
            </a:r>
            <a:endParaRPr lang="sv-SE" dirty="0"/>
          </a:p>
        </p:txBody>
      </p:sp>
      <p:sp>
        <p:nvSpPr>
          <p:cNvPr id="8" name="Text Placeholder 20">
            <a:extLst>
              <a:ext uri="{FF2B5EF4-FFF2-40B4-BE49-F238E27FC236}">
                <a16:creationId xmlns:a16="http://schemas.microsoft.com/office/drawing/2014/main" id="{821EC259-774A-4923-851B-D190EFFFE98A}"/>
              </a:ext>
            </a:extLst>
          </p:cNvPr>
          <p:cNvSpPr>
            <a:spLocks noGrp="1"/>
          </p:cNvSpPr>
          <p:nvPr>
            <p:ph type="body" sz="quarter" idx="11" hasCustomPrompt="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1</a:t>
            </a:r>
          </a:p>
        </p:txBody>
      </p:sp>
      <p:sp>
        <p:nvSpPr>
          <p:cNvPr id="9" name="Text Placeholder 22">
            <a:extLst>
              <a:ext uri="{FF2B5EF4-FFF2-40B4-BE49-F238E27FC236}">
                <a16:creationId xmlns:a16="http://schemas.microsoft.com/office/drawing/2014/main" id="{0ADD9F2F-473F-4CB5-9C96-90F75E955694}"/>
              </a:ext>
            </a:extLst>
          </p:cNvPr>
          <p:cNvSpPr>
            <a:spLocks noGrp="1"/>
          </p:cNvSpPr>
          <p:nvPr>
            <p:ph type="body" sz="quarter" idx="12" hasCustomPrompt="1"/>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0" name="Text Placeholder 20">
            <a:extLst>
              <a:ext uri="{FF2B5EF4-FFF2-40B4-BE49-F238E27FC236}">
                <a16:creationId xmlns:a16="http://schemas.microsoft.com/office/drawing/2014/main" id="{DFCE5448-C881-4EC8-9E92-D3009D93EBE2}"/>
              </a:ext>
            </a:extLst>
          </p:cNvPr>
          <p:cNvSpPr>
            <a:spLocks noGrp="1"/>
          </p:cNvSpPr>
          <p:nvPr>
            <p:ph type="body" sz="quarter" idx="13" hasCustomPrompt="1"/>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3</a:t>
            </a:r>
          </a:p>
        </p:txBody>
      </p:sp>
      <p:sp>
        <p:nvSpPr>
          <p:cNvPr id="11" name="Text Placeholder 22">
            <a:extLst>
              <a:ext uri="{FF2B5EF4-FFF2-40B4-BE49-F238E27FC236}">
                <a16:creationId xmlns:a16="http://schemas.microsoft.com/office/drawing/2014/main" id="{D51C8F76-C6CC-4052-96BB-07797225B44D}"/>
              </a:ext>
            </a:extLst>
          </p:cNvPr>
          <p:cNvSpPr>
            <a:spLocks noGrp="1"/>
          </p:cNvSpPr>
          <p:nvPr>
            <p:ph type="body" sz="quarter" idx="14" hasCustomPrompt="1"/>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2" name="Text Placeholder 20">
            <a:extLst>
              <a:ext uri="{FF2B5EF4-FFF2-40B4-BE49-F238E27FC236}">
                <a16:creationId xmlns:a16="http://schemas.microsoft.com/office/drawing/2014/main" id="{169ACBCA-B9BA-48FF-9A14-6F8AAF62E1FF}"/>
              </a:ext>
            </a:extLst>
          </p:cNvPr>
          <p:cNvSpPr>
            <a:spLocks noGrp="1"/>
          </p:cNvSpPr>
          <p:nvPr>
            <p:ph type="body" sz="quarter" idx="15" hasCustomPrompt="1"/>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2</a:t>
            </a:r>
          </a:p>
        </p:txBody>
      </p:sp>
      <p:sp>
        <p:nvSpPr>
          <p:cNvPr id="13" name="Text Placeholder 22">
            <a:extLst>
              <a:ext uri="{FF2B5EF4-FFF2-40B4-BE49-F238E27FC236}">
                <a16:creationId xmlns:a16="http://schemas.microsoft.com/office/drawing/2014/main" id="{49380173-6BBA-45BF-8EDA-7EDFE96C940E}"/>
              </a:ext>
            </a:extLst>
          </p:cNvPr>
          <p:cNvSpPr>
            <a:spLocks noGrp="1"/>
          </p:cNvSpPr>
          <p:nvPr>
            <p:ph type="body" sz="quarter" idx="16" hasCustomPrompt="1"/>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4" name="Text Placeholder 20">
            <a:extLst>
              <a:ext uri="{FF2B5EF4-FFF2-40B4-BE49-F238E27FC236}">
                <a16:creationId xmlns:a16="http://schemas.microsoft.com/office/drawing/2014/main" id="{368FD3BF-1FDA-4703-876E-709D27404A14}"/>
              </a:ext>
            </a:extLst>
          </p:cNvPr>
          <p:cNvSpPr>
            <a:spLocks noGrp="1"/>
          </p:cNvSpPr>
          <p:nvPr>
            <p:ph type="body" sz="quarter" idx="17" hasCustomPrompt="1"/>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4</a:t>
            </a:r>
          </a:p>
        </p:txBody>
      </p:sp>
      <p:sp>
        <p:nvSpPr>
          <p:cNvPr id="15" name="Text Placeholder 22">
            <a:extLst>
              <a:ext uri="{FF2B5EF4-FFF2-40B4-BE49-F238E27FC236}">
                <a16:creationId xmlns:a16="http://schemas.microsoft.com/office/drawing/2014/main" id="{13AF75D5-B215-433A-8171-7FE6C376E37C}"/>
              </a:ext>
            </a:extLst>
          </p:cNvPr>
          <p:cNvSpPr>
            <a:spLocks noGrp="1"/>
          </p:cNvSpPr>
          <p:nvPr>
            <p:ph type="body" sz="quarter" idx="18" hasCustomPrompt="1"/>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Tree>
    <p:extLst>
      <p:ext uri="{BB962C8B-B14F-4D97-AF65-F5344CB8AC3E}">
        <p14:creationId xmlns:p14="http://schemas.microsoft.com/office/powerpoint/2010/main" val="37960995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 Red">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08176"/>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err="1"/>
              <a:t>Thank</a:t>
            </a:r>
            <a:r>
              <a:rPr lang="sv-SE" dirty="0"/>
              <a:t> </a:t>
            </a:r>
            <a:r>
              <a:rPr lang="sv-SE" dirty="0" err="1"/>
              <a:t>You</a:t>
            </a:r>
            <a:endParaRPr lang="sv-SE" dirty="0"/>
          </a:p>
        </p:txBody>
      </p:sp>
      <p:sp>
        <p:nvSpPr>
          <p:cNvPr id="8" name="Text Placeholder 20">
            <a:extLst>
              <a:ext uri="{FF2B5EF4-FFF2-40B4-BE49-F238E27FC236}">
                <a16:creationId xmlns:a16="http://schemas.microsoft.com/office/drawing/2014/main" id="{821EC259-774A-4923-851B-D190EFFFE98A}"/>
              </a:ext>
            </a:extLst>
          </p:cNvPr>
          <p:cNvSpPr>
            <a:spLocks noGrp="1"/>
          </p:cNvSpPr>
          <p:nvPr>
            <p:ph type="body" sz="quarter" idx="11" hasCustomPrompt="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1</a:t>
            </a:r>
          </a:p>
        </p:txBody>
      </p:sp>
      <p:sp>
        <p:nvSpPr>
          <p:cNvPr id="9" name="Text Placeholder 22">
            <a:extLst>
              <a:ext uri="{FF2B5EF4-FFF2-40B4-BE49-F238E27FC236}">
                <a16:creationId xmlns:a16="http://schemas.microsoft.com/office/drawing/2014/main" id="{0ADD9F2F-473F-4CB5-9C96-90F75E955694}"/>
              </a:ext>
            </a:extLst>
          </p:cNvPr>
          <p:cNvSpPr>
            <a:spLocks noGrp="1"/>
          </p:cNvSpPr>
          <p:nvPr>
            <p:ph type="body" sz="quarter" idx="12" hasCustomPrompt="1"/>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0" name="Text Placeholder 20">
            <a:extLst>
              <a:ext uri="{FF2B5EF4-FFF2-40B4-BE49-F238E27FC236}">
                <a16:creationId xmlns:a16="http://schemas.microsoft.com/office/drawing/2014/main" id="{DFCE5448-C881-4EC8-9E92-D3009D93EBE2}"/>
              </a:ext>
            </a:extLst>
          </p:cNvPr>
          <p:cNvSpPr>
            <a:spLocks noGrp="1"/>
          </p:cNvSpPr>
          <p:nvPr>
            <p:ph type="body" sz="quarter" idx="13" hasCustomPrompt="1"/>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3</a:t>
            </a:r>
          </a:p>
        </p:txBody>
      </p:sp>
      <p:sp>
        <p:nvSpPr>
          <p:cNvPr id="11" name="Text Placeholder 22">
            <a:extLst>
              <a:ext uri="{FF2B5EF4-FFF2-40B4-BE49-F238E27FC236}">
                <a16:creationId xmlns:a16="http://schemas.microsoft.com/office/drawing/2014/main" id="{D51C8F76-C6CC-4052-96BB-07797225B44D}"/>
              </a:ext>
            </a:extLst>
          </p:cNvPr>
          <p:cNvSpPr>
            <a:spLocks noGrp="1"/>
          </p:cNvSpPr>
          <p:nvPr>
            <p:ph type="body" sz="quarter" idx="14" hasCustomPrompt="1"/>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2" name="Text Placeholder 20">
            <a:extLst>
              <a:ext uri="{FF2B5EF4-FFF2-40B4-BE49-F238E27FC236}">
                <a16:creationId xmlns:a16="http://schemas.microsoft.com/office/drawing/2014/main" id="{169ACBCA-B9BA-48FF-9A14-6F8AAF62E1FF}"/>
              </a:ext>
            </a:extLst>
          </p:cNvPr>
          <p:cNvSpPr>
            <a:spLocks noGrp="1"/>
          </p:cNvSpPr>
          <p:nvPr>
            <p:ph type="body" sz="quarter" idx="15" hasCustomPrompt="1"/>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2</a:t>
            </a:r>
          </a:p>
        </p:txBody>
      </p:sp>
      <p:sp>
        <p:nvSpPr>
          <p:cNvPr id="13" name="Text Placeholder 22">
            <a:extLst>
              <a:ext uri="{FF2B5EF4-FFF2-40B4-BE49-F238E27FC236}">
                <a16:creationId xmlns:a16="http://schemas.microsoft.com/office/drawing/2014/main" id="{49380173-6BBA-45BF-8EDA-7EDFE96C940E}"/>
              </a:ext>
            </a:extLst>
          </p:cNvPr>
          <p:cNvSpPr>
            <a:spLocks noGrp="1"/>
          </p:cNvSpPr>
          <p:nvPr>
            <p:ph type="body" sz="quarter" idx="16" hasCustomPrompt="1"/>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4" name="Text Placeholder 20">
            <a:extLst>
              <a:ext uri="{FF2B5EF4-FFF2-40B4-BE49-F238E27FC236}">
                <a16:creationId xmlns:a16="http://schemas.microsoft.com/office/drawing/2014/main" id="{368FD3BF-1FDA-4703-876E-709D27404A14}"/>
              </a:ext>
            </a:extLst>
          </p:cNvPr>
          <p:cNvSpPr>
            <a:spLocks noGrp="1"/>
          </p:cNvSpPr>
          <p:nvPr>
            <p:ph type="body" sz="quarter" idx="17" hasCustomPrompt="1"/>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4</a:t>
            </a:r>
          </a:p>
        </p:txBody>
      </p:sp>
      <p:sp>
        <p:nvSpPr>
          <p:cNvPr id="15" name="Text Placeholder 22">
            <a:extLst>
              <a:ext uri="{FF2B5EF4-FFF2-40B4-BE49-F238E27FC236}">
                <a16:creationId xmlns:a16="http://schemas.microsoft.com/office/drawing/2014/main" id="{13AF75D5-B215-433A-8171-7FE6C376E37C}"/>
              </a:ext>
            </a:extLst>
          </p:cNvPr>
          <p:cNvSpPr>
            <a:spLocks noGrp="1"/>
          </p:cNvSpPr>
          <p:nvPr>
            <p:ph type="body" sz="quarter" idx="18" hasCustomPrompt="1"/>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Tree>
    <p:extLst>
      <p:ext uri="{BB962C8B-B14F-4D97-AF65-F5344CB8AC3E}">
        <p14:creationId xmlns:p14="http://schemas.microsoft.com/office/powerpoint/2010/main" val="35623052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7F8205-333F-4048-B78C-357FF2146C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55705" y="5689464"/>
            <a:ext cx="1252729" cy="397827"/>
          </a:xfrm>
          <a:prstGeom prst="rect">
            <a:avLst/>
          </a:prstGeom>
        </p:spPr>
      </p:pic>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Disclosures</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p:nvPr>
        </p:nvSpPr>
        <p:spPr>
          <a:xfrm>
            <a:off x="571641" y="1514037"/>
            <a:ext cx="8419959" cy="4573254"/>
          </a:xfrm>
        </p:spPr>
        <p:txBody>
          <a:bodyPr numCol="2" spcCol="182880"/>
          <a:lstStyle>
            <a:lvl1pPr marL="0" indent="0">
              <a:lnSpc>
                <a:spcPct val="100000"/>
              </a:lnSpc>
              <a:spcAft>
                <a:spcPts val="1000"/>
              </a:spcAft>
              <a:buNone/>
              <a:defRPr lang="en-US" sz="1000" b="0" i="0" u="none" strike="noStrike" smtClean="0">
                <a:effectLst/>
              </a:defRPr>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endParaRPr lang="en-US" dirty="0"/>
          </a:p>
        </p:txBody>
      </p:sp>
      <p:sp>
        <p:nvSpPr>
          <p:cNvPr id="15" name="TextBox 14">
            <a:extLst>
              <a:ext uri="{FF2B5EF4-FFF2-40B4-BE49-F238E27FC236}">
                <a16:creationId xmlns:a16="http://schemas.microsoft.com/office/drawing/2014/main" id="{2404FEA6-5118-4EA3-9360-E99CC30B748F}"/>
              </a:ext>
            </a:extLst>
          </p:cNvPr>
          <p:cNvSpPr txBox="1"/>
          <p:nvPr userDrawn="1"/>
        </p:nvSpPr>
        <p:spPr>
          <a:xfrm>
            <a:off x="9856491" y="3657600"/>
            <a:ext cx="1937743" cy="1897955"/>
          </a:xfrm>
          <a:prstGeom prst="rect">
            <a:avLst/>
          </a:prstGeom>
          <a:noFill/>
        </p:spPr>
        <p:txBody>
          <a:bodyPr wrap="square" lIns="0" tIns="0" rIns="0" bIns="0" rtlCol="0">
            <a:spAutoFit/>
          </a:bodyPr>
          <a:lstStyle/>
          <a:p>
            <a:r>
              <a:rPr lang="en-US" sz="1000" b="0" kern="1200" dirty="0">
                <a:solidFill>
                  <a:schemeClr val="tx1"/>
                </a:solidFill>
                <a:effectLst/>
                <a:latin typeface="+mn-lt"/>
                <a:ea typeface="+mn-ea"/>
                <a:cs typeface="+mn-cs"/>
              </a:rPr>
              <a:t>Lincoln Financial Group is the </a:t>
            </a:r>
            <a:br>
              <a:rPr lang="en-US" sz="1000" b="0" kern="1200" dirty="0">
                <a:solidFill>
                  <a:schemeClr val="tx1"/>
                </a:solidFill>
                <a:effectLst/>
                <a:latin typeface="+mn-lt"/>
                <a:ea typeface="+mn-ea"/>
                <a:cs typeface="+mn-cs"/>
              </a:rPr>
            </a:br>
            <a:r>
              <a:rPr lang="en-US" sz="1000" b="0" kern="1200" dirty="0">
                <a:solidFill>
                  <a:schemeClr val="tx1"/>
                </a:solidFill>
                <a:effectLst/>
                <a:latin typeface="+mn-lt"/>
                <a:ea typeface="+mn-ea"/>
                <a:cs typeface="+mn-cs"/>
              </a:rPr>
              <a:t>marketing name for Lincoln National Corporation and its affiliates. </a:t>
            </a:r>
            <a:br>
              <a:rPr lang="en-US" sz="1000" b="0" kern="1200" dirty="0">
                <a:solidFill>
                  <a:schemeClr val="tx1"/>
                </a:solidFill>
                <a:effectLst/>
                <a:latin typeface="+mn-lt"/>
                <a:ea typeface="+mn-ea"/>
                <a:cs typeface="+mn-cs"/>
              </a:rPr>
            </a:br>
            <a:br>
              <a:rPr lang="en-US" sz="1000" b="0" kern="1200" dirty="0">
                <a:solidFill>
                  <a:schemeClr val="tx1"/>
                </a:solidFill>
                <a:effectLst/>
                <a:latin typeface="+mn-lt"/>
                <a:ea typeface="+mn-ea"/>
                <a:cs typeface="+mn-cs"/>
              </a:rPr>
            </a:br>
            <a:r>
              <a:rPr lang="en-US" sz="1000" b="0" kern="1200" dirty="0">
                <a:solidFill>
                  <a:schemeClr val="tx1"/>
                </a:solidFill>
                <a:effectLst/>
                <a:latin typeface="+mn-lt"/>
                <a:ea typeface="+mn-ea"/>
                <a:cs typeface="+mn-cs"/>
              </a:rPr>
              <a:t>Affiliates are separately </a:t>
            </a:r>
            <a:br>
              <a:rPr lang="en-US" sz="1000" b="0" kern="1200" dirty="0">
                <a:solidFill>
                  <a:schemeClr val="tx1"/>
                </a:solidFill>
                <a:effectLst/>
                <a:latin typeface="+mn-lt"/>
                <a:ea typeface="+mn-ea"/>
                <a:cs typeface="+mn-cs"/>
              </a:rPr>
            </a:br>
            <a:r>
              <a:rPr lang="en-US" sz="1000" b="0" kern="1200" dirty="0">
                <a:solidFill>
                  <a:schemeClr val="tx1"/>
                </a:solidFill>
                <a:effectLst/>
                <a:latin typeface="+mn-lt"/>
                <a:ea typeface="+mn-ea"/>
                <a:cs typeface="+mn-cs"/>
              </a:rPr>
              <a:t>responsible for their own financial </a:t>
            </a:r>
            <a:br>
              <a:rPr lang="en-US" sz="1000" b="0" kern="1200" dirty="0">
                <a:solidFill>
                  <a:schemeClr val="tx1"/>
                </a:solidFill>
                <a:effectLst/>
                <a:latin typeface="+mn-lt"/>
                <a:ea typeface="+mn-ea"/>
                <a:cs typeface="+mn-cs"/>
              </a:rPr>
            </a:br>
            <a:r>
              <a:rPr lang="en-US" sz="1000" b="0" kern="1200" dirty="0">
                <a:solidFill>
                  <a:schemeClr val="tx1"/>
                </a:solidFill>
                <a:effectLst/>
                <a:latin typeface="+mn-lt"/>
                <a:ea typeface="+mn-ea"/>
                <a:cs typeface="+mn-cs"/>
              </a:rPr>
              <a:t>and contractual obligations.</a:t>
            </a:r>
            <a:br>
              <a:rPr lang="en-US" sz="1000" dirty="0">
                <a:cs typeface="Arial" panose="020B0604020202020204" pitchFamily="34" charset="0"/>
              </a:rPr>
            </a:br>
            <a:endParaRPr lang="en-US" sz="1000" dirty="0">
              <a:cs typeface="Arial" panose="020B0604020202020204" pitchFamily="34" charset="0"/>
            </a:endParaRPr>
          </a:p>
          <a:p>
            <a:pPr algn="l">
              <a:lnSpc>
                <a:spcPct val="100000"/>
              </a:lnSpc>
              <a:spcAft>
                <a:spcPts val="200"/>
              </a:spcAft>
            </a:pPr>
            <a:r>
              <a:rPr lang="en-US" sz="1000" dirty="0">
                <a:cs typeface="Arial" panose="020B0604020202020204" pitchFamily="34" charset="0"/>
              </a:rPr>
              <a:t>Order code: MG-REIMB-PPT001</a:t>
            </a:r>
          </a:p>
          <a:p>
            <a:pPr marL="0" marR="0" lvl="0" indent="0" algn="l" defTabSz="914400" rtl="0" eaLnBrk="1" fontAlgn="auto" latinLnBrk="0" hangingPunct="1">
              <a:lnSpc>
                <a:spcPct val="100000"/>
              </a:lnSpc>
              <a:spcBef>
                <a:spcPts val="0"/>
              </a:spcBef>
              <a:spcAft>
                <a:spcPts val="200"/>
              </a:spcAft>
              <a:buClrTx/>
              <a:buSzTx/>
              <a:buFontTx/>
              <a:buNone/>
              <a:tabLst/>
              <a:defRPr/>
            </a:pPr>
            <a:r>
              <a:rPr lang="en-US" sz="1000" b="0" i="0" u="none" dirty="0">
                <a:solidFill>
                  <a:schemeClr val="tx1"/>
                </a:solidFill>
                <a:effectLst/>
                <a:latin typeface="+mn-lt"/>
              </a:rPr>
              <a:t>LCN-5268578-112822 </a:t>
            </a:r>
            <a:br>
              <a:rPr lang="en-US" sz="1000" dirty="0">
                <a:cs typeface="Arial" panose="020B0604020202020204" pitchFamily="34" charset="0"/>
              </a:rPr>
            </a:br>
            <a:r>
              <a:rPr lang="en-US" sz="1000" dirty="0">
                <a:cs typeface="Arial" panose="020B0604020202020204" pitchFamily="34" charset="0"/>
              </a:rPr>
              <a:t>02/23  Z02</a:t>
            </a:r>
          </a:p>
          <a:p>
            <a:pPr algn="l">
              <a:lnSpc>
                <a:spcPct val="100000"/>
              </a:lnSpc>
              <a:spcAft>
                <a:spcPts val="0"/>
              </a:spcAft>
            </a:pPr>
            <a:r>
              <a:rPr lang="en-US" sz="1000" b="1" dirty="0">
                <a:cs typeface="Arial" panose="020B0604020202020204" pitchFamily="34" charset="0"/>
              </a:rPr>
              <a:t>LincolnFinancial.com</a:t>
            </a:r>
          </a:p>
        </p:txBody>
      </p:sp>
      <p:graphicFrame>
        <p:nvGraphicFramePr>
          <p:cNvPr id="8" name="Table 7">
            <a:extLst>
              <a:ext uri="{FF2B5EF4-FFF2-40B4-BE49-F238E27FC236}">
                <a16:creationId xmlns:a16="http://schemas.microsoft.com/office/drawing/2014/main" id="{FD00AEE6-83FC-6E4E-8E7C-2CB76148FECB}"/>
              </a:ext>
            </a:extLst>
          </p:cNvPr>
          <p:cNvGraphicFramePr>
            <a:graphicFrameLocks noGrp="1"/>
          </p:cNvGraphicFramePr>
          <p:nvPr userDrawn="1">
            <p:extLst>
              <p:ext uri="{D42A27DB-BD31-4B8C-83A1-F6EECF244321}">
                <p14:modId xmlns:p14="http://schemas.microsoft.com/office/powerpoint/2010/main" val="3625080885"/>
              </p:ext>
            </p:extLst>
          </p:nvPr>
        </p:nvGraphicFramePr>
        <p:xfrm>
          <a:off x="9855705" y="2179320"/>
          <a:ext cx="1564675" cy="1249680"/>
        </p:xfrm>
        <a:graphic>
          <a:graphicData uri="http://schemas.openxmlformats.org/drawingml/2006/table">
            <a:tbl>
              <a:tblPr firstRow="1" bandRow="1">
                <a:tableStyleId>{5C22544A-7EE6-4342-B048-85BDC9FD1C3A}</a:tableStyleId>
              </a:tblPr>
              <a:tblGrid>
                <a:gridCol w="1564675">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1000" b="0" dirty="0">
                          <a:solidFill>
                            <a:schemeClr val="tx1"/>
                          </a:solidFill>
                          <a:latin typeface="Calibri" panose="020F0502020204030204" pitchFamily="34" charset="0"/>
                          <a:cs typeface="Calibri" panose="020F0502020204030204" pitchFamily="34" charset="0"/>
                        </a:rPr>
                        <a:t>Not insured by any federal </a:t>
                      </a:r>
                      <a:br>
                        <a:rPr lang="en-US" sz="1000" b="0" dirty="0">
                          <a:solidFill>
                            <a:schemeClr val="tx1"/>
                          </a:solidFill>
                          <a:latin typeface="Calibri" panose="020F0502020204030204" pitchFamily="34" charset="0"/>
                          <a:cs typeface="Calibri" panose="020F0502020204030204" pitchFamily="34" charset="0"/>
                        </a:rPr>
                      </a:br>
                      <a:r>
                        <a:rPr lang="en-US" sz="1000" b="0" dirty="0">
                          <a:solidFill>
                            <a:schemeClr val="tx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1000" b="0" dirty="0">
                          <a:solidFill>
                            <a:schemeClr val="tx1"/>
                          </a:solidFill>
                          <a:latin typeface="Calibri" panose="020F0502020204030204" pitchFamily="34" charset="0"/>
                          <a:cs typeface="Calibri" panose="020F0502020204030204" pitchFamily="34" charset="0"/>
                        </a:rPr>
                        <a:t>Not guaranteed by any bank </a:t>
                      </a:r>
                      <a:br>
                        <a:rPr lang="en-US" sz="1000" b="0" dirty="0">
                          <a:solidFill>
                            <a:schemeClr val="tx1"/>
                          </a:solidFill>
                          <a:latin typeface="Calibri" panose="020F0502020204030204" pitchFamily="34" charset="0"/>
                          <a:cs typeface="Calibri" panose="020F0502020204030204" pitchFamily="34" charset="0"/>
                        </a:rPr>
                      </a:br>
                      <a:r>
                        <a:rPr lang="en-US" sz="1000" b="0" dirty="0">
                          <a:solidFill>
                            <a:schemeClr val="tx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Tree>
    <p:extLst>
      <p:ext uri="{BB962C8B-B14F-4D97-AF65-F5344CB8AC3E}">
        <p14:creationId xmlns:p14="http://schemas.microsoft.com/office/powerpoint/2010/main" val="1248147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7124841" y="484632"/>
            <a:ext cx="4457559" cy="521208"/>
          </a:xfrm>
        </p:spPr>
        <p:txBody>
          <a:bodyPr/>
          <a:lstStyle>
            <a:lvl1pPr>
              <a:defRPr/>
            </a:lvl1pPr>
          </a:lstStyle>
          <a:p>
            <a:r>
              <a:rPr lang="en-US" dirty="0"/>
              <a:t>Click to enter title</a:t>
            </a:r>
          </a:p>
        </p:txBody>
      </p:sp>
      <p:sp>
        <p:nvSpPr>
          <p:cNvPr id="9" name="Picture Placeholder 8">
            <a:extLst>
              <a:ext uri="{FF2B5EF4-FFF2-40B4-BE49-F238E27FC236}">
                <a16:creationId xmlns:a16="http://schemas.microsoft.com/office/drawing/2014/main" id="{87C45F50-3233-4AAB-BCDC-9D733AEFCBF4}"/>
              </a:ext>
            </a:extLst>
          </p:cNvPr>
          <p:cNvSpPr>
            <a:spLocks noGrp="1"/>
          </p:cNvSpPr>
          <p:nvPr>
            <p:ph type="pic" sz="quarter" idx="10" hasCustomPrompt="1"/>
          </p:nvPr>
        </p:nvSpPr>
        <p:spPr>
          <a:xfrm>
            <a:off x="0" y="576432"/>
            <a:ext cx="5959736" cy="5394062"/>
          </a:xfrm>
          <a:prstGeom prst="rect">
            <a:avLst/>
          </a:prstGeom>
          <a:solidFill>
            <a:schemeClr val="tx2"/>
          </a:solidFill>
        </p:spPr>
        <p:txBody>
          <a:bodyPr lIns="548640" tIns="192024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
        <p:nvSpPr>
          <p:cNvPr id="5" name="Text Placeholder 6">
            <a:extLst>
              <a:ext uri="{FF2B5EF4-FFF2-40B4-BE49-F238E27FC236}">
                <a16:creationId xmlns:a16="http://schemas.microsoft.com/office/drawing/2014/main" id="{0F481563-88FF-46F2-9F14-8B43D1B26B14}"/>
              </a:ext>
            </a:extLst>
          </p:cNvPr>
          <p:cNvSpPr>
            <a:spLocks noGrp="1"/>
          </p:cNvSpPr>
          <p:nvPr>
            <p:ph type="body" sz="quarter" idx="11" hasCustomPrompt="1"/>
          </p:nvPr>
        </p:nvSpPr>
        <p:spPr>
          <a:xfrm>
            <a:off x="7124841"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dirty="0"/>
              <a:t>Click enter text</a:t>
            </a:r>
          </a:p>
          <a:p>
            <a:pPr lvl="1"/>
            <a:r>
              <a:rPr lang="en-US" dirty="0"/>
              <a:t>Click to enter text</a:t>
            </a:r>
          </a:p>
        </p:txBody>
      </p:sp>
    </p:spTree>
    <p:extLst>
      <p:ext uri="{BB962C8B-B14F-4D97-AF65-F5344CB8AC3E}">
        <p14:creationId xmlns:p14="http://schemas.microsoft.com/office/powerpoint/2010/main" val="2633179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Closing Slide,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4E3311-6D86-4501-B28C-4F862E50BE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6072" y="5562600"/>
            <a:ext cx="1682496" cy="532917"/>
          </a:xfrm>
          <a:prstGeom prst="rect">
            <a:avLst/>
          </a:prstGeom>
        </p:spPr>
      </p:pic>
      <p:sp>
        <p:nvSpPr>
          <p:cNvPr id="9" name="TextBox 8">
            <a:extLst>
              <a:ext uri="{FF2B5EF4-FFF2-40B4-BE49-F238E27FC236}">
                <a16:creationId xmlns:a16="http://schemas.microsoft.com/office/drawing/2014/main" id="{2354983B-3E4A-4245-A563-B12CDC41F6A4}"/>
              </a:ext>
            </a:extLst>
          </p:cNvPr>
          <p:cNvSpPr txBox="1"/>
          <p:nvPr userDrawn="1"/>
        </p:nvSpPr>
        <p:spPr>
          <a:xfrm>
            <a:off x="572938" y="6248400"/>
            <a:ext cx="1388201" cy="200055"/>
          </a:xfrm>
          <a:prstGeom prst="rect">
            <a:avLst/>
          </a:prstGeom>
          <a:noFill/>
        </p:spPr>
        <p:txBody>
          <a:bodyPr wrap="none" lIns="0" tIns="0" rIns="0" bIns="0" rtlCol="0">
            <a:spAutoFit/>
          </a:bodyPr>
          <a:lstStyle/>
          <a:p>
            <a:pPr algn="l"/>
            <a:r>
              <a:rPr lang="en-US" sz="1300" dirty="0">
                <a:solidFill>
                  <a:schemeClr val="tx1"/>
                </a:solidFill>
                <a:latin typeface="Calibri Light" panose="020F0302020204030204" pitchFamily="34" charset="0"/>
                <a:cs typeface="Calibri Light" panose="020F0302020204030204" pitchFamily="34" charset="0"/>
              </a:rPr>
              <a:t>LincolnFinancial.com</a:t>
            </a:r>
          </a:p>
        </p:txBody>
      </p:sp>
    </p:spTree>
    <p:extLst>
      <p:ext uri="{BB962C8B-B14F-4D97-AF65-F5344CB8AC3E}">
        <p14:creationId xmlns:p14="http://schemas.microsoft.com/office/powerpoint/2010/main" val="26105843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Closing Slide, Burgun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BFC499-7777-ED46-B4FF-E01DEAB2CF31}"/>
              </a:ext>
            </a:extLst>
          </p:cNvPr>
          <p:cNvSpPr/>
          <p:nvPr userDrawn="1"/>
        </p:nvSpPr>
        <p:spPr>
          <a:xfrm>
            <a:off x="0" y="0"/>
            <a:ext cx="12192000" cy="685800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541DC8E-28E1-FE46-BD60-8F3EB6F943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2938" y="5562600"/>
            <a:ext cx="1682496" cy="532917"/>
          </a:xfrm>
          <a:prstGeom prst="rect">
            <a:avLst/>
          </a:prstGeom>
        </p:spPr>
      </p:pic>
      <p:sp>
        <p:nvSpPr>
          <p:cNvPr id="6" name="TextBox 5">
            <a:extLst>
              <a:ext uri="{FF2B5EF4-FFF2-40B4-BE49-F238E27FC236}">
                <a16:creationId xmlns:a16="http://schemas.microsoft.com/office/drawing/2014/main" id="{F7882B12-C728-FD4D-A9EC-9ABF391F761B}"/>
              </a:ext>
            </a:extLst>
          </p:cNvPr>
          <p:cNvSpPr txBox="1"/>
          <p:nvPr userDrawn="1"/>
        </p:nvSpPr>
        <p:spPr>
          <a:xfrm>
            <a:off x="572938" y="6248400"/>
            <a:ext cx="1388201" cy="200055"/>
          </a:xfrm>
          <a:prstGeom prst="rect">
            <a:avLst/>
          </a:prstGeom>
          <a:noFill/>
        </p:spPr>
        <p:txBody>
          <a:bodyPr wrap="none" lIns="0" tIns="0" rIns="0" bIns="0" rtlCol="0">
            <a:noAutofit/>
          </a:bodyPr>
          <a:lstStyle/>
          <a:p>
            <a:pPr algn="l"/>
            <a:r>
              <a:rPr lang="en-US" sz="1300" dirty="0">
                <a:solidFill>
                  <a:schemeClr val="bg1"/>
                </a:solidFill>
                <a:latin typeface="Calibri Light" panose="020F0302020204030204" pitchFamily="34" charset="0"/>
                <a:cs typeface="Calibri Light" panose="020F0302020204030204" pitchFamily="34" charset="0"/>
              </a:rPr>
              <a:t>LincolnFinancial.com</a:t>
            </a:r>
          </a:p>
        </p:txBody>
      </p:sp>
    </p:spTree>
    <p:extLst>
      <p:ext uri="{BB962C8B-B14F-4D97-AF65-F5344CB8AC3E}">
        <p14:creationId xmlns:p14="http://schemas.microsoft.com/office/powerpoint/2010/main" val="2808853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Whit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accent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1876259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Dark Burgundy">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3704254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 Burgundy">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315512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 Red">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16112879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9.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51.xml"/><Relationship Id="rId1" Type="http://schemas.openxmlformats.org/officeDocument/2006/relationships/slideLayout" Target="../slideLayouts/slideLayout5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7.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theme" Target="../theme/theme8.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5" Type="http://schemas.openxmlformats.org/officeDocument/2006/relationships/theme" Target="../theme/theme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6C26A163-CFC3-3249-B953-B2F90DD06A82}"/>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bg1"/>
                </a:solidFill>
                <a:latin typeface="+mn-lt"/>
                <a:cs typeface="Arial" panose="020B0604020202020204" pitchFamily="34" charset="0"/>
              </a:rPr>
              <a:pPr algn="r"/>
              <a:t>‹#›</a:t>
            </a:fld>
            <a:endParaRPr lang="en-US" sz="1000" kern="400" baseline="0" dirty="0">
              <a:solidFill>
                <a:schemeClr val="bg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74E9D65E-4039-AC44-A9C3-7D8F360AA282}"/>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r>
              <a:rPr lang="en-US" sz="1000" b="1" kern="400" dirty="0">
                <a:solidFill>
                  <a:schemeClr val="bg1"/>
                </a:solidFill>
                <a:cs typeface="Arial" panose="020B0604020202020204" pitchFamily="34" charset="0"/>
              </a:rPr>
              <a:t>[Audience restriction to go here…]</a:t>
            </a:r>
          </a:p>
        </p:txBody>
      </p:sp>
      <p:sp>
        <p:nvSpPr>
          <p:cNvPr id="13" name="TextBox 12">
            <a:extLst>
              <a:ext uri="{FF2B5EF4-FFF2-40B4-BE49-F238E27FC236}">
                <a16:creationId xmlns:a16="http://schemas.microsoft.com/office/drawing/2014/main" id="{2BF055BF-D90A-6546-8217-9AFD43D6D8AD}"/>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algn="l"/>
            <a:r>
              <a:rPr lang="en-US" sz="1000" kern="400">
                <a:solidFill>
                  <a:schemeClr val="bg1"/>
                </a:solidFill>
                <a:cs typeface="Arial" panose="020B0604020202020204" pitchFamily="34" charset="0"/>
              </a:rPr>
              <a:t>LCN-5268578-112822</a:t>
            </a:r>
            <a:endParaRPr lang="en-US" sz="1000" kern="400" dirty="0">
              <a:solidFill>
                <a:schemeClr val="bg1"/>
              </a:solidFill>
              <a:cs typeface="Arial" panose="020B0604020202020204" pitchFamily="34" charset="0"/>
            </a:endParaRPr>
          </a:p>
        </p:txBody>
      </p:sp>
      <p:sp>
        <p:nvSpPr>
          <p:cNvPr id="14" name="TextBox 13">
            <a:extLst>
              <a:ext uri="{FF2B5EF4-FFF2-40B4-BE49-F238E27FC236}">
                <a16:creationId xmlns:a16="http://schemas.microsoft.com/office/drawing/2014/main" id="{C32F9622-8C40-2A4E-BE71-3ADD0472CE0C}"/>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bg1"/>
                </a:solidFill>
                <a:cs typeface="Arial" panose="020B0604020202020204" pitchFamily="34" charset="0"/>
              </a:rPr>
              <a:t>©</a:t>
            </a:r>
            <a:fld id="{8C5117C9-4DAB-EE47-AD3C-A0A4C658B7A2}" type="datetimeyyyy">
              <a:rPr lang="en-US" sz="1000" kern="400" smtClean="0">
                <a:solidFill>
                  <a:schemeClr val="bg1"/>
                </a:solidFill>
                <a:cs typeface="Arial" panose="020B0604020202020204" pitchFamily="34" charset="0"/>
              </a:rPr>
              <a:t>2023</a:t>
            </a:fld>
            <a:r>
              <a:rPr lang="en-US" sz="1000" kern="400" dirty="0">
                <a:solidFill>
                  <a:schemeClr val="bg1"/>
                </a:solidFill>
                <a:cs typeface="Arial" panose="020B0604020202020204" pitchFamily="34" charset="0"/>
              </a:rPr>
              <a:t> Lincoln National Corporation</a:t>
            </a:r>
          </a:p>
        </p:txBody>
      </p:sp>
    </p:spTree>
    <p:extLst>
      <p:ext uri="{BB962C8B-B14F-4D97-AF65-F5344CB8AC3E}">
        <p14:creationId xmlns:p14="http://schemas.microsoft.com/office/powerpoint/2010/main" val="3094626778"/>
      </p:ext>
    </p:extLst>
  </p:cSld>
  <p:clrMap bg1="lt1" tx1="dk1" bg2="lt2" tx2="dk2" accent1="accent1" accent2="accent2" accent3="accent3" accent4="accent4" accent5="accent5" accent6="accent6" hlink="hlink" folHlink="folHlink"/>
  <p:sldLayoutIdLst>
    <p:sldLayoutId id="2147484339" r:id="rId1"/>
    <p:sldLayoutId id="2147484340" r:id="rId2"/>
  </p:sldLayoutIdLst>
  <p:hf sldNum="0" hdr="0" ftr="0"/>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Wingdings" pitchFamily="2" charset="2"/>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10" name="TextBox 9">
            <a:extLst>
              <a:ext uri="{FF2B5EF4-FFF2-40B4-BE49-F238E27FC236}">
                <a16:creationId xmlns:a16="http://schemas.microsoft.com/office/drawing/2014/main" id="{F4FC14B9-35EB-D24D-85D3-15F52A933F36}"/>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r>
              <a:rPr lang="en-US" sz="1000" b="1" kern="400" dirty="0">
                <a:solidFill>
                  <a:schemeClr val="tx1"/>
                </a:solidFill>
                <a:cs typeface="Arial" panose="020B0604020202020204" pitchFamily="34" charset="0"/>
              </a:rPr>
              <a:t>For financial professional use only. Not for use with the public.</a:t>
            </a:r>
          </a:p>
        </p:txBody>
      </p:sp>
      <p:sp>
        <p:nvSpPr>
          <p:cNvPr id="11" name="TextBox 10">
            <a:extLst>
              <a:ext uri="{FF2B5EF4-FFF2-40B4-BE49-F238E27FC236}">
                <a16:creationId xmlns:a16="http://schemas.microsoft.com/office/drawing/2014/main" id="{11FA4276-215E-404F-AEC0-86CD79B2024C}"/>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algn="l"/>
            <a:r>
              <a:rPr lang="en-US" sz="1000" kern="400">
                <a:solidFill>
                  <a:schemeClr val="tx1"/>
                </a:solidFill>
                <a:cs typeface="Arial" panose="020B0604020202020204" pitchFamily="34" charset="0"/>
              </a:rPr>
              <a:t>LCN-5268578-112822</a:t>
            </a:r>
            <a:endParaRPr lang="en-US" sz="1000" kern="400" dirty="0">
              <a:solidFill>
                <a:schemeClr val="tx1"/>
              </a:solidFill>
              <a:cs typeface="Arial" panose="020B0604020202020204" pitchFamily="34" charset="0"/>
            </a:endParaRPr>
          </a:p>
        </p:txBody>
      </p:sp>
      <p:sp>
        <p:nvSpPr>
          <p:cNvPr id="9" name="TextBox 8">
            <a:extLst>
              <a:ext uri="{FF2B5EF4-FFF2-40B4-BE49-F238E27FC236}">
                <a16:creationId xmlns:a16="http://schemas.microsoft.com/office/drawing/2014/main" id="{2CF08987-90F0-BB42-AAF5-3AAA78C1C204}"/>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tx1"/>
                </a:solidFill>
                <a:latin typeface="+mn-lt"/>
                <a:cs typeface="Arial" panose="020B0604020202020204" pitchFamily="34" charset="0"/>
              </a:rPr>
              <a:pPr algn="r"/>
              <a:t>‹#›</a:t>
            </a:fld>
            <a:endParaRPr lang="en-US" sz="1000" kern="400" baseline="0" dirty="0">
              <a:solidFill>
                <a:schemeClr val="tx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7B92B2EF-3D30-994C-8353-625540D08146}"/>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tx1"/>
                </a:solidFill>
                <a:cs typeface="Arial" panose="020B0604020202020204" pitchFamily="34" charset="0"/>
              </a:rPr>
              <a:t>©</a:t>
            </a:r>
            <a:fld id="{8C5117C9-4DAB-EE47-AD3C-A0A4C658B7A2}" type="datetimeyyyy">
              <a:rPr lang="en-US" sz="1000" kern="400" smtClean="0">
                <a:solidFill>
                  <a:schemeClr val="tx1"/>
                </a:solidFill>
                <a:cs typeface="Arial" panose="020B0604020202020204" pitchFamily="34" charset="0"/>
              </a:rPr>
              <a:t>2023</a:t>
            </a:fld>
            <a:r>
              <a:rPr lang="en-US" sz="1000" kern="400" dirty="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320469963"/>
      </p:ext>
    </p:extLst>
  </p:cSld>
  <p:clrMap bg1="lt1" tx1="dk1" bg2="lt2" tx2="dk2" accent1="accent1" accent2="accent2" accent3="accent3" accent4="accent4" accent5="accent5" accent6="accent6" hlink="hlink" folHlink="folHlink"/>
  <p:sldLayoutIdLst>
    <p:sldLayoutId id="2147484393" r:id="rId1"/>
  </p:sldLayoutIdLst>
  <p:hf sldNum="0" hdr="0" ftr="0"/>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444041"/>
      </p:ext>
    </p:extLst>
  </p:cSld>
  <p:clrMap bg1="lt1" tx1="dk1" bg2="lt2" tx2="dk2" accent1="accent1" accent2="accent2" accent3="accent3" accent4="accent4" accent5="accent5" accent6="accent6" hlink="hlink" folHlink="folHlink"/>
  <p:sldLayoutIdLst>
    <p:sldLayoutId id="2147484397" r:id="rId1"/>
    <p:sldLayoutId id="2147484421" r:id="rId2"/>
  </p:sldLayoutIdLst>
  <p:hf sldNum="0" hdr="0" ftr="0"/>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tx1"/>
        </a:buClr>
        <a:buFont typeface="Arial" panose="020B0604020202020204" pitchFamily="34" charset="0"/>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8F4B1BFF-B7C2-3748-9C03-A3CE765BE429}"/>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tx1"/>
                </a:solidFill>
                <a:latin typeface="+mn-lt"/>
                <a:cs typeface="Arial" panose="020B0604020202020204" pitchFamily="34" charset="0"/>
              </a:rPr>
              <a:pPr algn="r"/>
              <a:t>‹#›</a:t>
            </a:fld>
            <a:endParaRPr lang="en-US" sz="1000" kern="400" baseline="0" dirty="0">
              <a:solidFill>
                <a:schemeClr val="tx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5E8563DD-B685-374E-B83D-6CEFD2987BAA}"/>
              </a:ext>
            </a:extLst>
          </p:cNvPr>
          <p:cNvSpPr txBox="1"/>
          <p:nvPr userDrawn="1"/>
        </p:nvSpPr>
        <p:spPr>
          <a:xfrm>
            <a:off x="2023110" y="6412365"/>
            <a:ext cx="6949440" cy="153888"/>
          </a:xfrm>
          <a:prstGeom prst="rect">
            <a:avLst/>
          </a:prstGeom>
          <a:noFill/>
        </p:spPr>
        <p:txBody>
          <a:bodyPr wrap="square" lIns="0" tIns="0" rIns="0" bIns="0" rtlCol="0" anchor="b" anchorCtr="0">
            <a:spAutoFit/>
          </a:bodyPr>
          <a:lstStyle/>
          <a:p>
            <a:pPr algn="ctr"/>
            <a:r>
              <a:rPr lang="en-US" sz="1000" b="1" kern="400" dirty="0">
                <a:solidFill>
                  <a:schemeClr val="tx1"/>
                </a:solidFill>
                <a:cs typeface="Arial" panose="020B0604020202020204" pitchFamily="34" charset="0"/>
              </a:rPr>
              <a:t>For financial professional use only. Not for use with the public.</a:t>
            </a:r>
          </a:p>
        </p:txBody>
      </p:sp>
      <p:sp>
        <p:nvSpPr>
          <p:cNvPr id="13" name="TextBox 12">
            <a:extLst>
              <a:ext uri="{FF2B5EF4-FFF2-40B4-BE49-F238E27FC236}">
                <a16:creationId xmlns:a16="http://schemas.microsoft.com/office/drawing/2014/main" id="{8F9C8679-DB35-AC49-9393-9A65E9648739}"/>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algn="l"/>
            <a:r>
              <a:rPr lang="en-US" sz="1000" kern="400">
                <a:solidFill>
                  <a:schemeClr val="tx1"/>
                </a:solidFill>
                <a:cs typeface="Arial" panose="020B0604020202020204" pitchFamily="34" charset="0"/>
              </a:rPr>
              <a:t>LCN-5268578-112822</a:t>
            </a:r>
            <a:endParaRPr lang="en-US" sz="1000" kern="400" dirty="0">
              <a:solidFill>
                <a:schemeClr val="tx1"/>
              </a:solidFill>
              <a:cs typeface="Arial" panose="020B0604020202020204" pitchFamily="34" charset="0"/>
            </a:endParaRPr>
          </a:p>
        </p:txBody>
      </p:sp>
      <p:sp>
        <p:nvSpPr>
          <p:cNvPr id="10" name="TextBox 9">
            <a:extLst>
              <a:ext uri="{FF2B5EF4-FFF2-40B4-BE49-F238E27FC236}">
                <a16:creationId xmlns:a16="http://schemas.microsoft.com/office/drawing/2014/main" id="{7AF252F0-6195-F743-8D12-2255F5E30DCC}"/>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tx1"/>
                </a:solidFill>
                <a:cs typeface="Arial" panose="020B0604020202020204" pitchFamily="34" charset="0"/>
              </a:rPr>
              <a:t>©</a:t>
            </a:r>
            <a:fld id="{8C5117C9-4DAB-EE47-AD3C-A0A4C658B7A2}" type="datetimeyyyy">
              <a:rPr lang="en-US" sz="1000" kern="400" smtClean="0">
                <a:solidFill>
                  <a:schemeClr val="tx1"/>
                </a:solidFill>
                <a:cs typeface="Arial" panose="020B0604020202020204" pitchFamily="34" charset="0"/>
              </a:rPr>
              <a:t>2023</a:t>
            </a:fld>
            <a:r>
              <a:rPr lang="en-US" sz="1000" kern="400" dirty="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2002911490"/>
      </p:ext>
    </p:extLst>
  </p:cSld>
  <p:clrMap bg1="lt1" tx1="dk1" bg2="lt2" tx2="dk2" accent1="accent1" accent2="accent2" accent3="accent3" accent4="accent4" accent5="accent5" accent6="accent6" hlink="hlink" folHlink="folHlink"/>
  <p:sldLayoutIdLst>
    <p:sldLayoutId id="2147483864" r:id="rId1"/>
  </p:sldLayoutIdLst>
  <p:hf sldNum="0" hdr="0" ftr="0"/>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10" name="TextBox 9">
            <a:extLst>
              <a:ext uri="{FF2B5EF4-FFF2-40B4-BE49-F238E27FC236}">
                <a16:creationId xmlns:a16="http://schemas.microsoft.com/office/drawing/2014/main" id="{B9A563D2-3888-F64B-9B2A-18A4433C90FB}"/>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tx1"/>
                </a:solidFill>
                <a:latin typeface="+mn-lt"/>
                <a:cs typeface="Arial" panose="020B0604020202020204" pitchFamily="34" charset="0"/>
              </a:rPr>
              <a:pPr algn="r"/>
              <a:t>‹#›</a:t>
            </a:fld>
            <a:endParaRPr lang="en-US" sz="1000" kern="400" baseline="0" dirty="0">
              <a:solidFill>
                <a:schemeClr val="tx1"/>
              </a:solidFill>
              <a:latin typeface="+mn-lt"/>
              <a:cs typeface="Arial" panose="020B0604020202020204" pitchFamily="34" charset="0"/>
            </a:endParaRPr>
          </a:p>
        </p:txBody>
      </p:sp>
      <p:sp>
        <p:nvSpPr>
          <p:cNvPr id="11" name="TextBox 10">
            <a:extLst>
              <a:ext uri="{FF2B5EF4-FFF2-40B4-BE49-F238E27FC236}">
                <a16:creationId xmlns:a16="http://schemas.microsoft.com/office/drawing/2014/main" id="{9995C8B3-F42E-194A-A0D0-4A0BA3A1910E}"/>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r>
              <a:rPr lang="en-US" sz="1000" b="1" kern="400" dirty="0">
                <a:solidFill>
                  <a:schemeClr val="tx1"/>
                </a:solidFill>
                <a:cs typeface="Arial" panose="020B0604020202020204" pitchFamily="34" charset="0"/>
              </a:rPr>
              <a:t>For financial professional use only. Not for use with the public.</a:t>
            </a:r>
          </a:p>
        </p:txBody>
      </p:sp>
      <p:sp>
        <p:nvSpPr>
          <p:cNvPr id="13" name="TextBox 12">
            <a:extLst>
              <a:ext uri="{FF2B5EF4-FFF2-40B4-BE49-F238E27FC236}">
                <a16:creationId xmlns:a16="http://schemas.microsoft.com/office/drawing/2014/main" id="{572B278C-1318-634E-B29A-CE81EA1F7296}"/>
              </a:ext>
            </a:extLst>
          </p:cNvPr>
          <p:cNvSpPr txBox="1"/>
          <p:nvPr userDrawn="1"/>
        </p:nvSpPr>
        <p:spPr>
          <a:xfrm>
            <a:off x="571641" y="6405181"/>
            <a:ext cx="1708404" cy="153888"/>
          </a:xfrm>
          <a:prstGeom prst="rect">
            <a:avLst/>
          </a:prstGeom>
          <a:noFill/>
        </p:spPr>
        <p:txBody>
          <a:bodyPr wrap="square" lIns="0" tIns="0" rIns="0" bIns="0" rtlCol="0" anchor="b" anchorCtr="0">
            <a:spAutoFit/>
          </a:bodyPr>
          <a:lstStyle/>
          <a:p>
            <a:pPr algn="l"/>
            <a:r>
              <a:rPr lang="en-US" sz="1000" kern="400" dirty="0">
                <a:solidFill>
                  <a:schemeClr val="tx1"/>
                </a:solidFill>
                <a:cs typeface="Arial" panose="020B0604020202020204" pitchFamily="34" charset="0"/>
              </a:rPr>
              <a:t>LCN-5268578-112822</a:t>
            </a:r>
          </a:p>
        </p:txBody>
      </p:sp>
      <p:sp>
        <p:nvSpPr>
          <p:cNvPr id="9" name="TextBox 8">
            <a:extLst>
              <a:ext uri="{FF2B5EF4-FFF2-40B4-BE49-F238E27FC236}">
                <a16:creationId xmlns:a16="http://schemas.microsoft.com/office/drawing/2014/main" id="{BD6E4D70-DA88-244F-8B85-71F4D58E0935}"/>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tx1"/>
                </a:solidFill>
                <a:cs typeface="Arial" panose="020B0604020202020204" pitchFamily="34" charset="0"/>
              </a:rPr>
              <a:t>©</a:t>
            </a:r>
            <a:fld id="{8C5117C9-4DAB-EE47-AD3C-A0A4C658B7A2}" type="datetimeyyyy">
              <a:rPr lang="en-US" sz="1000" kern="400" smtClean="0">
                <a:solidFill>
                  <a:schemeClr val="tx1"/>
                </a:solidFill>
                <a:cs typeface="Arial" panose="020B0604020202020204" pitchFamily="34" charset="0"/>
              </a:rPr>
              <a:t>2023</a:t>
            </a:fld>
            <a:r>
              <a:rPr lang="en-US" sz="1000" kern="400" dirty="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334877497"/>
      </p:ext>
    </p:extLst>
  </p:cSld>
  <p:clrMap bg1="lt1" tx1="dk1" bg2="lt2" tx2="dk2" accent1="accent1" accent2="accent2" accent3="accent3" accent4="accent4" accent5="accent5" accent6="accent6" hlink="hlink" folHlink="folHlink"/>
  <p:sldLayoutIdLst>
    <p:sldLayoutId id="2147483916" r:id="rId1"/>
    <p:sldLayoutId id="2147483917" r:id="rId2"/>
  </p:sldLayoutIdLst>
  <p:hf sldNum="0" hdr="0" ftr="0"/>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10" name="TextBox 9">
            <a:extLst>
              <a:ext uri="{FF2B5EF4-FFF2-40B4-BE49-F238E27FC236}">
                <a16:creationId xmlns:a16="http://schemas.microsoft.com/office/drawing/2014/main" id="{E89662A1-B51C-214E-A73A-B2A68FC2A73E}"/>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tx1"/>
                </a:solidFill>
                <a:latin typeface="+mn-lt"/>
                <a:cs typeface="Arial" panose="020B0604020202020204" pitchFamily="34" charset="0"/>
              </a:rPr>
              <a:pPr algn="r"/>
              <a:t>‹#›</a:t>
            </a:fld>
            <a:endParaRPr lang="en-US" sz="1000" kern="400" baseline="0" dirty="0">
              <a:solidFill>
                <a:schemeClr val="tx1"/>
              </a:solidFill>
              <a:latin typeface="+mn-lt"/>
              <a:cs typeface="Arial" panose="020B0604020202020204" pitchFamily="34" charset="0"/>
            </a:endParaRPr>
          </a:p>
        </p:txBody>
      </p:sp>
      <p:sp>
        <p:nvSpPr>
          <p:cNvPr id="11" name="TextBox 10">
            <a:extLst>
              <a:ext uri="{FF2B5EF4-FFF2-40B4-BE49-F238E27FC236}">
                <a16:creationId xmlns:a16="http://schemas.microsoft.com/office/drawing/2014/main" id="{D61C8C78-8879-1742-8C0F-914FCD709E1A}"/>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r>
              <a:rPr lang="en-US" sz="1000" b="1" kern="400" dirty="0">
                <a:solidFill>
                  <a:schemeClr val="tx1"/>
                </a:solidFill>
                <a:cs typeface="Arial" panose="020B0604020202020204" pitchFamily="34" charset="0"/>
              </a:rPr>
              <a:t>For financial professional use only. Not for use with the public.</a:t>
            </a:r>
          </a:p>
        </p:txBody>
      </p:sp>
      <p:sp>
        <p:nvSpPr>
          <p:cNvPr id="13" name="TextBox 12">
            <a:extLst>
              <a:ext uri="{FF2B5EF4-FFF2-40B4-BE49-F238E27FC236}">
                <a16:creationId xmlns:a16="http://schemas.microsoft.com/office/drawing/2014/main" id="{B404B6F3-BF9F-8D40-ACD7-229BF4969FE1}"/>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algn="l"/>
            <a:r>
              <a:rPr lang="en-US" sz="1000" kern="400" dirty="0">
                <a:solidFill>
                  <a:schemeClr val="tx1"/>
                </a:solidFill>
                <a:cs typeface="Arial" panose="020B0604020202020204" pitchFamily="34" charset="0"/>
              </a:rPr>
              <a:t>LCN-5268578-112822</a:t>
            </a:r>
          </a:p>
        </p:txBody>
      </p:sp>
      <p:sp>
        <p:nvSpPr>
          <p:cNvPr id="9" name="TextBox 8">
            <a:extLst>
              <a:ext uri="{FF2B5EF4-FFF2-40B4-BE49-F238E27FC236}">
                <a16:creationId xmlns:a16="http://schemas.microsoft.com/office/drawing/2014/main" id="{5F8F0B73-C917-6241-BF84-3A2C50DB16F9}"/>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tx1"/>
                </a:solidFill>
                <a:cs typeface="Arial" panose="020B0604020202020204" pitchFamily="34" charset="0"/>
              </a:rPr>
              <a:t>©</a:t>
            </a:r>
            <a:fld id="{8C5117C9-4DAB-EE47-AD3C-A0A4C658B7A2}" type="datetimeyyyy">
              <a:rPr lang="en-US" sz="1000" kern="400" smtClean="0">
                <a:solidFill>
                  <a:schemeClr val="tx1"/>
                </a:solidFill>
                <a:cs typeface="Arial" panose="020B0604020202020204" pitchFamily="34" charset="0"/>
              </a:rPr>
              <a:t>2023</a:t>
            </a:fld>
            <a:r>
              <a:rPr lang="en-US" sz="1000" kern="400" dirty="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796548561"/>
      </p:ext>
    </p:extLst>
  </p:cSld>
  <p:clrMap bg1="lt1" tx1="dk1" bg2="lt2" tx2="dk2" accent1="accent1" accent2="accent2" accent3="accent3" accent4="accent4" accent5="accent5" accent6="accent6" hlink="hlink" folHlink="folHlink"/>
  <p:sldLayoutIdLst>
    <p:sldLayoutId id="2147483969" r:id="rId1"/>
  </p:sldLayoutIdLst>
  <p:hf sldNum="0" hdr="0" ftr="0"/>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4164E29F-1C9F-7B4F-93A3-6385D58B7911}"/>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bg1"/>
                </a:solidFill>
                <a:latin typeface="+mn-lt"/>
                <a:cs typeface="Arial" panose="020B0604020202020204" pitchFamily="34" charset="0"/>
              </a:rPr>
              <a:pPr algn="r"/>
              <a:t>‹#›</a:t>
            </a:fld>
            <a:endParaRPr lang="en-US" sz="1000" kern="400" baseline="0" dirty="0">
              <a:solidFill>
                <a:schemeClr val="bg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DBBAD099-4596-7744-A66F-C6AB5775097F}"/>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r>
              <a:rPr lang="en-US" sz="1000" b="1" kern="400" dirty="0">
                <a:solidFill>
                  <a:schemeClr val="bg1"/>
                </a:solidFill>
                <a:cs typeface="Arial" panose="020B0604020202020204" pitchFamily="34" charset="0"/>
              </a:rPr>
              <a:t>For financial professional use only. Not for use with the public.</a:t>
            </a:r>
          </a:p>
        </p:txBody>
      </p:sp>
      <p:sp>
        <p:nvSpPr>
          <p:cNvPr id="13" name="TextBox 12">
            <a:extLst>
              <a:ext uri="{FF2B5EF4-FFF2-40B4-BE49-F238E27FC236}">
                <a16:creationId xmlns:a16="http://schemas.microsoft.com/office/drawing/2014/main" id="{7A70A867-1C7C-A74D-AD75-2E7B0D1C8F0E}"/>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algn="l"/>
            <a:r>
              <a:rPr lang="en-US" sz="1000" kern="400">
                <a:solidFill>
                  <a:schemeClr val="bg1"/>
                </a:solidFill>
                <a:cs typeface="Arial" panose="020B0604020202020204" pitchFamily="34" charset="0"/>
              </a:rPr>
              <a:t>LCN-5268578-112822</a:t>
            </a:r>
            <a:endParaRPr lang="en-US" sz="1000" kern="400" dirty="0">
              <a:solidFill>
                <a:schemeClr val="bg1"/>
              </a:solidFill>
              <a:cs typeface="Arial" panose="020B0604020202020204" pitchFamily="34" charset="0"/>
            </a:endParaRPr>
          </a:p>
        </p:txBody>
      </p:sp>
      <p:sp>
        <p:nvSpPr>
          <p:cNvPr id="10" name="TextBox 9">
            <a:extLst>
              <a:ext uri="{FF2B5EF4-FFF2-40B4-BE49-F238E27FC236}">
                <a16:creationId xmlns:a16="http://schemas.microsoft.com/office/drawing/2014/main" id="{8C0CF788-AB5F-E74C-ADF9-C44DC198283D}"/>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bg1"/>
                </a:solidFill>
                <a:cs typeface="Arial" panose="020B0604020202020204" pitchFamily="34" charset="0"/>
              </a:rPr>
              <a:t>©</a:t>
            </a:r>
            <a:fld id="{8C5117C9-4DAB-EE47-AD3C-A0A4C658B7A2}" type="datetimeyyyy">
              <a:rPr lang="en-US" sz="1000" kern="400" smtClean="0">
                <a:solidFill>
                  <a:schemeClr val="bg1"/>
                </a:solidFill>
                <a:cs typeface="Arial" panose="020B0604020202020204" pitchFamily="34" charset="0"/>
              </a:rPr>
              <a:t>2023</a:t>
            </a:fld>
            <a:r>
              <a:rPr lang="en-US" sz="1000" kern="400" dirty="0">
                <a:solidFill>
                  <a:schemeClr val="bg1"/>
                </a:solidFill>
                <a:cs typeface="Arial" panose="020B0604020202020204" pitchFamily="34" charset="0"/>
              </a:rPr>
              <a:t> Lincoln National Corporation</a:t>
            </a:r>
          </a:p>
        </p:txBody>
      </p:sp>
    </p:spTree>
    <p:extLst>
      <p:ext uri="{BB962C8B-B14F-4D97-AF65-F5344CB8AC3E}">
        <p14:creationId xmlns:p14="http://schemas.microsoft.com/office/powerpoint/2010/main" val="1391013168"/>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Lst>
  <p:hf sldNum="0" hdr="0" ftr="0"/>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Wingdings" pitchFamily="2" charset="2"/>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10" name="TextBox 9">
            <a:extLst>
              <a:ext uri="{FF2B5EF4-FFF2-40B4-BE49-F238E27FC236}">
                <a16:creationId xmlns:a16="http://schemas.microsoft.com/office/drawing/2014/main" id="{872DA6FA-4D6E-5E4D-9D29-3E1EC7156460}"/>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tx1"/>
                </a:solidFill>
                <a:latin typeface="+mn-lt"/>
                <a:cs typeface="Arial" panose="020B0604020202020204" pitchFamily="34" charset="0"/>
              </a:rPr>
              <a:pPr algn="r"/>
              <a:t>‹#›</a:t>
            </a:fld>
            <a:endParaRPr lang="en-US" sz="1000" kern="400" baseline="0" dirty="0">
              <a:solidFill>
                <a:schemeClr val="tx1"/>
              </a:solidFill>
              <a:latin typeface="+mn-lt"/>
              <a:cs typeface="Arial" panose="020B0604020202020204" pitchFamily="34" charset="0"/>
            </a:endParaRPr>
          </a:p>
        </p:txBody>
      </p:sp>
      <p:sp>
        <p:nvSpPr>
          <p:cNvPr id="11" name="TextBox 10">
            <a:extLst>
              <a:ext uri="{FF2B5EF4-FFF2-40B4-BE49-F238E27FC236}">
                <a16:creationId xmlns:a16="http://schemas.microsoft.com/office/drawing/2014/main" id="{A914DABC-C37D-0846-966D-2BA1BE7866BE}"/>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r>
              <a:rPr lang="en-US" sz="1000" b="1" kern="400" dirty="0">
                <a:solidFill>
                  <a:schemeClr val="tx1"/>
                </a:solidFill>
                <a:cs typeface="Arial" panose="020B0604020202020204" pitchFamily="34" charset="0"/>
              </a:rPr>
              <a:t>For financial professional use only. Not for use with the public.</a:t>
            </a:r>
          </a:p>
        </p:txBody>
      </p:sp>
      <p:sp>
        <p:nvSpPr>
          <p:cNvPr id="13" name="TextBox 12">
            <a:extLst>
              <a:ext uri="{FF2B5EF4-FFF2-40B4-BE49-F238E27FC236}">
                <a16:creationId xmlns:a16="http://schemas.microsoft.com/office/drawing/2014/main" id="{8F565BEA-B9B4-8F48-90FF-1DA0B5B12361}"/>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algn="l"/>
            <a:r>
              <a:rPr lang="en-US" sz="1000" kern="400">
                <a:solidFill>
                  <a:schemeClr val="tx1"/>
                </a:solidFill>
                <a:cs typeface="Arial" panose="020B0604020202020204" pitchFamily="34" charset="0"/>
              </a:rPr>
              <a:t>LCN-5268578-112822</a:t>
            </a:r>
            <a:endParaRPr lang="en-US" sz="1000" kern="400" dirty="0">
              <a:solidFill>
                <a:schemeClr val="tx1"/>
              </a:solidFill>
              <a:cs typeface="Arial" panose="020B0604020202020204" pitchFamily="34" charset="0"/>
            </a:endParaRPr>
          </a:p>
        </p:txBody>
      </p:sp>
      <p:sp>
        <p:nvSpPr>
          <p:cNvPr id="9" name="TextBox 8">
            <a:extLst>
              <a:ext uri="{FF2B5EF4-FFF2-40B4-BE49-F238E27FC236}">
                <a16:creationId xmlns:a16="http://schemas.microsoft.com/office/drawing/2014/main" id="{C47C7402-7C04-2D46-B4C9-8C73869E66E9}"/>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tx1"/>
                </a:solidFill>
                <a:cs typeface="Arial" panose="020B0604020202020204" pitchFamily="34" charset="0"/>
              </a:rPr>
              <a:t>©</a:t>
            </a:r>
            <a:fld id="{8C5117C9-4DAB-EE47-AD3C-A0A4C658B7A2}" type="datetimeyyyy">
              <a:rPr lang="en-US" sz="1000" kern="400" smtClean="0">
                <a:solidFill>
                  <a:schemeClr val="tx1"/>
                </a:solidFill>
                <a:cs typeface="Arial" panose="020B0604020202020204" pitchFamily="34" charset="0"/>
              </a:rPr>
              <a:t>2023</a:t>
            </a:fld>
            <a:r>
              <a:rPr lang="en-US" sz="1000" kern="400" dirty="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3209414343"/>
      </p:ext>
    </p:extLst>
  </p:cSld>
  <p:clrMap bg1="lt1" tx1="dk1" bg2="lt2" tx2="dk2" accent1="accent1" accent2="accent2" accent3="accent3" accent4="accent4" accent5="accent5" accent6="accent6" hlink="hlink" folHlink="folHlink"/>
  <p:sldLayoutIdLst>
    <p:sldLayoutId id="2147483975" r:id="rId1"/>
    <p:sldLayoutId id="2147483976" r:id="rId2"/>
  </p:sldLayoutIdLst>
  <p:hf sldNum="0" hdr="0" ftr="0"/>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F1C6B43C-FD56-E44D-A4CE-BA5D3207CCC0}"/>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bg1"/>
                </a:solidFill>
                <a:latin typeface="+mn-lt"/>
                <a:cs typeface="Arial" panose="020B0604020202020204" pitchFamily="34" charset="0"/>
              </a:rPr>
              <a:pPr algn="r"/>
              <a:t>‹#›</a:t>
            </a:fld>
            <a:endParaRPr lang="en-US" sz="1000" kern="400" baseline="0" dirty="0">
              <a:solidFill>
                <a:schemeClr val="bg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1C93E32D-3E39-FF40-84FF-558C81F858C3}"/>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r>
              <a:rPr lang="en-US" sz="1000" b="1" kern="400" dirty="0">
                <a:solidFill>
                  <a:schemeClr val="bg1"/>
                </a:solidFill>
                <a:cs typeface="Arial" panose="020B0604020202020204" pitchFamily="34" charset="0"/>
              </a:rPr>
              <a:t>For financial professional use only. Not for use with the public.</a:t>
            </a:r>
          </a:p>
        </p:txBody>
      </p:sp>
      <p:sp>
        <p:nvSpPr>
          <p:cNvPr id="13" name="TextBox 12">
            <a:extLst>
              <a:ext uri="{FF2B5EF4-FFF2-40B4-BE49-F238E27FC236}">
                <a16:creationId xmlns:a16="http://schemas.microsoft.com/office/drawing/2014/main" id="{F3697BFE-86D6-4849-BC7B-432617DDB660}"/>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algn="l"/>
            <a:r>
              <a:rPr lang="en-US" sz="1000" kern="400">
                <a:solidFill>
                  <a:schemeClr val="bg1"/>
                </a:solidFill>
                <a:cs typeface="Arial" panose="020B0604020202020204" pitchFamily="34" charset="0"/>
              </a:rPr>
              <a:t>LCN-5268578-112822</a:t>
            </a:r>
            <a:endParaRPr lang="en-US" sz="1000" kern="400" dirty="0">
              <a:solidFill>
                <a:schemeClr val="bg1"/>
              </a:solidFill>
              <a:cs typeface="Arial" panose="020B0604020202020204" pitchFamily="34" charset="0"/>
            </a:endParaRPr>
          </a:p>
        </p:txBody>
      </p:sp>
      <p:sp>
        <p:nvSpPr>
          <p:cNvPr id="10" name="TextBox 9">
            <a:extLst>
              <a:ext uri="{FF2B5EF4-FFF2-40B4-BE49-F238E27FC236}">
                <a16:creationId xmlns:a16="http://schemas.microsoft.com/office/drawing/2014/main" id="{AD5FC714-A534-CE43-93A8-6644E8E7CBA3}"/>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bg1"/>
                </a:solidFill>
                <a:cs typeface="Arial" panose="020B0604020202020204" pitchFamily="34" charset="0"/>
              </a:rPr>
              <a:t>©</a:t>
            </a:r>
            <a:fld id="{8C5117C9-4DAB-EE47-AD3C-A0A4C658B7A2}" type="datetimeyyyy">
              <a:rPr lang="en-US" sz="1000" kern="400" smtClean="0">
                <a:solidFill>
                  <a:schemeClr val="bg1"/>
                </a:solidFill>
                <a:cs typeface="Arial" panose="020B0604020202020204" pitchFamily="34" charset="0"/>
              </a:rPr>
              <a:t>2023</a:t>
            </a:fld>
            <a:r>
              <a:rPr lang="en-US" sz="1000" kern="400" dirty="0">
                <a:solidFill>
                  <a:schemeClr val="bg1"/>
                </a:solidFill>
                <a:cs typeface="Arial" panose="020B0604020202020204" pitchFamily="34" charset="0"/>
              </a:rPr>
              <a:t> Lincoln National Corporation</a:t>
            </a:r>
          </a:p>
        </p:txBody>
      </p:sp>
    </p:spTree>
    <p:extLst>
      <p:ext uri="{BB962C8B-B14F-4D97-AF65-F5344CB8AC3E}">
        <p14:creationId xmlns:p14="http://schemas.microsoft.com/office/powerpoint/2010/main" val="3233796585"/>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4" r:id="rId4"/>
    <p:sldLayoutId id="2147484315" r:id="rId5"/>
    <p:sldLayoutId id="2147484316" r:id="rId6"/>
  </p:sldLayoutIdLst>
  <p:hf sldNum="0" hdr="0" ftr="0"/>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Wingdings" pitchFamily="2" charset="2"/>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B26CE1F3-6531-394D-84FC-6F1F9E81A0AF}"/>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tx1"/>
                </a:solidFill>
                <a:latin typeface="+mn-lt"/>
                <a:cs typeface="Arial" panose="020B0604020202020204" pitchFamily="34" charset="0"/>
              </a:rPr>
              <a:pPr algn="r"/>
              <a:t>‹#›</a:t>
            </a:fld>
            <a:endParaRPr lang="en-US" sz="1000" kern="400" baseline="0" dirty="0">
              <a:solidFill>
                <a:schemeClr val="tx1"/>
              </a:solidFill>
              <a:latin typeface="+mn-lt"/>
              <a:cs typeface="Arial" panose="020B0604020202020204" pitchFamily="34" charset="0"/>
            </a:endParaRPr>
          </a:p>
        </p:txBody>
      </p:sp>
      <p:sp>
        <p:nvSpPr>
          <p:cNvPr id="10" name="TextBox 9">
            <a:extLst>
              <a:ext uri="{FF2B5EF4-FFF2-40B4-BE49-F238E27FC236}">
                <a16:creationId xmlns:a16="http://schemas.microsoft.com/office/drawing/2014/main" id="{7C33442D-0025-3043-A7B1-01C28A2354E3}"/>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r>
              <a:rPr lang="en-US" sz="1000" b="1" kern="400" dirty="0">
                <a:solidFill>
                  <a:schemeClr val="tx1"/>
                </a:solidFill>
                <a:cs typeface="Arial" panose="020B0604020202020204" pitchFamily="34" charset="0"/>
              </a:rPr>
              <a:t>For financial professional use only. Not for use with the public.</a:t>
            </a:r>
          </a:p>
        </p:txBody>
      </p:sp>
      <p:sp>
        <p:nvSpPr>
          <p:cNvPr id="11" name="TextBox 10">
            <a:extLst>
              <a:ext uri="{FF2B5EF4-FFF2-40B4-BE49-F238E27FC236}">
                <a16:creationId xmlns:a16="http://schemas.microsoft.com/office/drawing/2014/main" id="{644C0CE9-07C3-7B44-982D-518A144D69D8}"/>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algn="l"/>
            <a:r>
              <a:rPr lang="en-US" sz="1000" kern="400">
                <a:solidFill>
                  <a:schemeClr val="tx1"/>
                </a:solidFill>
                <a:cs typeface="Arial" panose="020B0604020202020204" pitchFamily="34" charset="0"/>
              </a:rPr>
              <a:t>LCN-5268578-112822</a:t>
            </a:r>
            <a:endParaRPr lang="en-US" sz="1000" kern="400" dirty="0">
              <a:solidFill>
                <a:schemeClr val="tx1"/>
              </a:solidFill>
              <a:cs typeface="Arial" panose="020B0604020202020204" pitchFamily="34" charset="0"/>
            </a:endParaRPr>
          </a:p>
        </p:txBody>
      </p:sp>
      <p:sp>
        <p:nvSpPr>
          <p:cNvPr id="12" name="TextBox 11">
            <a:extLst>
              <a:ext uri="{FF2B5EF4-FFF2-40B4-BE49-F238E27FC236}">
                <a16:creationId xmlns:a16="http://schemas.microsoft.com/office/drawing/2014/main" id="{733AB52E-4B45-3B47-A58A-9B8FE573AE47}"/>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tx1"/>
                </a:solidFill>
                <a:cs typeface="Arial" panose="020B0604020202020204" pitchFamily="34" charset="0"/>
              </a:rPr>
              <a:t>©</a:t>
            </a:r>
            <a:fld id="{8C5117C9-4DAB-EE47-AD3C-A0A4C658B7A2}" type="datetimeyyyy">
              <a:rPr lang="en-US" sz="1000" kern="400" smtClean="0">
                <a:solidFill>
                  <a:schemeClr val="tx1"/>
                </a:solidFill>
                <a:cs typeface="Arial" panose="020B0604020202020204" pitchFamily="34" charset="0"/>
              </a:rPr>
              <a:t>2023</a:t>
            </a:fld>
            <a:r>
              <a:rPr lang="en-US" sz="1000" kern="400" dirty="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3442052486"/>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4025" r:id="rId7"/>
    <p:sldLayoutId id="2147484031" r:id="rId8"/>
    <p:sldLayoutId id="2147484037" r:id="rId9"/>
    <p:sldLayoutId id="2147483990" r:id="rId10"/>
    <p:sldLayoutId id="2147483991" r:id="rId11"/>
    <p:sldLayoutId id="2147483992" r:id="rId12"/>
    <p:sldLayoutId id="2147483993" r:id="rId13"/>
    <p:sldLayoutId id="2147484413" r:id="rId14"/>
    <p:sldLayoutId id="2147484414" r:id="rId15"/>
    <p:sldLayoutId id="2147484408" r:id="rId16"/>
    <p:sldLayoutId id="2147484409" r:id="rId17"/>
    <p:sldLayoutId id="2147484418" r:id="rId18"/>
    <p:sldLayoutId id="2147484419" r:id="rId19"/>
    <p:sldLayoutId id="2147484403" r:id="rId20"/>
    <p:sldLayoutId id="2147484404" r:id="rId21"/>
    <p:sldLayoutId id="2147484399" r:id="rId22"/>
    <p:sldLayoutId id="2147484400" r:id="rId23"/>
    <p:sldLayoutId id="2147484401" r:id="rId24"/>
    <p:sldLayoutId id="2147484044" r:id="rId25"/>
    <p:sldLayoutId id="2147484045" r:id="rId26"/>
    <p:sldLayoutId id="2147484046" r:id="rId27"/>
  </p:sldLayoutIdLst>
  <p:hf sldNum="0" hdr="0" ftr="0"/>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0F358C6F-08D7-AF4B-AF85-A9E721C30497}"/>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bg1"/>
                </a:solidFill>
                <a:latin typeface="+mn-lt"/>
                <a:cs typeface="Arial" panose="020B0604020202020204" pitchFamily="34" charset="0"/>
              </a:rPr>
              <a:pPr algn="r"/>
              <a:t>‹#›</a:t>
            </a:fld>
            <a:endParaRPr lang="en-US" sz="1000" kern="400" baseline="0" dirty="0">
              <a:solidFill>
                <a:schemeClr val="bg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4914E215-26D6-454D-9047-89D215BC927B}"/>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r>
              <a:rPr lang="en-US" sz="1000" b="1" kern="400" dirty="0">
                <a:solidFill>
                  <a:schemeClr val="bg1"/>
                </a:solidFill>
                <a:cs typeface="Arial" panose="020B0604020202020204" pitchFamily="34" charset="0"/>
              </a:rPr>
              <a:t>For financial professional use only. Not for use with the public.</a:t>
            </a:r>
          </a:p>
        </p:txBody>
      </p:sp>
      <p:sp>
        <p:nvSpPr>
          <p:cNvPr id="13" name="TextBox 12">
            <a:extLst>
              <a:ext uri="{FF2B5EF4-FFF2-40B4-BE49-F238E27FC236}">
                <a16:creationId xmlns:a16="http://schemas.microsoft.com/office/drawing/2014/main" id="{3FB36E9D-2709-5C47-8ACF-3099AAAE6E95}"/>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algn="l"/>
            <a:r>
              <a:rPr lang="en-US" sz="1000" kern="400">
                <a:solidFill>
                  <a:schemeClr val="bg1"/>
                </a:solidFill>
                <a:cs typeface="Arial" panose="020B0604020202020204" pitchFamily="34" charset="0"/>
              </a:rPr>
              <a:t>LCN-5268578-112822</a:t>
            </a:r>
            <a:endParaRPr lang="en-US" sz="1000" kern="400" dirty="0">
              <a:solidFill>
                <a:schemeClr val="bg1"/>
              </a:solidFill>
              <a:cs typeface="Arial" panose="020B0604020202020204" pitchFamily="34" charset="0"/>
            </a:endParaRPr>
          </a:p>
        </p:txBody>
      </p:sp>
      <p:sp>
        <p:nvSpPr>
          <p:cNvPr id="10" name="TextBox 9">
            <a:extLst>
              <a:ext uri="{FF2B5EF4-FFF2-40B4-BE49-F238E27FC236}">
                <a16:creationId xmlns:a16="http://schemas.microsoft.com/office/drawing/2014/main" id="{BAFF151F-158E-3A4D-8C94-EBB85BBC3311}"/>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bg1"/>
                </a:solidFill>
                <a:cs typeface="Arial" panose="020B0604020202020204" pitchFamily="34" charset="0"/>
              </a:rPr>
              <a:t>©</a:t>
            </a:r>
            <a:fld id="{8C5117C9-4DAB-EE47-AD3C-A0A4C658B7A2}" type="datetimeyyyy">
              <a:rPr lang="en-US" sz="1000" kern="400" smtClean="0">
                <a:solidFill>
                  <a:schemeClr val="bg1"/>
                </a:solidFill>
                <a:cs typeface="Arial" panose="020B0604020202020204" pitchFamily="34" charset="0"/>
              </a:rPr>
              <a:t>2023</a:t>
            </a:fld>
            <a:r>
              <a:rPr lang="en-US" sz="1000" kern="400" dirty="0">
                <a:solidFill>
                  <a:schemeClr val="bg1"/>
                </a:solidFill>
                <a:cs typeface="Arial" panose="020B0604020202020204" pitchFamily="34" charset="0"/>
              </a:rPr>
              <a:t> Lincoln National Corporation</a:t>
            </a:r>
          </a:p>
        </p:txBody>
      </p:sp>
    </p:spTree>
    <p:extLst>
      <p:ext uri="{BB962C8B-B14F-4D97-AF65-F5344CB8AC3E}">
        <p14:creationId xmlns:p14="http://schemas.microsoft.com/office/powerpoint/2010/main" val="2316953240"/>
      </p:ext>
    </p:extLst>
  </p:cSld>
  <p:clrMap bg1="lt1" tx1="dk1" bg2="lt2" tx2="dk2" accent1="accent1" accent2="accent2" accent3="accent3" accent4="accent4" accent5="accent5" accent6="accent6" hlink="hlink" folHlink="folHlink"/>
  <p:sldLayoutIdLst>
    <p:sldLayoutId id="2147484382" r:id="rId1"/>
    <p:sldLayoutId id="2147484387" r:id="rId2"/>
    <p:sldLayoutId id="2147484390" r:id="rId3"/>
    <p:sldLayoutId id="2147484391" r:id="rId4"/>
  </p:sldLayoutIdLst>
  <p:hf sldNum="0" hdr="0" ftr="0"/>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Wingdings" pitchFamily="2" charset="2"/>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2.xml"/><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2.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2.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2.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2.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2.xml"/><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A picture containing person, table, person, dining table&#10;&#10;Description automatically generated">
            <a:extLst>
              <a:ext uri="{FF2B5EF4-FFF2-40B4-BE49-F238E27FC236}">
                <a16:creationId xmlns:a16="http://schemas.microsoft.com/office/drawing/2014/main" id="{DC2CBD51-A8A2-AC87-9D34-1CBD3DDC53D8}"/>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a:xfrm flipH="1">
            <a:off x="-6350" y="0"/>
            <a:ext cx="12198350" cy="6858000"/>
          </a:xfrm>
          <a:solidFill>
            <a:schemeClr val="tx2"/>
          </a:solidFill>
        </p:spPr>
      </p:pic>
      <p:sp>
        <p:nvSpPr>
          <p:cNvPr id="3" name="Text Placeholder 2">
            <a:extLst>
              <a:ext uri="{FF2B5EF4-FFF2-40B4-BE49-F238E27FC236}">
                <a16:creationId xmlns:a16="http://schemas.microsoft.com/office/drawing/2014/main" id="{83990F69-DF9C-4742-B0A1-36E1D7AB5A96}"/>
              </a:ext>
            </a:extLst>
          </p:cNvPr>
          <p:cNvSpPr>
            <a:spLocks noGrp="1"/>
          </p:cNvSpPr>
          <p:nvPr>
            <p:ph type="body" sz="quarter" idx="25"/>
          </p:nvPr>
        </p:nvSpPr>
        <p:spPr/>
        <p:txBody>
          <a:bodyPr/>
          <a:lstStyle/>
          <a:p>
            <a:endParaRPr lang="en-US" dirty="0"/>
          </a:p>
        </p:txBody>
      </p:sp>
      <p:sp>
        <p:nvSpPr>
          <p:cNvPr id="4" name="Text Placeholder 3">
            <a:extLst>
              <a:ext uri="{FF2B5EF4-FFF2-40B4-BE49-F238E27FC236}">
                <a16:creationId xmlns:a16="http://schemas.microsoft.com/office/drawing/2014/main" id="{E126C78F-B621-1B4C-A0FC-31963AA40F07}"/>
              </a:ext>
            </a:extLst>
          </p:cNvPr>
          <p:cNvSpPr>
            <a:spLocks noGrp="1"/>
          </p:cNvSpPr>
          <p:nvPr>
            <p:ph type="body" sz="quarter" idx="10"/>
          </p:nvPr>
        </p:nvSpPr>
        <p:spPr/>
        <p:txBody>
          <a:bodyPr/>
          <a:lstStyle/>
          <a:p>
            <a:r>
              <a:rPr lang="en-US" i="1" dirty="0"/>
              <a:t>MoneyGuard</a:t>
            </a:r>
            <a:r>
              <a:rPr lang="en-US" dirty="0"/>
              <a:t>® Competitive Intelligence</a:t>
            </a:r>
          </a:p>
        </p:txBody>
      </p:sp>
      <p:sp>
        <p:nvSpPr>
          <p:cNvPr id="5" name="Text Placeholder 4">
            <a:extLst>
              <a:ext uri="{FF2B5EF4-FFF2-40B4-BE49-F238E27FC236}">
                <a16:creationId xmlns:a16="http://schemas.microsoft.com/office/drawing/2014/main" id="{71EB2146-0E02-9042-8B8C-CC5132F77F3A}"/>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EB79AAD2-EFAE-F743-91CA-C8C67302FF77}"/>
              </a:ext>
            </a:extLst>
          </p:cNvPr>
          <p:cNvSpPr>
            <a:spLocks noGrp="1"/>
          </p:cNvSpPr>
          <p:nvPr>
            <p:ph type="body" sz="quarter" idx="12"/>
          </p:nvPr>
        </p:nvSpPr>
        <p:spPr/>
        <p:txBody>
          <a:bodyPr/>
          <a:lstStyle/>
          <a:p>
            <a:endParaRPr lang="en-US"/>
          </a:p>
        </p:txBody>
      </p:sp>
      <p:sp>
        <p:nvSpPr>
          <p:cNvPr id="7" name="Text Placeholder 6">
            <a:extLst>
              <a:ext uri="{FF2B5EF4-FFF2-40B4-BE49-F238E27FC236}">
                <a16:creationId xmlns:a16="http://schemas.microsoft.com/office/drawing/2014/main" id="{D92608C2-57BB-D24E-8512-C3F2CD6B0643}"/>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2CE70EF3-3C9D-5D44-9781-8F05ABD113FE}"/>
              </a:ext>
            </a:extLst>
          </p:cNvPr>
          <p:cNvSpPr>
            <a:spLocks noGrp="1"/>
          </p:cNvSpPr>
          <p:nvPr>
            <p:ph type="body" sz="quarter" idx="14"/>
          </p:nvPr>
        </p:nvSpPr>
        <p:spPr/>
        <p:txBody>
          <a:bodyPr/>
          <a:lstStyle/>
          <a:p>
            <a:endParaRPr lang="en-US"/>
          </a:p>
        </p:txBody>
      </p:sp>
      <p:sp>
        <p:nvSpPr>
          <p:cNvPr id="9" name="Text Placeholder 8">
            <a:extLst>
              <a:ext uri="{FF2B5EF4-FFF2-40B4-BE49-F238E27FC236}">
                <a16:creationId xmlns:a16="http://schemas.microsoft.com/office/drawing/2014/main" id="{29198ACD-B842-B246-AB53-84EBDBC38735}"/>
              </a:ext>
            </a:extLst>
          </p:cNvPr>
          <p:cNvSpPr>
            <a:spLocks noGrp="1"/>
          </p:cNvSpPr>
          <p:nvPr>
            <p:ph type="body" sz="quarter" idx="15"/>
          </p:nvPr>
        </p:nvSpPr>
        <p:spPr/>
        <p:txBody>
          <a:bodyPr/>
          <a:lstStyle/>
          <a:p>
            <a:endParaRPr lang="en-US"/>
          </a:p>
        </p:txBody>
      </p:sp>
      <p:sp>
        <p:nvSpPr>
          <p:cNvPr id="10" name="Text Placeholder 9">
            <a:extLst>
              <a:ext uri="{FF2B5EF4-FFF2-40B4-BE49-F238E27FC236}">
                <a16:creationId xmlns:a16="http://schemas.microsoft.com/office/drawing/2014/main" id="{18200A44-20EB-D64D-98E1-342884C513DF}"/>
              </a:ext>
            </a:extLst>
          </p:cNvPr>
          <p:cNvSpPr>
            <a:spLocks noGrp="1"/>
          </p:cNvSpPr>
          <p:nvPr>
            <p:ph type="body" sz="quarter" idx="16"/>
          </p:nvPr>
        </p:nvSpPr>
        <p:spPr/>
        <p:txBody>
          <a:bodyPr/>
          <a:lstStyle/>
          <a:p>
            <a:endParaRPr lang="en-US"/>
          </a:p>
        </p:txBody>
      </p:sp>
      <p:sp>
        <p:nvSpPr>
          <p:cNvPr id="11" name="Text Placeholder 10">
            <a:extLst>
              <a:ext uri="{FF2B5EF4-FFF2-40B4-BE49-F238E27FC236}">
                <a16:creationId xmlns:a16="http://schemas.microsoft.com/office/drawing/2014/main" id="{A4007D08-D573-F84C-974A-0AD2AA642BC1}"/>
              </a:ext>
            </a:extLst>
          </p:cNvPr>
          <p:cNvSpPr>
            <a:spLocks noGrp="1"/>
          </p:cNvSpPr>
          <p:nvPr>
            <p:ph type="body" sz="quarter" idx="17"/>
          </p:nvPr>
        </p:nvSpPr>
        <p:spPr/>
        <p:txBody>
          <a:bodyPr/>
          <a:lstStyle/>
          <a:p>
            <a:endParaRPr lang="en-US"/>
          </a:p>
        </p:txBody>
      </p:sp>
      <p:sp>
        <p:nvSpPr>
          <p:cNvPr id="12" name="Text Placeholder 11">
            <a:extLst>
              <a:ext uri="{FF2B5EF4-FFF2-40B4-BE49-F238E27FC236}">
                <a16:creationId xmlns:a16="http://schemas.microsoft.com/office/drawing/2014/main" id="{330EE03B-2930-2049-B06A-454C97FEDEC4}"/>
              </a:ext>
            </a:extLst>
          </p:cNvPr>
          <p:cNvSpPr>
            <a:spLocks noGrp="1"/>
          </p:cNvSpPr>
          <p:nvPr>
            <p:ph type="body" sz="quarter" idx="18"/>
          </p:nvPr>
        </p:nvSpPr>
        <p:spPr/>
        <p:txBody>
          <a:bodyPr/>
          <a:lstStyle/>
          <a:p>
            <a:endParaRPr lang="en-US"/>
          </a:p>
        </p:txBody>
      </p:sp>
      <p:sp>
        <p:nvSpPr>
          <p:cNvPr id="13" name="Text Placeholder 12">
            <a:extLst>
              <a:ext uri="{FF2B5EF4-FFF2-40B4-BE49-F238E27FC236}">
                <a16:creationId xmlns:a16="http://schemas.microsoft.com/office/drawing/2014/main" id="{1660DC2D-F4E9-7E42-8F48-404863BF0B64}"/>
              </a:ext>
            </a:extLst>
          </p:cNvPr>
          <p:cNvSpPr>
            <a:spLocks noGrp="1"/>
          </p:cNvSpPr>
          <p:nvPr>
            <p:ph type="body" sz="quarter" idx="19"/>
          </p:nvPr>
        </p:nvSpPr>
        <p:spPr/>
        <p:txBody>
          <a:bodyPr/>
          <a:lstStyle/>
          <a:p>
            <a:endParaRPr lang="en-US"/>
          </a:p>
        </p:txBody>
      </p:sp>
      <p:sp>
        <p:nvSpPr>
          <p:cNvPr id="14" name="Text Placeholder 13">
            <a:extLst>
              <a:ext uri="{FF2B5EF4-FFF2-40B4-BE49-F238E27FC236}">
                <a16:creationId xmlns:a16="http://schemas.microsoft.com/office/drawing/2014/main" id="{155C1AE9-9E13-0E49-9D10-87FFC0BB8ED4}"/>
              </a:ext>
            </a:extLst>
          </p:cNvPr>
          <p:cNvSpPr>
            <a:spLocks noGrp="1"/>
          </p:cNvSpPr>
          <p:nvPr>
            <p:ph type="body" idx="4294967295"/>
          </p:nvPr>
        </p:nvSpPr>
        <p:spPr>
          <a:xfrm>
            <a:off x="6811390" y="1600200"/>
            <a:ext cx="4270248" cy="1087755"/>
          </a:xfrm>
        </p:spPr>
        <p:txBody>
          <a:bodyPr/>
          <a:lstStyle/>
          <a:p>
            <a:pPr marL="0" indent="0">
              <a:lnSpc>
                <a:spcPts val="4200"/>
              </a:lnSpc>
              <a:buNone/>
            </a:pPr>
            <a:r>
              <a:rPr lang="en-US" sz="4200" dirty="0">
                <a:solidFill>
                  <a:schemeClr val="tx1"/>
                </a:solidFill>
                <a:latin typeface="Georgia" panose="02040502050405020303" pitchFamily="18" charset="0"/>
              </a:rPr>
              <a:t>Reimbursement vs. Indemnity</a:t>
            </a:r>
          </a:p>
        </p:txBody>
      </p:sp>
      <p:sp>
        <p:nvSpPr>
          <p:cNvPr id="15" name="Title 14">
            <a:extLst>
              <a:ext uri="{FF2B5EF4-FFF2-40B4-BE49-F238E27FC236}">
                <a16:creationId xmlns:a16="http://schemas.microsoft.com/office/drawing/2014/main" id="{5EFBA833-B4F3-324F-9C87-CC51C971226B}"/>
              </a:ext>
            </a:extLst>
          </p:cNvPr>
          <p:cNvSpPr>
            <a:spLocks noGrp="1"/>
          </p:cNvSpPr>
          <p:nvPr>
            <p:ph type="ctrTitle"/>
          </p:nvPr>
        </p:nvSpPr>
        <p:spPr>
          <a:xfrm>
            <a:off x="6811390" y="2809734"/>
            <a:ext cx="4270248" cy="543066"/>
          </a:xfrm>
        </p:spPr>
        <p:txBody>
          <a:bodyPr/>
          <a:lstStyle/>
          <a:p>
            <a:r>
              <a:rPr lang="en-US" dirty="0"/>
              <a:t>Key Talking Points</a:t>
            </a:r>
          </a:p>
        </p:txBody>
      </p:sp>
      <p:sp>
        <p:nvSpPr>
          <p:cNvPr id="24" name="TextBox 23">
            <a:extLst>
              <a:ext uri="{FF2B5EF4-FFF2-40B4-BE49-F238E27FC236}">
                <a16:creationId xmlns:a16="http://schemas.microsoft.com/office/drawing/2014/main" id="{C35DE3AD-C8CA-8D49-BC96-FA6F9EDB149F}"/>
              </a:ext>
            </a:extLst>
          </p:cNvPr>
          <p:cNvSpPr txBox="1"/>
          <p:nvPr/>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bg1"/>
                </a:solidFill>
                <a:latin typeface="+mn-lt"/>
                <a:cs typeface="Arial" panose="020B0604020202020204" pitchFamily="34" charset="0"/>
              </a:rPr>
              <a:pPr algn="r"/>
              <a:t>1</a:t>
            </a:fld>
            <a:endParaRPr lang="en-US" sz="1000" kern="400" baseline="0" dirty="0">
              <a:solidFill>
                <a:schemeClr val="bg1"/>
              </a:solidFill>
              <a:latin typeface="+mn-lt"/>
              <a:cs typeface="Arial" panose="020B0604020202020204" pitchFamily="34" charset="0"/>
            </a:endParaRPr>
          </a:p>
        </p:txBody>
      </p:sp>
      <p:sp>
        <p:nvSpPr>
          <p:cNvPr id="25" name="TextBox 24">
            <a:extLst>
              <a:ext uri="{FF2B5EF4-FFF2-40B4-BE49-F238E27FC236}">
                <a16:creationId xmlns:a16="http://schemas.microsoft.com/office/drawing/2014/main" id="{AEC748FA-DB00-D443-9112-6DE85F749EEB}"/>
              </a:ext>
            </a:extLst>
          </p:cNvPr>
          <p:cNvSpPr txBox="1"/>
          <p:nvPr/>
        </p:nvSpPr>
        <p:spPr>
          <a:xfrm>
            <a:off x="2042160" y="6489309"/>
            <a:ext cx="6949440" cy="153888"/>
          </a:xfrm>
          <a:prstGeom prst="rect">
            <a:avLst/>
          </a:prstGeom>
          <a:noFill/>
        </p:spPr>
        <p:txBody>
          <a:bodyPr wrap="square" lIns="0" tIns="0" rIns="0" bIns="0" rtlCol="0" anchor="b" anchorCtr="0">
            <a:spAutoFit/>
          </a:bodyPr>
          <a:lstStyle/>
          <a:p>
            <a:pPr algn="ctr"/>
            <a:r>
              <a:rPr lang="en-US" sz="1000" b="1" kern="400" dirty="0">
                <a:solidFill>
                  <a:schemeClr val="bg1"/>
                </a:solidFill>
                <a:cs typeface="Arial" panose="020B0604020202020204" pitchFamily="34" charset="0"/>
              </a:rPr>
              <a:t>For financial professional use only. Not for use with the public.</a:t>
            </a:r>
          </a:p>
        </p:txBody>
      </p:sp>
      <p:sp>
        <p:nvSpPr>
          <p:cNvPr id="26" name="TextBox 25">
            <a:extLst>
              <a:ext uri="{FF2B5EF4-FFF2-40B4-BE49-F238E27FC236}">
                <a16:creationId xmlns:a16="http://schemas.microsoft.com/office/drawing/2014/main" id="{04690813-6325-E44E-B3F1-FA4A0BC0F866}"/>
              </a:ext>
            </a:extLst>
          </p:cNvPr>
          <p:cNvSpPr txBox="1"/>
          <p:nvPr/>
        </p:nvSpPr>
        <p:spPr>
          <a:xfrm>
            <a:off x="546487" y="6412365"/>
            <a:ext cx="1708404" cy="153888"/>
          </a:xfrm>
          <a:prstGeom prst="rect">
            <a:avLst/>
          </a:prstGeom>
          <a:noFill/>
        </p:spPr>
        <p:txBody>
          <a:bodyPr wrap="square" lIns="0" tIns="0" rIns="0" bIns="0" rtlCol="0" anchor="b" anchorCtr="0">
            <a:spAutoFit/>
          </a:bodyPr>
          <a:lstStyle/>
          <a:p>
            <a:pPr algn="l"/>
            <a:r>
              <a:rPr lang="en-US" sz="1000" kern="400">
                <a:solidFill>
                  <a:schemeClr val="bg1"/>
                </a:solidFill>
                <a:cs typeface="Arial" panose="020B0604020202020204" pitchFamily="34" charset="0"/>
              </a:rPr>
              <a:t>LCN-5268578-112822</a:t>
            </a:r>
            <a:endParaRPr lang="en-US" sz="1000" kern="400" dirty="0">
              <a:solidFill>
                <a:schemeClr val="bg1"/>
              </a:solidFill>
              <a:cs typeface="Arial" panose="020B0604020202020204" pitchFamily="34" charset="0"/>
            </a:endParaRPr>
          </a:p>
        </p:txBody>
      </p:sp>
      <p:graphicFrame>
        <p:nvGraphicFramePr>
          <p:cNvPr id="28" name="Table 27">
            <a:extLst>
              <a:ext uri="{FF2B5EF4-FFF2-40B4-BE49-F238E27FC236}">
                <a16:creationId xmlns:a16="http://schemas.microsoft.com/office/drawing/2014/main" id="{3FAA19C0-06F3-4D47-9C46-927BD5864BCB}"/>
              </a:ext>
            </a:extLst>
          </p:cNvPr>
          <p:cNvGraphicFramePr>
            <a:graphicFrameLocks noGrp="1"/>
          </p:cNvGraphicFramePr>
          <p:nvPr>
            <p:extLst>
              <p:ext uri="{D42A27DB-BD31-4B8C-83A1-F6EECF244321}">
                <p14:modId xmlns:p14="http://schemas.microsoft.com/office/powerpoint/2010/main" val="1316521746"/>
              </p:ext>
            </p:extLst>
          </p:nvPr>
        </p:nvGraphicFramePr>
        <p:xfrm>
          <a:off x="568925" y="3944173"/>
          <a:ext cx="1564675" cy="1249680"/>
        </p:xfrm>
        <a:graphic>
          <a:graphicData uri="http://schemas.openxmlformats.org/drawingml/2006/table">
            <a:tbl>
              <a:tblPr firstRow="1" bandRow="1">
                <a:tableStyleId>{5C22544A-7EE6-4342-B048-85BDC9FD1C3A}</a:tableStyleId>
              </a:tblPr>
              <a:tblGrid>
                <a:gridCol w="1564675">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bg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bg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bg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1000" b="0" dirty="0">
                          <a:solidFill>
                            <a:schemeClr val="bg1"/>
                          </a:solidFill>
                          <a:latin typeface="Calibri" panose="020F0502020204030204" pitchFamily="34" charset="0"/>
                          <a:cs typeface="Calibri" panose="020F0502020204030204" pitchFamily="34" charset="0"/>
                        </a:rPr>
                        <a:t>Not insured by any federal </a:t>
                      </a:r>
                      <a:br>
                        <a:rPr lang="en-US" sz="1000" b="0" dirty="0">
                          <a:solidFill>
                            <a:schemeClr val="bg1"/>
                          </a:solidFill>
                          <a:latin typeface="Calibri" panose="020F0502020204030204" pitchFamily="34" charset="0"/>
                          <a:cs typeface="Calibri" panose="020F0502020204030204" pitchFamily="34" charset="0"/>
                        </a:rPr>
                      </a:br>
                      <a:r>
                        <a:rPr lang="en-US" sz="1000" b="0" dirty="0">
                          <a:solidFill>
                            <a:schemeClr val="bg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1000" b="0" dirty="0">
                          <a:solidFill>
                            <a:schemeClr val="bg1"/>
                          </a:solidFill>
                          <a:latin typeface="Calibri" panose="020F0502020204030204" pitchFamily="34" charset="0"/>
                          <a:cs typeface="Calibri" panose="020F0502020204030204" pitchFamily="34" charset="0"/>
                        </a:rPr>
                        <a:t>Not guaranteed by any bank </a:t>
                      </a:r>
                      <a:br>
                        <a:rPr lang="en-US" sz="1000" b="0" dirty="0">
                          <a:solidFill>
                            <a:schemeClr val="bg1"/>
                          </a:solidFill>
                          <a:latin typeface="Calibri" panose="020F0502020204030204" pitchFamily="34" charset="0"/>
                          <a:cs typeface="Calibri" panose="020F0502020204030204" pitchFamily="34" charset="0"/>
                        </a:rPr>
                      </a:br>
                      <a:r>
                        <a:rPr lang="en-US" sz="1000" b="0" dirty="0">
                          <a:solidFill>
                            <a:schemeClr val="bg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
        <p:nvSpPr>
          <p:cNvPr id="31" name="TextBox 30">
            <a:extLst>
              <a:ext uri="{FF2B5EF4-FFF2-40B4-BE49-F238E27FC236}">
                <a16:creationId xmlns:a16="http://schemas.microsoft.com/office/drawing/2014/main" id="{0A20137B-6903-4544-8E83-D8BE84316AE9}"/>
              </a:ext>
            </a:extLst>
          </p:cNvPr>
          <p:cNvSpPr txBox="1"/>
          <p:nvPr/>
        </p:nvSpPr>
        <p:spPr>
          <a:xfrm>
            <a:off x="457200" y="5605543"/>
            <a:ext cx="3886200" cy="623248"/>
          </a:xfrm>
          <a:prstGeom prst="rect">
            <a:avLst/>
          </a:prstGeom>
          <a:noFill/>
        </p:spPr>
        <p:txBody>
          <a:bodyPr wrap="square" lIns="0" tIns="0" rIns="0" bIns="0" rtlCol="0">
            <a:spAutoFit/>
          </a:bodyPr>
          <a:lstStyle/>
          <a:p>
            <a:pPr algn="l">
              <a:lnSpc>
                <a:spcPct val="100000"/>
              </a:lnSpc>
              <a:spcAft>
                <a:spcPts val="300"/>
              </a:spcAft>
            </a:pPr>
            <a:r>
              <a:rPr lang="en-US" sz="1000" dirty="0">
                <a:solidFill>
                  <a:schemeClr val="bg1"/>
                </a:solidFill>
                <a:cs typeface="Arial" panose="020B0604020202020204" pitchFamily="34" charset="0"/>
              </a:rPr>
              <a:t>Insurance products issued by:</a:t>
            </a:r>
          </a:p>
          <a:p>
            <a:pPr algn="l">
              <a:lnSpc>
                <a:spcPct val="100000"/>
              </a:lnSpc>
              <a:spcAft>
                <a:spcPts val="300"/>
              </a:spcAft>
            </a:pPr>
            <a:r>
              <a:rPr lang="en-US" sz="1400" dirty="0">
                <a:solidFill>
                  <a:schemeClr val="bg1"/>
                </a:solidFill>
                <a:cs typeface="Arial" panose="020B0604020202020204" pitchFamily="34" charset="0"/>
              </a:rPr>
              <a:t>The Lincoln National Life Insurance Company </a:t>
            </a:r>
            <a:br>
              <a:rPr lang="en-US" sz="1400" dirty="0">
                <a:solidFill>
                  <a:schemeClr val="bg1"/>
                </a:solidFill>
                <a:cs typeface="Arial" panose="020B0604020202020204" pitchFamily="34" charset="0"/>
              </a:rPr>
            </a:br>
            <a:endParaRPr lang="en-US" sz="1400" strike="sngStrike" dirty="0">
              <a:solidFill>
                <a:schemeClr val="bg1"/>
              </a:solidFill>
              <a:highlight>
                <a:srgbClr val="00FF00"/>
              </a:highlight>
              <a:cs typeface="Arial" panose="020B0604020202020204" pitchFamily="34" charset="0"/>
            </a:endParaRPr>
          </a:p>
        </p:txBody>
      </p:sp>
      <p:sp>
        <p:nvSpPr>
          <p:cNvPr id="29" name="TextBox 28">
            <a:extLst>
              <a:ext uri="{FF2B5EF4-FFF2-40B4-BE49-F238E27FC236}">
                <a16:creationId xmlns:a16="http://schemas.microsoft.com/office/drawing/2014/main" id="{7BFF1624-24E1-224D-88C7-7BA47FAB779A}"/>
              </a:ext>
            </a:extLst>
          </p:cNvPr>
          <p:cNvSpPr txBox="1"/>
          <p:nvPr/>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cs typeface="Arial" panose="020B0604020202020204" pitchFamily="34" charset="0"/>
              </a:rPr>
              <a:t>©</a:t>
            </a:r>
            <a:fld id="{594D1170-932A-5D49-95FC-A2C4F494AEC2}" type="datetimeyyyy">
              <a:rPr lang="en-US" sz="1000" kern="400">
                <a:cs typeface="Arial" panose="020B0604020202020204" pitchFamily="34" charset="0"/>
              </a:rPr>
              <a:t>2023</a:t>
            </a:fld>
            <a:r>
              <a:rPr lang="en-US" sz="1000" kern="400" dirty="0">
                <a:cs typeface="Arial" panose="020B0604020202020204" pitchFamily="34" charset="0"/>
              </a:rPr>
              <a:t> Lincoln National Corporation</a:t>
            </a:r>
          </a:p>
        </p:txBody>
      </p:sp>
      <p:pic>
        <p:nvPicPr>
          <p:cNvPr id="19" name="Picture 18">
            <a:extLst>
              <a:ext uri="{FF2B5EF4-FFF2-40B4-BE49-F238E27FC236}">
                <a16:creationId xmlns:a16="http://schemas.microsoft.com/office/drawing/2014/main" id="{817C3EB4-019C-C357-4389-0987C8FFFD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2239" y="571500"/>
            <a:ext cx="1389888" cy="441315"/>
          </a:xfrm>
          <a:prstGeom prst="rect">
            <a:avLst/>
          </a:prstGeom>
        </p:spPr>
      </p:pic>
    </p:spTree>
    <p:extLst>
      <p:ext uri="{BB962C8B-B14F-4D97-AF65-F5344CB8AC3E}">
        <p14:creationId xmlns:p14="http://schemas.microsoft.com/office/powerpoint/2010/main" val="4243496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1C23-6402-CE0F-11EC-741BA6481278}"/>
              </a:ext>
            </a:extLst>
          </p:cNvPr>
          <p:cNvSpPr>
            <a:spLocks noGrp="1"/>
          </p:cNvSpPr>
          <p:nvPr>
            <p:ph type="title"/>
          </p:nvPr>
        </p:nvSpPr>
        <p:spPr/>
        <p:txBody>
          <a:bodyPr/>
          <a:lstStyle/>
          <a:p>
            <a:r>
              <a:rPr lang="en-US" dirty="0"/>
              <a:t>4. Quality of care</a:t>
            </a:r>
          </a:p>
        </p:txBody>
      </p:sp>
      <p:sp>
        <p:nvSpPr>
          <p:cNvPr id="5" name="TextBox 4">
            <a:extLst>
              <a:ext uri="{FF2B5EF4-FFF2-40B4-BE49-F238E27FC236}">
                <a16:creationId xmlns:a16="http://schemas.microsoft.com/office/drawing/2014/main" id="{689AC695-7C62-5784-C177-5D334AEA033B}"/>
              </a:ext>
            </a:extLst>
          </p:cNvPr>
          <p:cNvSpPr txBox="1"/>
          <p:nvPr/>
        </p:nvSpPr>
        <p:spPr>
          <a:xfrm>
            <a:off x="762000" y="1506140"/>
            <a:ext cx="5226204" cy="3170099"/>
          </a:xfrm>
          <a:prstGeom prst="rect">
            <a:avLst/>
          </a:prstGeom>
          <a:noFill/>
        </p:spPr>
        <p:txBody>
          <a:bodyPr wrap="square">
            <a:spAutoFit/>
          </a:bodyPr>
          <a:lstStyle/>
          <a:p>
            <a:r>
              <a:rPr lang="en-US" sz="2000" dirty="0"/>
              <a:t>Indemnity plans place the burden of care management on the compensation recipient and can add to the responsibilities of the caregiver.</a:t>
            </a:r>
          </a:p>
          <a:p>
            <a:endParaRPr lang="en-US" sz="2000" dirty="0">
              <a:solidFill>
                <a:srgbClr val="C00000"/>
              </a:solidFill>
              <a:latin typeface="Georgia" panose="02040502050405020303" pitchFamily="18" charset="0"/>
            </a:endParaRPr>
          </a:p>
          <a:p>
            <a:endParaRPr lang="en-US" sz="2000" dirty="0">
              <a:solidFill>
                <a:srgbClr val="C00000"/>
              </a:solidFill>
              <a:latin typeface="Georgia" panose="02040502050405020303" pitchFamily="18" charset="0"/>
            </a:endParaRPr>
          </a:p>
          <a:p>
            <a:endParaRPr lang="en-US" sz="2000" dirty="0">
              <a:solidFill>
                <a:srgbClr val="C00000"/>
              </a:solidFill>
              <a:latin typeface="Georgia" panose="02040502050405020303" pitchFamily="18" charset="0"/>
            </a:endParaRPr>
          </a:p>
          <a:p>
            <a:endParaRPr lang="en-US" sz="2000" dirty="0">
              <a:solidFill>
                <a:srgbClr val="C00000"/>
              </a:solidFill>
              <a:latin typeface="Georgia" panose="02040502050405020303" pitchFamily="18" charset="0"/>
            </a:endParaRPr>
          </a:p>
          <a:p>
            <a:r>
              <a:rPr lang="en-US" sz="2000" b="1" dirty="0"/>
              <a:t>Reimbursement policies pay healthcare providers directly, so clients receive necessary, qualified care, and reduce stress on loved ones.</a:t>
            </a:r>
            <a:endParaRPr lang="en-US" b="1" dirty="0"/>
          </a:p>
        </p:txBody>
      </p:sp>
      <p:cxnSp>
        <p:nvCxnSpPr>
          <p:cNvPr id="6" name="Straight Connector 5">
            <a:extLst>
              <a:ext uri="{FF2B5EF4-FFF2-40B4-BE49-F238E27FC236}">
                <a16:creationId xmlns:a16="http://schemas.microsoft.com/office/drawing/2014/main" id="{0DCF785E-C0FE-851B-3443-B2B5FA3665F9}"/>
              </a:ext>
            </a:extLst>
          </p:cNvPr>
          <p:cNvCxnSpPr>
            <a:cxnSpLocks/>
          </p:cNvCxnSpPr>
          <p:nvPr/>
        </p:nvCxnSpPr>
        <p:spPr>
          <a:xfrm>
            <a:off x="609600" y="1371600"/>
            <a:ext cx="4953000" cy="0"/>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C206A63-0897-BE7E-0612-49DE9D42CD1A}"/>
              </a:ext>
            </a:extLst>
          </p:cNvPr>
          <p:cNvCxnSpPr>
            <a:cxnSpLocks/>
          </p:cNvCxnSpPr>
          <p:nvPr/>
        </p:nvCxnSpPr>
        <p:spPr>
          <a:xfrm>
            <a:off x="609600" y="6248400"/>
            <a:ext cx="4953000" cy="0"/>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E385D5B-B5A6-23D7-754F-672772BAF108}"/>
              </a:ext>
            </a:extLst>
          </p:cNvPr>
          <p:cNvCxnSpPr>
            <a:cxnSpLocks/>
          </p:cNvCxnSpPr>
          <p:nvPr/>
        </p:nvCxnSpPr>
        <p:spPr>
          <a:xfrm>
            <a:off x="609600" y="1371600"/>
            <a:ext cx="0" cy="4876800"/>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30CEBD98-AD68-1B16-5031-95B560CB0AA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391400" y="1737360"/>
            <a:ext cx="3383280" cy="3383280"/>
          </a:xfrm>
          <a:prstGeom prst="rect">
            <a:avLst/>
          </a:prstGeom>
        </p:spPr>
      </p:pic>
    </p:spTree>
    <p:extLst>
      <p:ext uri="{BB962C8B-B14F-4D97-AF65-F5344CB8AC3E}">
        <p14:creationId xmlns:p14="http://schemas.microsoft.com/office/powerpoint/2010/main" val="778322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1C23-6402-CE0F-11EC-741BA6481278}"/>
              </a:ext>
            </a:extLst>
          </p:cNvPr>
          <p:cNvSpPr>
            <a:spLocks noGrp="1"/>
          </p:cNvSpPr>
          <p:nvPr>
            <p:ph type="title"/>
          </p:nvPr>
        </p:nvSpPr>
        <p:spPr/>
        <p:txBody>
          <a:bodyPr/>
          <a:lstStyle/>
          <a:p>
            <a:r>
              <a:rPr lang="en-US" dirty="0"/>
              <a:t>5. Potential for fraud</a:t>
            </a:r>
          </a:p>
        </p:txBody>
      </p:sp>
      <p:sp>
        <p:nvSpPr>
          <p:cNvPr id="5" name="TextBox 4">
            <a:extLst>
              <a:ext uri="{FF2B5EF4-FFF2-40B4-BE49-F238E27FC236}">
                <a16:creationId xmlns:a16="http://schemas.microsoft.com/office/drawing/2014/main" id="{689AC695-7C62-5784-C177-5D334AEA033B}"/>
              </a:ext>
            </a:extLst>
          </p:cNvPr>
          <p:cNvSpPr txBox="1"/>
          <p:nvPr/>
        </p:nvSpPr>
        <p:spPr>
          <a:xfrm>
            <a:off x="762000" y="1648241"/>
            <a:ext cx="5105400" cy="3693319"/>
          </a:xfrm>
          <a:prstGeom prst="rect">
            <a:avLst/>
          </a:prstGeom>
          <a:noFill/>
        </p:spPr>
        <p:txBody>
          <a:bodyPr wrap="square">
            <a:spAutoFit/>
          </a:bodyPr>
          <a:lstStyle/>
          <a:p>
            <a:endParaRPr lang="en-US" dirty="0"/>
          </a:p>
          <a:p>
            <a:r>
              <a:rPr lang="en-US" dirty="0"/>
              <a:t>Indemnity plans generally do not contain restrictions regarding how benefits are applied. LTC funds could be used for other purposes, creating an increased risk for fraud.</a:t>
            </a:r>
          </a:p>
          <a:p>
            <a:endParaRPr lang="en-US" dirty="0"/>
          </a:p>
          <a:p>
            <a:endParaRPr lang="en-US" dirty="0"/>
          </a:p>
          <a:p>
            <a:endParaRPr lang="en-US" dirty="0"/>
          </a:p>
          <a:p>
            <a:endParaRPr lang="en-US" dirty="0">
              <a:solidFill>
                <a:srgbClr val="C00000"/>
              </a:solidFill>
              <a:latin typeface="Georgia" panose="02040502050405020303" pitchFamily="18" charset="0"/>
            </a:endParaRPr>
          </a:p>
          <a:p>
            <a:r>
              <a:rPr lang="en-US" dirty="0">
                <a:solidFill>
                  <a:srgbClr val="C00000"/>
                </a:solidFill>
                <a:latin typeface="Georgia" panose="02040502050405020303" pitchFamily="18" charset="0"/>
              </a:rPr>
              <a:t>Reimbursement policies offer direct billing options, and a greater level of protection for LTC policyholders.</a:t>
            </a:r>
          </a:p>
          <a:p>
            <a:endParaRPr lang="en-US" dirty="0"/>
          </a:p>
        </p:txBody>
      </p:sp>
      <p:cxnSp>
        <p:nvCxnSpPr>
          <p:cNvPr id="6" name="Straight Connector 5">
            <a:extLst>
              <a:ext uri="{FF2B5EF4-FFF2-40B4-BE49-F238E27FC236}">
                <a16:creationId xmlns:a16="http://schemas.microsoft.com/office/drawing/2014/main" id="{BF84659D-93A1-1362-11B1-BA81502890E6}"/>
              </a:ext>
            </a:extLst>
          </p:cNvPr>
          <p:cNvCxnSpPr>
            <a:cxnSpLocks/>
          </p:cNvCxnSpPr>
          <p:nvPr/>
        </p:nvCxnSpPr>
        <p:spPr>
          <a:xfrm>
            <a:off x="609600" y="1752600"/>
            <a:ext cx="4953000" cy="0"/>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0116D35-658F-A339-F868-C8FBCAE39538}"/>
              </a:ext>
            </a:extLst>
          </p:cNvPr>
          <p:cNvCxnSpPr>
            <a:cxnSpLocks/>
          </p:cNvCxnSpPr>
          <p:nvPr/>
        </p:nvCxnSpPr>
        <p:spPr>
          <a:xfrm>
            <a:off x="609600" y="5791200"/>
            <a:ext cx="4953000" cy="0"/>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A3A437-88FA-EA95-26D1-93483460E729}"/>
              </a:ext>
            </a:extLst>
          </p:cNvPr>
          <p:cNvCxnSpPr>
            <a:cxnSpLocks/>
          </p:cNvCxnSpPr>
          <p:nvPr/>
        </p:nvCxnSpPr>
        <p:spPr>
          <a:xfrm>
            <a:off x="609600" y="1752600"/>
            <a:ext cx="0" cy="4038600"/>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39B2DE44-7D70-46A6-EC5A-DCA67B28341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391400" y="1737360"/>
            <a:ext cx="3383280" cy="3383280"/>
          </a:xfrm>
          <a:prstGeom prst="rect">
            <a:avLst/>
          </a:prstGeom>
        </p:spPr>
      </p:pic>
    </p:spTree>
    <p:extLst>
      <p:ext uri="{BB962C8B-B14F-4D97-AF65-F5344CB8AC3E}">
        <p14:creationId xmlns:p14="http://schemas.microsoft.com/office/powerpoint/2010/main" val="3050640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3382A3-55EC-8DEF-4261-A5FEA16E3BF0}"/>
              </a:ext>
            </a:extLst>
          </p:cNvPr>
          <p:cNvSpPr>
            <a:spLocks noGrp="1"/>
          </p:cNvSpPr>
          <p:nvPr>
            <p:ph type="body" idx="1"/>
          </p:nvPr>
        </p:nvSpPr>
        <p:spPr/>
        <p:txBody>
          <a:bodyPr/>
          <a:lstStyle/>
          <a:p>
            <a:r>
              <a:rPr lang="en-US" dirty="0"/>
              <a:t>The </a:t>
            </a:r>
            <a:r>
              <a:rPr lang="en-US" i="1" dirty="0"/>
              <a:t>MoneyGuard</a:t>
            </a:r>
            <a:r>
              <a:rPr lang="en-US" i="1" baseline="30000" dirty="0"/>
              <a:t>®</a:t>
            </a:r>
            <a:r>
              <a:rPr lang="en-US" dirty="0"/>
              <a:t> Difference</a:t>
            </a:r>
          </a:p>
        </p:txBody>
      </p:sp>
    </p:spTree>
    <p:extLst>
      <p:ext uri="{BB962C8B-B14F-4D97-AF65-F5344CB8AC3E}">
        <p14:creationId xmlns:p14="http://schemas.microsoft.com/office/powerpoint/2010/main" val="4069334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1C23-6402-CE0F-11EC-741BA6481278}"/>
              </a:ext>
            </a:extLst>
          </p:cNvPr>
          <p:cNvSpPr>
            <a:spLocks noGrp="1"/>
          </p:cNvSpPr>
          <p:nvPr>
            <p:ph type="title"/>
          </p:nvPr>
        </p:nvSpPr>
        <p:spPr/>
        <p:txBody>
          <a:bodyPr/>
          <a:lstStyle/>
          <a:p>
            <a:r>
              <a:rPr lang="en-US" dirty="0"/>
              <a:t>Experience the Lincoln </a:t>
            </a:r>
            <a:r>
              <a:rPr lang="en-US" i="1" dirty="0"/>
              <a:t>MoneyGuard</a:t>
            </a:r>
            <a:r>
              <a:rPr lang="en-US" i="1" baseline="30000" dirty="0"/>
              <a:t>®</a:t>
            </a:r>
            <a:r>
              <a:rPr lang="en-US" dirty="0"/>
              <a:t> difference </a:t>
            </a:r>
          </a:p>
        </p:txBody>
      </p:sp>
      <p:sp>
        <p:nvSpPr>
          <p:cNvPr id="5" name="TextBox 4">
            <a:extLst>
              <a:ext uri="{FF2B5EF4-FFF2-40B4-BE49-F238E27FC236}">
                <a16:creationId xmlns:a16="http://schemas.microsoft.com/office/drawing/2014/main" id="{689AC695-7C62-5784-C177-5D334AEA033B}"/>
              </a:ext>
            </a:extLst>
          </p:cNvPr>
          <p:cNvSpPr txBox="1"/>
          <p:nvPr/>
        </p:nvSpPr>
        <p:spPr>
          <a:xfrm>
            <a:off x="1447800" y="2564108"/>
            <a:ext cx="7391399" cy="3055279"/>
          </a:xfrm>
          <a:prstGeom prst="rect">
            <a:avLst/>
          </a:prstGeom>
          <a:noFill/>
        </p:spPr>
        <p:txBody>
          <a:bodyPr wrap="square" numCol="2" spcCol="274320">
            <a:noAutofit/>
          </a:bodyPr>
          <a:lstStyle/>
          <a:p>
            <a:pPr marL="285750" indent="-285750">
              <a:spcAft>
                <a:spcPts val="600"/>
              </a:spcAft>
              <a:buClr>
                <a:srgbClr val="C00000"/>
              </a:buClr>
              <a:buFont typeface="Wingdings" pitchFamily="2" charset="2"/>
              <a:buChar char="§"/>
            </a:pPr>
            <a:r>
              <a:rPr lang="en-US" dirty="0"/>
              <a:t>0-day elimination period </a:t>
            </a:r>
          </a:p>
          <a:p>
            <a:pPr marL="285750" indent="-285750">
              <a:spcAft>
                <a:spcPts val="600"/>
              </a:spcAft>
              <a:buClr>
                <a:srgbClr val="C00000"/>
              </a:buClr>
              <a:buFont typeface="Wingdings" pitchFamily="2" charset="2"/>
              <a:buChar char="§"/>
            </a:pPr>
            <a:r>
              <a:rPr lang="en-US" dirty="0"/>
              <a:t>Flex Care Cash</a:t>
            </a:r>
            <a:r>
              <a:rPr lang="en-US" baseline="30000" dirty="0"/>
              <a:t>2</a:t>
            </a:r>
            <a:r>
              <a:rPr lang="en-US" dirty="0"/>
              <a:t> </a:t>
            </a:r>
          </a:p>
          <a:p>
            <a:pPr marL="285750" indent="-285750">
              <a:spcAft>
                <a:spcPts val="600"/>
              </a:spcAft>
              <a:buClr>
                <a:srgbClr val="C00000"/>
              </a:buClr>
              <a:buFont typeface="Wingdings" pitchFamily="2" charset="2"/>
              <a:buChar char="§"/>
            </a:pPr>
            <a:r>
              <a:rPr lang="en-US" dirty="0"/>
              <a:t>Direct billing </a:t>
            </a:r>
          </a:p>
          <a:p>
            <a:pPr marL="285750" indent="-285750">
              <a:spcAft>
                <a:spcPts val="600"/>
              </a:spcAft>
              <a:buClr>
                <a:srgbClr val="C00000"/>
              </a:buClr>
              <a:buFont typeface="Wingdings" pitchFamily="2" charset="2"/>
              <a:buChar char="§"/>
            </a:pPr>
            <a:r>
              <a:rPr lang="en-US" dirty="0"/>
              <a:t>No tax filing </a:t>
            </a:r>
          </a:p>
          <a:p>
            <a:pPr marL="285750" indent="-285750">
              <a:spcAft>
                <a:spcPts val="600"/>
              </a:spcAft>
              <a:buClr>
                <a:srgbClr val="C00000"/>
              </a:buClr>
              <a:buFont typeface="Wingdings" pitchFamily="2" charset="2"/>
              <a:buChar char="§"/>
            </a:pPr>
            <a:r>
              <a:rPr lang="en-US" dirty="0"/>
              <a:t>Funds used as intended</a:t>
            </a:r>
          </a:p>
        </p:txBody>
      </p:sp>
      <p:sp>
        <p:nvSpPr>
          <p:cNvPr id="3" name="TextBox 2">
            <a:extLst>
              <a:ext uri="{FF2B5EF4-FFF2-40B4-BE49-F238E27FC236}">
                <a16:creationId xmlns:a16="http://schemas.microsoft.com/office/drawing/2014/main" id="{C34DD8E3-BCB4-C53B-E5F7-7F0A660ED86A}"/>
              </a:ext>
            </a:extLst>
          </p:cNvPr>
          <p:cNvSpPr txBox="1"/>
          <p:nvPr/>
        </p:nvSpPr>
        <p:spPr>
          <a:xfrm>
            <a:off x="571640" y="5943600"/>
            <a:ext cx="6540252" cy="307777"/>
          </a:xfrm>
          <a:prstGeom prst="rect">
            <a:avLst/>
          </a:prstGeom>
          <a:noFill/>
        </p:spPr>
        <p:txBody>
          <a:bodyPr wrap="none" lIns="0" tIns="0" rIns="0" bIns="0" rtlCol="0">
            <a:spAutoFit/>
          </a:bodyPr>
          <a:lstStyle/>
          <a:p>
            <a:r>
              <a:rPr lang="en-US" sz="1000" b="0" i="0" u="none" strike="noStrike" baseline="30000" dirty="0">
                <a:solidFill>
                  <a:srgbClr val="000000"/>
                </a:solidFill>
              </a:rPr>
              <a:t>1</a:t>
            </a:r>
            <a:r>
              <a:rPr lang="en-US" sz="1000" b="0" i="0" u="none" strike="noStrike" baseline="0" dirty="0">
                <a:solidFill>
                  <a:srgbClr val="000000"/>
                </a:solidFill>
              </a:rPr>
              <a:t> LIMRA, “2021 U.S. Individual Combination Sales Report.” Information represents multiple versions of Lincoln </a:t>
            </a:r>
            <a:r>
              <a:rPr lang="en-US" sz="1000" b="0" i="1" u="none" strike="noStrike" baseline="0" dirty="0" err="1">
                <a:solidFill>
                  <a:srgbClr val="000000"/>
                </a:solidFill>
              </a:rPr>
              <a:t>MoneyGuard</a:t>
            </a:r>
            <a:r>
              <a:rPr lang="en-US" sz="1000" b="0" i="0" u="none" strike="noStrike" baseline="0" dirty="0">
                <a:solidFill>
                  <a:srgbClr val="000000"/>
                </a:solidFill>
              </a:rPr>
              <a:t>®. </a:t>
            </a:r>
          </a:p>
          <a:p>
            <a:r>
              <a:rPr lang="en-US" sz="1000" b="0" i="0" u="none" strike="noStrike" baseline="30000" dirty="0">
                <a:solidFill>
                  <a:srgbClr val="000000"/>
                </a:solidFill>
              </a:rPr>
              <a:t>2</a:t>
            </a:r>
            <a:r>
              <a:rPr lang="en-US" sz="1000" b="0" i="0" u="none" strike="noStrike" baseline="0" dirty="0">
                <a:solidFill>
                  <a:srgbClr val="000000"/>
                </a:solidFill>
              </a:rPr>
              <a:t> Flex Care Cash benefits have same tax and filing requirements as indemnity policies. </a:t>
            </a:r>
          </a:p>
        </p:txBody>
      </p:sp>
      <p:sp>
        <p:nvSpPr>
          <p:cNvPr id="6" name="TextBox 5">
            <a:extLst>
              <a:ext uri="{FF2B5EF4-FFF2-40B4-BE49-F238E27FC236}">
                <a16:creationId xmlns:a16="http://schemas.microsoft.com/office/drawing/2014/main" id="{8E38EFC6-A90B-6DD0-8609-6BBBF18AB3A4}"/>
              </a:ext>
            </a:extLst>
          </p:cNvPr>
          <p:cNvSpPr txBox="1"/>
          <p:nvPr/>
        </p:nvSpPr>
        <p:spPr>
          <a:xfrm>
            <a:off x="571640" y="1242067"/>
            <a:ext cx="9867760" cy="369332"/>
          </a:xfrm>
          <a:prstGeom prst="rect">
            <a:avLst/>
          </a:prstGeom>
          <a:noFill/>
        </p:spPr>
        <p:txBody>
          <a:bodyPr wrap="square">
            <a:spAutoFit/>
          </a:bodyPr>
          <a:lstStyle/>
          <a:p>
            <a:r>
              <a:rPr lang="en-US" dirty="0"/>
              <a:t>With over 30 years of experience, Lincoln </a:t>
            </a:r>
            <a:r>
              <a:rPr lang="en-US" i="1" dirty="0" err="1"/>
              <a:t>MoneyGuard</a:t>
            </a:r>
            <a:r>
              <a:rPr lang="en-US" dirty="0"/>
              <a:t> is a leader in the hybrid long-term care space.</a:t>
            </a:r>
            <a:r>
              <a:rPr lang="en-US" baseline="30000" dirty="0"/>
              <a:t>1</a:t>
            </a:r>
            <a:endParaRPr lang="en-US" dirty="0"/>
          </a:p>
        </p:txBody>
      </p:sp>
      <p:sp>
        <p:nvSpPr>
          <p:cNvPr id="8" name="TextBox 7">
            <a:extLst>
              <a:ext uri="{FF2B5EF4-FFF2-40B4-BE49-F238E27FC236}">
                <a16:creationId xmlns:a16="http://schemas.microsoft.com/office/drawing/2014/main" id="{5BD10463-13C5-7CE2-8FBF-C370CA99F546}"/>
              </a:ext>
            </a:extLst>
          </p:cNvPr>
          <p:cNvSpPr txBox="1"/>
          <p:nvPr/>
        </p:nvSpPr>
        <p:spPr>
          <a:xfrm>
            <a:off x="571640" y="2085343"/>
            <a:ext cx="5994039" cy="369332"/>
          </a:xfrm>
          <a:prstGeom prst="rect">
            <a:avLst/>
          </a:prstGeom>
          <a:noFill/>
        </p:spPr>
        <p:txBody>
          <a:bodyPr wrap="square">
            <a:spAutoFit/>
          </a:bodyPr>
          <a:lstStyle/>
          <a:p>
            <a:r>
              <a:rPr lang="en-US" sz="1800" dirty="0">
                <a:solidFill>
                  <a:srgbClr val="C00000"/>
                </a:solidFill>
                <a:latin typeface="Georgia" panose="02040502050405020303" pitchFamily="18" charset="0"/>
              </a:rPr>
              <a:t>	Why choose Lincoln MoneyGuard solutions? </a:t>
            </a:r>
          </a:p>
        </p:txBody>
      </p:sp>
    </p:spTree>
    <p:extLst>
      <p:ext uri="{BB962C8B-B14F-4D97-AF65-F5344CB8AC3E}">
        <p14:creationId xmlns:p14="http://schemas.microsoft.com/office/powerpoint/2010/main" val="4194141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6E9E-1729-19BC-F4F3-A58684C7CA3B}"/>
              </a:ext>
            </a:extLst>
          </p:cNvPr>
          <p:cNvSpPr>
            <a:spLocks noGrp="1"/>
          </p:cNvSpPr>
          <p:nvPr>
            <p:ph type="title"/>
          </p:nvPr>
        </p:nvSpPr>
        <p:spPr/>
        <p:txBody>
          <a:bodyPr/>
          <a:lstStyle/>
          <a:p>
            <a:r>
              <a:rPr lang="en-US" dirty="0"/>
              <a:t>Lincoln’s reimbursement process</a:t>
            </a:r>
          </a:p>
        </p:txBody>
      </p:sp>
      <p:sp>
        <p:nvSpPr>
          <p:cNvPr id="5" name="TextBox 4">
            <a:extLst>
              <a:ext uri="{FF2B5EF4-FFF2-40B4-BE49-F238E27FC236}">
                <a16:creationId xmlns:a16="http://schemas.microsoft.com/office/drawing/2014/main" id="{BFEB6244-2476-1380-F106-3A30666B5E18}"/>
              </a:ext>
            </a:extLst>
          </p:cNvPr>
          <p:cNvSpPr txBox="1"/>
          <p:nvPr/>
        </p:nvSpPr>
        <p:spPr>
          <a:xfrm>
            <a:off x="571640" y="1295400"/>
            <a:ext cx="11010759" cy="646331"/>
          </a:xfrm>
          <a:prstGeom prst="rect">
            <a:avLst/>
          </a:prstGeom>
          <a:noFill/>
        </p:spPr>
        <p:txBody>
          <a:bodyPr wrap="square">
            <a:spAutoFit/>
          </a:bodyPr>
          <a:lstStyle/>
          <a:p>
            <a:r>
              <a:rPr lang="en-US" dirty="0"/>
              <a:t>Lincoln </a:t>
            </a:r>
            <a:r>
              <a:rPr lang="en-US" i="1" dirty="0" err="1"/>
              <a:t>MoneyGuard</a:t>
            </a:r>
            <a:r>
              <a:rPr lang="en-US" dirty="0"/>
              <a:t>® solutions reimburse policyholders for expenses incurred monthly. Any unused dollars stay available in the policy and will extend the length of time the client can use benefits.</a:t>
            </a:r>
          </a:p>
        </p:txBody>
      </p:sp>
      <p:grpSp>
        <p:nvGrpSpPr>
          <p:cNvPr id="6" name="object 3">
            <a:extLst>
              <a:ext uri="{FF2B5EF4-FFF2-40B4-BE49-F238E27FC236}">
                <a16:creationId xmlns:a16="http://schemas.microsoft.com/office/drawing/2014/main" id="{226644C7-95CF-4E44-CBD1-4815BBF3D9AE}"/>
              </a:ext>
            </a:extLst>
          </p:cNvPr>
          <p:cNvGrpSpPr/>
          <p:nvPr/>
        </p:nvGrpSpPr>
        <p:grpSpPr>
          <a:xfrm>
            <a:off x="2365220" y="3196574"/>
            <a:ext cx="568783" cy="169935"/>
            <a:chOff x="3813943" y="2823418"/>
            <a:chExt cx="316683" cy="94615"/>
          </a:xfrm>
        </p:grpSpPr>
        <p:sp>
          <p:nvSpPr>
            <p:cNvPr id="7" name="object 4">
              <a:extLst>
                <a:ext uri="{FF2B5EF4-FFF2-40B4-BE49-F238E27FC236}">
                  <a16:creationId xmlns:a16="http://schemas.microsoft.com/office/drawing/2014/main" id="{6FE9C16C-27DD-CD7B-28E5-611470B6A100}"/>
                </a:ext>
              </a:extLst>
            </p:cNvPr>
            <p:cNvSpPr/>
            <p:nvPr/>
          </p:nvSpPr>
          <p:spPr>
            <a:xfrm>
              <a:off x="3813943" y="2870708"/>
              <a:ext cx="316230" cy="0"/>
            </a:xfrm>
            <a:custGeom>
              <a:avLst/>
              <a:gdLst/>
              <a:ahLst/>
              <a:cxnLst/>
              <a:rect l="l" t="t" r="r" b="b"/>
              <a:pathLst>
                <a:path w="316229">
                  <a:moveTo>
                    <a:pt x="0" y="0"/>
                  </a:moveTo>
                  <a:lnTo>
                    <a:pt x="316115" y="0"/>
                  </a:lnTo>
                </a:path>
              </a:pathLst>
            </a:custGeom>
            <a:ln w="12700">
              <a:solidFill>
                <a:srgbClr val="D1D3D4"/>
              </a:solidFill>
            </a:ln>
          </p:spPr>
          <p:txBody>
            <a:bodyPr wrap="square" lIns="0" tIns="0" rIns="0" bIns="0" rtlCol="0"/>
            <a:lstStyle/>
            <a:p>
              <a:endParaRPr/>
            </a:p>
          </p:txBody>
        </p:sp>
        <p:sp>
          <p:nvSpPr>
            <p:cNvPr id="8" name="object 5">
              <a:extLst>
                <a:ext uri="{FF2B5EF4-FFF2-40B4-BE49-F238E27FC236}">
                  <a16:creationId xmlns:a16="http://schemas.microsoft.com/office/drawing/2014/main" id="{BD972BE8-7B6B-D995-3C66-CB39DDEB8A84}"/>
                </a:ext>
              </a:extLst>
            </p:cNvPr>
            <p:cNvSpPr/>
            <p:nvPr/>
          </p:nvSpPr>
          <p:spPr>
            <a:xfrm>
              <a:off x="4079191" y="2823418"/>
              <a:ext cx="51435" cy="94615"/>
            </a:xfrm>
            <a:custGeom>
              <a:avLst/>
              <a:gdLst/>
              <a:ahLst/>
              <a:cxnLst/>
              <a:rect l="l" t="t" r="r" b="b"/>
              <a:pathLst>
                <a:path w="51435" h="94614">
                  <a:moveTo>
                    <a:pt x="0" y="0"/>
                  </a:moveTo>
                  <a:lnTo>
                    <a:pt x="50863" y="47294"/>
                  </a:lnTo>
                  <a:lnTo>
                    <a:pt x="0" y="94576"/>
                  </a:lnTo>
                </a:path>
              </a:pathLst>
            </a:custGeom>
            <a:ln w="12700">
              <a:solidFill>
                <a:srgbClr val="D1D3D4"/>
              </a:solidFill>
            </a:ln>
          </p:spPr>
          <p:txBody>
            <a:bodyPr wrap="square" lIns="0" tIns="0" rIns="0" bIns="0" rtlCol="0"/>
            <a:lstStyle/>
            <a:p>
              <a:endParaRPr/>
            </a:p>
          </p:txBody>
        </p:sp>
      </p:grpSp>
      <p:grpSp>
        <p:nvGrpSpPr>
          <p:cNvPr id="9" name="object 6">
            <a:extLst>
              <a:ext uri="{FF2B5EF4-FFF2-40B4-BE49-F238E27FC236}">
                <a16:creationId xmlns:a16="http://schemas.microsoft.com/office/drawing/2014/main" id="{8BDE1610-A383-A831-7486-7CF58A040BAC}"/>
              </a:ext>
            </a:extLst>
          </p:cNvPr>
          <p:cNvGrpSpPr/>
          <p:nvPr/>
        </p:nvGrpSpPr>
        <p:grpSpPr>
          <a:xfrm>
            <a:off x="4379145" y="3196574"/>
            <a:ext cx="557238" cy="169935"/>
            <a:chOff x="4935241" y="2823418"/>
            <a:chExt cx="310255" cy="94615"/>
          </a:xfrm>
        </p:grpSpPr>
        <p:sp>
          <p:nvSpPr>
            <p:cNvPr id="10" name="object 7">
              <a:extLst>
                <a:ext uri="{FF2B5EF4-FFF2-40B4-BE49-F238E27FC236}">
                  <a16:creationId xmlns:a16="http://schemas.microsoft.com/office/drawing/2014/main" id="{6A0569D3-98A4-A0BB-1F1F-37C0635BFD4E}"/>
                </a:ext>
              </a:extLst>
            </p:cNvPr>
            <p:cNvSpPr/>
            <p:nvPr/>
          </p:nvSpPr>
          <p:spPr>
            <a:xfrm>
              <a:off x="4935241" y="2870708"/>
              <a:ext cx="309880" cy="0"/>
            </a:xfrm>
            <a:custGeom>
              <a:avLst/>
              <a:gdLst/>
              <a:ahLst/>
              <a:cxnLst/>
              <a:rect l="l" t="t" r="r" b="b"/>
              <a:pathLst>
                <a:path w="309879">
                  <a:moveTo>
                    <a:pt x="0" y="0"/>
                  </a:moveTo>
                  <a:lnTo>
                    <a:pt x="309689" y="0"/>
                  </a:lnTo>
                </a:path>
              </a:pathLst>
            </a:custGeom>
            <a:ln w="12700">
              <a:solidFill>
                <a:srgbClr val="D1D3D4"/>
              </a:solidFill>
            </a:ln>
          </p:spPr>
          <p:txBody>
            <a:bodyPr wrap="square" lIns="0" tIns="0" rIns="0" bIns="0" rtlCol="0"/>
            <a:lstStyle/>
            <a:p>
              <a:endParaRPr/>
            </a:p>
          </p:txBody>
        </p:sp>
        <p:sp>
          <p:nvSpPr>
            <p:cNvPr id="11" name="object 8">
              <a:extLst>
                <a:ext uri="{FF2B5EF4-FFF2-40B4-BE49-F238E27FC236}">
                  <a16:creationId xmlns:a16="http://schemas.microsoft.com/office/drawing/2014/main" id="{D8CBBFB1-9843-5362-394B-310DEF3E6BC2}"/>
                </a:ext>
              </a:extLst>
            </p:cNvPr>
            <p:cNvSpPr/>
            <p:nvPr/>
          </p:nvSpPr>
          <p:spPr>
            <a:xfrm>
              <a:off x="5194061" y="2823418"/>
              <a:ext cx="51435" cy="94615"/>
            </a:xfrm>
            <a:custGeom>
              <a:avLst/>
              <a:gdLst/>
              <a:ahLst/>
              <a:cxnLst/>
              <a:rect l="l" t="t" r="r" b="b"/>
              <a:pathLst>
                <a:path w="51435" h="94614">
                  <a:moveTo>
                    <a:pt x="0" y="0"/>
                  </a:moveTo>
                  <a:lnTo>
                    <a:pt x="50863" y="47294"/>
                  </a:lnTo>
                  <a:lnTo>
                    <a:pt x="0" y="94576"/>
                  </a:lnTo>
                </a:path>
              </a:pathLst>
            </a:custGeom>
            <a:ln w="12700">
              <a:solidFill>
                <a:srgbClr val="D1D3D4"/>
              </a:solidFill>
            </a:ln>
          </p:spPr>
          <p:txBody>
            <a:bodyPr wrap="square" lIns="0" tIns="0" rIns="0" bIns="0" rtlCol="0"/>
            <a:lstStyle/>
            <a:p>
              <a:endParaRPr/>
            </a:p>
          </p:txBody>
        </p:sp>
      </p:grpSp>
      <p:grpSp>
        <p:nvGrpSpPr>
          <p:cNvPr id="12" name="object 9">
            <a:extLst>
              <a:ext uri="{FF2B5EF4-FFF2-40B4-BE49-F238E27FC236}">
                <a16:creationId xmlns:a16="http://schemas.microsoft.com/office/drawing/2014/main" id="{5122DAAB-43A7-4010-05A0-3AAE8C44F58A}"/>
              </a:ext>
            </a:extLst>
          </p:cNvPr>
          <p:cNvGrpSpPr/>
          <p:nvPr/>
        </p:nvGrpSpPr>
        <p:grpSpPr>
          <a:xfrm>
            <a:off x="6647095" y="3196574"/>
            <a:ext cx="568782" cy="169935"/>
            <a:chOff x="6197973" y="2823418"/>
            <a:chExt cx="316682" cy="94615"/>
          </a:xfrm>
        </p:grpSpPr>
        <p:sp>
          <p:nvSpPr>
            <p:cNvPr id="13" name="object 10">
              <a:extLst>
                <a:ext uri="{FF2B5EF4-FFF2-40B4-BE49-F238E27FC236}">
                  <a16:creationId xmlns:a16="http://schemas.microsoft.com/office/drawing/2014/main" id="{43302A00-1BC5-ABD3-AF75-8013773DE902}"/>
                </a:ext>
              </a:extLst>
            </p:cNvPr>
            <p:cNvSpPr/>
            <p:nvPr/>
          </p:nvSpPr>
          <p:spPr>
            <a:xfrm>
              <a:off x="6197973" y="2870708"/>
              <a:ext cx="316230" cy="0"/>
            </a:xfrm>
            <a:custGeom>
              <a:avLst/>
              <a:gdLst/>
              <a:ahLst/>
              <a:cxnLst/>
              <a:rect l="l" t="t" r="r" b="b"/>
              <a:pathLst>
                <a:path w="316229">
                  <a:moveTo>
                    <a:pt x="0" y="0"/>
                  </a:moveTo>
                  <a:lnTo>
                    <a:pt x="316115" y="0"/>
                  </a:lnTo>
                </a:path>
              </a:pathLst>
            </a:custGeom>
            <a:ln w="12700">
              <a:solidFill>
                <a:srgbClr val="D1D3D4"/>
              </a:solidFill>
            </a:ln>
          </p:spPr>
          <p:txBody>
            <a:bodyPr wrap="square" lIns="0" tIns="0" rIns="0" bIns="0" rtlCol="0"/>
            <a:lstStyle/>
            <a:p>
              <a:endParaRPr/>
            </a:p>
          </p:txBody>
        </p:sp>
        <p:sp>
          <p:nvSpPr>
            <p:cNvPr id="14" name="object 11">
              <a:extLst>
                <a:ext uri="{FF2B5EF4-FFF2-40B4-BE49-F238E27FC236}">
                  <a16:creationId xmlns:a16="http://schemas.microsoft.com/office/drawing/2014/main" id="{888DB63E-C5B0-32BB-A3BB-551AB9072C05}"/>
                </a:ext>
              </a:extLst>
            </p:cNvPr>
            <p:cNvSpPr/>
            <p:nvPr/>
          </p:nvSpPr>
          <p:spPr>
            <a:xfrm>
              <a:off x="6463220" y="2823418"/>
              <a:ext cx="51435" cy="94615"/>
            </a:xfrm>
            <a:custGeom>
              <a:avLst/>
              <a:gdLst/>
              <a:ahLst/>
              <a:cxnLst/>
              <a:rect l="l" t="t" r="r" b="b"/>
              <a:pathLst>
                <a:path w="51434" h="94614">
                  <a:moveTo>
                    <a:pt x="0" y="0"/>
                  </a:moveTo>
                  <a:lnTo>
                    <a:pt x="50863" y="47294"/>
                  </a:lnTo>
                  <a:lnTo>
                    <a:pt x="0" y="94576"/>
                  </a:lnTo>
                </a:path>
              </a:pathLst>
            </a:custGeom>
            <a:ln w="12700">
              <a:solidFill>
                <a:srgbClr val="D1D3D4"/>
              </a:solidFill>
            </a:ln>
          </p:spPr>
          <p:txBody>
            <a:bodyPr wrap="square" lIns="0" tIns="0" rIns="0" bIns="0" rtlCol="0"/>
            <a:lstStyle/>
            <a:p>
              <a:endParaRPr/>
            </a:p>
          </p:txBody>
        </p:sp>
      </p:grpSp>
      <p:grpSp>
        <p:nvGrpSpPr>
          <p:cNvPr id="15" name="object 12">
            <a:extLst>
              <a:ext uri="{FF2B5EF4-FFF2-40B4-BE49-F238E27FC236}">
                <a16:creationId xmlns:a16="http://schemas.microsoft.com/office/drawing/2014/main" id="{491C15EC-C7B8-0659-353B-479F3E41F89C}"/>
              </a:ext>
            </a:extLst>
          </p:cNvPr>
          <p:cNvGrpSpPr/>
          <p:nvPr/>
        </p:nvGrpSpPr>
        <p:grpSpPr>
          <a:xfrm>
            <a:off x="8736711" y="3196574"/>
            <a:ext cx="562939" cy="169935"/>
            <a:chOff x="7361414" y="2823418"/>
            <a:chExt cx="313429" cy="94615"/>
          </a:xfrm>
        </p:grpSpPr>
        <p:sp>
          <p:nvSpPr>
            <p:cNvPr id="16" name="object 13">
              <a:extLst>
                <a:ext uri="{FF2B5EF4-FFF2-40B4-BE49-F238E27FC236}">
                  <a16:creationId xmlns:a16="http://schemas.microsoft.com/office/drawing/2014/main" id="{AFE930EF-582D-4469-AF93-E85C898943D7}"/>
                </a:ext>
              </a:extLst>
            </p:cNvPr>
            <p:cNvSpPr/>
            <p:nvPr/>
          </p:nvSpPr>
          <p:spPr>
            <a:xfrm>
              <a:off x="7361414" y="2870708"/>
              <a:ext cx="313055" cy="0"/>
            </a:xfrm>
            <a:custGeom>
              <a:avLst/>
              <a:gdLst/>
              <a:ahLst/>
              <a:cxnLst/>
              <a:rect l="l" t="t" r="r" b="b"/>
              <a:pathLst>
                <a:path w="313054">
                  <a:moveTo>
                    <a:pt x="0" y="0"/>
                  </a:moveTo>
                  <a:lnTo>
                    <a:pt x="312864" y="0"/>
                  </a:lnTo>
                </a:path>
              </a:pathLst>
            </a:custGeom>
            <a:ln w="12700">
              <a:solidFill>
                <a:srgbClr val="D1D3D4"/>
              </a:solidFill>
            </a:ln>
          </p:spPr>
          <p:txBody>
            <a:bodyPr wrap="square" lIns="0" tIns="0" rIns="0" bIns="0" rtlCol="0"/>
            <a:lstStyle/>
            <a:p>
              <a:endParaRPr/>
            </a:p>
          </p:txBody>
        </p:sp>
        <p:sp>
          <p:nvSpPr>
            <p:cNvPr id="17" name="object 14">
              <a:extLst>
                <a:ext uri="{FF2B5EF4-FFF2-40B4-BE49-F238E27FC236}">
                  <a16:creationId xmlns:a16="http://schemas.microsoft.com/office/drawing/2014/main" id="{0104C683-D5F2-AE9B-77A8-15A6ACE61E40}"/>
                </a:ext>
              </a:extLst>
            </p:cNvPr>
            <p:cNvSpPr/>
            <p:nvPr/>
          </p:nvSpPr>
          <p:spPr>
            <a:xfrm>
              <a:off x="7623408" y="2823418"/>
              <a:ext cx="51435" cy="94615"/>
            </a:xfrm>
            <a:custGeom>
              <a:avLst/>
              <a:gdLst/>
              <a:ahLst/>
              <a:cxnLst/>
              <a:rect l="l" t="t" r="r" b="b"/>
              <a:pathLst>
                <a:path w="51434" h="94614">
                  <a:moveTo>
                    <a:pt x="0" y="0"/>
                  </a:moveTo>
                  <a:lnTo>
                    <a:pt x="50863" y="47294"/>
                  </a:lnTo>
                  <a:lnTo>
                    <a:pt x="0" y="94576"/>
                  </a:lnTo>
                </a:path>
              </a:pathLst>
            </a:custGeom>
            <a:ln w="12700">
              <a:solidFill>
                <a:srgbClr val="D1D3D4"/>
              </a:solidFill>
            </a:ln>
          </p:spPr>
          <p:txBody>
            <a:bodyPr wrap="square" lIns="0" tIns="0" rIns="0" bIns="0" rtlCol="0"/>
            <a:lstStyle/>
            <a:p>
              <a:endParaRPr/>
            </a:p>
          </p:txBody>
        </p:sp>
      </p:grpSp>
      <p:sp>
        <p:nvSpPr>
          <p:cNvPr id="18" name="object 15">
            <a:extLst>
              <a:ext uri="{FF2B5EF4-FFF2-40B4-BE49-F238E27FC236}">
                <a16:creationId xmlns:a16="http://schemas.microsoft.com/office/drawing/2014/main" id="{43275131-0A08-37CD-3A35-F2FD2F474578}"/>
              </a:ext>
            </a:extLst>
          </p:cNvPr>
          <p:cNvSpPr txBox="1"/>
          <p:nvPr/>
        </p:nvSpPr>
        <p:spPr>
          <a:xfrm>
            <a:off x="685800" y="3901709"/>
            <a:ext cx="1792867" cy="565604"/>
          </a:xfrm>
          <a:prstGeom prst="rect">
            <a:avLst/>
          </a:prstGeom>
        </p:spPr>
        <p:txBody>
          <a:bodyPr vert="horz" wrap="square" lIns="0" tIns="0" rIns="0" bIns="0" rtlCol="0">
            <a:spAutoFit/>
          </a:bodyPr>
          <a:lstStyle/>
          <a:p>
            <a:pPr marR="5080" algn="ctr">
              <a:lnSpc>
                <a:spcPct val="101899"/>
              </a:lnSpc>
              <a:spcBef>
                <a:spcPts val="80"/>
              </a:spcBef>
            </a:pPr>
            <a:r>
              <a:rPr b="1" spc="-10" dirty="0">
                <a:cs typeface="Roboto-Medium"/>
              </a:rPr>
              <a:t>Policyholder</a:t>
            </a:r>
            <a:r>
              <a:rPr b="1" spc="55" dirty="0">
                <a:cs typeface="Roboto-Medium"/>
              </a:rPr>
              <a:t> </a:t>
            </a:r>
            <a:r>
              <a:rPr b="1" spc="-10" dirty="0">
                <a:cs typeface="Roboto-Medium"/>
              </a:rPr>
              <a:t>needs </a:t>
            </a:r>
            <a:r>
              <a:rPr b="1" dirty="0">
                <a:cs typeface="Roboto-Medium"/>
              </a:rPr>
              <a:t>to</a:t>
            </a:r>
            <a:r>
              <a:rPr b="1" spc="-15" dirty="0">
                <a:cs typeface="Roboto-Medium"/>
              </a:rPr>
              <a:t> </a:t>
            </a:r>
            <a:r>
              <a:rPr b="1" dirty="0">
                <a:cs typeface="Roboto-Medium"/>
              </a:rPr>
              <a:t>go</a:t>
            </a:r>
            <a:r>
              <a:rPr b="1" spc="-5" dirty="0">
                <a:cs typeface="Roboto-Medium"/>
              </a:rPr>
              <a:t> </a:t>
            </a:r>
            <a:r>
              <a:rPr b="1" dirty="0">
                <a:cs typeface="Roboto-Medium"/>
              </a:rPr>
              <a:t>on</a:t>
            </a:r>
            <a:r>
              <a:rPr b="1" spc="-10" dirty="0">
                <a:cs typeface="Roboto-Medium"/>
              </a:rPr>
              <a:t> claim</a:t>
            </a:r>
            <a:endParaRPr b="1" dirty="0">
              <a:cs typeface="Roboto-Medium"/>
            </a:endParaRPr>
          </a:p>
        </p:txBody>
      </p:sp>
      <p:sp>
        <p:nvSpPr>
          <p:cNvPr id="19" name="object 16">
            <a:extLst>
              <a:ext uri="{FF2B5EF4-FFF2-40B4-BE49-F238E27FC236}">
                <a16:creationId xmlns:a16="http://schemas.microsoft.com/office/drawing/2014/main" id="{8E77EBAA-C0DA-0DD1-E2BF-54E1099994EE}"/>
              </a:ext>
            </a:extLst>
          </p:cNvPr>
          <p:cNvSpPr/>
          <p:nvPr/>
        </p:nvSpPr>
        <p:spPr>
          <a:xfrm>
            <a:off x="1263258" y="2924619"/>
            <a:ext cx="638681" cy="713954"/>
          </a:xfrm>
          <a:custGeom>
            <a:avLst/>
            <a:gdLst/>
            <a:ahLst/>
            <a:cxnLst/>
            <a:rect l="l" t="t" r="r" b="b"/>
            <a:pathLst>
              <a:path w="355600" h="397510">
                <a:moveTo>
                  <a:pt x="298437" y="174459"/>
                </a:moveTo>
                <a:lnTo>
                  <a:pt x="267868" y="174459"/>
                </a:lnTo>
                <a:lnTo>
                  <a:pt x="267868" y="365315"/>
                </a:lnTo>
                <a:lnTo>
                  <a:pt x="270116" y="369823"/>
                </a:lnTo>
                <a:lnTo>
                  <a:pt x="305231" y="396379"/>
                </a:lnTo>
                <a:lnTo>
                  <a:pt x="308495" y="397408"/>
                </a:lnTo>
                <a:lnTo>
                  <a:pt x="314972" y="397408"/>
                </a:lnTo>
                <a:lnTo>
                  <a:pt x="318223" y="396379"/>
                </a:lnTo>
                <a:lnTo>
                  <a:pt x="353339" y="369823"/>
                </a:lnTo>
                <a:lnTo>
                  <a:pt x="355600" y="365315"/>
                </a:lnTo>
                <a:lnTo>
                  <a:pt x="355600" y="362978"/>
                </a:lnTo>
                <a:lnTo>
                  <a:pt x="311734" y="362978"/>
                </a:lnTo>
                <a:lnTo>
                  <a:pt x="298437" y="352920"/>
                </a:lnTo>
                <a:lnTo>
                  <a:pt x="298437" y="276593"/>
                </a:lnTo>
                <a:lnTo>
                  <a:pt x="355600" y="276593"/>
                </a:lnTo>
                <a:lnTo>
                  <a:pt x="355600" y="246024"/>
                </a:lnTo>
                <a:lnTo>
                  <a:pt x="298437" y="246024"/>
                </a:lnTo>
                <a:lnTo>
                  <a:pt x="298437" y="174459"/>
                </a:lnTo>
                <a:close/>
              </a:path>
              <a:path w="355600" h="397510">
                <a:moveTo>
                  <a:pt x="317373" y="0"/>
                </a:moveTo>
                <a:lnTo>
                  <a:pt x="87896" y="0"/>
                </a:lnTo>
                <a:lnTo>
                  <a:pt x="84035" y="1587"/>
                </a:lnTo>
                <a:lnTo>
                  <a:pt x="1625" y="83184"/>
                </a:lnTo>
                <a:lnTo>
                  <a:pt x="0" y="87096"/>
                </a:lnTo>
                <a:lnTo>
                  <a:pt x="0" y="390537"/>
                </a:lnTo>
                <a:lnTo>
                  <a:pt x="6832" y="397382"/>
                </a:lnTo>
                <a:lnTo>
                  <a:pt x="254965" y="397382"/>
                </a:lnTo>
                <a:lnTo>
                  <a:pt x="261797" y="390537"/>
                </a:lnTo>
                <a:lnTo>
                  <a:pt x="261797" y="373646"/>
                </a:lnTo>
                <a:lnTo>
                  <a:pt x="254965" y="366814"/>
                </a:lnTo>
                <a:lnTo>
                  <a:pt x="30568" y="366814"/>
                </a:lnTo>
                <a:lnTo>
                  <a:pt x="30568" y="107022"/>
                </a:lnTo>
                <a:lnTo>
                  <a:pt x="100761" y="107022"/>
                </a:lnTo>
                <a:lnTo>
                  <a:pt x="107607" y="100190"/>
                </a:lnTo>
                <a:lnTo>
                  <a:pt x="107607" y="76453"/>
                </a:lnTo>
                <a:lnTo>
                  <a:pt x="51866" y="76453"/>
                </a:lnTo>
                <a:lnTo>
                  <a:pt x="77038" y="51536"/>
                </a:lnTo>
                <a:lnTo>
                  <a:pt x="107607" y="51536"/>
                </a:lnTo>
                <a:lnTo>
                  <a:pt x="107607" y="30568"/>
                </a:lnTo>
                <a:lnTo>
                  <a:pt x="328559" y="30568"/>
                </a:lnTo>
                <a:lnTo>
                  <a:pt x="328612" y="11264"/>
                </a:lnTo>
                <a:lnTo>
                  <a:pt x="326999" y="7365"/>
                </a:lnTo>
                <a:lnTo>
                  <a:pt x="321271" y="1612"/>
                </a:lnTo>
                <a:lnTo>
                  <a:pt x="317373" y="0"/>
                </a:lnTo>
                <a:close/>
              </a:path>
              <a:path w="355600" h="397510">
                <a:moveTo>
                  <a:pt x="355600" y="276593"/>
                </a:moveTo>
                <a:lnTo>
                  <a:pt x="325031" y="276593"/>
                </a:lnTo>
                <a:lnTo>
                  <a:pt x="325031" y="352920"/>
                </a:lnTo>
                <a:lnTo>
                  <a:pt x="311734" y="362978"/>
                </a:lnTo>
                <a:lnTo>
                  <a:pt x="355600" y="362978"/>
                </a:lnTo>
                <a:lnTo>
                  <a:pt x="355600" y="276593"/>
                </a:lnTo>
                <a:close/>
              </a:path>
              <a:path w="355600" h="397510">
                <a:moveTo>
                  <a:pt x="235737" y="143878"/>
                </a:moveTo>
                <a:lnTo>
                  <a:pt x="231655" y="143890"/>
                </a:lnTo>
                <a:lnTo>
                  <a:pt x="227787" y="145491"/>
                </a:lnTo>
                <a:lnTo>
                  <a:pt x="222059" y="151218"/>
                </a:lnTo>
                <a:lnTo>
                  <a:pt x="220446" y="155105"/>
                </a:lnTo>
                <a:lnTo>
                  <a:pt x="220446" y="260908"/>
                </a:lnTo>
                <a:lnTo>
                  <a:pt x="227279" y="267741"/>
                </a:lnTo>
                <a:lnTo>
                  <a:pt x="244170" y="267741"/>
                </a:lnTo>
                <a:lnTo>
                  <a:pt x="251015" y="260908"/>
                </a:lnTo>
                <a:lnTo>
                  <a:pt x="251015" y="174459"/>
                </a:lnTo>
                <a:lnTo>
                  <a:pt x="298437" y="174459"/>
                </a:lnTo>
                <a:lnTo>
                  <a:pt x="298437" y="143890"/>
                </a:lnTo>
                <a:lnTo>
                  <a:pt x="235737" y="143878"/>
                </a:lnTo>
                <a:close/>
              </a:path>
              <a:path w="355600" h="397510">
                <a:moveTo>
                  <a:pt x="355600" y="131267"/>
                </a:moveTo>
                <a:lnTo>
                  <a:pt x="325031" y="131267"/>
                </a:lnTo>
                <a:lnTo>
                  <a:pt x="325031" y="246024"/>
                </a:lnTo>
                <a:lnTo>
                  <a:pt x="355600" y="246024"/>
                </a:lnTo>
                <a:lnTo>
                  <a:pt x="355600" y="131267"/>
                </a:lnTo>
                <a:close/>
              </a:path>
              <a:path w="355600" h="397510">
                <a:moveTo>
                  <a:pt x="348767" y="100710"/>
                </a:moveTo>
                <a:lnTo>
                  <a:pt x="274701" y="100710"/>
                </a:lnTo>
                <a:lnTo>
                  <a:pt x="267868" y="107543"/>
                </a:lnTo>
                <a:lnTo>
                  <a:pt x="267868" y="143890"/>
                </a:lnTo>
                <a:lnTo>
                  <a:pt x="298437" y="143890"/>
                </a:lnTo>
                <a:lnTo>
                  <a:pt x="298437" y="131267"/>
                </a:lnTo>
                <a:lnTo>
                  <a:pt x="355600" y="131267"/>
                </a:lnTo>
                <a:lnTo>
                  <a:pt x="355600" y="107543"/>
                </a:lnTo>
                <a:lnTo>
                  <a:pt x="348767" y="100710"/>
                </a:lnTo>
                <a:close/>
              </a:path>
              <a:path w="355600" h="397510">
                <a:moveTo>
                  <a:pt x="320192" y="73469"/>
                </a:moveTo>
                <a:lnTo>
                  <a:pt x="303301" y="73469"/>
                </a:lnTo>
                <a:lnTo>
                  <a:pt x="296456" y="80302"/>
                </a:lnTo>
                <a:lnTo>
                  <a:pt x="296456" y="100710"/>
                </a:lnTo>
                <a:lnTo>
                  <a:pt x="327025" y="100710"/>
                </a:lnTo>
                <a:lnTo>
                  <a:pt x="327025" y="80302"/>
                </a:lnTo>
                <a:lnTo>
                  <a:pt x="320192" y="73469"/>
                </a:lnTo>
                <a:close/>
              </a:path>
              <a:path w="355600" h="397510">
                <a:moveTo>
                  <a:pt x="265353" y="61074"/>
                </a:moveTo>
                <a:lnTo>
                  <a:pt x="146456" y="61074"/>
                </a:lnTo>
                <a:lnTo>
                  <a:pt x="139623" y="67919"/>
                </a:lnTo>
                <a:lnTo>
                  <a:pt x="139623" y="84810"/>
                </a:lnTo>
                <a:lnTo>
                  <a:pt x="146456" y="91643"/>
                </a:lnTo>
                <a:lnTo>
                  <a:pt x="265353" y="91643"/>
                </a:lnTo>
                <a:lnTo>
                  <a:pt x="272186" y="84810"/>
                </a:lnTo>
                <a:lnTo>
                  <a:pt x="272186" y="67919"/>
                </a:lnTo>
                <a:lnTo>
                  <a:pt x="265353" y="61074"/>
                </a:lnTo>
                <a:close/>
              </a:path>
              <a:path w="355600" h="397510">
                <a:moveTo>
                  <a:pt x="107607" y="51536"/>
                </a:moveTo>
                <a:lnTo>
                  <a:pt x="77038" y="51536"/>
                </a:lnTo>
                <a:lnTo>
                  <a:pt x="77038" y="76453"/>
                </a:lnTo>
                <a:lnTo>
                  <a:pt x="107607" y="76453"/>
                </a:lnTo>
                <a:lnTo>
                  <a:pt x="107607" y="51536"/>
                </a:lnTo>
                <a:close/>
              </a:path>
              <a:path w="355600" h="397510">
                <a:moveTo>
                  <a:pt x="328559" y="30568"/>
                </a:moveTo>
                <a:lnTo>
                  <a:pt x="297980" y="30568"/>
                </a:lnTo>
                <a:lnTo>
                  <a:pt x="298005" y="47282"/>
                </a:lnTo>
                <a:lnTo>
                  <a:pt x="304774" y="54089"/>
                </a:lnTo>
                <a:lnTo>
                  <a:pt x="313207" y="54114"/>
                </a:lnTo>
                <a:lnTo>
                  <a:pt x="321665" y="54114"/>
                </a:lnTo>
                <a:lnTo>
                  <a:pt x="328523" y="47282"/>
                </a:lnTo>
                <a:lnTo>
                  <a:pt x="328559" y="30568"/>
                </a:lnTo>
                <a:close/>
              </a:path>
            </a:pathLst>
          </a:custGeom>
          <a:solidFill>
            <a:srgbClr val="1874AF"/>
          </a:solidFill>
        </p:spPr>
        <p:txBody>
          <a:bodyPr wrap="square" lIns="0" tIns="0" rIns="0" bIns="0" rtlCol="0"/>
          <a:lstStyle/>
          <a:p>
            <a:endParaRPr/>
          </a:p>
        </p:txBody>
      </p:sp>
      <p:sp>
        <p:nvSpPr>
          <p:cNvPr id="20" name="object 17">
            <a:extLst>
              <a:ext uri="{FF2B5EF4-FFF2-40B4-BE49-F238E27FC236}">
                <a16:creationId xmlns:a16="http://schemas.microsoft.com/office/drawing/2014/main" id="{44418701-2907-6D13-08E6-31775E43D76F}"/>
              </a:ext>
            </a:extLst>
          </p:cNvPr>
          <p:cNvSpPr txBox="1"/>
          <p:nvPr/>
        </p:nvSpPr>
        <p:spPr>
          <a:xfrm>
            <a:off x="5081380" y="3901709"/>
            <a:ext cx="1437032" cy="555345"/>
          </a:xfrm>
          <a:prstGeom prst="rect">
            <a:avLst/>
          </a:prstGeom>
        </p:spPr>
        <p:txBody>
          <a:bodyPr vert="horz" wrap="square" lIns="0" tIns="0" rIns="0" bIns="0" rtlCol="0">
            <a:spAutoFit/>
          </a:bodyPr>
          <a:lstStyle/>
          <a:p>
            <a:pPr marR="5080" algn="ctr">
              <a:lnSpc>
                <a:spcPct val="101899"/>
              </a:lnSpc>
              <a:spcBef>
                <a:spcPts val="80"/>
              </a:spcBef>
            </a:pPr>
            <a:r>
              <a:rPr b="1" dirty="0">
                <a:cs typeface="Roboto-Medium"/>
              </a:rPr>
              <a:t>Lincoln</a:t>
            </a:r>
            <a:r>
              <a:rPr b="1" spc="-10" dirty="0">
                <a:cs typeface="Roboto-Medium"/>
              </a:rPr>
              <a:t> </a:t>
            </a:r>
            <a:r>
              <a:rPr b="1" dirty="0">
                <a:cs typeface="Roboto-Medium"/>
              </a:rPr>
              <a:t>sets</a:t>
            </a:r>
            <a:r>
              <a:rPr b="1" spc="-10" dirty="0">
                <a:cs typeface="Roboto-Medium"/>
              </a:rPr>
              <a:t> </a:t>
            </a:r>
            <a:r>
              <a:rPr b="1" spc="-25" dirty="0">
                <a:cs typeface="Roboto-Medium"/>
              </a:rPr>
              <a:t>up</a:t>
            </a:r>
            <a:r>
              <a:rPr lang="en-US" b="1" spc="-25" dirty="0">
                <a:cs typeface="Roboto-Medium"/>
              </a:rPr>
              <a:t> </a:t>
            </a:r>
            <a:r>
              <a:rPr b="1" dirty="0">
                <a:cs typeface="Roboto-Medium"/>
              </a:rPr>
              <a:t>direct</a:t>
            </a:r>
            <a:r>
              <a:rPr b="1" spc="-30" dirty="0">
                <a:cs typeface="Roboto-Medium"/>
              </a:rPr>
              <a:t> </a:t>
            </a:r>
            <a:r>
              <a:rPr b="1" spc="-10" dirty="0">
                <a:cs typeface="Roboto-Medium"/>
              </a:rPr>
              <a:t>billing</a:t>
            </a:r>
            <a:endParaRPr b="1" dirty="0">
              <a:cs typeface="Roboto-Medium"/>
            </a:endParaRPr>
          </a:p>
        </p:txBody>
      </p:sp>
      <p:sp>
        <p:nvSpPr>
          <p:cNvPr id="21" name="object 18">
            <a:extLst>
              <a:ext uri="{FF2B5EF4-FFF2-40B4-BE49-F238E27FC236}">
                <a16:creationId xmlns:a16="http://schemas.microsoft.com/office/drawing/2014/main" id="{A4A9888F-9A32-91F5-1560-6C005BFBD785}"/>
              </a:ext>
            </a:extLst>
          </p:cNvPr>
          <p:cNvSpPr/>
          <p:nvPr/>
        </p:nvSpPr>
        <p:spPr>
          <a:xfrm>
            <a:off x="5428279" y="2903722"/>
            <a:ext cx="830285" cy="756153"/>
          </a:xfrm>
          <a:custGeom>
            <a:avLst/>
            <a:gdLst/>
            <a:ahLst/>
            <a:cxnLst/>
            <a:rect l="l" t="t" r="r" b="b"/>
            <a:pathLst>
              <a:path w="462279" h="421005">
                <a:moveTo>
                  <a:pt x="358597" y="282457"/>
                </a:moveTo>
                <a:lnTo>
                  <a:pt x="352018" y="282457"/>
                </a:lnTo>
                <a:lnTo>
                  <a:pt x="278049" y="300745"/>
                </a:lnTo>
                <a:lnTo>
                  <a:pt x="266115" y="305903"/>
                </a:lnTo>
                <a:lnTo>
                  <a:pt x="256777" y="314396"/>
                </a:lnTo>
                <a:lnTo>
                  <a:pt x="250697" y="325411"/>
                </a:lnTo>
                <a:lnTo>
                  <a:pt x="248526" y="338134"/>
                </a:lnTo>
                <a:lnTo>
                  <a:pt x="248526" y="396681"/>
                </a:lnTo>
                <a:lnTo>
                  <a:pt x="255904" y="403971"/>
                </a:lnTo>
                <a:lnTo>
                  <a:pt x="274142" y="403971"/>
                </a:lnTo>
                <a:lnTo>
                  <a:pt x="281520" y="396681"/>
                </a:lnTo>
                <a:lnTo>
                  <a:pt x="281520" y="335403"/>
                </a:lnTo>
                <a:lnTo>
                  <a:pt x="283400" y="333041"/>
                </a:lnTo>
                <a:lnTo>
                  <a:pt x="286067" y="332368"/>
                </a:lnTo>
                <a:lnTo>
                  <a:pt x="356755" y="315629"/>
                </a:lnTo>
                <a:lnTo>
                  <a:pt x="454493" y="315629"/>
                </a:lnTo>
                <a:lnTo>
                  <a:pt x="453810" y="314394"/>
                </a:lnTo>
                <a:lnTo>
                  <a:pt x="444456" y="305898"/>
                </a:lnTo>
                <a:lnTo>
                  <a:pt x="432459" y="300732"/>
                </a:lnTo>
                <a:lnTo>
                  <a:pt x="358597" y="282457"/>
                </a:lnTo>
                <a:close/>
              </a:path>
              <a:path w="462279" h="421005">
                <a:moveTo>
                  <a:pt x="454493" y="315629"/>
                </a:moveTo>
                <a:lnTo>
                  <a:pt x="356755" y="315629"/>
                </a:lnTo>
                <a:lnTo>
                  <a:pt x="427189" y="333041"/>
                </a:lnTo>
                <a:lnTo>
                  <a:pt x="429056" y="335403"/>
                </a:lnTo>
                <a:lnTo>
                  <a:pt x="429056" y="396681"/>
                </a:lnTo>
                <a:lnTo>
                  <a:pt x="436435" y="403971"/>
                </a:lnTo>
                <a:lnTo>
                  <a:pt x="454685" y="403971"/>
                </a:lnTo>
                <a:lnTo>
                  <a:pt x="462064" y="396681"/>
                </a:lnTo>
                <a:lnTo>
                  <a:pt x="462064" y="338134"/>
                </a:lnTo>
                <a:lnTo>
                  <a:pt x="459893" y="325410"/>
                </a:lnTo>
                <a:lnTo>
                  <a:pt x="454493" y="315629"/>
                </a:lnTo>
                <a:close/>
              </a:path>
              <a:path w="462279" h="421005">
                <a:moveTo>
                  <a:pt x="354571" y="181835"/>
                </a:moveTo>
                <a:lnTo>
                  <a:pt x="334976" y="185750"/>
                </a:lnTo>
                <a:lnTo>
                  <a:pt x="318960" y="196422"/>
                </a:lnTo>
                <a:lnTo>
                  <a:pt x="308154" y="212241"/>
                </a:lnTo>
                <a:lnTo>
                  <a:pt x="304190" y="231594"/>
                </a:lnTo>
                <a:lnTo>
                  <a:pt x="308154" y="250939"/>
                </a:lnTo>
                <a:lnTo>
                  <a:pt x="318960" y="266753"/>
                </a:lnTo>
                <a:lnTo>
                  <a:pt x="334976" y="277424"/>
                </a:lnTo>
                <a:lnTo>
                  <a:pt x="354571" y="281339"/>
                </a:lnTo>
                <a:lnTo>
                  <a:pt x="374144" y="277424"/>
                </a:lnTo>
                <a:lnTo>
                  <a:pt x="390148" y="266753"/>
                </a:lnTo>
                <a:lnTo>
                  <a:pt x="400950" y="250939"/>
                </a:lnTo>
                <a:lnTo>
                  <a:pt x="401401" y="248739"/>
                </a:lnTo>
                <a:lnTo>
                  <a:pt x="344995" y="248739"/>
                </a:lnTo>
                <a:lnTo>
                  <a:pt x="337197" y="241042"/>
                </a:lnTo>
                <a:lnTo>
                  <a:pt x="337197" y="222132"/>
                </a:lnTo>
                <a:lnTo>
                  <a:pt x="344995" y="214436"/>
                </a:lnTo>
                <a:lnTo>
                  <a:pt x="401399" y="214436"/>
                </a:lnTo>
                <a:lnTo>
                  <a:pt x="400950" y="212241"/>
                </a:lnTo>
                <a:lnTo>
                  <a:pt x="390148" y="196422"/>
                </a:lnTo>
                <a:lnTo>
                  <a:pt x="374144" y="185750"/>
                </a:lnTo>
                <a:lnTo>
                  <a:pt x="354571" y="181835"/>
                </a:lnTo>
                <a:close/>
              </a:path>
              <a:path w="462279" h="421005">
                <a:moveTo>
                  <a:pt x="401399" y="214436"/>
                </a:moveTo>
                <a:lnTo>
                  <a:pt x="364134" y="214436"/>
                </a:lnTo>
                <a:lnTo>
                  <a:pt x="371906" y="222132"/>
                </a:lnTo>
                <a:lnTo>
                  <a:pt x="371906" y="241042"/>
                </a:lnTo>
                <a:lnTo>
                  <a:pt x="364134" y="248739"/>
                </a:lnTo>
                <a:lnTo>
                  <a:pt x="401401" y="248739"/>
                </a:lnTo>
                <a:lnTo>
                  <a:pt x="404914" y="231594"/>
                </a:lnTo>
                <a:lnTo>
                  <a:pt x="401399" y="214436"/>
                </a:lnTo>
                <a:close/>
              </a:path>
              <a:path w="462279" h="421005">
                <a:moveTo>
                  <a:pt x="110070" y="104086"/>
                </a:moveTo>
                <a:lnTo>
                  <a:pt x="103492" y="104086"/>
                </a:lnTo>
                <a:lnTo>
                  <a:pt x="29506" y="122386"/>
                </a:lnTo>
                <a:lnTo>
                  <a:pt x="17592" y="127540"/>
                </a:lnTo>
                <a:lnTo>
                  <a:pt x="8253" y="136036"/>
                </a:lnTo>
                <a:lnTo>
                  <a:pt x="2171" y="147050"/>
                </a:lnTo>
                <a:lnTo>
                  <a:pt x="0" y="159762"/>
                </a:lnTo>
                <a:lnTo>
                  <a:pt x="0" y="218309"/>
                </a:lnTo>
                <a:lnTo>
                  <a:pt x="7365" y="225599"/>
                </a:lnTo>
                <a:lnTo>
                  <a:pt x="25603" y="225599"/>
                </a:lnTo>
                <a:lnTo>
                  <a:pt x="32994" y="218309"/>
                </a:lnTo>
                <a:lnTo>
                  <a:pt x="33007" y="157045"/>
                </a:lnTo>
                <a:lnTo>
                  <a:pt x="34886" y="154670"/>
                </a:lnTo>
                <a:lnTo>
                  <a:pt x="37553" y="154009"/>
                </a:lnTo>
                <a:lnTo>
                  <a:pt x="108229" y="137271"/>
                </a:lnTo>
                <a:lnTo>
                  <a:pt x="205979" y="137271"/>
                </a:lnTo>
                <a:lnTo>
                  <a:pt x="205288" y="136028"/>
                </a:lnTo>
                <a:lnTo>
                  <a:pt x="195921" y="127528"/>
                </a:lnTo>
                <a:lnTo>
                  <a:pt x="183984" y="122386"/>
                </a:lnTo>
                <a:lnTo>
                  <a:pt x="110070" y="104086"/>
                </a:lnTo>
                <a:close/>
              </a:path>
              <a:path w="462279" h="421005">
                <a:moveTo>
                  <a:pt x="205979" y="137271"/>
                </a:moveTo>
                <a:lnTo>
                  <a:pt x="108229" y="137271"/>
                </a:lnTo>
                <a:lnTo>
                  <a:pt x="175996" y="154022"/>
                </a:lnTo>
                <a:lnTo>
                  <a:pt x="178676" y="154670"/>
                </a:lnTo>
                <a:lnTo>
                  <a:pt x="180543" y="157045"/>
                </a:lnTo>
                <a:lnTo>
                  <a:pt x="180543" y="218309"/>
                </a:lnTo>
                <a:lnTo>
                  <a:pt x="187921" y="225599"/>
                </a:lnTo>
                <a:lnTo>
                  <a:pt x="206171" y="225599"/>
                </a:lnTo>
                <a:lnTo>
                  <a:pt x="213550" y="218309"/>
                </a:lnTo>
                <a:lnTo>
                  <a:pt x="213550" y="159762"/>
                </a:lnTo>
                <a:lnTo>
                  <a:pt x="211376" y="147044"/>
                </a:lnTo>
                <a:lnTo>
                  <a:pt x="205979" y="137271"/>
                </a:lnTo>
                <a:close/>
              </a:path>
              <a:path w="462279" h="421005">
                <a:moveTo>
                  <a:pt x="370575" y="61858"/>
                </a:moveTo>
                <a:lnTo>
                  <a:pt x="336067" y="61858"/>
                </a:lnTo>
                <a:lnTo>
                  <a:pt x="338797" y="64563"/>
                </a:lnTo>
                <a:lnTo>
                  <a:pt x="338797" y="148066"/>
                </a:lnTo>
                <a:lnTo>
                  <a:pt x="346189" y="155355"/>
                </a:lnTo>
                <a:lnTo>
                  <a:pt x="364426" y="155355"/>
                </a:lnTo>
                <a:lnTo>
                  <a:pt x="371805" y="148066"/>
                </a:lnTo>
                <a:lnTo>
                  <a:pt x="371805" y="67865"/>
                </a:lnTo>
                <a:lnTo>
                  <a:pt x="370575" y="61858"/>
                </a:lnTo>
                <a:close/>
              </a:path>
              <a:path w="462279" h="421005">
                <a:moveTo>
                  <a:pt x="106019" y="3463"/>
                </a:moveTo>
                <a:lnTo>
                  <a:pt x="86441" y="7381"/>
                </a:lnTo>
                <a:lnTo>
                  <a:pt x="70437" y="18056"/>
                </a:lnTo>
                <a:lnTo>
                  <a:pt x="59638" y="33874"/>
                </a:lnTo>
                <a:lnTo>
                  <a:pt x="55676" y="53222"/>
                </a:lnTo>
                <a:lnTo>
                  <a:pt x="59638" y="72570"/>
                </a:lnTo>
                <a:lnTo>
                  <a:pt x="70437" y="88388"/>
                </a:lnTo>
                <a:lnTo>
                  <a:pt x="86441" y="99063"/>
                </a:lnTo>
                <a:lnTo>
                  <a:pt x="106019" y="102981"/>
                </a:lnTo>
                <a:lnTo>
                  <a:pt x="125601" y="99063"/>
                </a:lnTo>
                <a:lnTo>
                  <a:pt x="141614" y="88388"/>
                </a:lnTo>
                <a:lnTo>
                  <a:pt x="152421" y="72570"/>
                </a:lnTo>
                <a:lnTo>
                  <a:pt x="152873" y="70367"/>
                </a:lnTo>
                <a:lnTo>
                  <a:pt x="96469" y="70367"/>
                </a:lnTo>
                <a:lnTo>
                  <a:pt x="88684" y="62684"/>
                </a:lnTo>
                <a:lnTo>
                  <a:pt x="88684" y="43761"/>
                </a:lnTo>
                <a:lnTo>
                  <a:pt x="96469" y="36077"/>
                </a:lnTo>
                <a:lnTo>
                  <a:pt x="152873" y="36077"/>
                </a:lnTo>
                <a:lnTo>
                  <a:pt x="152421" y="33874"/>
                </a:lnTo>
                <a:lnTo>
                  <a:pt x="141614" y="18056"/>
                </a:lnTo>
                <a:lnTo>
                  <a:pt x="125601" y="7381"/>
                </a:lnTo>
                <a:lnTo>
                  <a:pt x="106019" y="3463"/>
                </a:lnTo>
                <a:close/>
              </a:path>
              <a:path w="462279" h="421005">
                <a:moveTo>
                  <a:pt x="257252" y="0"/>
                </a:moveTo>
                <a:lnTo>
                  <a:pt x="215976" y="34020"/>
                </a:lnTo>
                <a:lnTo>
                  <a:pt x="211147" y="45550"/>
                </a:lnTo>
                <a:lnTo>
                  <a:pt x="212354" y="51681"/>
                </a:lnTo>
                <a:lnTo>
                  <a:pt x="215976" y="57070"/>
                </a:lnTo>
                <a:lnTo>
                  <a:pt x="248805" y="89519"/>
                </a:lnTo>
                <a:lnTo>
                  <a:pt x="253034" y="91119"/>
                </a:lnTo>
                <a:lnTo>
                  <a:pt x="261480" y="91119"/>
                </a:lnTo>
                <a:lnTo>
                  <a:pt x="265696" y="89519"/>
                </a:lnTo>
                <a:lnTo>
                  <a:pt x="268922" y="86344"/>
                </a:lnTo>
                <a:lnTo>
                  <a:pt x="272551" y="80947"/>
                </a:lnTo>
                <a:lnTo>
                  <a:pt x="273761" y="74812"/>
                </a:lnTo>
                <a:lnTo>
                  <a:pt x="272551" y="68677"/>
                </a:lnTo>
                <a:lnTo>
                  <a:pt x="268922" y="63280"/>
                </a:lnTo>
                <a:lnTo>
                  <a:pt x="267474" y="61858"/>
                </a:lnTo>
                <a:lnTo>
                  <a:pt x="370575" y="61858"/>
                </a:lnTo>
                <a:lnTo>
                  <a:pt x="368729" y="52846"/>
                </a:lnTo>
                <a:lnTo>
                  <a:pt x="360346" y="40568"/>
                </a:lnTo>
                <a:lnTo>
                  <a:pt x="347920" y="32284"/>
                </a:lnTo>
                <a:lnTo>
                  <a:pt x="332714" y="29244"/>
                </a:lnTo>
                <a:lnTo>
                  <a:pt x="267487" y="29244"/>
                </a:lnTo>
                <a:lnTo>
                  <a:pt x="268922" y="27822"/>
                </a:lnTo>
                <a:lnTo>
                  <a:pt x="272551" y="22433"/>
                </a:lnTo>
                <a:lnTo>
                  <a:pt x="273761" y="16302"/>
                </a:lnTo>
                <a:lnTo>
                  <a:pt x="272551" y="10168"/>
                </a:lnTo>
                <a:lnTo>
                  <a:pt x="268922" y="4772"/>
                </a:lnTo>
                <a:lnTo>
                  <a:pt x="263460" y="1193"/>
                </a:lnTo>
                <a:lnTo>
                  <a:pt x="257252" y="0"/>
                </a:lnTo>
                <a:close/>
              </a:path>
              <a:path w="462279" h="421005">
                <a:moveTo>
                  <a:pt x="152873" y="36077"/>
                </a:moveTo>
                <a:lnTo>
                  <a:pt x="115595" y="36077"/>
                </a:lnTo>
                <a:lnTo>
                  <a:pt x="123380" y="43761"/>
                </a:lnTo>
                <a:lnTo>
                  <a:pt x="123380" y="62684"/>
                </a:lnTo>
                <a:lnTo>
                  <a:pt x="115595" y="70367"/>
                </a:lnTo>
                <a:lnTo>
                  <a:pt x="152873" y="70367"/>
                </a:lnTo>
                <a:lnTo>
                  <a:pt x="156387" y="53222"/>
                </a:lnTo>
                <a:lnTo>
                  <a:pt x="152873" y="36077"/>
                </a:lnTo>
                <a:close/>
              </a:path>
              <a:path w="462279" h="421005">
                <a:moveTo>
                  <a:pt x="70751" y="247329"/>
                </a:moveTo>
                <a:lnTo>
                  <a:pt x="52514" y="247329"/>
                </a:lnTo>
                <a:lnTo>
                  <a:pt x="45135" y="254631"/>
                </a:lnTo>
                <a:lnTo>
                  <a:pt x="45135" y="352802"/>
                </a:lnTo>
                <a:lnTo>
                  <a:pt x="48210" y="367822"/>
                </a:lnTo>
                <a:lnTo>
                  <a:pt x="56592" y="380099"/>
                </a:lnTo>
                <a:lnTo>
                  <a:pt x="69015" y="388384"/>
                </a:lnTo>
                <a:lnTo>
                  <a:pt x="84213" y="391423"/>
                </a:lnTo>
                <a:lnTo>
                  <a:pt x="149453" y="391423"/>
                </a:lnTo>
                <a:lnTo>
                  <a:pt x="148005" y="392858"/>
                </a:lnTo>
                <a:lnTo>
                  <a:pt x="155447" y="420684"/>
                </a:lnTo>
                <a:lnTo>
                  <a:pt x="163893" y="420684"/>
                </a:lnTo>
                <a:lnTo>
                  <a:pt x="168122" y="419096"/>
                </a:lnTo>
                <a:lnTo>
                  <a:pt x="200952" y="386648"/>
                </a:lnTo>
                <a:lnTo>
                  <a:pt x="204573" y="381251"/>
                </a:lnTo>
                <a:lnTo>
                  <a:pt x="205781" y="375116"/>
                </a:lnTo>
                <a:lnTo>
                  <a:pt x="204573" y="368981"/>
                </a:lnTo>
                <a:lnTo>
                  <a:pt x="200952" y="363585"/>
                </a:lnTo>
                <a:lnTo>
                  <a:pt x="196127" y="358822"/>
                </a:lnTo>
                <a:lnTo>
                  <a:pt x="80860" y="358822"/>
                </a:lnTo>
                <a:lnTo>
                  <a:pt x="78143" y="356104"/>
                </a:lnTo>
                <a:lnTo>
                  <a:pt x="78143" y="254631"/>
                </a:lnTo>
                <a:lnTo>
                  <a:pt x="70751" y="247329"/>
                </a:lnTo>
                <a:close/>
              </a:path>
              <a:path w="462279" h="421005">
                <a:moveTo>
                  <a:pt x="159670" y="329568"/>
                </a:moveTo>
                <a:lnTo>
                  <a:pt x="153462" y="330763"/>
                </a:lnTo>
                <a:lnTo>
                  <a:pt x="148005" y="334349"/>
                </a:lnTo>
                <a:lnTo>
                  <a:pt x="144376" y="339739"/>
                </a:lnTo>
                <a:lnTo>
                  <a:pt x="143167" y="345870"/>
                </a:lnTo>
                <a:lnTo>
                  <a:pt x="144376" y="352003"/>
                </a:lnTo>
                <a:lnTo>
                  <a:pt x="148005" y="357400"/>
                </a:lnTo>
                <a:lnTo>
                  <a:pt x="149440" y="358822"/>
                </a:lnTo>
                <a:lnTo>
                  <a:pt x="196127" y="358822"/>
                </a:lnTo>
                <a:lnTo>
                  <a:pt x="171335" y="334349"/>
                </a:lnTo>
                <a:lnTo>
                  <a:pt x="165879" y="330763"/>
                </a:lnTo>
                <a:lnTo>
                  <a:pt x="159670" y="329568"/>
                </a:lnTo>
                <a:close/>
              </a:path>
            </a:pathLst>
          </a:custGeom>
          <a:solidFill>
            <a:srgbClr val="AD1F2D"/>
          </a:solidFill>
        </p:spPr>
        <p:txBody>
          <a:bodyPr wrap="square" lIns="0" tIns="0" rIns="0" bIns="0" rtlCol="0"/>
          <a:lstStyle/>
          <a:p>
            <a:endParaRPr/>
          </a:p>
        </p:txBody>
      </p:sp>
      <p:sp>
        <p:nvSpPr>
          <p:cNvPr id="22" name="object 19">
            <a:extLst>
              <a:ext uri="{FF2B5EF4-FFF2-40B4-BE49-F238E27FC236}">
                <a16:creationId xmlns:a16="http://schemas.microsoft.com/office/drawing/2014/main" id="{1B5B278A-651C-F41E-E650-41DB650731BD}"/>
              </a:ext>
            </a:extLst>
          </p:cNvPr>
          <p:cNvSpPr txBox="1"/>
          <p:nvPr/>
        </p:nvSpPr>
        <p:spPr>
          <a:xfrm>
            <a:off x="7255609" y="3901709"/>
            <a:ext cx="1457561" cy="848117"/>
          </a:xfrm>
          <a:prstGeom prst="rect">
            <a:avLst/>
          </a:prstGeom>
        </p:spPr>
        <p:txBody>
          <a:bodyPr vert="horz" wrap="square" lIns="0" tIns="0" rIns="0" bIns="0" rtlCol="0">
            <a:spAutoFit/>
          </a:bodyPr>
          <a:lstStyle/>
          <a:p>
            <a:pPr marR="5080" algn="ctr">
              <a:lnSpc>
                <a:spcPct val="101899"/>
              </a:lnSpc>
              <a:spcBef>
                <a:spcPts val="80"/>
              </a:spcBef>
            </a:pPr>
            <a:r>
              <a:rPr b="1" dirty="0">
                <a:cs typeface="Roboto-Medium"/>
              </a:rPr>
              <a:t>Care</a:t>
            </a:r>
            <a:r>
              <a:rPr b="1" spc="-10" dirty="0">
                <a:cs typeface="Roboto-Medium"/>
              </a:rPr>
              <a:t> provider </a:t>
            </a:r>
            <a:r>
              <a:rPr b="1" dirty="0">
                <a:cs typeface="Roboto-Medium"/>
              </a:rPr>
              <a:t>bills Lincoln</a:t>
            </a:r>
            <a:br>
              <a:rPr lang="en-US" b="1" dirty="0">
                <a:cs typeface="Roboto-Medium"/>
              </a:rPr>
            </a:br>
            <a:r>
              <a:rPr b="1" spc="-25" dirty="0">
                <a:cs typeface="Roboto-Medium"/>
              </a:rPr>
              <a:t>for</a:t>
            </a:r>
            <a:r>
              <a:rPr b="1" spc="-10" dirty="0">
                <a:cs typeface="Roboto-Medium"/>
              </a:rPr>
              <a:t> services</a:t>
            </a:r>
            <a:endParaRPr b="1" dirty="0">
              <a:cs typeface="Roboto-Medium"/>
            </a:endParaRPr>
          </a:p>
        </p:txBody>
      </p:sp>
      <p:sp>
        <p:nvSpPr>
          <p:cNvPr id="23" name="object 20">
            <a:extLst>
              <a:ext uri="{FF2B5EF4-FFF2-40B4-BE49-F238E27FC236}">
                <a16:creationId xmlns:a16="http://schemas.microsoft.com/office/drawing/2014/main" id="{795D217A-07D5-35A6-163C-4447DB08F67A}"/>
              </a:ext>
            </a:extLst>
          </p:cNvPr>
          <p:cNvSpPr/>
          <p:nvPr/>
        </p:nvSpPr>
        <p:spPr>
          <a:xfrm>
            <a:off x="7723362" y="2862716"/>
            <a:ext cx="522350" cy="839407"/>
          </a:xfrm>
          <a:custGeom>
            <a:avLst/>
            <a:gdLst/>
            <a:ahLst/>
            <a:cxnLst/>
            <a:rect l="l" t="t" r="r" b="b"/>
            <a:pathLst>
              <a:path w="290829" h="467360">
                <a:moveTo>
                  <a:pt x="202069" y="435610"/>
                </a:moveTo>
                <a:lnTo>
                  <a:pt x="5156" y="435610"/>
                </a:lnTo>
                <a:lnTo>
                  <a:pt x="0" y="443230"/>
                </a:lnTo>
                <a:lnTo>
                  <a:pt x="0" y="461010"/>
                </a:lnTo>
                <a:lnTo>
                  <a:pt x="5156" y="467360"/>
                </a:lnTo>
                <a:lnTo>
                  <a:pt x="202069" y="467360"/>
                </a:lnTo>
                <a:lnTo>
                  <a:pt x="207225" y="461010"/>
                </a:lnTo>
                <a:lnTo>
                  <a:pt x="207225" y="443230"/>
                </a:lnTo>
                <a:lnTo>
                  <a:pt x="202069" y="435610"/>
                </a:lnTo>
                <a:close/>
              </a:path>
              <a:path w="290829" h="467360">
                <a:moveTo>
                  <a:pt x="217144" y="401320"/>
                </a:moveTo>
                <a:lnTo>
                  <a:pt x="205130" y="411480"/>
                </a:lnTo>
                <a:lnTo>
                  <a:pt x="204063" y="419100"/>
                </a:lnTo>
                <a:lnTo>
                  <a:pt x="208737" y="425450"/>
                </a:lnTo>
                <a:lnTo>
                  <a:pt x="213432" y="430530"/>
                </a:lnTo>
                <a:lnTo>
                  <a:pt x="218941" y="434340"/>
                </a:lnTo>
                <a:lnTo>
                  <a:pt x="225117" y="438150"/>
                </a:lnTo>
                <a:lnTo>
                  <a:pt x="231813" y="439420"/>
                </a:lnTo>
                <a:lnTo>
                  <a:pt x="231813" y="458470"/>
                </a:lnTo>
                <a:lnTo>
                  <a:pt x="237972" y="464820"/>
                </a:lnTo>
                <a:lnTo>
                  <a:pt x="253199" y="464820"/>
                </a:lnTo>
                <a:lnTo>
                  <a:pt x="259359" y="458470"/>
                </a:lnTo>
                <a:lnTo>
                  <a:pt x="259359" y="439420"/>
                </a:lnTo>
                <a:lnTo>
                  <a:pt x="271779" y="434340"/>
                </a:lnTo>
                <a:lnTo>
                  <a:pt x="281608" y="425450"/>
                </a:lnTo>
                <a:lnTo>
                  <a:pt x="288071" y="415290"/>
                </a:lnTo>
                <a:lnTo>
                  <a:pt x="239369" y="415290"/>
                </a:lnTo>
                <a:lnTo>
                  <a:pt x="233578" y="412750"/>
                </a:lnTo>
                <a:lnTo>
                  <a:pt x="225780" y="402590"/>
                </a:lnTo>
                <a:lnTo>
                  <a:pt x="217144" y="401320"/>
                </a:lnTo>
                <a:close/>
              </a:path>
              <a:path w="290829" h="467360">
                <a:moveTo>
                  <a:pt x="219290" y="111760"/>
                </a:moveTo>
                <a:lnTo>
                  <a:pt x="75755" y="111760"/>
                </a:lnTo>
                <a:lnTo>
                  <a:pt x="70078" y="115570"/>
                </a:lnTo>
                <a:lnTo>
                  <a:pt x="34455" y="185420"/>
                </a:lnTo>
                <a:lnTo>
                  <a:pt x="34493" y="186690"/>
                </a:lnTo>
                <a:lnTo>
                  <a:pt x="33439" y="187960"/>
                </a:lnTo>
                <a:lnTo>
                  <a:pt x="32791" y="190500"/>
                </a:lnTo>
                <a:lnTo>
                  <a:pt x="32791" y="435610"/>
                </a:lnTo>
                <a:lnTo>
                  <a:pt x="65570" y="435610"/>
                </a:lnTo>
                <a:lnTo>
                  <a:pt x="65570" y="209550"/>
                </a:lnTo>
                <a:lnTo>
                  <a:pt x="262255" y="209550"/>
                </a:lnTo>
                <a:lnTo>
                  <a:pt x="262255" y="190500"/>
                </a:lnTo>
                <a:lnTo>
                  <a:pt x="261607" y="187960"/>
                </a:lnTo>
                <a:lnTo>
                  <a:pt x="260553" y="186690"/>
                </a:lnTo>
                <a:lnTo>
                  <a:pt x="260591" y="185420"/>
                </a:lnTo>
                <a:lnTo>
                  <a:pt x="256055" y="176530"/>
                </a:lnTo>
                <a:lnTo>
                  <a:pt x="75704" y="176530"/>
                </a:lnTo>
                <a:lnTo>
                  <a:pt x="92100" y="144780"/>
                </a:lnTo>
                <a:lnTo>
                  <a:pt x="239857" y="144780"/>
                </a:lnTo>
                <a:lnTo>
                  <a:pt x="224955" y="115570"/>
                </a:lnTo>
                <a:lnTo>
                  <a:pt x="219290" y="111760"/>
                </a:lnTo>
                <a:close/>
              </a:path>
              <a:path w="290829" h="467360">
                <a:moveTo>
                  <a:pt x="253199" y="289560"/>
                </a:moveTo>
                <a:lnTo>
                  <a:pt x="237972" y="289560"/>
                </a:lnTo>
                <a:lnTo>
                  <a:pt x="231813" y="295910"/>
                </a:lnTo>
                <a:lnTo>
                  <a:pt x="231813" y="314960"/>
                </a:lnTo>
                <a:lnTo>
                  <a:pt x="219394" y="320040"/>
                </a:lnTo>
                <a:lnTo>
                  <a:pt x="209570" y="328930"/>
                </a:lnTo>
                <a:lnTo>
                  <a:pt x="203111" y="339090"/>
                </a:lnTo>
                <a:lnTo>
                  <a:pt x="200787" y="351790"/>
                </a:lnTo>
                <a:lnTo>
                  <a:pt x="203456" y="365760"/>
                </a:lnTo>
                <a:lnTo>
                  <a:pt x="211639" y="378460"/>
                </a:lnTo>
                <a:lnTo>
                  <a:pt x="225593" y="387350"/>
                </a:lnTo>
                <a:lnTo>
                  <a:pt x="245579" y="391160"/>
                </a:lnTo>
                <a:lnTo>
                  <a:pt x="250774" y="391160"/>
                </a:lnTo>
                <a:lnTo>
                  <a:pt x="262851" y="392430"/>
                </a:lnTo>
                <a:lnTo>
                  <a:pt x="262851" y="408940"/>
                </a:lnTo>
                <a:lnTo>
                  <a:pt x="254939" y="415290"/>
                </a:lnTo>
                <a:lnTo>
                  <a:pt x="288071" y="415290"/>
                </a:lnTo>
                <a:lnTo>
                  <a:pt x="277885" y="374650"/>
                </a:lnTo>
                <a:lnTo>
                  <a:pt x="245579" y="363220"/>
                </a:lnTo>
                <a:lnTo>
                  <a:pt x="237718" y="363220"/>
                </a:lnTo>
                <a:lnTo>
                  <a:pt x="228333" y="361950"/>
                </a:lnTo>
                <a:lnTo>
                  <a:pt x="228333" y="345440"/>
                </a:lnTo>
                <a:lnTo>
                  <a:pt x="236232" y="339090"/>
                </a:lnTo>
                <a:lnTo>
                  <a:pt x="288322" y="339090"/>
                </a:lnTo>
                <a:lnTo>
                  <a:pt x="288582" y="337820"/>
                </a:lnTo>
                <a:lnTo>
                  <a:pt x="259359" y="314960"/>
                </a:lnTo>
                <a:lnTo>
                  <a:pt x="259359" y="295910"/>
                </a:lnTo>
                <a:lnTo>
                  <a:pt x="253199" y="289560"/>
                </a:lnTo>
                <a:close/>
              </a:path>
              <a:path w="290829" h="467360">
                <a:moveTo>
                  <a:pt x="119075" y="402590"/>
                </a:moveTo>
                <a:lnTo>
                  <a:pt x="110553" y="402590"/>
                </a:lnTo>
                <a:lnTo>
                  <a:pt x="112509" y="403860"/>
                </a:lnTo>
                <a:lnTo>
                  <a:pt x="116789" y="403860"/>
                </a:lnTo>
                <a:lnTo>
                  <a:pt x="119075" y="402590"/>
                </a:lnTo>
                <a:close/>
              </a:path>
              <a:path w="290829" h="467360">
                <a:moveTo>
                  <a:pt x="184645" y="402590"/>
                </a:moveTo>
                <a:lnTo>
                  <a:pt x="176110" y="402590"/>
                </a:lnTo>
                <a:lnTo>
                  <a:pt x="178079" y="403860"/>
                </a:lnTo>
                <a:lnTo>
                  <a:pt x="182359" y="403860"/>
                </a:lnTo>
                <a:lnTo>
                  <a:pt x="184645" y="402590"/>
                </a:lnTo>
                <a:close/>
              </a:path>
              <a:path w="290829" h="467360">
                <a:moveTo>
                  <a:pt x="114490" y="369570"/>
                </a:moveTo>
                <a:lnTo>
                  <a:pt x="98437" y="382270"/>
                </a:lnTo>
                <a:lnTo>
                  <a:pt x="98437" y="389890"/>
                </a:lnTo>
                <a:lnTo>
                  <a:pt x="99402" y="393700"/>
                </a:lnTo>
                <a:lnTo>
                  <a:pt x="100406" y="394970"/>
                </a:lnTo>
                <a:lnTo>
                  <a:pt x="101714" y="397510"/>
                </a:lnTo>
                <a:lnTo>
                  <a:pt x="104660" y="400050"/>
                </a:lnTo>
                <a:lnTo>
                  <a:pt x="106286" y="401320"/>
                </a:lnTo>
                <a:lnTo>
                  <a:pt x="108267" y="402590"/>
                </a:lnTo>
                <a:lnTo>
                  <a:pt x="121043" y="402590"/>
                </a:lnTo>
                <a:lnTo>
                  <a:pt x="123012" y="401320"/>
                </a:lnTo>
                <a:lnTo>
                  <a:pt x="124650" y="400050"/>
                </a:lnTo>
                <a:lnTo>
                  <a:pt x="129247" y="394970"/>
                </a:lnTo>
                <a:lnTo>
                  <a:pt x="131216" y="391160"/>
                </a:lnTo>
                <a:lnTo>
                  <a:pt x="131216" y="382270"/>
                </a:lnTo>
                <a:lnTo>
                  <a:pt x="129247" y="378460"/>
                </a:lnTo>
                <a:lnTo>
                  <a:pt x="121704" y="370840"/>
                </a:lnTo>
                <a:lnTo>
                  <a:pt x="114490" y="369570"/>
                </a:lnTo>
                <a:close/>
              </a:path>
              <a:path w="290829" h="467360">
                <a:moveTo>
                  <a:pt x="182676" y="370840"/>
                </a:moveTo>
                <a:lnTo>
                  <a:pt x="178079" y="370840"/>
                </a:lnTo>
                <a:lnTo>
                  <a:pt x="174155" y="372110"/>
                </a:lnTo>
                <a:lnTo>
                  <a:pt x="171856" y="373380"/>
                </a:lnTo>
                <a:lnTo>
                  <a:pt x="170218" y="374650"/>
                </a:lnTo>
                <a:lnTo>
                  <a:pt x="165633" y="378460"/>
                </a:lnTo>
                <a:lnTo>
                  <a:pt x="163995" y="382270"/>
                </a:lnTo>
                <a:lnTo>
                  <a:pt x="163995" y="391160"/>
                </a:lnTo>
                <a:lnTo>
                  <a:pt x="165633" y="394970"/>
                </a:lnTo>
                <a:lnTo>
                  <a:pt x="170218" y="400050"/>
                </a:lnTo>
                <a:lnTo>
                  <a:pt x="174155" y="402590"/>
                </a:lnTo>
                <a:lnTo>
                  <a:pt x="186613" y="402590"/>
                </a:lnTo>
                <a:lnTo>
                  <a:pt x="188582" y="401320"/>
                </a:lnTo>
                <a:lnTo>
                  <a:pt x="193497" y="397510"/>
                </a:lnTo>
                <a:lnTo>
                  <a:pt x="195465" y="393700"/>
                </a:lnTo>
                <a:lnTo>
                  <a:pt x="196773" y="389890"/>
                </a:lnTo>
                <a:lnTo>
                  <a:pt x="196773" y="382270"/>
                </a:lnTo>
                <a:lnTo>
                  <a:pt x="194805" y="378460"/>
                </a:lnTo>
                <a:lnTo>
                  <a:pt x="191858" y="375920"/>
                </a:lnTo>
                <a:lnTo>
                  <a:pt x="190550" y="374650"/>
                </a:lnTo>
                <a:lnTo>
                  <a:pt x="186613" y="372110"/>
                </a:lnTo>
                <a:lnTo>
                  <a:pt x="182676" y="370840"/>
                </a:lnTo>
                <a:close/>
              </a:path>
              <a:path w="290829" h="467360">
                <a:moveTo>
                  <a:pt x="288322" y="339090"/>
                </a:moveTo>
                <a:lnTo>
                  <a:pt x="252272" y="339090"/>
                </a:lnTo>
                <a:lnTo>
                  <a:pt x="258457" y="342900"/>
                </a:lnTo>
                <a:lnTo>
                  <a:pt x="265493" y="353060"/>
                </a:lnTo>
                <a:lnTo>
                  <a:pt x="274015" y="354330"/>
                </a:lnTo>
                <a:lnTo>
                  <a:pt x="286766" y="346710"/>
                </a:lnTo>
                <a:lnTo>
                  <a:pt x="288322" y="339090"/>
                </a:lnTo>
                <a:close/>
              </a:path>
              <a:path w="290829" h="467360">
                <a:moveTo>
                  <a:pt x="119075" y="337820"/>
                </a:moveTo>
                <a:lnTo>
                  <a:pt x="110553" y="337820"/>
                </a:lnTo>
                <a:lnTo>
                  <a:pt x="112509" y="339090"/>
                </a:lnTo>
                <a:lnTo>
                  <a:pt x="116789" y="339090"/>
                </a:lnTo>
                <a:lnTo>
                  <a:pt x="119075" y="337820"/>
                </a:lnTo>
                <a:close/>
              </a:path>
              <a:path w="290829" h="467360">
                <a:moveTo>
                  <a:pt x="180219" y="306070"/>
                </a:moveTo>
                <a:lnTo>
                  <a:pt x="173970" y="307340"/>
                </a:lnTo>
                <a:lnTo>
                  <a:pt x="168579" y="311150"/>
                </a:lnTo>
                <a:lnTo>
                  <a:pt x="165633" y="313690"/>
                </a:lnTo>
                <a:lnTo>
                  <a:pt x="163995" y="318770"/>
                </a:lnTo>
                <a:lnTo>
                  <a:pt x="163995" y="325120"/>
                </a:lnTo>
                <a:lnTo>
                  <a:pt x="174155" y="337820"/>
                </a:lnTo>
                <a:lnTo>
                  <a:pt x="176110" y="337820"/>
                </a:lnTo>
                <a:lnTo>
                  <a:pt x="178079" y="339090"/>
                </a:lnTo>
                <a:lnTo>
                  <a:pt x="184645" y="339090"/>
                </a:lnTo>
                <a:lnTo>
                  <a:pt x="188899" y="336550"/>
                </a:lnTo>
                <a:lnTo>
                  <a:pt x="191858" y="334010"/>
                </a:lnTo>
                <a:lnTo>
                  <a:pt x="193497" y="332740"/>
                </a:lnTo>
                <a:lnTo>
                  <a:pt x="196443" y="326390"/>
                </a:lnTo>
                <a:lnTo>
                  <a:pt x="196773" y="325120"/>
                </a:lnTo>
                <a:lnTo>
                  <a:pt x="196773" y="318770"/>
                </a:lnTo>
                <a:lnTo>
                  <a:pt x="194805" y="313690"/>
                </a:lnTo>
                <a:lnTo>
                  <a:pt x="191858" y="311150"/>
                </a:lnTo>
                <a:lnTo>
                  <a:pt x="186467" y="307340"/>
                </a:lnTo>
                <a:lnTo>
                  <a:pt x="180219" y="306070"/>
                </a:lnTo>
                <a:close/>
              </a:path>
              <a:path w="290829" h="467360">
                <a:moveTo>
                  <a:pt x="114490" y="304800"/>
                </a:moveTo>
                <a:lnTo>
                  <a:pt x="98437" y="318770"/>
                </a:lnTo>
                <a:lnTo>
                  <a:pt x="98437" y="325120"/>
                </a:lnTo>
                <a:lnTo>
                  <a:pt x="99402" y="328930"/>
                </a:lnTo>
                <a:lnTo>
                  <a:pt x="100406" y="330200"/>
                </a:lnTo>
                <a:lnTo>
                  <a:pt x="101714" y="332740"/>
                </a:lnTo>
                <a:lnTo>
                  <a:pt x="104660" y="335280"/>
                </a:lnTo>
                <a:lnTo>
                  <a:pt x="106286" y="336550"/>
                </a:lnTo>
                <a:lnTo>
                  <a:pt x="108597" y="337820"/>
                </a:lnTo>
                <a:lnTo>
                  <a:pt x="121043" y="337820"/>
                </a:lnTo>
                <a:lnTo>
                  <a:pt x="123012" y="336550"/>
                </a:lnTo>
                <a:lnTo>
                  <a:pt x="127927" y="332740"/>
                </a:lnTo>
                <a:lnTo>
                  <a:pt x="129895" y="328930"/>
                </a:lnTo>
                <a:lnTo>
                  <a:pt x="131216" y="325120"/>
                </a:lnTo>
                <a:lnTo>
                  <a:pt x="131216" y="318770"/>
                </a:lnTo>
                <a:lnTo>
                  <a:pt x="129247" y="313690"/>
                </a:lnTo>
                <a:lnTo>
                  <a:pt x="121704" y="306070"/>
                </a:lnTo>
                <a:lnTo>
                  <a:pt x="114490" y="304800"/>
                </a:lnTo>
                <a:close/>
              </a:path>
              <a:path w="290829" h="467360">
                <a:moveTo>
                  <a:pt x="262255" y="209550"/>
                </a:moveTo>
                <a:lnTo>
                  <a:pt x="229463" y="209550"/>
                </a:lnTo>
                <a:lnTo>
                  <a:pt x="229641" y="260350"/>
                </a:lnTo>
                <a:lnTo>
                  <a:pt x="229425" y="260350"/>
                </a:lnTo>
                <a:lnTo>
                  <a:pt x="229006" y="261620"/>
                </a:lnTo>
                <a:lnTo>
                  <a:pt x="229006" y="271780"/>
                </a:lnTo>
                <a:lnTo>
                  <a:pt x="236448" y="279400"/>
                </a:lnTo>
                <a:lnTo>
                  <a:pt x="254800" y="279400"/>
                </a:lnTo>
                <a:lnTo>
                  <a:pt x="262255" y="271780"/>
                </a:lnTo>
                <a:lnTo>
                  <a:pt x="262255" y="209550"/>
                </a:lnTo>
                <a:close/>
              </a:path>
              <a:path w="290829" h="467360">
                <a:moveTo>
                  <a:pt x="114650" y="241300"/>
                </a:moveTo>
                <a:lnTo>
                  <a:pt x="98437" y="255270"/>
                </a:lnTo>
                <a:lnTo>
                  <a:pt x="98437" y="260350"/>
                </a:lnTo>
                <a:lnTo>
                  <a:pt x="108597" y="273050"/>
                </a:lnTo>
                <a:lnTo>
                  <a:pt x="110553" y="273050"/>
                </a:lnTo>
                <a:lnTo>
                  <a:pt x="112509" y="274320"/>
                </a:lnTo>
                <a:lnTo>
                  <a:pt x="119075" y="274320"/>
                </a:lnTo>
                <a:lnTo>
                  <a:pt x="123342" y="271780"/>
                </a:lnTo>
                <a:lnTo>
                  <a:pt x="129247" y="266700"/>
                </a:lnTo>
                <a:lnTo>
                  <a:pt x="131216" y="261620"/>
                </a:lnTo>
                <a:lnTo>
                  <a:pt x="131216" y="255270"/>
                </a:lnTo>
                <a:lnTo>
                  <a:pt x="130556" y="254000"/>
                </a:lnTo>
                <a:lnTo>
                  <a:pt x="129895" y="251460"/>
                </a:lnTo>
                <a:lnTo>
                  <a:pt x="127927" y="247650"/>
                </a:lnTo>
                <a:lnTo>
                  <a:pt x="126301" y="246380"/>
                </a:lnTo>
                <a:lnTo>
                  <a:pt x="120903" y="242570"/>
                </a:lnTo>
                <a:lnTo>
                  <a:pt x="114650" y="241300"/>
                </a:lnTo>
                <a:close/>
              </a:path>
              <a:path w="290829" h="467360">
                <a:moveTo>
                  <a:pt x="180219" y="241300"/>
                </a:moveTo>
                <a:lnTo>
                  <a:pt x="163995" y="255270"/>
                </a:lnTo>
                <a:lnTo>
                  <a:pt x="163995" y="261620"/>
                </a:lnTo>
                <a:lnTo>
                  <a:pt x="165633" y="266700"/>
                </a:lnTo>
                <a:lnTo>
                  <a:pt x="170218" y="270510"/>
                </a:lnTo>
                <a:lnTo>
                  <a:pt x="174155" y="273050"/>
                </a:lnTo>
                <a:lnTo>
                  <a:pt x="176110" y="273050"/>
                </a:lnTo>
                <a:lnTo>
                  <a:pt x="178079" y="274320"/>
                </a:lnTo>
                <a:lnTo>
                  <a:pt x="184645" y="274320"/>
                </a:lnTo>
                <a:lnTo>
                  <a:pt x="188899" y="271780"/>
                </a:lnTo>
                <a:lnTo>
                  <a:pt x="191858" y="269240"/>
                </a:lnTo>
                <a:lnTo>
                  <a:pt x="193497" y="267970"/>
                </a:lnTo>
                <a:lnTo>
                  <a:pt x="196443" y="261620"/>
                </a:lnTo>
                <a:lnTo>
                  <a:pt x="196773" y="260350"/>
                </a:lnTo>
                <a:lnTo>
                  <a:pt x="196773" y="255270"/>
                </a:lnTo>
                <a:lnTo>
                  <a:pt x="196443" y="254000"/>
                </a:lnTo>
                <a:lnTo>
                  <a:pt x="193497" y="247650"/>
                </a:lnTo>
                <a:lnTo>
                  <a:pt x="191858" y="246380"/>
                </a:lnTo>
                <a:lnTo>
                  <a:pt x="186467" y="242570"/>
                </a:lnTo>
                <a:lnTo>
                  <a:pt x="180219" y="241300"/>
                </a:lnTo>
                <a:close/>
              </a:path>
              <a:path w="290829" h="467360">
                <a:moveTo>
                  <a:pt x="239857" y="144780"/>
                </a:moveTo>
                <a:lnTo>
                  <a:pt x="202946" y="144780"/>
                </a:lnTo>
                <a:lnTo>
                  <a:pt x="219329" y="176530"/>
                </a:lnTo>
                <a:lnTo>
                  <a:pt x="256055" y="176530"/>
                </a:lnTo>
                <a:lnTo>
                  <a:pt x="239857" y="144780"/>
                </a:lnTo>
                <a:close/>
              </a:path>
              <a:path w="290829" h="467360">
                <a:moveTo>
                  <a:pt x="170116" y="46990"/>
                </a:moveTo>
                <a:lnTo>
                  <a:pt x="124917" y="46990"/>
                </a:lnTo>
                <a:lnTo>
                  <a:pt x="119253" y="50800"/>
                </a:lnTo>
                <a:lnTo>
                  <a:pt x="88214" y="111760"/>
                </a:lnTo>
                <a:lnTo>
                  <a:pt x="124853" y="111760"/>
                </a:lnTo>
                <a:lnTo>
                  <a:pt x="141262" y="80010"/>
                </a:lnTo>
                <a:lnTo>
                  <a:pt x="190653" y="80010"/>
                </a:lnTo>
                <a:lnTo>
                  <a:pt x="175780" y="50800"/>
                </a:lnTo>
                <a:lnTo>
                  <a:pt x="170116" y="46990"/>
                </a:lnTo>
                <a:close/>
              </a:path>
              <a:path w="290829" h="467360">
                <a:moveTo>
                  <a:pt x="190653" y="80010"/>
                </a:moveTo>
                <a:lnTo>
                  <a:pt x="153771" y="80010"/>
                </a:lnTo>
                <a:lnTo>
                  <a:pt x="170154" y="111760"/>
                </a:lnTo>
                <a:lnTo>
                  <a:pt x="206819" y="111760"/>
                </a:lnTo>
                <a:lnTo>
                  <a:pt x="190653" y="80010"/>
                </a:lnTo>
                <a:close/>
              </a:path>
              <a:path w="290829" h="467360">
                <a:moveTo>
                  <a:pt x="156565" y="0"/>
                </a:moveTo>
                <a:lnTo>
                  <a:pt x="138455" y="0"/>
                </a:lnTo>
                <a:lnTo>
                  <a:pt x="131114" y="6350"/>
                </a:lnTo>
                <a:lnTo>
                  <a:pt x="131114" y="46990"/>
                </a:lnTo>
                <a:lnTo>
                  <a:pt x="163893" y="46990"/>
                </a:lnTo>
                <a:lnTo>
                  <a:pt x="163893" y="6350"/>
                </a:lnTo>
                <a:lnTo>
                  <a:pt x="156565" y="0"/>
                </a:lnTo>
                <a:close/>
              </a:path>
            </a:pathLst>
          </a:custGeom>
          <a:solidFill>
            <a:srgbClr val="762237"/>
          </a:solidFill>
        </p:spPr>
        <p:txBody>
          <a:bodyPr wrap="square" lIns="0" tIns="0" rIns="0" bIns="0" rtlCol="0"/>
          <a:lstStyle/>
          <a:p>
            <a:endParaRPr/>
          </a:p>
        </p:txBody>
      </p:sp>
      <p:sp>
        <p:nvSpPr>
          <p:cNvPr id="24" name="object 21">
            <a:extLst>
              <a:ext uri="{FF2B5EF4-FFF2-40B4-BE49-F238E27FC236}">
                <a16:creationId xmlns:a16="http://schemas.microsoft.com/office/drawing/2014/main" id="{BE1A4EDB-13CE-A4C7-4835-FE9B85BC3492}"/>
              </a:ext>
            </a:extLst>
          </p:cNvPr>
          <p:cNvSpPr txBox="1"/>
          <p:nvPr/>
        </p:nvSpPr>
        <p:spPr>
          <a:xfrm>
            <a:off x="9364910" y="3901709"/>
            <a:ext cx="1954820" cy="848117"/>
          </a:xfrm>
          <a:prstGeom prst="rect">
            <a:avLst/>
          </a:prstGeom>
        </p:spPr>
        <p:txBody>
          <a:bodyPr vert="horz" wrap="square" lIns="0" tIns="0" rIns="0" bIns="0" rtlCol="0">
            <a:spAutoFit/>
          </a:bodyPr>
          <a:lstStyle/>
          <a:p>
            <a:pPr marR="5080" algn="ctr">
              <a:lnSpc>
                <a:spcPct val="101899"/>
              </a:lnSpc>
              <a:spcBef>
                <a:spcPts val="80"/>
              </a:spcBef>
            </a:pPr>
            <a:r>
              <a:rPr b="1" dirty="0">
                <a:cs typeface="Roboto-Medium"/>
              </a:rPr>
              <a:t>Lincoln</a:t>
            </a:r>
            <a:r>
              <a:rPr b="1" spc="-10" dirty="0">
                <a:cs typeface="Roboto-Medium"/>
              </a:rPr>
              <a:t> </a:t>
            </a:r>
            <a:r>
              <a:rPr b="1" spc="-20" dirty="0">
                <a:cs typeface="Roboto-Medium"/>
              </a:rPr>
              <a:t>pays</a:t>
            </a:r>
            <a:r>
              <a:rPr b="1" spc="500" dirty="0">
                <a:cs typeface="Roboto-Medium"/>
              </a:rPr>
              <a:t> </a:t>
            </a:r>
            <a:r>
              <a:rPr b="1" dirty="0">
                <a:cs typeface="Roboto-Medium"/>
              </a:rPr>
              <a:t>provider</a:t>
            </a:r>
            <a:r>
              <a:rPr b="1" spc="-25" dirty="0">
                <a:cs typeface="Roboto-Medium"/>
              </a:rPr>
              <a:t> </a:t>
            </a:r>
            <a:r>
              <a:rPr b="1" dirty="0">
                <a:cs typeface="Roboto-Medium"/>
              </a:rPr>
              <a:t>for</a:t>
            </a:r>
            <a:r>
              <a:rPr b="1" spc="-20" dirty="0">
                <a:cs typeface="Roboto-Medium"/>
              </a:rPr>
              <a:t> </a:t>
            </a:r>
            <a:r>
              <a:rPr b="1" spc="-10" dirty="0">
                <a:cs typeface="Roboto-Medium"/>
              </a:rPr>
              <a:t>qualified expenses</a:t>
            </a:r>
            <a:endParaRPr b="1" dirty="0">
              <a:cs typeface="Roboto-Medium"/>
            </a:endParaRPr>
          </a:p>
        </p:txBody>
      </p:sp>
      <p:sp>
        <p:nvSpPr>
          <p:cNvPr id="25" name="object 22">
            <a:extLst>
              <a:ext uri="{FF2B5EF4-FFF2-40B4-BE49-F238E27FC236}">
                <a16:creationId xmlns:a16="http://schemas.microsoft.com/office/drawing/2014/main" id="{170A6490-225F-5382-C13D-90BB1D9F49C4}"/>
              </a:ext>
            </a:extLst>
          </p:cNvPr>
          <p:cNvSpPr/>
          <p:nvPr/>
        </p:nvSpPr>
        <p:spPr>
          <a:xfrm>
            <a:off x="9931073" y="3021899"/>
            <a:ext cx="821161" cy="520069"/>
          </a:xfrm>
          <a:custGeom>
            <a:avLst/>
            <a:gdLst/>
            <a:ahLst/>
            <a:cxnLst/>
            <a:rect l="l" t="t" r="r" b="b"/>
            <a:pathLst>
              <a:path w="457200" h="289560">
                <a:moveTo>
                  <a:pt x="98380" y="129378"/>
                </a:moveTo>
                <a:lnTo>
                  <a:pt x="45758" y="135788"/>
                </a:lnTo>
                <a:lnTo>
                  <a:pt x="7808" y="153368"/>
                </a:lnTo>
                <a:lnTo>
                  <a:pt x="0" y="176098"/>
                </a:lnTo>
                <a:lnTo>
                  <a:pt x="0" y="281787"/>
                </a:lnTo>
                <a:lnTo>
                  <a:pt x="7302" y="289090"/>
                </a:lnTo>
                <a:lnTo>
                  <a:pt x="25349" y="289090"/>
                </a:lnTo>
                <a:lnTo>
                  <a:pt x="32651" y="281787"/>
                </a:lnTo>
                <a:lnTo>
                  <a:pt x="32651" y="174116"/>
                </a:lnTo>
                <a:lnTo>
                  <a:pt x="33985" y="172427"/>
                </a:lnTo>
                <a:lnTo>
                  <a:pt x="35941" y="171957"/>
                </a:lnTo>
                <a:lnTo>
                  <a:pt x="53708" y="167487"/>
                </a:lnTo>
                <a:lnTo>
                  <a:pt x="75899" y="163365"/>
                </a:lnTo>
                <a:lnTo>
                  <a:pt x="98405" y="161991"/>
                </a:lnTo>
                <a:lnTo>
                  <a:pt x="193669" y="161991"/>
                </a:lnTo>
                <a:lnTo>
                  <a:pt x="188960" y="153358"/>
                </a:lnTo>
                <a:lnTo>
                  <a:pt x="180113" y="145208"/>
                </a:lnTo>
                <a:lnTo>
                  <a:pt x="168833" y="140258"/>
                </a:lnTo>
                <a:lnTo>
                  <a:pt x="151003" y="135788"/>
                </a:lnTo>
                <a:lnTo>
                  <a:pt x="124871" y="130980"/>
                </a:lnTo>
                <a:lnTo>
                  <a:pt x="98380" y="129378"/>
                </a:lnTo>
                <a:close/>
              </a:path>
              <a:path w="457200" h="289560">
                <a:moveTo>
                  <a:pt x="74968" y="205282"/>
                </a:moveTo>
                <a:lnTo>
                  <a:pt x="56921" y="205282"/>
                </a:lnTo>
                <a:lnTo>
                  <a:pt x="49618" y="212585"/>
                </a:lnTo>
                <a:lnTo>
                  <a:pt x="49618" y="281787"/>
                </a:lnTo>
                <a:lnTo>
                  <a:pt x="56896" y="289090"/>
                </a:lnTo>
                <a:lnTo>
                  <a:pt x="74942" y="289090"/>
                </a:lnTo>
                <a:lnTo>
                  <a:pt x="82245" y="281787"/>
                </a:lnTo>
                <a:lnTo>
                  <a:pt x="82257" y="212585"/>
                </a:lnTo>
                <a:lnTo>
                  <a:pt x="74968" y="205282"/>
                </a:lnTo>
                <a:close/>
              </a:path>
              <a:path w="457200" h="289560">
                <a:moveTo>
                  <a:pt x="140347" y="205282"/>
                </a:moveTo>
                <a:lnTo>
                  <a:pt x="122301" y="205282"/>
                </a:lnTo>
                <a:lnTo>
                  <a:pt x="114998" y="212585"/>
                </a:lnTo>
                <a:lnTo>
                  <a:pt x="114998" y="281787"/>
                </a:lnTo>
                <a:lnTo>
                  <a:pt x="122301" y="289090"/>
                </a:lnTo>
                <a:lnTo>
                  <a:pt x="140347" y="289090"/>
                </a:lnTo>
                <a:lnTo>
                  <a:pt x="147650" y="281787"/>
                </a:lnTo>
                <a:lnTo>
                  <a:pt x="147650" y="212585"/>
                </a:lnTo>
                <a:lnTo>
                  <a:pt x="140347" y="205282"/>
                </a:lnTo>
                <a:close/>
              </a:path>
              <a:path w="457200" h="289560">
                <a:moveTo>
                  <a:pt x="193669" y="161991"/>
                </a:moveTo>
                <a:lnTo>
                  <a:pt x="98405" y="161991"/>
                </a:lnTo>
                <a:lnTo>
                  <a:pt x="120902" y="163365"/>
                </a:lnTo>
                <a:lnTo>
                  <a:pt x="143065" y="167487"/>
                </a:lnTo>
                <a:lnTo>
                  <a:pt x="162775" y="172427"/>
                </a:lnTo>
                <a:lnTo>
                  <a:pt x="164109" y="174116"/>
                </a:lnTo>
                <a:lnTo>
                  <a:pt x="164109" y="281787"/>
                </a:lnTo>
                <a:lnTo>
                  <a:pt x="171411" y="289090"/>
                </a:lnTo>
                <a:lnTo>
                  <a:pt x="189458" y="289090"/>
                </a:lnTo>
                <a:lnTo>
                  <a:pt x="196773" y="281787"/>
                </a:lnTo>
                <a:lnTo>
                  <a:pt x="196773" y="176098"/>
                </a:lnTo>
                <a:lnTo>
                  <a:pt x="194719" y="163918"/>
                </a:lnTo>
                <a:lnTo>
                  <a:pt x="193669" y="161991"/>
                </a:lnTo>
                <a:close/>
              </a:path>
              <a:path w="457200" h="289560">
                <a:moveTo>
                  <a:pt x="457200" y="224739"/>
                </a:moveTo>
                <a:lnTo>
                  <a:pt x="424535" y="224739"/>
                </a:lnTo>
                <a:lnTo>
                  <a:pt x="424535" y="256438"/>
                </a:lnTo>
                <a:lnTo>
                  <a:pt x="244983" y="256438"/>
                </a:lnTo>
                <a:lnTo>
                  <a:pt x="237680" y="263740"/>
                </a:lnTo>
                <a:lnTo>
                  <a:pt x="237680" y="281787"/>
                </a:lnTo>
                <a:lnTo>
                  <a:pt x="244983" y="289090"/>
                </a:lnTo>
                <a:lnTo>
                  <a:pt x="449897" y="289090"/>
                </a:lnTo>
                <a:lnTo>
                  <a:pt x="457200" y="281787"/>
                </a:lnTo>
                <a:lnTo>
                  <a:pt x="457200" y="224739"/>
                </a:lnTo>
                <a:close/>
              </a:path>
              <a:path w="457200" h="289560">
                <a:moveTo>
                  <a:pt x="392684" y="39090"/>
                </a:moveTo>
                <a:lnTo>
                  <a:pt x="360032" y="39090"/>
                </a:lnTo>
                <a:lnTo>
                  <a:pt x="366710" y="63189"/>
                </a:lnTo>
                <a:lnTo>
                  <a:pt x="380711" y="83065"/>
                </a:lnTo>
                <a:lnTo>
                  <a:pt x="400498" y="97181"/>
                </a:lnTo>
                <a:lnTo>
                  <a:pt x="424535" y="104000"/>
                </a:lnTo>
                <a:lnTo>
                  <a:pt x="424535" y="192074"/>
                </a:lnTo>
                <a:lnTo>
                  <a:pt x="400633" y="198875"/>
                </a:lnTo>
                <a:lnTo>
                  <a:pt x="380958" y="212855"/>
                </a:lnTo>
                <a:lnTo>
                  <a:pt x="366967" y="232547"/>
                </a:lnTo>
                <a:lnTo>
                  <a:pt x="360184" y="256438"/>
                </a:lnTo>
                <a:lnTo>
                  <a:pt x="392836" y="256438"/>
                </a:lnTo>
                <a:lnTo>
                  <a:pt x="396835" y="245161"/>
                </a:lnTo>
                <a:lnTo>
                  <a:pt x="403837" y="235735"/>
                </a:lnTo>
                <a:lnTo>
                  <a:pt x="413263" y="228736"/>
                </a:lnTo>
                <a:lnTo>
                  <a:pt x="424535" y="224739"/>
                </a:lnTo>
                <a:lnTo>
                  <a:pt x="457200" y="224739"/>
                </a:lnTo>
                <a:lnTo>
                  <a:pt x="457200" y="71348"/>
                </a:lnTo>
                <a:lnTo>
                  <a:pt x="424535" y="71348"/>
                </a:lnTo>
                <a:lnTo>
                  <a:pt x="413120" y="67297"/>
                </a:lnTo>
                <a:lnTo>
                  <a:pt x="403613" y="60172"/>
                </a:lnTo>
                <a:lnTo>
                  <a:pt x="396605" y="50571"/>
                </a:lnTo>
                <a:lnTo>
                  <a:pt x="392684" y="39090"/>
                </a:lnTo>
                <a:close/>
              </a:path>
              <a:path w="457200" h="289560">
                <a:moveTo>
                  <a:pt x="243544" y="178406"/>
                </a:moveTo>
                <a:lnTo>
                  <a:pt x="237304" y="178845"/>
                </a:lnTo>
                <a:lnTo>
                  <a:pt x="231533" y="181775"/>
                </a:lnTo>
                <a:lnTo>
                  <a:pt x="227308" y="186694"/>
                </a:lnTo>
                <a:lnTo>
                  <a:pt x="225367" y="192638"/>
                </a:lnTo>
                <a:lnTo>
                  <a:pt x="225807" y="198875"/>
                </a:lnTo>
                <a:lnTo>
                  <a:pt x="255168" y="221881"/>
                </a:lnTo>
                <a:lnTo>
                  <a:pt x="255206" y="235864"/>
                </a:lnTo>
                <a:lnTo>
                  <a:pt x="262432" y="243166"/>
                </a:lnTo>
                <a:lnTo>
                  <a:pt x="280479" y="243166"/>
                </a:lnTo>
                <a:lnTo>
                  <a:pt x="287820" y="235864"/>
                </a:lnTo>
                <a:lnTo>
                  <a:pt x="287832" y="221957"/>
                </a:lnTo>
                <a:lnTo>
                  <a:pt x="302150" y="215426"/>
                </a:lnTo>
                <a:lnTo>
                  <a:pt x="313478" y="205481"/>
                </a:lnTo>
                <a:lnTo>
                  <a:pt x="320928" y="192852"/>
                </a:lnTo>
                <a:lnTo>
                  <a:pt x="321110" y="191858"/>
                </a:lnTo>
                <a:lnTo>
                  <a:pt x="264502" y="191858"/>
                </a:lnTo>
                <a:lnTo>
                  <a:pt x="257937" y="189077"/>
                </a:lnTo>
                <a:lnTo>
                  <a:pt x="254431" y="184581"/>
                </a:lnTo>
                <a:lnTo>
                  <a:pt x="249503" y="180353"/>
                </a:lnTo>
                <a:lnTo>
                  <a:pt x="243544" y="178406"/>
                </a:lnTo>
                <a:close/>
              </a:path>
              <a:path w="457200" h="289560">
                <a:moveTo>
                  <a:pt x="280479" y="52323"/>
                </a:moveTo>
                <a:lnTo>
                  <a:pt x="262432" y="52323"/>
                </a:lnTo>
                <a:lnTo>
                  <a:pt x="255168" y="59664"/>
                </a:lnTo>
                <a:lnTo>
                  <a:pt x="255057" y="74802"/>
                </a:lnTo>
                <a:lnTo>
                  <a:pt x="240849" y="81290"/>
                </a:lnTo>
                <a:lnTo>
                  <a:pt x="229530" y="91238"/>
                </a:lnTo>
                <a:lnTo>
                  <a:pt x="222092" y="103864"/>
                </a:lnTo>
                <a:lnTo>
                  <a:pt x="219417" y="118440"/>
                </a:lnTo>
                <a:lnTo>
                  <a:pt x="222523" y="135057"/>
                </a:lnTo>
                <a:lnTo>
                  <a:pt x="232041" y="149909"/>
                </a:lnTo>
                <a:lnTo>
                  <a:pt x="248275" y="160586"/>
                </a:lnTo>
                <a:lnTo>
                  <a:pt x="271526" y="164680"/>
                </a:lnTo>
                <a:lnTo>
                  <a:pt x="277355" y="164680"/>
                </a:lnTo>
                <a:lnTo>
                  <a:pt x="290944" y="166027"/>
                </a:lnTo>
                <a:lnTo>
                  <a:pt x="290944" y="185635"/>
                </a:lnTo>
                <a:lnTo>
                  <a:pt x="282041" y="191858"/>
                </a:lnTo>
                <a:lnTo>
                  <a:pt x="321110" y="191858"/>
                </a:lnTo>
                <a:lnTo>
                  <a:pt x="309059" y="144927"/>
                </a:lnTo>
                <a:lnTo>
                  <a:pt x="271526" y="132016"/>
                </a:lnTo>
                <a:lnTo>
                  <a:pt x="262661" y="132016"/>
                </a:lnTo>
                <a:lnTo>
                  <a:pt x="252069" y="129666"/>
                </a:lnTo>
                <a:lnTo>
                  <a:pt x="252069" y="111074"/>
                </a:lnTo>
                <a:lnTo>
                  <a:pt x="260959" y="104851"/>
                </a:lnTo>
                <a:lnTo>
                  <a:pt x="318981" y="104851"/>
                </a:lnTo>
                <a:lnTo>
                  <a:pt x="319038" y="101313"/>
                </a:lnTo>
                <a:lnTo>
                  <a:pt x="287832" y="74802"/>
                </a:lnTo>
                <a:lnTo>
                  <a:pt x="287820" y="59626"/>
                </a:lnTo>
                <a:lnTo>
                  <a:pt x="280479" y="52323"/>
                </a:lnTo>
                <a:close/>
              </a:path>
              <a:path w="457200" h="289560">
                <a:moveTo>
                  <a:pt x="375526" y="130848"/>
                </a:moveTo>
                <a:lnTo>
                  <a:pt x="367995" y="132156"/>
                </a:lnTo>
                <a:lnTo>
                  <a:pt x="363753" y="136715"/>
                </a:lnTo>
                <a:lnTo>
                  <a:pt x="362127" y="138341"/>
                </a:lnTo>
                <a:lnTo>
                  <a:pt x="360819" y="139966"/>
                </a:lnTo>
                <a:lnTo>
                  <a:pt x="360184" y="141935"/>
                </a:lnTo>
                <a:lnTo>
                  <a:pt x="359194" y="144208"/>
                </a:lnTo>
                <a:lnTo>
                  <a:pt x="358876" y="146189"/>
                </a:lnTo>
                <a:lnTo>
                  <a:pt x="358876" y="152717"/>
                </a:lnTo>
                <a:lnTo>
                  <a:pt x="360502" y="156959"/>
                </a:lnTo>
                <a:lnTo>
                  <a:pt x="363753" y="159905"/>
                </a:lnTo>
                <a:lnTo>
                  <a:pt x="365061" y="161531"/>
                </a:lnTo>
                <a:lnTo>
                  <a:pt x="367042" y="162509"/>
                </a:lnTo>
                <a:lnTo>
                  <a:pt x="368985" y="163499"/>
                </a:lnTo>
                <a:lnTo>
                  <a:pt x="370967" y="164134"/>
                </a:lnTo>
                <a:lnTo>
                  <a:pt x="373227" y="164464"/>
                </a:lnTo>
                <a:lnTo>
                  <a:pt x="377469" y="164464"/>
                </a:lnTo>
                <a:lnTo>
                  <a:pt x="379450" y="164134"/>
                </a:lnTo>
                <a:lnTo>
                  <a:pt x="381393" y="163499"/>
                </a:lnTo>
                <a:lnTo>
                  <a:pt x="385305" y="161531"/>
                </a:lnTo>
                <a:lnTo>
                  <a:pt x="386613" y="159905"/>
                </a:lnTo>
                <a:lnTo>
                  <a:pt x="389902" y="156959"/>
                </a:lnTo>
                <a:lnTo>
                  <a:pt x="391528" y="152717"/>
                </a:lnTo>
                <a:lnTo>
                  <a:pt x="391528" y="146189"/>
                </a:lnTo>
                <a:lnTo>
                  <a:pt x="391172" y="144208"/>
                </a:lnTo>
                <a:lnTo>
                  <a:pt x="390220" y="141935"/>
                </a:lnTo>
                <a:lnTo>
                  <a:pt x="389547" y="139966"/>
                </a:lnTo>
                <a:lnTo>
                  <a:pt x="388251" y="138341"/>
                </a:lnTo>
                <a:lnTo>
                  <a:pt x="385305" y="135407"/>
                </a:lnTo>
                <a:lnTo>
                  <a:pt x="383362" y="134099"/>
                </a:lnTo>
                <a:lnTo>
                  <a:pt x="381393" y="133108"/>
                </a:lnTo>
                <a:lnTo>
                  <a:pt x="375526" y="130848"/>
                </a:lnTo>
                <a:close/>
              </a:path>
              <a:path w="457200" h="289560">
                <a:moveTo>
                  <a:pt x="318981" y="104851"/>
                </a:moveTo>
                <a:lnTo>
                  <a:pt x="279044" y="104851"/>
                </a:lnTo>
                <a:lnTo>
                  <a:pt x="286029" y="108076"/>
                </a:lnTo>
                <a:lnTo>
                  <a:pt x="289280" y="113080"/>
                </a:lnTo>
                <a:lnTo>
                  <a:pt x="293828" y="117722"/>
                </a:lnTo>
                <a:lnTo>
                  <a:pt x="299604" y="120161"/>
                </a:lnTo>
                <a:lnTo>
                  <a:pt x="305863" y="120256"/>
                </a:lnTo>
                <a:lnTo>
                  <a:pt x="311861" y="117868"/>
                </a:lnTo>
                <a:lnTo>
                  <a:pt x="316493" y="113329"/>
                </a:lnTo>
                <a:lnTo>
                  <a:pt x="318936" y="107568"/>
                </a:lnTo>
                <a:lnTo>
                  <a:pt x="318981" y="104851"/>
                </a:lnTo>
                <a:close/>
              </a:path>
              <a:path w="457200" h="289560">
                <a:moveTo>
                  <a:pt x="105879" y="0"/>
                </a:moveTo>
                <a:lnTo>
                  <a:pt x="89547" y="0"/>
                </a:lnTo>
                <a:lnTo>
                  <a:pt x="80325" y="1004"/>
                </a:lnTo>
                <a:lnTo>
                  <a:pt x="48531" y="31213"/>
                </a:lnTo>
                <a:lnTo>
                  <a:pt x="47070" y="40268"/>
                </a:lnTo>
                <a:lnTo>
                  <a:pt x="47591" y="49517"/>
                </a:lnTo>
                <a:lnTo>
                  <a:pt x="56957" y="89537"/>
                </a:lnTo>
                <a:lnTo>
                  <a:pt x="93853" y="110845"/>
                </a:lnTo>
                <a:lnTo>
                  <a:pt x="101574" y="110845"/>
                </a:lnTo>
                <a:lnTo>
                  <a:pt x="116460" y="108187"/>
                </a:lnTo>
                <a:lnTo>
                  <a:pt x="129098" y="100795"/>
                </a:lnTo>
                <a:lnTo>
                  <a:pt x="138464" y="89537"/>
                </a:lnTo>
                <a:lnTo>
                  <a:pt x="142500" y="78193"/>
                </a:lnTo>
                <a:lnTo>
                  <a:pt x="89001" y="78193"/>
                </a:lnTo>
                <a:lnTo>
                  <a:pt x="84886" y="74714"/>
                </a:lnTo>
                <a:lnTo>
                  <a:pt x="79146" y="40208"/>
                </a:lnTo>
                <a:lnTo>
                  <a:pt x="80911" y="37439"/>
                </a:lnTo>
                <a:lnTo>
                  <a:pt x="83108" y="34848"/>
                </a:lnTo>
                <a:lnTo>
                  <a:pt x="85559" y="32651"/>
                </a:lnTo>
                <a:lnTo>
                  <a:pt x="147120" y="32651"/>
                </a:lnTo>
                <a:lnTo>
                  <a:pt x="146882" y="31213"/>
                </a:lnTo>
                <a:lnTo>
                  <a:pt x="115095" y="1004"/>
                </a:lnTo>
                <a:lnTo>
                  <a:pt x="105879" y="0"/>
                </a:lnTo>
                <a:close/>
              </a:path>
              <a:path w="457200" h="289560">
                <a:moveTo>
                  <a:pt x="147120" y="32651"/>
                </a:moveTo>
                <a:lnTo>
                  <a:pt x="109867" y="32651"/>
                </a:lnTo>
                <a:lnTo>
                  <a:pt x="112318" y="34848"/>
                </a:lnTo>
                <a:lnTo>
                  <a:pt x="113398" y="36156"/>
                </a:lnTo>
                <a:lnTo>
                  <a:pt x="114515" y="37439"/>
                </a:lnTo>
                <a:lnTo>
                  <a:pt x="116281" y="40208"/>
                </a:lnTo>
                <a:lnTo>
                  <a:pt x="110528" y="74714"/>
                </a:lnTo>
                <a:lnTo>
                  <a:pt x="106413" y="78193"/>
                </a:lnTo>
                <a:lnTo>
                  <a:pt x="142500" y="78193"/>
                </a:lnTo>
                <a:lnTo>
                  <a:pt x="143535" y="75285"/>
                </a:lnTo>
                <a:lnTo>
                  <a:pt x="147816" y="49491"/>
                </a:lnTo>
                <a:lnTo>
                  <a:pt x="148347" y="40268"/>
                </a:lnTo>
                <a:lnTo>
                  <a:pt x="147120" y="32651"/>
                </a:lnTo>
                <a:close/>
              </a:path>
              <a:path w="457200" h="289560">
                <a:moveTo>
                  <a:pt x="449897" y="6438"/>
                </a:moveTo>
                <a:lnTo>
                  <a:pt x="190296" y="6438"/>
                </a:lnTo>
                <a:lnTo>
                  <a:pt x="182994" y="13741"/>
                </a:lnTo>
                <a:lnTo>
                  <a:pt x="182994" y="31788"/>
                </a:lnTo>
                <a:lnTo>
                  <a:pt x="190296" y="39090"/>
                </a:lnTo>
                <a:lnTo>
                  <a:pt x="424535" y="39090"/>
                </a:lnTo>
                <a:lnTo>
                  <a:pt x="424535" y="71348"/>
                </a:lnTo>
                <a:lnTo>
                  <a:pt x="457200" y="71348"/>
                </a:lnTo>
                <a:lnTo>
                  <a:pt x="457200" y="13741"/>
                </a:lnTo>
                <a:lnTo>
                  <a:pt x="449897" y="6438"/>
                </a:lnTo>
                <a:close/>
              </a:path>
            </a:pathLst>
          </a:custGeom>
          <a:solidFill>
            <a:srgbClr val="EE252A"/>
          </a:solidFill>
        </p:spPr>
        <p:txBody>
          <a:bodyPr wrap="square" lIns="0" tIns="0" rIns="0" bIns="0" rtlCol="0"/>
          <a:lstStyle/>
          <a:p>
            <a:endParaRPr/>
          </a:p>
        </p:txBody>
      </p:sp>
      <p:sp>
        <p:nvSpPr>
          <p:cNvPr id="26" name="object 23">
            <a:extLst>
              <a:ext uri="{FF2B5EF4-FFF2-40B4-BE49-F238E27FC236}">
                <a16:creationId xmlns:a16="http://schemas.microsoft.com/office/drawing/2014/main" id="{00F687AD-1913-D66B-E143-326E439FD459}"/>
              </a:ext>
            </a:extLst>
          </p:cNvPr>
          <p:cNvSpPr txBox="1"/>
          <p:nvPr/>
        </p:nvSpPr>
        <p:spPr>
          <a:xfrm>
            <a:off x="3157693" y="3901709"/>
            <a:ext cx="1164452" cy="555345"/>
          </a:xfrm>
          <a:prstGeom prst="rect">
            <a:avLst/>
          </a:prstGeom>
        </p:spPr>
        <p:txBody>
          <a:bodyPr vert="horz" wrap="square" lIns="0" tIns="0" rIns="0" bIns="0" rtlCol="0">
            <a:spAutoFit/>
          </a:bodyPr>
          <a:lstStyle/>
          <a:p>
            <a:pPr marR="5080" algn="ctr">
              <a:lnSpc>
                <a:spcPct val="101899"/>
              </a:lnSpc>
              <a:spcBef>
                <a:spcPts val="80"/>
              </a:spcBef>
            </a:pPr>
            <a:r>
              <a:rPr b="1" spc="-10" dirty="0">
                <a:cs typeface="Roboto-Medium"/>
              </a:rPr>
              <a:t>Qualifies</a:t>
            </a:r>
            <a:r>
              <a:rPr b="1" spc="5" dirty="0">
                <a:cs typeface="Roboto-Medium"/>
              </a:rPr>
              <a:t> </a:t>
            </a:r>
            <a:r>
              <a:rPr b="1" spc="-25" dirty="0">
                <a:cs typeface="Roboto-Medium"/>
              </a:rPr>
              <a:t>for</a:t>
            </a:r>
            <a:br>
              <a:rPr lang="en-US" b="1" spc="-25" dirty="0">
                <a:cs typeface="Roboto-Medium"/>
              </a:rPr>
            </a:br>
            <a:r>
              <a:rPr lang="en-US" b="1" spc="-25" dirty="0">
                <a:cs typeface="Roboto-Medium"/>
              </a:rPr>
              <a:t>benefits</a:t>
            </a:r>
            <a:endParaRPr b="1" dirty="0">
              <a:cs typeface="Roboto-Medium"/>
            </a:endParaRPr>
          </a:p>
        </p:txBody>
      </p:sp>
      <p:sp>
        <p:nvSpPr>
          <p:cNvPr id="27" name="object 24">
            <a:extLst>
              <a:ext uri="{FF2B5EF4-FFF2-40B4-BE49-F238E27FC236}">
                <a16:creationId xmlns:a16="http://schemas.microsoft.com/office/drawing/2014/main" id="{41FED927-47B3-5AD9-8A90-286A93457D08}"/>
              </a:ext>
            </a:extLst>
          </p:cNvPr>
          <p:cNvSpPr/>
          <p:nvPr/>
        </p:nvSpPr>
        <p:spPr>
          <a:xfrm>
            <a:off x="3409896" y="2928962"/>
            <a:ext cx="661491" cy="705971"/>
          </a:xfrm>
          <a:custGeom>
            <a:avLst/>
            <a:gdLst/>
            <a:ahLst/>
            <a:cxnLst/>
            <a:rect l="l" t="t" r="r" b="b"/>
            <a:pathLst>
              <a:path w="368300" h="393064">
                <a:moveTo>
                  <a:pt x="277304" y="210604"/>
                </a:moveTo>
                <a:lnTo>
                  <a:pt x="241929" y="217765"/>
                </a:lnTo>
                <a:lnTo>
                  <a:pt x="213013" y="237283"/>
                </a:lnTo>
                <a:lnTo>
                  <a:pt x="193504" y="266207"/>
                </a:lnTo>
                <a:lnTo>
                  <a:pt x="186347" y="301586"/>
                </a:lnTo>
                <a:lnTo>
                  <a:pt x="193504" y="336966"/>
                </a:lnTo>
                <a:lnTo>
                  <a:pt x="213013" y="365890"/>
                </a:lnTo>
                <a:lnTo>
                  <a:pt x="241929" y="385408"/>
                </a:lnTo>
                <a:lnTo>
                  <a:pt x="277304" y="392569"/>
                </a:lnTo>
                <a:lnTo>
                  <a:pt x="312685" y="385408"/>
                </a:lnTo>
                <a:lnTo>
                  <a:pt x="341614" y="365890"/>
                </a:lnTo>
                <a:lnTo>
                  <a:pt x="342533" y="364528"/>
                </a:lnTo>
                <a:lnTo>
                  <a:pt x="277304" y="364528"/>
                </a:lnTo>
                <a:lnTo>
                  <a:pt x="252839" y="359574"/>
                </a:lnTo>
                <a:lnTo>
                  <a:pt x="232833" y="346073"/>
                </a:lnTo>
                <a:lnTo>
                  <a:pt x="219331" y="326064"/>
                </a:lnTo>
                <a:lnTo>
                  <a:pt x="214376" y="301586"/>
                </a:lnTo>
                <a:lnTo>
                  <a:pt x="219331" y="277109"/>
                </a:lnTo>
                <a:lnTo>
                  <a:pt x="232833" y="257100"/>
                </a:lnTo>
                <a:lnTo>
                  <a:pt x="252839" y="243599"/>
                </a:lnTo>
                <a:lnTo>
                  <a:pt x="277304" y="238645"/>
                </a:lnTo>
                <a:lnTo>
                  <a:pt x="342533" y="238645"/>
                </a:lnTo>
                <a:lnTo>
                  <a:pt x="341614" y="237283"/>
                </a:lnTo>
                <a:lnTo>
                  <a:pt x="312685" y="217765"/>
                </a:lnTo>
                <a:lnTo>
                  <a:pt x="277304" y="210604"/>
                </a:lnTo>
                <a:close/>
              </a:path>
              <a:path w="368300" h="393064">
                <a:moveTo>
                  <a:pt x="303847" y="0"/>
                </a:moveTo>
                <a:lnTo>
                  <a:pt x="78041" y="0"/>
                </a:lnTo>
                <a:lnTo>
                  <a:pt x="74485" y="1485"/>
                </a:lnTo>
                <a:lnTo>
                  <a:pt x="1485" y="74472"/>
                </a:lnTo>
                <a:lnTo>
                  <a:pt x="0" y="78028"/>
                </a:lnTo>
                <a:lnTo>
                  <a:pt x="0" y="365620"/>
                </a:lnTo>
                <a:lnTo>
                  <a:pt x="6261" y="371894"/>
                </a:lnTo>
                <a:lnTo>
                  <a:pt x="168440" y="371894"/>
                </a:lnTo>
                <a:lnTo>
                  <a:pt x="174701" y="365620"/>
                </a:lnTo>
                <a:lnTo>
                  <a:pt x="174701" y="350126"/>
                </a:lnTo>
                <a:lnTo>
                  <a:pt x="168440" y="343852"/>
                </a:lnTo>
                <a:lnTo>
                  <a:pt x="28041" y="343852"/>
                </a:lnTo>
                <a:lnTo>
                  <a:pt x="28041" y="104978"/>
                </a:lnTo>
                <a:lnTo>
                  <a:pt x="98526" y="104978"/>
                </a:lnTo>
                <a:lnTo>
                  <a:pt x="104800" y="98704"/>
                </a:lnTo>
                <a:lnTo>
                  <a:pt x="104800" y="76936"/>
                </a:lnTo>
                <a:lnTo>
                  <a:pt x="38671" y="76936"/>
                </a:lnTo>
                <a:lnTo>
                  <a:pt x="76758" y="38862"/>
                </a:lnTo>
                <a:lnTo>
                  <a:pt x="104800" y="38862"/>
                </a:lnTo>
                <a:lnTo>
                  <a:pt x="104800" y="28041"/>
                </a:lnTo>
                <a:lnTo>
                  <a:pt x="314132" y="28041"/>
                </a:lnTo>
                <a:lnTo>
                  <a:pt x="314134" y="10312"/>
                </a:lnTo>
                <a:lnTo>
                  <a:pt x="312661" y="6743"/>
                </a:lnTo>
                <a:lnTo>
                  <a:pt x="307403" y="1485"/>
                </a:lnTo>
                <a:lnTo>
                  <a:pt x="303847" y="0"/>
                </a:lnTo>
                <a:close/>
              </a:path>
              <a:path w="368300" h="393064">
                <a:moveTo>
                  <a:pt x="342533" y="238645"/>
                </a:moveTo>
                <a:lnTo>
                  <a:pt x="277304" y="238645"/>
                </a:lnTo>
                <a:lnTo>
                  <a:pt x="301789" y="243599"/>
                </a:lnTo>
                <a:lnTo>
                  <a:pt x="321802" y="257100"/>
                </a:lnTo>
                <a:lnTo>
                  <a:pt x="335304" y="277109"/>
                </a:lnTo>
                <a:lnTo>
                  <a:pt x="340258" y="301586"/>
                </a:lnTo>
                <a:lnTo>
                  <a:pt x="335304" y="326064"/>
                </a:lnTo>
                <a:lnTo>
                  <a:pt x="321802" y="346073"/>
                </a:lnTo>
                <a:lnTo>
                  <a:pt x="301789" y="359574"/>
                </a:lnTo>
                <a:lnTo>
                  <a:pt x="277304" y="364528"/>
                </a:lnTo>
                <a:lnTo>
                  <a:pt x="342533" y="364528"/>
                </a:lnTo>
                <a:lnTo>
                  <a:pt x="361136" y="336966"/>
                </a:lnTo>
                <a:lnTo>
                  <a:pt x="368300" y="301586"/>
                </a:lnTo>
                <a:lnTo>
                  <a:pt x="361136" y="266207"/>
                </a:lnTo>
                <a:lnTo>
                  <a:pt x="342533" y="238645"/>
                </a:lnTo>
                <a:close/>
              </a:path>
              <a:path w="368300" h="393064">
                <a:moveTo>
                  <a:pt x="279171" y="330657"/>
                </a:moveTo>
                <a:lnTo>
                  <a:pt x="258711" y="330657"/>
                </a:lnTo>
                <a:lnTo>
                  <a:pt x="258838" y="330987"/>
                </a:lnTo>
                <a:lnTo>
                  <a:pt x="261670" y="333819"/>
                </a:lnTo>
                <a:lnTo>
                  <a:pt x="265252" y="335191"/>
                </a:lnTo>
                <a:lnTo>
                  <a:pt x="272211" y="335191"/>
                </a:lnTo>
                <a:lnTo>
                  <a:pt x="275615" y="333984"/>
                </a:lnTo>
                <a:lnTo>
                  <a:pt x="278384" y="331431"/>
                </a:lnTo>
                <a:lnTo>
                  <a:pt x="278345" y="331292"/>
                </a:lnTo>
                <a:lnTo>
                  <a:pt x="278523" y="331127"/>
                </a:lnTo>
                <a:lnTo>
                  <a:pt x="278701" y="331127"/>
                </a:lnTo>
                <a:lnTo>
                  <a:pt x="279171" y="330657"/>
                </a:lnTo>
                <a:close/>
              </a:path>
              <a:path w="368300" h="393064">
                <a:moveTo>
                  <a:pt x="278701" y="331127"/>
                </a:moveTo>
                <a:lnTo>
                  <a:pt x="278523" y="331127"/>
                </a:lnTo>
                <a:lnTo>
                  <a:pt x="278663" y="331165"/>
                </a:lnTo>
                <a:close/>
              </a:path>
              <a:path w="368300" h="393064">
                <a:moveTo>
                  <a:pt x="250164" y="289191"/>
                </a:moveTo>
                <a:lnTo>
                  <a:pt x="238721" y="299656"/>
                </a:lnTo>
                <a:lnTo>
                  <a:pt x="238315" y="308533"/>
                </a:lnTo>
                <a:lnTo>
                  <a:pt x="258572" y="330695"/>
                </a:lnTo>
                <a:lnTo>
                  <a:pt x="258711" y="330657"/>
                </a:lnTo>
                <a:lnTo>
                  <a:pt x="279171" y="330657"/>
                </a:lnTo>
                <a:lnTo>
                  <a:pt x="308963" y="300888"/>
                </a:lnTo>
                <a:lnTo>
                  <a:pt x="269303" y="300888"/>
                </a:lnTo>
                <a:lnTo>
                  <a:pt x="259041" y="289648"/>
                </a:lnTo>
                <a:lnTo>
                  <a:pt x="250164" y="289191"/>
                </a:lnTo>
                <a:close/>
              </a:path>
              <a:path w="368300" h="393064">
                <a:moveTo>
                  <a:pt x="306031" y="273037"/>
                </a:moveTo>
                <a:lnTo>
                  <a:pt x="297154" y="273037"/>
                </a:lnTo>
                <a:lnTo>
                  <a:pt x="269303" y="300888"/>
                </a:lnTo>
                <a:lnTo>
                  <a:pt x="308963" y="300888"/>
                </a:lnTo>
                <a:lnTo>
                  <a:pt x="316979" y="292862"/>
                </a:lnTo>
                <a:lnTo>
                  <a:pt x="316979" y="283997"/>
                </a:lnTo>
                <a:lnTo>
                  <a:pt x="306031" y="273037"/>
                </a:lnTo>
                <a:close/>
              </a:path>
              <a:path w="368300" h="393064">
                <a:moveTo>
                  <a:pt x="155371" y="264198"/>
                </a:moveTo>
                <a:lnTo>
                  <a:pt x="67056" y="264198"/>
                </a:lnTo>
                <a:lnTo>
                  <a:pt x="60782" y="270471"/>
                </a:lnTo>
                <a:lnTo>
                  <a:pt x="60782" y="285965"/>
                </a:lnTo>
                <a:lnTo>
                  <a:pt x="67056" y="292239"/>
                </a:lnTo>
                <a:lnTo>
                  <a:pt x="155371" y="292239"/>
                </a:lnTo>
                <a:lnTo>
                  <a:pt x="161645" y="285965"/>
                </a:lnTo>
                <a:lnTo>
                  <a:pt x="161645" y="270471"/>
                </a:lnTo>
                <a:lnTo>
                  <a:pt x="155371" y="264198"/>
                </a:lnTo>
                <a:close/>
              </a:path>
              <a:path w="368300" h="393064">
                <a:moveTo>
                  <a:pt x="247053" y="129311"/>
                </a:moveTo>
                <a:lnTo>
                  <a:pt x="71031" y="129311"/>
                </a:lnTo>
                <a:lnTo>
                  <a:pt x="67475" y="130784"/>
                </a:lnTo>
                <a:lnTo>
                  <a:pt x="62217" y="136042"/>
                </a:lnTo>
                <a:lnTo>
                  <a:pt x="60731" y="139611"/>
                </a:lnTo>
                <a:lnTo>
                  <a:pt x="60782" y="225221"/>
                </a:lnTo>
                <a:lnTo>
                  <a:pt x="67056" y="231482"/>
                </a:lnTo>
                <a:lnTo>
                  <a:pt x="187820" y="231482"/>
                </a:lnTo>
                <a:lnTo>
                  <a:pt x="194094" y="225221"/>
                </a:lnTo>
                <a:lnTo>
                  <a:pt x="194094" y="209715"/>
                </a:lnTo>
                <a:lnTo>
                  <a:pt x="187820" y="203441"/>
                </a:lnTo>
                <a:lnTo>
                  <a:pt x="88823" y="203441"/>
                </a:lnTo>
                <a:lnTo>
                  <a:pt x="88772" y="157353"/>
                </a:lnTo>
                <a:lnTo>
                  <a:pt x="253385" y="157353"/>
                </a:lnTo>
                <a:lnTo>
                  <a:pt x="253314" y="135559"/>
                </a:lnTo>
                <a:lnTo>
                  <a:pt x="247053" y="129311"/>
                </a:lnTo>
                <a:close/>
              </a:path>
              <a:path w="368300" h="393064">
                <a:moveTo>
                  <a:pt x="314132" y="28041"/>
                </a:moveTo>
                <a:lnTo>
                  <a:pt x="286092" y="28041"/>
                </a:lnTo>
                <a:lnTo>
                  <a:pt x="286080" y="176872"/>
                </a:lnTo>
                <a:lnTo>
                  <a:pt x="292341" y="183146"/>
                </a:lnTo>
                <a:lnTo>
                  <a:pt x="307835" y="183146"/>
                </a:lnTo>
                <a:lnTo>
                  <a:pt x="314109" y="176872"/>
                </a:lnTo>
                <a:lnTo>
                  <a:pt x="314132" y="28041"/>
                </a:lnTo>
                <a:close/>
              </a:path>
              <a:path w="368300" h="393064">
                <a:moveTo>
                  <a:pt x="253385" y="157353"/>
                </a:moveTo>
                <a:lnTo>
                  <a:pt x="225336" y="157353"/>
                </a:lnTo>
                <a:lnTo>
                  <a:pt x="225386" y="175590"/>
                </a:lnTo>
                <a:lnTo>
                  <a:pt x="231660" y="181838"/>
                </a:lnTo>
                <a:lnTo>
                  <a:pt x="247154" y="181825"/>
                </a:lnTo>
                <a:lnTo>
                  <a:pt x="253365" y="175590"/>
                </a:lnTo>
                <a:lnTo>
                  <a:pt x="253385" y="157353"/>
                </a:lnTo>
                <a:close/>
              </a:path>
              <a:path w="368300" h="393064">
                <a:moveTo>
                  <a:pt x="142392" y="68275"/>
                </a:moveTo>
                <a:lnTo>
                  <a:pt x="134645" y="68275"/>
                </a:lnTo>
                <a:lnTo>
                  <a:pt x="128422" y="74472"/>
                </a:lnTo>
                <a:lnTo>
                  <a:pt x="128320" y="89992"/>
                </a:lnTo>
                <a:lnTo>
                  <a:pt x="134581" y="96291"/>
                </a:lnTo>
                <a:lnTo>
                  <a:pt x="239356" y="96558"/>
                </a:lnTo>
                <a:lnTo>
                  <a:pt x="247103" y="96558"/>
                </a:lnTo>
                <a:lnTo>
                  <a:pt x="253377" y="90297"/>
                </a:lnTo>
                <a:lnTo>
                  <a:pt x="253428" y="74828"/>
                </a:lnTo>
                <a:lnTo>
                  <a:pt x="247154" y="68529"/>
                </a:lnTo>
                <a:lnTo>
                  <a:pt x="142392" y="68275"/>
                </a:lnTo>
                <a:close/>
              </a:path>
              <a:path w="368300" h="393064">
                <a:moveTo>
                  <a:pt x="104800" y="38862"/>
                </a:moveTo>
                <a:lnTo>
                  <a:pt x="76758" y="38862"/>
                </a:lnTo>
                <a:lnTo>
                  <a:pt x="76758" y="76936"/>
                </a:lnTo>
                <a:lnTo>
                  <a:pt x="104800" y="76936"/>
                </a:lnTo>
                <a:lnTo>
                  <a:pt x="104800" y="38862"/>
                </a:lnTo>
                <a:close/>
              </a:path>
            </a:pathLst>
          </a:custGeom>
          <a:solidFill>
            <a:srgbClr val="244F8C"/>
          </a:solidFill>
        </p:spPr>
        <p:txBody>
          <a:bodyPr wrap="square" lIns="0" tIns="0" rIns="0" bIns="0" rtlCol="0"/>
          <a:lstStyle/>
          <a:p>
            <a:endParaRPr/>
          </a:p>
        </p:txBody>
      </p:sp>
      <p:sp>
        <p:nvSpPr>
          <p:cNvPr id="28" name="object 25">
            <a:extLst>
              <a:ext uri="{FF2B5EF4-FFF2-40B4-BE49-F238E27FC236}">
                <a16:creationId xmlns:a16="http://schemas.microsoft.com/office/drawing/2014/main" id="{3B4022EC-F01B-E3F6-EBA4-6789FCE800AD}"/>
              </a:ext>
            </a:extLst>
          </p:cNvPr>
          <p:cNvSpPr/>
          <p:nvPr/>
        </p:nvSpPr>
        <p:spPr>
          <a:xfrm>
            <a:off x="693006" y="5105400"/>
            <a:ext cx="10583856" cy="0"/>
          </a:xfrm>
          <a:custGeom>
            <a:avLst/>
            <a:gdLst/>
            <a:ahLst/>
            <a:cxnLst/>
            <a:rect l="l" t="t" r="r" b="b"/>
            <a:pathLst>
              <a:path w="5892800">
                <a:moveTo>
                  <a:pt x="0" y="0"/>
                </a:moveTo>
                <a:lnTo>
                  <a:pt x="5892800" y="0"/>
                </a:lnTo>
              </a:path>
            </a:pathLst>
          </a:custGeom>
          <a:ln w="4445">
            <a:solidFill>
              <a:srgbClr val="A7A9AC"/>
            </a:solidFill>
          </a:ln>
        </p:spPr>
        <p:txBody>
          <a:bodyPr wrap="square" lIns="0" tIns="0" rIns="0" bIns="0" rtlCol="0"/>
          <a:lstStyle/>
          <a:p>
            <a:endParaRPr/>
          </a:p>
        </p:txBody>
      </p:sp>
      <p:sp>
        <p:nvSpPr>
          <p:cNvPr id="29" name="object 26">
            <a:extLst>
              <a:ext uri="{FF2B5EF4-FFF2-40B4-BE49-F238E27FC236}">
                <a16:creationId xmlns:a16="http://schemas.microsoft.com/office/drawing/2014/main" id="{AF67C94E-81E8-6EC0-F560-250BB2F58658}"/>
              </a:ext>
            </a:extLst>
          </p:cNvPr>
          <p:cNvSpPr/>
          <p:nvPr/>
        </p:nvSpPr>
        <p:spPr>
          <a:xfrm>
            <a:off x="693006" y="2354668"/>
            <a:ext cx="10583856" cy="0"/>
          </a:xfrm>
          <a:custGeom>
            <a:avLst/>
            <a:gdLst/>
            <a:ahLst/>
            <a:cxnLst/>
            <a:rect l="l" t="t" r="r" b="b"/>
            <a:pathLst>
              <a:path w="5892800">
                <a:moveTo>
                  <a:pt x="0" y="0"/>
                </a:moveTo>
                <a:lnTo>
                  <a:pt x="5892800" y="0"/>
                </a:lnTo>
              </a:path>
            </a:pathLst>
          </a:custGeom>
          <a:ln w="3175">
            <a:solidFill>
              <a:srgbClr val="A7A9AC"/>
            </a:solidFill>
          </a:ln>
        </p:spPr>
        <p:txBody>
          <a:bodyPr wrap="square" lIns="0" tIns="0" rIns="0" bIns="0" rtlCol="0"/>
          <a:lstStyle/>
          <a:p>
            <a:endParaRPr/>
          </a:p>
        </p:txBody>
      </p:sp>
    </p:spTree>
    <p:extLst>
      <p:ext uri="{BB962C8B-B14F-4D97-AF65-F5344CB8AC3E}">
        <p14:creationId xmlns:p14="http://schemas.microsoft.com/office/powerpoint/2010/main" val="273183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3D0A41-5D32-D841-AAE8-D68664EA4587}"/>
              </a:ext>
            </a:extLst>
          </p:cNvPr>
          <p:cNvSpPr>
            <a:spLocks noGrp="1"/>
          </p:cNvSpPr>
          <p:nvPr>
            <p:ph type="body" idx="1"/>
          </p:nvPr>
        </p:nvSpPr>
        <p:spPr/>
        <p:txBody>
          <a:bodyPr/>
          <a:lstStyle/>
          <a:p>
            <a:r>
              <a:rPr lang="en-US" dirty="0"/>
              <a:t>Thank You</a:t>
            </a:r>
          </a:p>
        </p:txBody>
      </p:sp>
      <p:sp>
        <p:nvSpPr>
          <p:cNvPr id="11" name="Text Placeholder 10">
            <a:extLst>
              <a:ext uri="{FF2B5EF4-FFF2-40B4-BE49-F238E27FC236}">
                <a16:creationId xmlns:a16="http://schemas.microsoft.com/office/drawing/2014/main" id="{3E29D805-592D-6745-A7A5-093A80DCAB99}"/>
              </a:ext>
            </a:extLst>
          </p:cNvPr>
          <p:cNvSpPr>
            <a:spLocks noGrp="1"/>
          </p:cNvSpPr>
          <p:nvPr>
            <p:ph type="body" sz="quarter" idx="11"/>
          </p:nvPr>
        </p:nvSpPr>
        <p:spPr/>
        <p:txBody>
          <a:bodyPr/>
          <a:lstStyle/>
          <a:p>
            <a:endParaRPr lang="en-US"/>
          </a:p>
        </p:txBody>
      </p:sp>
      <p:sp>
        <p:nvSpPr>
          <p:cNvPr id="12" name="Text Placeholder 11">
            <a:extLst>
              <a:ext uri="{FF2B5EF4-FFF2-40B4-BE49-F238E27FC236}">
                <a16:creationId xmlns:a16="http://schemas.microsoft.com/office/drawing/2014/main" id="{18D05ED9-EC79-D047-946B-D946F2057B40}"/>
              </a:ext>
            </a:extLst>
          </p:cNvPr>
          <p:cNvSpPr>
            <a:spLocks noGrp="1"/>
          </p:cNvSpPr>
          <p:nvPr>
            <p:ph type="body" sz="quarter" idx="12"/>
          </p:nvPr>
        </p:nvSpPr>
        <p:spPr/>
        <p:txBody>
          <a:bodyPr/>
          <a:lstStyle/>
          <a:p>
            <a:endParaRPr lang="en-US"/>
          </a:p>
        </p:txBody>
      </p:sp>
      <p:sp>
        <p:nvSpPr>
          <p:cNvPr id="13" name="Text Placeholder 12">
            <a:extLst>
              <a:ext uri="{FF2B5EF4-FFF2-40B4-BE49-F238E27FC236}">
                <a16:creationId xmlns:a16="http://schemas.microsoft.com/office/drawing/2014/main" id="{F01E0179-B4E3-7140-8F2F-8DD382D37ADE}"/>
              </a:ext>
            </a:extLst>
          </p:cNvPr>
          <p:cNvSpPr>
            <a:spLocks noGrp="1"/>
          </p:cNvSpPr>
          <p:nvPr>
            <p:ph type="body" sz="quarter" idx="13"/>
          </p:nvPr>
        </p:nvSpPr>
        <p:spPr/>
        <p:txBody>
          <a:bodyPr/>
          <a:lstStyle/>
          <a:p>
            <a:endParaRPr lang="en-US"/>
          </a:p>
        </p:txBody>
      </p:sp>
      <p:sp>
        <p:nvSpPr>
          <p:cNvPr id="14" name="Text Placeholder 13">
            <a:extLst>
              <a:ext uri="{FF2B5EF4-FFF2-40B4-BE49-F238E27FC236}">
                <a16:creationId xmlns:a16="http://schemas.microsoft.com/office/drawing/2014/main" id="{C008B956-C9AE-754D-950A-D4CB8D887105}"/>
              </a:ext>
            </a:extLst>
          </p:cNvPr>
          <p:cNvSpPr>
            <a:spLocks noGrp="1"/>
          </p:cNvSpPr>
          <p:nvPr>
            <p:ph type="body" sz="quarter" idx="14"/>
          </p:nvPr>
        </p:nvSpPr>
        <p:spPr/>
        <p:txBody>
          <a:bodyPr/>
          <a:lstStyle/>
          <a:p>
            <a:endParaRPr lang="en-US"/>
          </a:p>
        </p:txBody>
      </p:sp>
      <p:sp>
        <p:nvSpPr>
          <p:cNvPr id="15" name="Text Placeholder 14">
            <a:extLst>
              <a:ext uri="{FF2B5EF4-FFF2-40B4-BE49-F238E27FC236}">
                <a16:creationId xmlns:a16="http://schemas.microsoft.com/office/drawing/2014/main" id="{E7553128-85CD-714E-81CD-7A23ADCD0312}"/>
              </a:ext>
            </a:extLst>
          </p:cNvPr>
          <p:cNvSpPr>
            <a:spLocks noGrp="1"/>
          </p:cNvSpPr>
          <p:nvPr>
            <p:ph type="body" sz="quarter" idx="15"/>
          </p:nvPr>
        </p:nvSpPr>
        <p:spPr/>
        <p:txBody>
          <a:bodyPr/>
          <a:lstStyle/>
          <a:p>
            <a:endParaRPr lang="en-US"/>
          </a:p>
        </p:txBody>
      </p:sp>
      <p:sp>
        <p:nvSpPr>
          <p:cNvPr id="16" name="Text Placeholder 15">
            <a:extLst>
              <a:ext uri="{FF2B5EF4-FFF2-40B4-BE49-F238E27FC236}">
                <a16:creationId xmlns:a16="http://schemas.microsoft.com/office/drawing/2014/main" id="{37FBAE09-2AED-8E4D-9723-A0CC27D587E6}"/>
              </a:ext>
            </a:extLst>
          </p:cNvPr>
          <p:cNvSpPr>
            <a:spLocks noGrp="1"/>
          </p:cNvSpPr>
          <p:nvPr>
            <p:ph type="body" sz="quarter" idx="16"/>
          </p:nvPr>
        </p:nvSpPr>
        <p:spPr/>
        <p:txBody>
          <a:bodyPr/>
          <a:lstStyle/>
          <a:p>
            <a:endParaRPr lang="en-US"/>
          </a:p>
        </p:txBody>
      </p:sp>
      <p:sp>
        <p:nvSpPr>
          <p:cNvPr id="17" name="Text Placeholder 16">
            <a:extLst>
              <a:ext uri="{FF2B5EF4-FFF2-40B4-BE49-F238E27FC236}">
                <a16:creationId xmlns:a16="http://schemas.microsoft.com/office/drawing/2014/main" id="{C39BFC96-CEF1-6148-B16D-E01C46C7E8E3}"/>
              </a:ext>
            </a:extLst>
          </p:cNvPr>
          <p:cNvSpPr>
            <a:spLocks noGrp="1"/>
          </p:cNvSpPr>
          <p:nvPr>
            <p:ph type="body" sz="quarter" idx="17"/>
          </p:nvPr>
        </p:nvSpPr>
        <p:spPr/>
        <p:txBody>
          <a:bodyPr/>
          <a:lstStyle/>
          <a:p>
            <a:endParaRPr lang="en-US"/>
          </a:p>
        </p:txBody>
      </p:sp>
      <p:sp>
        <p:nvSpPr>
          <p:cNvPr id="18" name="Text Placeholder 17">
            <a:extLst>
              <a:ext uri="{FF2B5EF4-FFF2-40B4-BE49-F238E27FC236}">
                <a16:creationId xmlns:a16="http://schemas.microsoft.com/office/drawing/2014/main" id="{E16C8FBD-9647-BB47-9707-C3E1D5BBB577}"/>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3468653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F244B5E-0635-470A-9106-A2A0CE858EFD}"/>
              </a:ext>
            </a:extLst>
          </p:cNvPr>
          <p:cNvSpPr>
            <a:spLocks noGrp="1"/>
          </p:cNvSpPr>
          <p:nvPr>
            <p:ph type="title"/>
          </p:nvPr>
        </p:nvSpPr>
        <p:spPr/>
        <p:txBody>
          <a:bodyPr/>
          <a:lstStyle/>
          <a:p>
            <a:r>
              <a:rPr lang="en-US" dirty="0"/>
              <a:t>Disclosures</a:t>
            </a:r>
          </a:p>
        </p:txBody>
      </p:sp>
      <p:sp>
        <p:nvSpPr>
          <p:cNvPr id="9" name="Text Placeholder 8">
            <a:extLst>
              <a:ext uri="{FF2B5EF4-FFF2-40B4-BE49-F238E27FC236}">
                <a16:creationId xmlns:a16="http://schemas.microsoft.com/office/drawing/2014/main" id="{23D2BE49-CB70-4573-A6C4-05F308DA9A59}"/>
              </a:ext>
            </a:extLst>
          </p:cNvPr>
          <p:cNvSpPr>
            <a:spLocks noGrp="1"/>
          </p:cNvSpPr>
          <p:nvPr>
            <p:ph type="body" sz="quarter" idx="11"/>
          </p:nvPr>
        </p:nvSpPr>
        <p:spPr>
          <a:xfrm>
            <a:off x="571641" y="1514037"/>
            <a:ext cx="8419959" cy="4200963"/>
          </a:xfrm>
        </p:spPr>
        <p:txBody>
          <a:bodyPr/>
          <a:lstStyle/>
          <a:p>
            <a:r>
              <a:rPr lang="en-US" sz="1000" b="1" i="0" u="none" strike="noStrike" baseline="0" dirty="0">
                <a:solidFill>
                  <a:srgbClr val="000000"/>
                </a:solidFill>
              </a:rPr>
              <a:t>The Lincoln National Life Insurance Company does not solicit business in the state of New York, nor is it authorized to do so. </a:t>
            </a:r>
          </a:p>
          <a:p>
            <a:r>
              <a:rPr lang="en-US" sz="1000" b="0" i="0" u="none" strike="noStrike" baseline="0" dirty="0">
                <a:solidFill>
                  <a:srgbClr val="000000"/>
                </a:solidFill>
              </a:rPr>
              <a:t>Lincoln Financial Group</a:t>
            </a:r>
            <a:r>
              <a:rPr lang="en-US" sz="600" b="0" i="0" u="none" strike="noStrike" baseline="0" dirty="0">
                <a:solidFill>
                  <a:srgbClr val="000000"/>
                </a:solidFill>
              </a:rPr>
              <a:t>® </a:t>
            </a:r>
            <a:r>
              <a:rPr lang="en-US" sz="1000" b="0" i="0" u="none" strike="noStrike" baseline="0" dirty="0">
                <a:solidFill>
                  <a:srgbClr val="000000"/>
                </a:solidFill>
              </a:rPr>
              <a:t>affiliates, their distributors, and their respective employees, representatives, and/or insurance agents do not provide tax, accounting, or legal advice. Clients should consult an independent professional as to any tax, accounting, or legal statements made herein. </a:t>
            </a:r>
          </a:p>
          <a:p>
            <a:r>
              <a:rPr lang="en-US" sz="1000" b="1" i="0" u="none" strike="noStrike" baseline="0" dirty="0">
                <a:solidFill>
                  <a:srgbClr val="000000"/>
                </a:solidFill>
              </a:rPr>
              <a:t>Lincoln </a:t>
            </a:r>
            <a:r>
              <a:rPr lang="en-US" sz="1000" b="1" i="1" u="none" strike="noStrike" baseline="0" dirty="0">
                <a:solidFill>
                  <a:srgbClr val="000000"/>
                </a:solidFill>
              </a:rPr>
              <a:t>MoneyGuard</a:t>
            </a:r>
            <a:r>
              <a:rPr lang="en-US" sz="600" b="1" i="0" u="none" strike="noStrike" baseline="0" dirty="0">
                <a:solidFill>
                  <a:srgbClr val="000000"/>
                </a:solidFill>
              </a:rPr>
              <a:t>® </a:t>
            </a:r>
            <a:r>
              <a:rPr lang="en-US" sz="1000" b="1" i="0" u="none" strike="noStrike" baseline="0" dirty="0">
                <a:solidFill>
                  <a:srgbClr val="000000"/>
                </a:solidFill>
              </a:rPr>
              <a:t>Solutions are universal life and variable universal life insurance policies with long-term care riders. Only registered representatives can sell variable products. </a:t>
            </a:r>
          </a:p>
          <a:p>
            <a:r>
              <a:rPr lang="en-US" sz="1000" b="1" i="0" u="none" strike="noStrike" baseline="0" dirty="0">
                <a:solidFill>
                  <a:srgbClr val="000000"/>
                </a:solidFill>
              </a:rPr>
              <a:t>All guarantees and benefits of the insurance policy are subject to the claims-paying ability of the issuing insurance company. </a:t>
            </a:r>
            <a:r>
              <a:rPr lang="en-US" sz="1000" b="0" i="0" u="none" strike="noStrike" baseline="0" dirty="0">
                <a:solidFill>
                  <a:srgbClr val="000000"/>
                </a:solidFill>
              </a:rPr>
              <a:t>They are not backed by the broker-dealer and/or insurance agency selling the policy, or any affiliates of those entities other than the issuing company affiliates, and none makes any representations or guarantees regarding the claims-paying ability of the issuer.</a:t>
            </a:r>
          </a:p>
          <a:p>
            <a:r>
              <a:rPr lang="en-US" sz="1000" b="0" i="0" u="none" strike="noStrike" baseline="0" dirty="0">
                <a:solidFill>
                  <a:srgbClr val="000000"/>
                </a:solidFill>
              </a:rPr>
              <a:t> Views expressed are those of the speaker(s) as of the date indicated and may change based on market and other conditions. The accuracy of the content and its relevance to your client’s particular circumstances is not guaranteed. Long-term care insurance converge contains benefits, exclusions, limitations, eligibility requirements and specific terms and conditions under which the insurance coverage may be continued in-force or discontinued. Not at all insurance policies and types of coverage may be available in every state. </a:t>
            </a:r>
            <a:endParaRPr lang="en-US" sz="1000" dirty="0"/>
          </a:p>
        </p:txBody>
      </p:sp>
    </p:spTree>
    <p:extLst>
      <p:ext uri="{BB962C8B-B14F-4D97-AF65-F5344CB8AC3E}">
        <p14:creationId xmlns:p14="http://schemas.microsoft.com/office/powerpoint/2010/main" val="4225967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35547-85BD-9747-9444-6887F6094129}"/>
              </a:ext>
            </a:extLst>
          </p:cNvPr>
          <p:cNvSpPr>
            <a:spLocks noGrp="1"/>
          </p:cNvSpPr>
          <p:nvPr>
            <p:ph type="title"/>
          </p:nvPr>
        </p:nvSpPr>
        <p:spPr/>
        <p:txBody>
          <a:bodyPr/>
          <a:lstStyle/>
          <a:p>
            <a:r>
              <a:rPr lang="en-US" dirty="0"/>
              <a:t>Agenda</a:t>
            </a:r>
          </a:p>
        </p:txBody>
      </p:sp>
      <p:pic>
        <p:nvPicPr>
          <p:cNvPr id="7" name="Picture Placeholder 6" descr="A person sitting at a desk with a computer&#10;&#10;Description automatically generated with low confidence">
            <a:extLst>
              <a:ext uri="{FF2B5EF4-FFF2-40B4-BE49-F238E27FC236}">
                <a16:creationId xmlns:a16="http://schemas.microsoft.com/office/drawing/2014/main" id="{938ACA03-2850-7380-E135-F5C4C23939D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DCD4713E-8BFF-A94C-A19D-0B659916B8B5}"/>
              </a:ext>
            </a:extLst>
          </p:cNvPr>
          <p:cNvSpPr>
            <a:spLocks noGrp="1"/>
          </p:cNvSpPr>
          <p:nvPr>
            <p:ph type="body" sz="quarter" idx="11"/>
          </p:nvPr>
        </p:nvSpPr>
        <p:spPr>
          <a:xfrm>
            <a:off x="7124841" y="1526418"/>
            <a:ext cx="3695700" cy="2512182"/>
          </a:xfrm>
        </p:spPr>
        <p:txBody>
          <a:bodyPr/>
          <a:lstStyle/>
          <a:p>
            <a:pPr marL="0" indent="0">
              <a:buNone/>
            </a:pPr>
            <a:r>
              <a:rPr lang="en-US" sz="2000" b="0" dirty="0">
                <a:latin typeface="Georgia" panose="02040502050405020303" pitchFamily="18" charset="0"/>
              </a:rPr>
              <a:t>Understanding the Differences</a:t>
            </a:r>
          </a:p>
          <a:p>
            <a:pPr marL="0" indent="0">
              <a:buNone/>
            </a:pPr>
            <a:endParaRPr lang="en-US" sz="2000" b="0" dirty="0">
              <a:latin typeface="Georgia" panose="02040502050405020303" pitchFamily="18" charset="0"/>
            </a:endParaRPr>
          </a:p>
          <a:p>
            <a:pPr marL="0" indent="0">
              <a:buNone/>
            </a:pPr>
            <a:r>
              <a:rPr lang="en-US" sz="2000" b="0" dirty="0">
                <a:latin typeface="Georgia" panose="02040502050405020303" pitchFamily="18" charset="0"/>
              </a:rPr>
              <a:t>Envisioning Care:</a:t>
            </a:r>
            <a:br>
              <a:rPr lang="en-US" sz="2000" b="0" dirty="0">
                <a:latin typeface="Georgia" panose="02040502050405020303" pitchFamily="18" charset="0"/>
              </a:rPr>
            </a:br>
            <a:r>
              <a:rPr lang="en-US" sz="2000" b="0" dirty="0">
                <a:latin typeface="Georgia" panose="02040502050405020303" pitchFamily="18" charset="0"/>
              </a:rPr>
              <a:t>Key Considerations</a:t>
            </a:r>
          </a:p>
          <a:p>
            <a:pPr marL="0" indent="0">
              <a:buNone/>
            </a:pPr>
            <a:endParaRPr lang="en-US" sz="2000" b="0" dirty="0">
              <a:latin typeface="Georgia" panose="02040502050405020303" pitchFamily="18" charset="0"/>
            </a:endParaRPr>
          </a:p>
          <a:p>
            <a:pPr marL="0" indent="0">
              <a:buNone/>
            </a:pPr>
            <a:r>
              <a:rPr lang="en-US" sz="2000" b="0" dirty="0">
                <a:latin typeface="Georgia" panose="02040502050405020303" pitchFamily="18" charset="0"/>
              </a:rPr>
              <a:t>The </a:t>
            </a:r>
            <a:r>
              <a:rPr lang="en-US" sz="2000" b="0" i="1" dirty="0" err="1">
                <a:latin typeface="Georgia" panose="02040502050405020303" pitchFamily="18" charset="0"/>
              </a:rPr>
              <a:t>MoneyGuard</a:t>
            </a:r>
            <a:r>
              <a:rPr lang="en-US" sz="2000" b="0" baseline="30000" dirty="0">
                <a:latin typeface="Georgia" panose="02040502050405020303" pitchFamily="18" charset="0"/>
              </a:rPr>
              <a:t>®</a:t>
            </a:r>
            <a:r>
              <a:rPr lang="en-US" sz="2000" b="0" dirty="0">
                <a:latin typeface="Georgia" panose="02040502050405020303" pitchFamily="18" charset="0"/>
              </a:rPr>
              <a:t> Difference</a:t>
            </a:r>
          </a:p>
        </p:txBody>
      </p:sp>
    </p:spTree>
    <p:extLst>
      <p:ext uri="{BB962C8B-B14F-4D97-AF65-F5344CB8AC3E}">
        <p14:creationId xmlns:p14="http://schemas.microsoft.com/office/powerpoint/2010/main" val="1145852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FC5E4D1-6C28-4AEA-A701-6ABBF34F1584}"/>
              </a:ext>
            </a:extLst>
          </p:cNvPr>
          <p:cNvSpPr>
            <a:spLocks noGrp="1"/>
          </p:cNvSpPr>
          <p:nvPr>
            <p:ph type="body" idx="1"/>
          </p:nvPr>
        </p:nvSpPr>
        <p:spPr/>
        <p:txBody>
          <a:bodyPr/>
          <a:lstStyle/>
          <a:p>
            <a:r>
              <a:rPr lang="en-US" dirty="0"/>
              <a:t>Understanding the Differences</a:t>
            </a:r>
          </a:p>
        </p:txBody>
      </p:sp>
    </p:spTree>
    <p:extLst>
      <p:ext uri="{BB962C8B-B14F-4D97-AF65-F5344CB8AC3E}">
        <p14:creationId xmlns:p14="http://schemas.microsoft.com/office/powerpoint/2010/main" val="3245710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A9BD-BB9B-53FF-0955-B49C0A144F2F}"/>
              </a:ext>
            </a:extLst>
          </p:cNvPr>
          <p:cNvSpPr>
            <a:spLocks noGrp="1"/>
          </p:cNvSpPr>
          <p:nvPr>
            <p:ph type="title"/>
          </p:nvPr>
        </p:nvSpPr>
        <p:spPr/>
        <p:txBody>
          <a:bodyPr/>
          <a:lstStyle/>
          <a:p>
            <a:r>
              <a:rPr lang="en-US" dirty="0"/>
              <a:t>Ask your clients</a:t>
            </a:r>
          </a:p>
        </p:txBody>
      </p:sp>
      <p:sp>
        <p:nvSpPr>
          <p:cNvPr id="7" name="TextBox 6">
            <a:extLst>
              <a:ext uri="{FF2B5EF4-FFF2-40B4-BE49-F238E27FC236}">
                <a16:creationId xmlns:a16="http://schemas.microsoft.com/office/drawing/2014/main" id="{238AE450-8249-0750-EC74-F5837BC4F528}"/>
              </a:ext>
            </a:extLst>
          </p:cNvPr>
          <p:cNvSpPr txBox="1"/>
          <p:nvPr/>
        </p:nvSpPr>
        <p:spPr>
          <a:xfrm>
            <a:off x="533400" y="1447800"/>
            <a:ext cx="2339103" cy="400110"/>
          </a:xfrm>
          <a:prstGeom prst="rect">
            <a:avLst/>
          </a:prstGeom>
          <a:noFill/>
        </p:spPr>
        <p:txBody>
          <a:bodyPr wrap="square">
            <a:spAutoFit/>
          </a:bodyPr>
          <a:lstStyle/>
          <a:p>
            <a:r>
              <a:rPr lang="en-US" sz="2000" dirty="0">
                <a:latin typeface="Georgia" panose="02040502050405020303" pitchFamily="18" charset="0"/>
              </a:rPr>
              <a:t>Would you rather:</a:t>
            </a:r>
          </a:p>
        </p:txBody>
      </p:sp>
      <p:sp>
        <p:nvSpPr>
          <p:cNvPr id="9" name="TextBox 8">
            <a:extLst>
              <a:ext uri="{FF2B5EF4-FFF2-40B4-BE49-F238E27FC236}">
                <a16:creationId xmlns:a16="http://schemas.microsoft.com/office/drawing/2014/main" id="{E000F4E9-8D12-E11D-F35F-359A66EA80A7}"/>
              </a:ext>
            </a:extLst>
          </p:cNvPr>
          <p:cNvSpPr txBox="1"/>
          <p:nvPr/>
        </p:nvSpPr>
        <p:spPr>
          <a:xfrm>
            <a:off x="7200546" y="1952393"/>
            <a:ext cx="4369449" cy="3877985"/>
          </a:xfrm>
          <a:prstGeom prst="rect">
            <a:avLst/>
          </a:prstGeom>
          <a:noFill/>
          <a:ln w="6350">
            <a:solidFill>
              <a:schemeClr val="tx2"/>
            </a:solidFill>
          </a:ln>
        </p:spPr>
        <p:txBody>
          <a:bodyPr wrap="square" lIns="274320" tIns="274320" rIns="274320" bIns="274320">
            <a:spAutoFit/>
          </a:bodyPr>
          <a:lstStyle/>
          <a:p>
            <a:r>
              <a:rPr lang="en-US" b="1" dirty="0">
                <a:solidFill>
                  <a:srgbClr val="C00000"/>
                </a:solidFill>
              </a:rPr>
              <a:t>What do clients want from long-term care plans?</a:t>
            </a:r>
          </a:p>
          <a:p>
            <a:endParaRPr lang="en-US" dirty="0"/>
          </a:p>
          <a:p>
            <a:pPr marL="285750" indent="-285750">
              <a:buClr>
                <a:srgbClr val="C00000"/>
              </a:buClr>
              <a:buFont typeface="Wingdings" pitchFamily="2" charset="2"/>
              <a:buChar char="ü"/>
            </a:pPr>
            <a:r>
              <a:rPr lang="en-US" dirty="0"/>
              <a:t>To get the best care they can afford</a:t>
            </a:r>
          </a:p>
          <a:p>
            <a:pPr marL="285750" indent="-285750">
              <a:buClr>
                <a:srgbClr val="C00000"/>
              </a:buClr>
              <a:buFont typeface="Wingdings" pitchFamily="2" charset="2"/>
              <a:buChar char="ü"/>
            </a:pPr>
            <a:endParaRPr lang="en-US" dirty="0"/>
          </a:p>
          <a:p>
            <a:pPr marL="285750" indent="-285750">
              <a:buClr>
                <a:srgbClr val="C00000"/>
              </a:buClr>
              <a:buFont typeface="Wingdings" pitchFamily="2" charset="2"/>
              <a:buChar char="ü"/>
            </a:pPr>
            <a:r>
              <a:rPr lang="en-US" dirty="0"/>
              <a:t>Set their care preferences so loved ones know what to do</a:t>
            </a:r>
          </a:p>
          <a:p>
            <a:pPr marL="285750" indent="-285750">
              <a:buClr>
                <a:srgbClr val="C00000"/>
              </a:buClr>
              <a:buFont typeface="Wingdings" pitchFamily="2" charset="2"/>
              <a:buChar char="ü"/>
            </a:pPr>
            <a:endParaRPr lang="en-US" dirty="0"/>
          </a:p>
          <a:p>
            <a:pPr marL="285750" indent="-285750">
              <a:buClr>
                <a:srgbClr val="C00000"/>
              </a:buClr>
              <a:buFont typeface="Wingdings" pitchFamily="2" charset="2"/>
              <a:buChar char="ü"/>
            </a:pPr>
            <a:r>
              <a:rPr lang="en-US" dirty="0"/>
              <a:t>Simplify the process to reduce caregiver stress</a:t>
            </a:r>
          </a:p>
          <a:p>
            <a:pPr marL="285750" indent="-285750">
              <a:buClr>
                <a:srgbClr val="C00000"/>
              </a:buClr>
              <a:buFont typeface="Wingdings" pitchFamily="2" charset="2"/>
              <a:buChar char="ü"/>
            </a:pPr>
            <a:endParaRPr lang="en-US" dirty="0"/>
          </a:p>
          <a:p>
            <a:pPr marL="285750" indent="-285750">
              <a:buClr>
                <a:srgbClr val="C00000"/>
              </a:buClr>
              <a:buFont typeface="Wingdings" pitchFamily="2" charset="2"/>
              <a:buChar char="ü"/>
            </a:pPr>
            <a:r>
              <a:rPr lang="en-US" dirty="0"/>
              <a:t>Avoid unexpected tax consequences</a:t>
            </a:r>
          </a:p>
        </p:txBody>
      </p:sp>
      <p:pic>
        <p:nvPicPr>
          <p:cNvPr id="11" name="Graphic 10">
            <a:extLst>
              <a:ext uri="{FF2B5EF4-FFF2-40B4-BE49-F238E27FC236}">
                <a16:creationId xmlns:a16="http://schemas.microsoft.com/office/drawing/2014/main" id="{9AD8C76C-DCD8-B509-81D9-AE5914A0C1C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105400" y="3434186"/>
            <a:ext cx="914400" cy="914400"/>
          </a:xfrm>
          <a:prstGeom prst="rect">
            <a:avLst/>
          </a:prstGeom>
        </p:spPr>
      </p:pic>
      <p:sp>
        <p:nvSpPr>
          <p:cNvPr id="12" name="TextBox 11">
            <a:extLst>
              <a:ext uri="{FF2B5EF4-FFF2-40B4-BE49-F238E27FC236}">
                <a16:creationId xmlns:a16="http://schemas.microsoft.com/office/drawing/2014/main" id="{AFCD14FE-DCA7-FC80-6B66-757E55B0C80B}"/>
              </a:ext>
            </a:extLst>
          </p:cNvPr>
          <p:cNvSpPr txBox="1"/>
          <p:nvPr/>
        </p:nvSpPr>
        <p:spPr>
          <a:xfrm>
            <a:off x="624804" y="4724400"/>
            <a:ext cx="2956596" cy="923330"/>
          </a:xfrm>
          <a:prstGeom prst="rect">
            <a:avLst/>
          </a:prstGeom>
          <a:noFill/>
        </p:spPr>
        <p:txBody>
          <a:bodyPr wrap="square">
            <a:spAutoFit/>
          </a:bodyPr>
          <a:lstStyle/>
          <a:p>
            <a:r>
              <a:rPr lang="en-US" dirty="0"/>
              <a:t>Be responsible for keeping track of dollar amounts and due dates?</a:t>
            </a:r>
          </a:p>
        </p:txBody>
      </p:sp>
      <p:sp>
        <p:nvSpPr>
          <p:cNvPr id="13" name="TextBox 12">
            <a:extLst>
              <a:ext uri="{FF2B5EF4-FFF2-40B4-BE49-F238E27FC236}">
                <a16:creationId xmlns:a16="http://schemas.microsoft.com/office/drawing/2014/main" id="{22879A60-BA66-053A-A4CA-0E608266F938}"/>
              </a:ext>
            </a:extLst>
          </p:cNvPr>
          <p:cNvSpPr txBox="1"/>
          <p:nvPr/>
        </p:nvSpPr>
        <p:spPr>
          <a:xfrm>
            <a:off x="609600" y="2133600"/>
            <a:ext cx="3185196" cy="923330"/>
          </a:xfrm>
          <a:prstGeom prst="rect">
            <a:avLst/>
          </a:prstGeom>
          <a:noFill/>
        </p:spPr>
        <p:txBody>
          <a:bodyPr wrap="square">
            <a:spAutoFit/>
          </a:bodyPr>
          <a:lstStyle/>
          <a:p>
            <a:r>
              <a:rPr lang="en-US" dirty="0"/>
              <a:t>Let a trusted partner supervise claims, so quality time is spent with loved ones?</a:t>
            </a:r>
          </a:p>
        </p:txBody>
      </p:sp>
      <p:pic>
        <p:nvPicPr>
          <p:cNvPr id="15" name="Graphic 14">
            <a:extLst>
              <a:ext uri="{FF2B5EF4-FFF2-40B4-BE49-F238E27FC236}">
                <a16:creationId xmlns:a16="http://schemas.microsoft.com/office/drawing/2014/main" id="{DA209D16-B5A3-6E37-BC00-6918F20DA95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880219" y="2233315"/>
            <a:ext cx="723900" cy="723900"/>
          </a:xfrm>
          <a:prstGeom prst="rect">
            <a:avLst/>
          </a:prstGeom>
        </p:spPr>
      </p:pic>
      <p:pic>
        <p:nvPicPr>
          <p:cNvPr id="16" name="Graphic 15">
            <a:extLst>
              <a:ext uri="{FF2B5EF4-FFF2-40B4-BE49-F238E27FC236}">
                <a16:creationId xmlns:a16="http://schemas.microsoft.com/office/drawing/2014/main" id="{F3ACA4C6-4D95-8D00-5000-9ACF59491D7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880219" y="4817656"/>
            <a:ext cx="723900" cy="723900"/>
          </a:xfrm>
          <a:prstGeom prst="rect">
            <a:avLst/>
          </a:prstGeom>
        </p:spPr>
      </p:pic>
      <p:cxnSp>
        <p:nvCxnSpPr>
          <p:cNvPr id="19" name="Straight Connector 18">
            <a:extLst>
              <a:ext uri="{FF2B5EF4-FFF2-40B4-BE49-F238E27FC236}">
                <a16:creationId xmlns:a16="http://schemas.microsoft.com/office/drawing/2014/main" id="{01CE7C69-7C3C-F1B9-313E-5A5257327A56}"/>
              </a:ext>
            </a:extLst>
          </p:cNvPr>
          <p:cNvCxnSpPr>
            <a:cxnSpLocks/>
          </p:cNvCxnSpPr>
          <p:nvPr/>
        </p:nvCxnSpPr>
        <p:spPr>
          <a:xfrm>
            <a:off x="4724400" y="2957215"/>
            <a:ext cx="361980" cy="361980"/>
          </a:xfrm>
          <a:prstGeom prst="line">
            <a:avLst/>
          </a:prstGeom>
          <a:ln w="19050">
            <a:solidFill>
              <a:schemeClr val="tx2"/>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FF64AB2-0971-8C45-4473-37592B8D0481}"/>
              </a:ext>
            </a:extLst>
          </p:cNvPr>
          <p:cNvCxnSpPr>
            <a:cxnSpLocks/>
          </p:cNvCxnSpPr>
          <p:nvPr/>
        </p:nvCxnSpPr>
        <p:spPr>
          <a:xfrm flipV="1">
            <a:off x="4724400" y="4438620"/>
            <a:ext cx="361980" cy="361980"/>
          </a:xfrm>
          <a:prstGeom prst="line">
            <a:avLst/>
          </a:prstGeom>
          <a:ln w="19050">
            <a:solidFill>
              <a:schemeClr val="tx2"/>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5776D24-5937-7762-B683-F2B7A4897A0E}"/>
              </a:ext>
            </a:extLst>
          </p:cNvPr>
          <p:cNvCxnSpPr/>
          <p:nvPr/>
        </p:nvCxnSpPr>
        <p:spPr>
          <a:xfrm>
            <a:off x="533400" y="2057400"/>
            <a:ext cx="3048000" cy="0"/>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A3462F9-BDFC-A510-CF8E-452E28A88ECA}"/>
              </a:ext>
            </a:extLst>
          </p:cNvPr>
          <p:cNvCxnSpPr/>
          <p:nvPr/>
        </p:nvCxnSpPr>
        <p:spPr>
          <a:xfrm>
            <a:off x="533400" y="3119283"/>
            <a:ext cx="3048000" cy="0"/>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19A3D76-C2E8-16F2-CD21-811C3EB707EF}"/>
              </a:ext>
            </a:extLst>
          </p:cNvPr>
          <p:cNvCxnSpPr/>
          <p:nvPr/>
        </p:nvCxnSpPr>
        <p:spPr>
          <a:xfrm>
            <a:off x="533400" y="2057400"/>
            <a:ext cx="0" cy="1061883"/>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4BEF938-0C85-6E17-6E7C-F92DA9A26039}"/>
              </a:ext>
            </a:extLst>
          </p:cNvPr>
          <p:cNvCxnSpPr/>
          <p:nvPr/>
        </p:nvCxnSpPr>
        <p:spPr>
          <a:xfrm>
            <a:off x="533400" y="4653116"/>
            <a:ext cx="3048000" cy="0"/>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4983D5E-EE2D-E741-B4D7-37A7B96AC9FB}"/>
              </a:ext>
            </a:extLst>
          </p:cNvPr>
          <p:cNvCxnSpPr/>
          <p:nvPr/>
        </p:nvCxnSpPr>
        <p:spPr>
          <a:xfrm>
            <a:off x="533400" y="5714999"/>
            <a:ext cx="3048000" cy="0"/>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0DA098-A90A-F973-2E89-FC53A33717E1}"/>
              </a:ext>
            </a:extLst>
          </p:cNvPr>
          <p:cNvCxnSpPr/>
          <p:nvPr/>
        </p:nvCxnSpPr>
        <p:spPr>
          <a:xfrm>
            <a:off x="533400" y="4653116"/>
            <a:ext cx="0" cy="1061883"/>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3334E96-6D73-314E-C433-46576A27084E}"/>
              </a:ext>
            </a:extLst>
          </p:cNvPr>
          <p:cNvSpPr txBox="1"/>
          <p:nvPr/>
        </p:nvSpPr>
        <p:spPr>
          <a:xfrm>
            <a:off x="2057400" y="3645164"/>
            <a:ext cx="1066800" cy="246221"/>
          </a:xfrm>
          <a:prstGeom prst="rect">
            <a:avLst/>
          </a:prstGeom>
          <a:noFill/>
          <a:ln>
            <a:noFill/>
          </a:ln>
        </p:spPr>
        <p:txBody>
          <a:bodyPr wrap="square" lIns="0" tIns="0" rIns="0" bIns="0" rtlCol="0">
            <a:spAutoFit/>
          </a:bodyPr>
          <a:lstStyle/>
          <a:p>
            <a:pPr algn="l"/>
            <a:r>
              <a:rPr lang="en-US" sz="1600" dirty="0">
                <a:cs typeface="Arial" panose="020B0604020202020204" pitchFamily="34" charset="0"/>
              </a:rPr>
              <a:t>OR</a:t>
            </a:r>
          </a:p>
        </p:txBody>
      </p:sp>
    </p:spTree>
    <p:extLst>
      <p:ext uri="{BB962C8B-B14F-4D97-AF65-F5344CB8AC3E}">
        <p14:creationId xmlns:p14="http://schemas.microsoft.com/office/powerpoint/2010/main" val="152492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772AE"/>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270AE6-A9CA-3727-C664-3177AF3ABC8C}"/>
              </a:ext>
            </a:extLst>
          </p:cNvPr>
          <p:cNvSpPr>
            <a:spLocks noGrp="1"/>
          </p:cNvSpPr>
          <p:nvPr>
            <p:ph type="body" idx="1"/>
          </p:nvPr>
        </p:nvSpPr>
        <p:spPr/>
        <p:txBody>
          <a:bodyPr/>
          <a:lstStyle/>
          <a:p>
            <a:r>
              <a:rPr lang="en-US" dirty="0"/>
              <a:t>Envisioning Care</a:t>
            </a:r>
          </a:p>
        </p:txBody>
      </p:sp>
      <p:sp>
        <p:nvSpPr>
          <p:cNvPr id="3" name="Text Placeholder 2">
            <a:extLst>
              <a:ext uri="{FF2B5EF4-FFF2-40B4-BE49-F238E27FC236}">
                <a16:creationId xmlns:a16="http://schemas.microsoft.com/office/drawing/2014/main" id="{7CFAC287-ED4D-0A36-EEE1-562ABD828E0D}"/>
              </a:ext>
            </a:extLst>
          </p:cNvPr>
          <p:cNvSpPr>
            <a:spLocks noGrp="1"/>
          </p:cNvSpPr>
          <p:nvPr>
            <p:ph type="body" idx="10"/>
          </p:nvPr>
        </p:nvSpPr>
        <p:spPr/>
        <p:txBody>
          <a:bodyPr/>
          <a:lstStyle/>
          <a:p>
            <a:r>
              <a:rPr lang="en-US" dirty="0"/>
              <a:t>Five Key Considerations</a:t>
            </a:r>
          </a:p>
        </p:txBody>
      </p:sp>
    </p:spTree>
    <p:extLst>
      <p:ext uri="{BB962C8B-B14F-4D97-AF65-F5344CB8AC3E}">
        <p14:creationId xmlns:p14="http://schemas.microsoft.com/office/powerpoint/2010/main" val="3612879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D4DDB-BDD0-6C63-B9C8-E45A58796829}"/>
              </a:ext>
            </a:extLst>
          </p:cNvPr>
          <p:cNvSpPr>
            <a:spLocks noGrp="1"/>
          </p:cNvSpPr>
          <p:nvPr>
            <p:ph type="title"/>
          </p:nvPr>
        </p:nvSpPr>
        <p:spPr/>
        <p:txBody>
          <a:bodyPr/>
          <a:lstStyle/>
          <a:p>
            <a:r>
              <a:rPr lang="en-US" dirty="0"/>
              <a:t>1. Tax filing requirements</a:t>
            </a:r>
          </a:p>
        </p:txBody>
      </p:sp>
      <p:sp>
        <p:nvSpPr>
          <p:cNvPr id="5" name="TextBox 4">
            <a:extLst>
              <a:ext uri="{FF2B5EF4-FFF2-40B4-BE49-F238E27FC236}">
                <a16:creationId xmlns:a16="http://schemas.microsoft.com/office/drawing/2014/main" id="{38BC5AA4-9430-D660-AE9C-685967AC24B5}"/>
              </a:ext>
            </a:extLst>
          </p:cNvPr>
          <p:cNvSpPr txBox="1"/>
          <p:nvPr/>
        </p:nvSpPr>
        <p:spPr>
          <a:xfrm>
            <a:off x="750849" y="1845527"/>
            <a:ext cx="4800600" cy="2862322"/>
          </a:xfrm>
          <a:prstGeom prst="rect">
            <a:avLst/>
          </a:prstGeom>
          <a:noFill/>
        </p:spPr>
        <p:txBody>
          <a:bodyPr wrap="square">
            <a:spAutoFit/>
          </a:bodyPr>
          <a:lstStyle/>
          <a:p>
            <a:endParaRPr lang="en-US" dirty="0"/>
          </a:p>
          <a:p>
            <a:r>
              <a:rPr lang="en-US" dirty="0"/>
              <a:t>Who wants to file more tax forms?</a:t>
            </a:r>
          </a:p>
          <a:p>
            <a:endParaRPr lang="en-US" dirty="0"/>
          </a:p>
          <a:p>
            <a:r>
              <a:rPr lang="en-US" dirty="0"/>
              <a:t>Indemnity benefits require that the policyholder annually file IRS Tax Form 8853. </a:t>
            </a:r>
          </a:p>
          <a:p>
            <a:endParaRPr lang="en-US" dirty="0">
              <a:solidFill>
                <a:srgbClr val="C00000"/>
              </a:solidFill>
              <a:latin typeface="Georgia" panose="02040502050405020303" pitchFamily="18" charset="0"/>
            </a:endParaRPr>
          </a:p>
          <a:p>
            <a:endParaRPr lang="en-US" dirty="0">
              <a:solidFill>
                <a:srgbClr val="C00000"/>
              </a:solidFill>
              <a:latin typeface="Georgia" panose="02040502050405020303" pitchFamily="18" charset="0"/>
            </a:endParaRPr>
          </a:p>
          <a:p>
            <a:r>
              <a:rPr lang="en-US" dirty="0">
                <a:solidFill>
                  <a:srgbClr val="C00000"/>
                </a:solidFill>
                <a:latin typeface="Georgia" panose="02040502050405020303" pitchFamily="18" charset="0"/>
              </a:rPr>
              <a:t>Lincoln’s reimbursement benefits are not required to be tax reported. </a:t>
            </a:r>
          </a:p>
          <a:p>
            <a:endParaRPr lang="en-US" dirty="0"/>
          </a:p>
        </p:txBody>
      </p:sp>
      <p:pic>
        <p:nvPicPr>
          <p:cNvPr id="9" name="Graphic 8">
            <a:extLst>
              <a:ext uri="{FF2B5EF4-FFF2-40B4-BE49-F238E27FC236}">
                <a16:creationId xmlns:a16="http://schemas.microsoft.com/office/drawing/2014/main" id="{836573E0-6293-FA04-7147-D8C0A47BC64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91400" y="1737360"/>
            <a:ext cx="3383280" cy="3383280"/>
          </a:xfrm>
          <a:prstGeom prst="rect">
            <a:avLst/>
          </a:prstGeom>
        </p:spPr>
      </p:pic>
      <p:cxnSp>
        <p:nvCxnSpPr>
          <p:cNvPr id="15" name="Straight Connector 14">
            <a:extLst>
              <a:ext uri="{FF2B5EF4-FFF2-40B4-BE49-F238E27FC236}">
                <a16:creationId xmlns:a16="http://schemas.microsoft.com/office/drawing/2014/main" id="{624C9879-E50E-C8EB-5B9F-66B3531B3748}"/>
              </a:ext>
            </a:extLst>
          </p:cNvPr>
          <p:cNvCxnSpPr>
            <a:cxnSpLocks/>
          </p:cNvCxnSpPr>
          <p:nvPr/>
        </p:nvCxnSpPr>
        <p:spPr>
          <a:xfrm>
            <a:off x="609600" y="1905000"/>
            <a:ext cx="4953000" cy="0"/>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68E3592-026E-219A-EAD7-4E79598A273C}"/>
              </a:ext>
            </a:extLst>
          </p:cNvPr>
          <p:cNvCxnSpPr>
            <a:cxnSpLocks/>
          </p:cNvCxnSpPr>
          <p:nvPr/>
        </p:nvCxnSpPr>
        <p:spPr>
          <a:xfrm>
            <a:off x="609600" y="4876800"/>
            <a:ext cx="4953000" cy="0"/>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4C1F5D2-54D1-A19F-0CAD-FF646A794398}"/>
              </a:ext>
            </a:extLst>
          </p:cNvPr>
          <p:cNvCxnSpPr>
            <a:cxnSpLocks/>
          </p:cNvCxnSpPr>
          <p:nvPr/>
        </p:nvCxnSpPr>
        <p:spPr>
          <a:xfrm>
            <a:off x="609600" y="1905000"/>
            <a:ext cx="0" cy="2971800"/>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182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1C23-6402-CE0F-11EC-741BA6481278}"/>
              </a:ext>
            </a:extLst>
          </p:cNvPr>
          <p:cNvSpPr>
            <a:spLocks noGrp="1"/>
          </p:cNvSpPr>
          <p:nvPr>
            <p:ph type="title"/>
          </p:nvPr>
        </p:nvSpPr>
        <p:spPr/>
        <p:txBody>
          <a:bodyPr/>
          <a:lstStyle/>
          <a:p>
            <a:r>
              <a:rPr lang="en-US" dirty="0"/>
              <a:t>1. Tax filing requirements</a:t>
            </a:r>
          </a:p>
        </p:txBody>
      </p:sp>
      <p:sp>
        <p:nvSpPr>
          <p:cNvPr id="5" name="TextBox 4">
            <a:extLst>
              <a:ext uri="{FF2B5EF4-FFF2-40B4-BE49-F238E27FC236}">
                <a16:creationId xmlns:a16="http://schemas.microsoft.com/office/drawing/2014/main" id="{689AC695-7C62-5784-C177-5D334AEA033B}"/>
              </a:ext>
            </a:extLst>
          </p:cNvPr>
          <p:cNvSpPr txBox="1"/>
          <p:nvPr/>
        </p:nvSpPr>
        <p:spPr>
          <a:xfrm>
            <a:off x="762000" y="1993880"/>
            <a:ext cx="4953000" cy="2862322"/>
          </a:xfrm>
          <a:prstGeom prst="rect">
            <a:avLst/>
          </a:prstGeom>
          <a:noFill/>
        </p:spPr>
        <p:txBody>
          <a:bodyPr wrap="square">
            <a:spAutoFit/>
          </a:bodyPr>
          <a:lstStyle/>
          <a:p>
            <a:r>
              <a:rPr lang="en-US" dirty="0"/>
              <a:t>Clients who might want to pay friends or family members for caregiving. However, this could turn the insured into an employer — subject to tracking, reporting and paying employment-related taxes.</a:t>
            </a:r>
          </a:p>
          <a:p>
            <a:endParaRPr lang="en-US" dirty="0"/>
          </a:p>
          <a:p>
            <a:endParaRPr lang="en-US" dirty="0"/>
          </a:p>
          <a:p>
            <a:r>
              <a:rPr lang="en-US" b="1" dirty="0"/>
              <a:t>Reimbursement policies with direct billing options means the insured is not required to become an employer.</a:t>
            </a:r>
          </a:p>
        </p:txBody>
      </p:sp>
      <p:pic>
        <p:nvPicPr>
          <p:cNvPr id="8" name="Graphic 7">
            <a:extLst>
              <a:ext uri="{FF2B5EF4-FFF2-40B4-BE49-F238E27FC236}">
                <a16:creationId xmlns:a16="http://schemas.microsoft.com/office/drawing/2014/main" id="{5DA815E5-9016-EE9E-EDA6-E7A6BF86DA7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604580" y="1950540"/>
            <a:ext cx="3170100" cy="3170100"/>
          </a:xfrm>
          <a:prstGeom prst="rect">
            <a:avLst/>
          </a:prstGeom>
        </p:spPr>
      </p:pic>
      <p:cxnSp>
        <p:nvCxnSpPr>
          <p:cNvPr id="9" name="Straight Connector 8">
            <a:extLst>
              <a:ext uri="{FF2B5EF4-FFF2-40B4-BE49-F238E27FC236}">
                <a16:creationId xmlns:a16="http://schemas.microsoft.com/office/drawing/2014/main" id="{EC07880B-AA71-AF13-23F4-F37156ABB8F8}"/>
              </a:ext>
            </a:extLst>
          </p:cNvPr>
          <p:cNvCxnSpPr>
            <a:cxnSpLocks/>
          </p:cNvCxnSpPr>
          <p:nvPr/>
        </p:nvCxnSpPr>
        <p:spPr>
          <a:xfrm>
            <a:off x="609600" y="1905000"/>
            <a:ext cx="4953000" cy="0"/>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64B1ACF-E3E6-B275-7E29-6B0EA9A3F252}"/>
              </a:ext>
            </a:extLst>
          </p:cNvPr>
          <p:cNvCxnSpPr>
            <a:cxnSpLocks/>
          </p:cNvCxnSpPr>
          <p:nvPr/>
        </p:nvCxnSpPr>
        <p:spPr>
          <a:xfrm>
            <a:off x="609600" y="5410200"/>
            <a:ext cx="4953000" cy="0"/>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75C3FD6-54B5-11F4-3FA1-C9F55886F9DA}"/>
              </a:ext>
            </a:extLst>
          </p:cNvPr>
          <p:cNvCxnSpPr>
            <a:cxnSpLocks/>
          </p:cNvCxnSpPr>
          <p:nvPr/>
        </p:nvCxnSpPr>
        <p:spPr>
          <a:xfrm>
            <a:off x="609600" y="1905000"/>
            <a:ext cx="0" cy="3505200"/>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389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D4DDB-BDD0-6C63-B9C8-E45A58796829}"/>
              </a:ext>
            </a:extLst>
          </p:cNvPr>
          <p:cNvSpPr>
            <a:spLocks noGrp="1"/>
          </p:cNvSpPr>
          <p:nvPr>
            <p:ph type="title"/>
          </p:nvPr>
        </p:nvSpPr>
        <p:spPr/>
        <p:txBody>
          <a:bodyPr/>
          <a:lstStyle/>
          <a:p>
            <a:r>
              <a:rPr lang="en-US" dirty="0"/>
              <a:t>2. IRS per diem limits</a:t>
            </a:r>
          </a:p>
        </p:txBody>
      </p:sp>
      <p:sp>
        <p:nvSpPr>
          <p:cNvPr id="5" name="TextBox 4">
            <a:extLst>
              <a:ext uri="{FF2B5EF4-FFF2-40B4-BE49-F238E27FC236}">
                <a16:creationId xmlns:a16="http://schemas.microsoft.com/office/drawing/2014/main" id="{38BC5AA4-9430-D660-AE9C-685967AC24B5}"/>
              </a:ext>
            </a:extLst>
          </p:cNvPr>
          <p:cNvSpPr txBox="1"/>
          <p:nvPr/>
        </p:nvSpPr>
        <p:spPr>
          <a:xfrm>
            <a:off x="838200" y="2133600"/>
            <a:ext cx="4876800" cy="2585323"/>
          </a:xfrm>
          <a:prstGeom prst="rect">
            <a:avLst/>
          </a:prstGeom>
          <a:noFill/>
        </p:spPr>
        <p:txBody>
          <a:bodyPr wrap="square">
            <a:spAutoFit/>
          </a:bodyPr>
          <a:lstStyle/>
          <a:p>
            <a:endParaRPr lang="en-US" dirty="0"/>
          </a:p>
          <a:p>
            <a:r>
              <a:rPr lang="en-US" dirty="0"/>
              <a:t>Indemnity plan payments that exceed the IRS’s annual per diem limit are taxed on the overage. </a:t>
            </a:r>
          </a:p>
          <a:p>
            <a:endParaRPr lang="en-US" dirty="0"/>
          </a:p>
          <a:p>
            <a:endParaRPr lang="en-US" dirty="0"/>
          </a:p>
          <a:p>
            <a:endParaRPr lang="en-US" dirty="0"/>
          </a:p>
          <a:p>
            <a:r>
              <a:rPr lang="en-US" dirty="0">
                <a:solidFill>
                  <a:srgbClr val="C00000"/>
                </a:solidFill>
                <a:latin typeface="Georgia" panose="02040502050405020303" pitchFamily="18" charset="0"/>
              </a:rPr>
              <a:t>Reimbursement plans are not restricted to the IRS per diem.</a:t>
            </a:r>
          </a:p>
          <a:p>
            <a:endParaRPr lang="en-US" dirty="0"/>
          </a:p>
        </p:txBody>
      </p:sp>
      <p:pic>
        <p:nvPicPr>
          <p:cNvPr id="7" name="Graphic 6">
            <a:extLst>
              <a:ext uri="{FF2B5EF4-FFF2-40B4-BE49-F238E27FC236}">
                <a16:creationId xmlns:a16="http://schemas.microsoft.com/office/drawing/2014/main" id="{788A5421-9BAA-CA5D-E3D2-43735D7C4D3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391400" y="1737360"/>
            <a:ext cx="3383280" cy="3383280"/>
          </a:xfrm>
          <a:prstGeom prst="rect">
            <a:avLst/>
          </a:prstGeom>
        </p:spPr>
      </p:pic>
      <p:cxnSp>
        <p:nvCxnSpPr>
          <p:cNvPr id="8" name="Straight Connector 7">
            <a:extLst>
              <a:ext uri="{FF2B5EF4-FFF2-40B4-BE49-F238E27FC236}">
                <a16:creationId xmlns:a16="http://schemas.microsoft.com/office/drawing/2014/main" id="{1E28925B-11DE-6E57-0982-09123621F060}"/>
              </a:ext>
            </a:extLst>
          </p:cNvPr>
          <p:cNvCxnSpPr>
            <a:cxnSpLocks/>
          </p:cNvCxnSpPr>
          <p:nvPr/>
        </p:nvCxnSpPr>
        <p:spPr>
          <a:xfrm>
            <a:off x="609600" y="1905000"/>
            <a:ext cx="4953000" cy="0"/>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0F72A4-9557-A087-9E0A-D7D57FA597A4}"/>
              </a:ext>
            </a:extLst>
          </p:cNvPr>
          <p:cNvCxnSpPr>
            <a:cxnSpLocks/>
          </p:cNvCxnSpPr>
          <p:nvPr/>
        </p:nvCxnSpPr>
        <p:spPr>
          <a:xfrm>
            <a:off x="609600" y="4953000"/>
            <a:ext cx="4953000" cy="0"/>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C5CA7E-5EF3-D9B2-1EE2-E6AD23C056FE}"/>
              </a:ext>
            </a:extLst>
          </p:cNvPr>
          <p:cNvCxnSpPr>
            <a:cxnSpLocks/>
          </p:cNvCxnSpPr>
          <p:nvPr/>
        </p:nvCxnSpPr>
        <p:spPr>
          <a:xfrm>
            <a:off x="609600" y="1905000"/>
            <a:ext cx="0" cy="3048000"/>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605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1C23-6402-CE0F-11EC-741BA6481278}"/>
              </a:ext>
            </a:extLst>
          </p:cNvPr>
          <p:cNvSpPr>
            <a:spLocks noGrp="1"/>
          </p:cNvSpPr>
          <p:nvPr>
            <p:ph type="title"/>
          </p:nvPr>
        </p:nvSpPr>
        <p:spPr/>
        <p:txBody>
          <a:bodyPr/>
          <a:lstStyle/>
          <a:p>
            <a:r>
              <a:rPr lang="en-US" dirty="0"/>
              <a:t>3. Bill payor or care manager</a:t>
            </a:r>
          </a:p>
        </p:txBody>
      </p:sp>
      <p:sp>
        <p:nvSpPr>
          <p:cNvPr id="5" name="TextBox 4">
            <a:extLst>
              <a:ext uri="{FF2B5EF4-FFF2-40B4-BE49-F238E27FC236}">
                <a16:creationId xmlns:a16="http://schemas.microsoft.com/office/drawing/2014/main" id="{689AC695-7C62-5784-C177-5D334AEA033B}"/>
              </a:ext>
            </a:extLst>
          </p:cNvPr>
          <p:cNvSpPr txBox="1"/>
          <p:nvPr/>
        </p:nvSpPr>
        <p:spPr>
          <a:xfrm>
            <a:off x="721112" y="1732881"/>
            <a:ext cx="4800600" cy="4431983"/>
          </a:xfrm>
          <a:prstGeom prst="rect">
            <a:avLst/>
          </a:prstGeom>
          <a:noFill/>
        </p:spPr>
        <p:txBody>
          <a:bodyPr wrap="square">
            <a:spAutoFit/>
          </a:bodyPr>
          <a:lstStyle/>
          <a:p>
            <a:pPr>
              <a:spcAft>
                <a:spcPts val="600"/>
              </a:spcAft>
              <a:buClr>
                <a:srgbClr val="C00000"/>
              </a:buClr>
            </a:pPr>
            <a:endParaRPr lang="en-US" dirty="0">
              <a:solidFill>
                <a:srgbClr val="C00000"/>
              </a:solidFill>
              <a:latin typeface="Georgia" panose="02040502050405020303" pitchFamily="18" charset="0"/>
            </a:endParaRPr>
          </a:p>
          <a:p>
            <a:pPr>
              <a:spcAft>
                <a:spcPts val="600"/>
              </a:spcAft>
            </a:pPr>
            <a:r>
              <a:rPr lang="en-US" dirty="0"/>
              <a:t>Care managers using indemnity plans face many concerns:</a:t>
            </a:r>
          </a:p>
          <a:p>
            <a:pPr marL="285750" indent="-285750">
              <a:buClr>
                <a:srgbClr val="C00000"/>
              </a:buClr>
              <a:buFont typeface="Wingdings" pitchFamily="2" charset="2"/>
              <a:buChar char="§"/>
            </a:pPr>
            <a:r>
              <a:rPr lang="en-US" dirty="0"/>
              <a:t>Tracking payments</a:t>
            </a:r>
          </a:p>
          <a:p>
            <a:pPr marL="285750" indent="-285750">
              <a:buClr>
                <a:srgbClr val="C00000"/>
              </a:buClr>
              <a:buFont typeface="Wingdings" pitchFamily="2" charset="2"/>
              <a:buChar char="§"/>
            </a:pPr>
            <a:r>
              <a:rPr lang="en-US" dirty="0"/>
              <a:t>Making payments to providers</a:t>
            </a:r>
          </a:p>
          <a:p>
            <a:pPr marL="285750" indent="-285750">
              <a:buClr>
                <a:srgbClr val="C00000"/>
              </a:buClr>
              <a:buFont typeface="Wingdings" pitchFamily="2" charset="2"/>
              <a:buChar char="§"/>
            </a:pPr>
            <a:r>
              <a:rPr lang="en-US" dirty="0"/>
              <a:t>Filing of tax paperwork</a:t>
            </a:r>
          </a:p>
          <a:p>
            <a:pPr>
              <a:spcAft>
                <a:spcPts val="600"/>
              </a:spcAft>
              <a:buClr>
                <a:srgbClr val="C00000"/>
              </a:buClr>
            </a:pPr>
            <a:endParaRPr lang="en-US" dirty="0">
              <a:solidFill>
                <a:srgbClr val="C00000"/>
              </a:solidFill>
              <a:latin typeface="Georgia" panose="02040502050405020303" pitchFamily="18" charset="0"/>
            </a:endParaRPr>
          </a:p>
          <a:p>
            <a:pPr>
              <a:spcAft>
                <a:spcPts val="600"/>
              </a:spcAft>
              <a:buClr>
                <a:srgbClr val="C00000"/>
              </a:buClr>
            </a:pPr>
            <a:endParaRPr lang="en-US" dirty="0">
              <a:solidFill>
                <a:srgbClr val="C00000"/>
              </a:solidFill>
              <a:latin typeface="Georgia" panose="02040502050405020303" pitchFamily="18" charset="0"/>
            </a:endParaRPr>
          </a:p>
          <a:p>
            <a:endParaRPr lang="en-US" dirty="0"/>
          </a:p>
          <a:p>
            <a:pPr>
              <a:spcAft>
                <a:spcPts val="600"/>
              </a:spcAft>
              <a:buClr>
                <a:srgbClr val="C00000"/>
              </a:buClr>
            </a:pPr>
            <a:r>
              <a:rPr lang="en-US" dirty="0">
                <a:solidFill>
                  <a:srgbClr val="C00000"/>
                </a:solidFill>
                <a:latin typeface="Georgia" panose="02040502050405020303" pitchFamily="18" charset="0"/>
              </a:rPr>
              <a:t>Reimbursement policies allow for direct billing, so care managers only need to supervise claims. </a:t>
            </a:r>
          </a:p>
          <a:p>
            <a:pPr>
              <a:spcAft>
                <a:spcPts val="600"/>
              </a:spcAft>
              <a:buClr>
                <a:srgbClr val="C00000"/>
              </a:buClr>
            </a:pPr>
            <a:endParaRPr lang="en-US" dirty="0">
              <a:solidFill>
                <a:srgbClr val="C00000"/>
              </a:solidFill>
              <a:latin typeface="Georgia" panose="02040502050405020303" pitchFamily="18" charset="0"/>
            </a:endParaRPr>
          </a:p>
          <a:p>
            <a:pPr marL="285750" indent="-285750">
              <a:spcAft>
                <a:spcPts val="600"/>
              </a:spcAft>
              <a:buClr>
                <a:srgbClr val="C00000"/>
              </a:buClr>
              <a:buFont typeface="Wingdings" pitchFamily="2" charset="2"/>
              <a:buChar char="§"/>
            </a:pPr>
            <a:endParaRPr lang="en-US" dirty="0"/>
          </a:p>
        </p:txBody>
      </p:sp>
      <p:cxnSp>
        <p:nvCxnSpPr>
          <p:cNvPr id="6" name="Straight Connector 5">
            <a:extLst>
              <a:ext uri="{FF2B5EF4-FFF2-40B4-BE49-F238E27FC236}">
                <a16:creationId xmlns:a16="http://schemas.microsoft.com/office/drawing/2014/main" id="{FFC8C003-A8BC-580F-4043-A3C22DA3C0B7}"/>
              </a:ext>
            </a:extLst>
          </p:cNvPr>
          <p:cNvCxnSpPr>
            <a:cxnSpLocks/>
          </p:cNvCxnSpPr>
          <p:nvPr/>
        </p:nvCxnSpPr>
        <p:spPr>
          <a:xfrm>
            <a:off x="609600" y="1600200"/>
            <a:ext cx="4953000" cy="0"/>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CA28240-106C-00FF-60B2-2817B26ED5A0}"/>
              </a:ext>
            </a:extLst>
          </p:cNvPr>
          <p:cNvCxnSpPr>
            <a:cxnSpLocks/>
          </p:cNvCxnSpPr>
          <p:nvPr/>
        </p:nvCxnSpPr>
        <p:spPr>
          <a:xfrm>
            <a:off x="609600" y="5943600"/>
            <a:ext cx="4953000" cy="0"/>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55BC7BB-3EBA-DC0A-ABE4-615C9E4299FA}"/>
              </a:ext>
            </a:extLst>
          </p:cNvPr>
          <p:cNvCxnSpPr>
            <a:cxnSpLocks/>
          </p:cNvCxnSpPr>
          <p:nvPr/>
        </p:nvCxnSpPr>
        <p:spPr>
          <a:xfrm>
            <a:off x="609600" y="1600200"/>
            <a:ext cx="0" cy="4343400"/>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4ABED538-B1FD-A068-9344-A3B1E06DF79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391400" y="1737360"/>
            <a:ext cx="3383280" cy="3383280"/>
          </a:xfrm>
          <a:prstGeom prst="rect">
            <a:avLst/>
          </a:prstGeom>
        </p:spPr>
      </p:pic>
    </p:spTree>
    <p:extLst>
      <p:ext uri="{BB962C8B-B14F-4D97-AF65-F5344CB8AC3E}">
        <p14:creationId xmlns:p14="http://schemas.microsoft.com/office/powerpoint/2010/main" val="3924605838"/>
      </p:ext>
    </p:extLst>
  </p:cSld>
  <p:clrMapOvr>
    <a:masterClrMapping/>
  </p:clrMapOvr>
</p:sld>
</file>

<file path=ppt/theme/theme1.xml><?xml version="1.0" encoding="utf-8"?>
<a:theme xmlns:a="http://schemas.openxmlformats.org/drawingml/2006/main" name="Covers - Core">
  <a:themeElements>
    <a:clrScheme name="LFG Color Palette">
      <a:dk1>
        <a:srgbClr val="000000"/>
      </a:dk1>
      <a:lt1>
        <a:srgbClr val="FFFFFF"/>
      </a:lt1>
      <a:dk2>
        <a:srgbClr val="AAAAAA"/>
      </a:dk2>
      <a:lt2>
        <a:srgbClr val="EDEDEE"/>
      </a:lt2>
      <a:accent1>
        <a:srgbClr val="AD112B"/>
      </a:accent1>
      <a:accent2>
        <a:srgbClr val="FF5D0F"/>
      </a:accent2>
      <a:accent3>
        <a:srgbClr val="762135"/>
      </a:accent3>
      <a:accent4>
        <a:srgbClr val="E3232A"/>
      </a:accent4>
      <a:accent5>
        <a:srgbClr val="FBA51F"/>
      </a:accent5>
      <a:accent6>
        <a:srgbClr val="767676"/>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0.xml><?xml version="1.0" encoding="utf-8"?>
<a:theme xmlns:a="http://schemas.openxmlformats.org/drawingml/2006/main" name="Disclosure">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1.xml><?xml version="1.0" encoding="utf-8"?>
<a:theme xmlns:a="http://schemas.openxmlformats.org/drawingml/2006/main" name="Closing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 Core CoBra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3.xml><?xml version="1.0" encoding="utf-8"?>
<a:theme xmlns:a="http://schemas.openxmlformats.org/drawingml/2006/main" name="Agenda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4.xml><?xml version="1.0" encoding="utf-8"?>
<a:theme xmlns:a="http://schemas.openxmlformats.org/drawingml/2006/main" name="Section Divider,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5.xml><?xml version="1.0" encoding="utf-8"?>
<a:theme xmlns:a="http://schemas.openxmlformats.org/drawingml/2006/main" name="Section Dividers,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6.xml><?xml version="1.0" encoding="utf-8"?>
<a:theme xmlns:a="http://schemas.openxmlformats.org/drawingml/2006/main" name="Quotes,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7.xml><?xml version="1.0" encoding="utf-8"?>
<a:theme xmlns:a="http://schemas.openxmlformats.org/drawingml/2006/main" name="Quotes,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8.xml><?xml version="1.0" encoding="utf-8"?>
<a:theme xmlns:a="http://schemas.openxmlformats.org/drawingml/2006/main" name="Content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9.xml><?xml version="1.0" encoding="utf-8"?>
<a:theme xmlns:a="http://schemas.openxmlformats.org/drawingml/2006/main" name="Thank You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04266C8-8592-F54C-A431-E3F8FDCE4BD5}">
  <we:reference id="f1abd87f-a3ba-42fb-91d5-100000000000" version="1.0.0.7" store="EXCatalog" storeType="EXCatalog"/>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HPHC_Template_Standard_3-29-18</Template>
  <TotalTime>15026</TotalTime>
  <Words>2073</Words>
  <Application>Microsoft Office PowerPoint</Application>
  <PresentationFormat>Widescreen</PresentationFormat>
  <Paragraphs>168</Paragraphs>
  <Slides>16</Slides>
  <Notes>12</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16</vt:i4>
      </vt:variant>
    </vt:vector>
  </HeadingPairs>
  <TitlesOfParts>
    <vt:vector size="33" baseType="lpstr">
      <vt:lpstr>Arial</vt:lpstr>
      <vt:lpstr>Arial Black</vt:lpstr>
      <vt:lpstr>Calibri</vt:lpstr>
      <vt:lpstr>Calibri Light</vt:lpstr>
      <vt:lpstr>Georgia</vt:lpstr>
      <vt:lpstr>Wingdings</vt:lpstr>
      <vt:lpstr>Covers - Core</vt:lpstr>
      <vt:lpstr>Cover - Core CoBrand</vt:lpstr>
      <vt:lpstr>Agendas</vt:lpstr>
      <vt:lpstr>Section Divider, White Background</vt:lpstr>
      <vt:lpstr>Section Dividers, Colored Backgrounds</vt:lpstr>
      <vt:lpstr>Quotes, White Background</vt:lpstr>
      <vt:lpstr>Quotes, Colored Backgrounds</vt:lpstr>
      <vt:lpstr>Content Slides</vt:lpstr>
      <vt:lpstr>Thank You Slides</vt:lpstr>
      <vt:lpstr>Disclosure</vt:lpstr>
      <vt:lpstr>Closing Slides</vt:lpstr>
      <vt:lpstr>Key Talking Points</vt:lpstr>
      <vt:lpstr>Agenda</vt:lpstr>
      <vt:lpstr>PowerPoint Presentation</vt:lpstr>
      <vt:lpstr>Ask your clients</vt:lpstr>
      <vt:lpstr>PowerPoint Presentation</vt:lpstr>
      <vt:lpstr>1. Tax filing requirements</vt:lpstr>
      <vt:lpstr>1. Tax filing requirements</vt:lpstr>
      <vt:lpstr>2. IRS per diem limits</vt:lpstr>
      <vt:lpstr>3. Bill payor or care manager</vt:lpstr>
      <vt:lpstr>4. Quality of care</vt:lpstr>
      <vt:lpstr>5. Potential for fraud</vt:lpstr>
      <vt:lpstr>PowerPoint Presentation</vt:lpstr>
      <vt:lpstr>Experience the Lincoln MoneyGuard® difference </vt:lpstr>
      <vt:lpstr>Lincoln’s reimbursement process</vt:lpstr>
      <vt:lpstr>PowerPoint Presentation</vt:lpstr>
      <vt:lpstr>Disclosures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dc:creator>
  <cp:lastModifiedBy>Lytle, Madison R</cp:lastModifiedBy>
  <cp:revision>576</cp:revision>
  <dcterms:created xsi:type="dcterms:W3CDTF">2018-04-01T03:51:37Z</dcterms:created>
  <dcterms:modified xsi:type="dcterms:W3CDTF">2023-02-06T16:12:11Z</dcterms:modified>
</cp:coreProperties>
</file>